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 id="2147483708" r:id="rId5"/>
  </p:sldMasterIdLst>
  <p:notesMasterIdLst>
    <p:notesMasterId r:id="rId46"/>
  </p:notesMasterIdLst>
  <p:handoutMasterIdLst>
    <p:handoutMasterId r:id="rId47"/>
  </p:handoutMasterIdLst>
  <p:sldIdLst>
    <p:sldId id="279" r:id="rId6"/>
    <p:sldId id="280" r:id="rId7"/>
    <p:sldId id="278" r:id="rId8"/>
    <p:sldId id="259" r:id="rId9"/>
    <p:sldId id="281" r:id="rId10"/>
    <p:sldId id="283" r:id="rId11"/>
    <p:sldId id="270" r:id="rId12"/>
    <p:sldId id="263" r:id="rId13"/>
    <p:sldId id="282" r:id="rId14"/>
    <p:sldId id="271" r:id="rId15"/>
    <p:sldId id="284" r:id="rId16"/>
    <p:sldId id="264" r:id="rId17"/>
    <p:sldId id="285" r:id="rId18"/>
    <p:sldId id="272" r:id="rId19"/>
    <p:sldId id="294" r:id="rId20"/>
    <p:sldId id="265" r:id="rId21"/>
    <p:sldId id="286" r:id="rId22"/>
    <p:sldId id="287" r:id="rId23"/>
    <p:sldId id="273" r:id="rId24"/>
    <p:sldId id="297" r:id="rId25"/>
    <p:sldId id="296" r:id="rId26"/>
    <p:sldId id="299" r:id="rId27"/>
    <p:sldId id="298" r:id="rId28"/>
    <p:sldId id="266" r:id="rId29"/>
    <p:sldId id="288" r:id="rId30"/>
    <p:sldId id="289" r:id="rId31"/>
    <p:sldId id="274" r:id="rId32"/>
    <p:sldId id="300" r:id="rId33"/>
    <p:sldId id="301" r:id="rId34"/>
    <p:sldId id="267" r:id="rId35"/>
    <p:sldId id="290" r:id="rId36"/>
    <p:sldId id="291" r:id="rId37"/>
    <p:sldId id="275" r:id="rId38"/>
    <p:sldId id="302" r:id="rId39"/>
    <p:sldId id="268" r:id="rId40"/>
    <p:sldId id="293" r:id="rId41"/>
    <p:sldId id="292" r:id="rId42"/>
    <p:sldId id="262" r:id="rId43"/>
    <p:sldId id="303" r:id="rId44"/>
    <p:sldId id="269" r:id="rId45"/>
  </p:sldIdLst>
  <p:sldSz cx="9144000" cy="6858000" type="screen4x3"/>
  <p:notesSz cx="7019925" cy="9305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1" d="100"/>
          <a:sy n="71" d="100"/>
        </p:scale>
        <p:origin x="1296"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650"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6688" y="0"/>
            <a:ext cx="3041650" cy="466725"/>
          </a:xfrm>
          <a:prstGeom prst="rect">
            <a:avLst/>
          </a:prstGeom>
        </p:spPr>
        <p:txBody>
          <a:bodyPr vert="horz" lIns="91440" tIns="45720" rIns="91440" bIns="45720" rtlCol="0"/>
          <a:lstStyle>
            <a:lvl1pPr algn="r">
              <a:defRPr sz="1200"/>
            </a:lvl1pPr>
          </a:lstStyle>
          <a:p>
            <a:fld id="{CFA48B16-9010-4F2C-BB96-DFB71549965A}" type="datetimeFigureOut">
              <a:rPr lang="en-US" smtClean="0"/>
              <a:t>3/12/2014</a:t>
            </a:fld>
            <a:endParaRPr lang="en-US"/>
          </a:p>
        </p:txBody>
      </p:sp>
      <p:sp>
        <p:nvSpPr>
          <p:cNvPr id="4" name="Footer Placeholder 3"/>
          <p:cNvSpPr>
            <a:spLocks noGrp="1"/>
          </p:cNvSpPr>
          <p:nvPr>
            <p:ph type="ftr" sz="quarter" idx="2"/>
          </p:nvPr>
        </p:nvSpPr>
        <p:spPr>
          <a:xfrm>
            <a:off x="0" y="8839200"/>
            <a:ext cx="3041650"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6688" y="8839200"/>
            <a:ext cx="3041650" cy="466725"/>
          </a:xfrm>
          <a:prstGeom prst="rect">
            <a:avLst/>
          </a:prstGeom>
        </p:spPr>
        <p:txBody>
          <a:bodyPr vert="horz" lIns="91440" tIns="45720" rIns="91440" bIns="45720" rtlCol="0" anchor="b"/>
          <a:lstStyle>
            <a:lvl1pPr algn="r">
              <a:defRPr sz="1200"/>
            </a:lvl1pPr>
          </a:lstStyle>
          <a:p>
            <a:fld id="{3E6B6C54-A667-462F-A79E-2BEEA827C7EF}" type="slidenum">
              <a:rPr lang="en-US" smtClean="0"/>
              <a:t>‹#›</a:t>
            </a:fld>
            <a:endParaRPr lang="en-US"/>
          </a:p>
        </p:txBody>
      </p:sp>
    </p:spTree>
    <p:extLst>
      <p:ext uri="{BB962C8B-B14F-4D97-AF65-F5344CB8AC3E}">
        <p14:creationId xmlns:p14="http://schemas.microsoft.com/office/powerpoint/2010/main" val="21718843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968" cy="466912"/>
          </a:xfrm>
          <a:prstGeom prst="rect">
            <a:avLst/>
          </a:prstGeom>
        </p:spPr>
        <p:txBody>
          <a:bodyPr vert="horz" lIns="93287" tIns="46644" rIns="93287" bIns="46644" rtlCol="0"/>
          <a:lstStyle>
            <a:lvl1pPr algn="l">
              <a:defRPr sz="1200"/>
            </a:lvl1pPr>
          </a:lstStyle>
          <a:p>
            <a:endParaRPr lang="en-US"/>
          </a:p>
        </p:txBody>
      </p:sp>
      <p:sp>
        <p:nvSpPr>
          <p:cNvPr id="3" name="Date Placeholder 2"/>
          <p:cNvSpPr>
            <a:spLocks noGrp="1"/>
          </p:cNvSpPr>
          <p:nvPr>
            <p:ph type="dt" idx="1"/>
          </p:nvPr>
        </p:nvSpPr>
        <p:spPr>
          <a:xfrm>
            <a:off x="3976333" y="0"/>
            <a:ext cx="3041968" cy="466912"/>
          </a:xfrm>
          <a:prstGeom prst="rect">
            <a:avLst/>
          </a:prstGeom>
        </p:spPr>
        <p:txBody>
          <a:bodyPr vert="horz" lIns="93287" tIns="46644" rIns="93287" bIns="46644" rtlCol="0"/>
          <a:lstStyle>
            <a:lvl1pPr algn="r">
              <a:defRPr sz="1200"/>
            </a:lvl1pPr>
          </a:lstStyle>
          <a:p>
            <a:fld id="{DA3A3B02-D2B7-4A3A-99FE-4442AB0456F7}" type="datetimeFigureOut">
              <a:rPr lang="en-US" smtClean="0"/>
              <a:t>3/12/2014</a:t>
            </a:fld>
            <a:endParaRPr lang="en-US"/>
          </a:p>
        </p:txBody>
      </p:sp>
      <p:sp>
        <p:nvSpPr>
          <p:cNvPr id="4" name="Slide Image Placeholder 3"/>
          <p:cNvSpPr>
            <a:spLocks noGrp="1" noRot="1" noChangeAspect="1"/>
          </p:cNvSpPr>
          <p:nvPr>
            <p:ph type="sldImg" idx="2"/>
          </p:nvPr>
        </p:nvSpPr>
        <p:spPr>
          <a:xfrm>
            <a:off x="1416050" y="1163638"/>
            <a:ext cx="4187825" cy="3140075"/>
          </a:xfrm>
          <a:prstGeom prst="rect">
            <a:avLst/>
          </a:prstGeom>
          <a:noFill/>
          <a:ln w="12700">
            <a:solidFill>
              <a:prstClr val="black"/>
            </a:solidFill>
          </a:ln>
        </p:spPr>
        <p:txBody>
          <a:bodyPr vert="horz" lIns="93287" tIns="46644" rIns="93287" bIns="46644" rtlCol="0" anchor="ctr"/>
          <a:lstStyle/>
          <a:p>
            <a:endParaRPr lang="en-US"/>
          </a:p>
        </p:txBody>
      </p:sp>
      <p:sp>
        <p:nvSpPr>
          <p:cNvPr id="5" name="Notes Placeholder 4"/>
          <p:cNvSpPr>
            <a:spLocks noGrp="1"/>
          </p:cNvSpPr>
          <p:nvPr>
            <p:ph type="body" sz="quarter" idx="3"/>
          </p:nvPr>
        </p:nvSpPr>
        <p:spPr>
          <a:xfrm>
            <a:off x="701993" y="4478476"/>
            <a:ext cx="5615940" cy="3664208"/>
          </a:xfrm>
          <a:prstGeom prst="rect">
            <a:avLst/>
          </a:prstGeom>
        </p:spPr>
        <p:txBody>
          <a:bodyPr vert="horz" lIns="93287" tIns="46644" rIns="93287" bIns="4664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39014"/>
            <a:ext cx="3041968" cy="466911"/>
          </a:xfrm>
          <a:prstGeom prst="rect">
            <a:avLst/>
          </a:prstGeom>
        </p:spPr>
        <p:txBody>
          <a:bodyPr vert="horz" lIns="93287" tIns="46644" rIns="93287" bIns="46644" rtlCol="0" anchor="b"/>
          <a:lstStyle>
            <a:lvl1pPr algn="l">
              <a:defRPr sz="1200"/>
            </a:lvl1pPr>
          </a:lstStyle>
          <a:p>
            <a:endParaRPr lang="en-US"/>
          </a:p>
        </p:txBody>
      </p:sp>
      <p:sp>
        <p:nvSpPr>
          <p:cNvPr id="7" name="Slide Number Placeholder 6"/>
          <p:cNvSpPr>
            <a:spLocks noGrp="1"/>
          </p:cNvSpPr>
          <p:nvPr>
            <p:ph type="sldNum" sz="quarter" idx="5"/>
          </p:nvPr>
        </p:nvSpPr>
        <p:spPr>
          <a:xfrm>
            <a:off x="3976333" y="8839014"/>
            <a:ext cx="3041968" cy="466911"/>
          </a:xfrm>
          <a:prstGeom prst="rect">
            <a:avLst/>
          </a:prstGeom>
        </p:spPr>
        <p:txBody>
          <a:bodyPr vert="horz" lIns="93287" tIns="46644" rIns="93287" bIns="46644" rtlCol="0" anchor="b"/>
          <a:lstStyle>
            <a:lvl1pPr algn="r">
              <a:defRPr sz="1200"/>
            </a:lvl1pPr>
          </a:lstStyle>
          <a:p>
            <a:fld id="{EA3F68D5-B055-4326-8A2E-9184DD224651}" type="slidenum">
              <a:rPr lang="en-US" smtClean="0"/>
              <a:t>‹#›</a:t>
            </a:fld>
            <a:endParaRPr lang="en-US"/>
          </a:p>
        </p:txBody>
      </p:sp>
    </p:spTree>
    <p:extLst>
      <p:ext uri="{BB962C8B-B14F-4D97-AF65-F5344CB8AC3E}">
        <p14:creationId xmlns:p14="http://schemas.microsoft.com/office/powerpoint/2010/main" val="14654816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A8FE568-E75F-4D3A-9E46-19D16A1ACDE1}" type="datetimeFigureOut">
              <a:rPr lang="en-US" smtClean="0"/>
              <a:t>3/12/2014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4E9B7B-14E0-4103-8CBC-FA3D35034653}" type="slidenum">
              <a:rPr lang="en-US" smtClean="0"/>
              <a:t>‹#›</a:t>
            </a:fld>
            <a:endParaRPr lang="en-US"/>
          </a:p>
        </p:txBody>
      </p:sp>
    </p:spTree>
    <p:extLst>
      <p:ext uri="{BB962C8B-B14F-4D97-AF65-F5344CB8AC3E}">
        <p14:creationId xmlns:p14="http://schemas.microsoft.com/office/powerpoint/2010/main" val="25873867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A8FE568-E75F-4D3A-9E46-19D16A1ACDE1}" type="datetimeFigureOut">
              <a:rPr lang="en-US" smtClean="0"/>
              <a:t>3/12/2014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4E9B7B-14E0-4103-8CBC-FA3D35034653}" type="slidenum">
              <a:rPr lang="en-US" smtClean="0"/>
              <a:t>‹#›</a:t>
            </a:fld>
            <a:endParaRPr lang="en-US"/>
          </a:p>
        </p:txBody>
      </p:sp>
    </p:spTree>
    <p:extLst>
      <p:ext uri="{BB962C8B-B14F-4D97-AF65-F5344CB8AC3E}">
        <p14:creationId xmlns:p14="http://schemas.microsoft.com/office/powerpoint/2010/main" val="32332598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A8FE568-E75F-4D3A-9E46-19D16A1ACDE1}" type="datetimeFigureOut">
              <a:rPr lang="en-US" smtClean="0"/>
              <a:t>3/12/2014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4E9B7B-14E0-4103-8CBC-FA3D35034653}" type="slidenum">
              <a:rPr lang="en-US" smtClean="0"/>
              <a:t>‹#›</a:t>
            </a:fld>
            <a:endParaRPr lang="en-US"/>
          </a:p>
        </p:txBody>
      </p:sp>
    </p:spTree>
    <p:extLst>
      <p:ext uri="{BB962C8B-B14F-4D97-AF65-F5344CB8AC3E}">
        <p14:creationId xmlns:p14="http://schemas.microsoft.com/office/powerpoint/2010/main" val="34079755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A8FE568-E75F-4D3A-9E46-19D16A1ACDE1}" type="datetimeFigureOut">
              <a:rPr lang="en-US" smtClean="0"/>
              <a:t>3/12/2014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4E9B7B-14E0-4103-8CBC-FA3D35034653}" type="slidenum">
              <a:rPr lang="en-US" smtClean="0"/>
              <a:t>‹#›</a:t>
            </a:fld>
            <a:endParaRPr lang="en-US"/>
          </a:p>
        </p:txBody>
      </p:sp>
    </p:spTree>
    <p:extLst>
      <p:ext uri="{BB962C8B-B14F-4D97-AF65-F5344CB8AC3E}">
        <p14:creationId xmlns:p14="http://schemas.microsoft.com/office/powerpoint/2010/main" val="10926942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A8FE568-E75F-4D3A-9E46-19D16A1ACDE1}" type="datetimeFigureOut">
              <a:rPr lang="en-US" smtClean="0"/>
              <a:t>3/12/2014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34E9B7B-14E0-4103-8CBC-FA3D35034653}" type="slidenum">
              <a:rPr lang="en-US" smtClean="0"/>
              <a:t>‹#›</a:t>
            </a:fld>
            <a:endParaRPr lang="en-US"/>
          </a:p>
        </p:txBody>
      </p:sp>
    </p:spTree>
    <p:extLst>
      <p:ext uri="{BB962C8B-B14F-4D97-AF65-F5344CB8AC3E}">
        <p14:creationId xmlns:p14="http://schemas.microsoft.com/office/powerpoint/2010/main" val="15771613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A8FE568-E75F-4D3A-9E46-19D16A1ACDE1}" type="datetimeFigureOut">
              <a:rPr lang="en-US" smtClean="0"/>
              <a:t>3/12/2014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4E9B7B-14E0-4103-8CBC-FA3D35034653}" type="slidenum">
              <a:rPr lang="en-US" smtClean="0"/>
              <a:t>‹#›</a:t>
            </a:fld>
            <a:endParaRPr lang="en-US"/>
          </a:p>
        </p:txBody>
      </p:sp>
    </p:spTree>
    <p:extLst>
      <p:ext uri="{BB962C8B-B14F-4D97-AF65-F5344CB8AC3E}">
        <p14:creationId xmlns:p14="http://schemas.microsoft.com/office/powerpoint/2010/main" val="31868452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8FE568-E75F-4D3A-9E46-19D16A1ACDE1}" type="datetimeFigureOut">
              <a:rPr lang="en-US" smtClean="0"/>
              <a:t>3/12/2014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34E9B7B-14E0-4103-8CBC-FA3D35034653}" type="slidenum">
              <a:rPr lang="en-US" smtClean="0"/>
              <a:t>‹#›</a:t>
            </a:fld>
            <a:endParaRPr lang="en-US"/>
          </a:p>
        </p:txBody>
      </p:sp>
    </p:spTree>
    <p:extLst>
      <p:ext uri="{BB962C8B-B14F-4D97-AF65-F5344CB8AC3E}">
        <p14:creationId xmlns:p14="http://schemas.microsoft.com/office/powerpoint/2010/main" val="22069336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A8FE568-E75F-4D3A-9E46-19D16A1ACDE1}" type="datetimeFigureOut">
              <a:rPr lang="en-US" smtClean="0"/>
              <a:t>3/12/2014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4E9B7B-14E0-4103-8CBC-FA3D35034653}" type="slidenum">
              <a:rPr lang="en-US" smtClean="0"/>
              <a:t>‹#›</a:t>
            </a:fld>
            <a:endParaRPr lang="en-US"/>
          </a:p>
        </p:txBody>
      </p:sp>
    </p:spTree>
    <p:extLst>
      <p:ext uri="{BB962C8B-B14F-4D97-AF65-F5344CB8AC3E}">
        <p14:creationId xmlns:p14="http://schemas.microsoft.com/office/powerpoint/2010/main" val="33036946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A8FE568-E75F-4D3A-9E46-19D16A1ACDE1}" type="datetimeFigureOut">
              <a:rPr lang="en-US" smtClean="0"/>
              <a:t>3/12/2014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4E9B7B-14E0-4103-8CBC-FA3D35034653}" type="slidenum">
              <a:rPr lang="en-US" smtClean="0"/>
              <a:t>‹#›</a:t>
            </a:fld>
            <a:endParaRPr lang="en-US"/>
          </a:p>
        </p:txBody>
      </p:sp>
    </p:spTree>
    <p:extLst>
      <p:ext uri="{BB962C8B-B14F-4D97-AF65-F5344CB8AC3E}">
        <p14:creationId xmlns:p14="http://schemas.microsoft.com/office/powerpoint/2010/main" val="20665423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A8FE568-E75F-4D3A-9E46-19D16A1ACDE1}" type="datetimeFigureOut">
              <a:rPr lang="en-US" smtClean="0"/>
              <a:t>3/12/2014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4E9B7B-14E0-4103-8CBC-FA3D35034653}" type="slidenum">
              <a:rPr lang="en-US" smtClean="0"/>
              <a:t>‹#›</a:t>
            </a:fld>
            <a:endParaRPr lang="en-US"/>
          </a:p>
        </p:txBody>
      </p:sp>
    </p:spTree>
    <p:extLst>
      <p:ext uri="{BB962C8B-B14F-4D97-AF65-F5344CB8AC3E}">
        <p14:creationId xmlns:p14="http://schemas.microsoft.com/office/powerpoint/2010/main" val="30914501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A8FE568-E75F-4D3A-9E46-19D16A1ACDE1}" type="datetimeFigureOut">
              <a:rPr lang="en-US" smtClean="0"/>
              <a:t>3/12/2014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4E9B7B-14E0-4103-8CBC-FA3D35034653}" type="slidenum">
              <a:rPr lang="en-US" smtClean="0"/>
              <a:t>‹#›</a:t>
            </a:fld>
            <a:endParaRPr lang="en-US"/>
          </a:p>
        </p:txBody>
      </p:sp>
    </p:spTree>
    <p:extLst>
      <p:ext uri="{BB962C8B-B14F-4D97-AF65-F5344CB8AC3E}">
        <p14:creationId xmlns:p14="http://schemas.microsoft.com/office/powerpoint/2010/main" val="38292883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A8FE568-E75F-4D3A-9E46-19D16A1ACDE1}" type="datetimeFigureOut">
              <a:rPr lang="en-US" smtClean="0"/>
              <a:t>3/12/2014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4E9B7B-14E0-4103-8CBC-FA3D35034653}" type="slidenum">
              <a:rPr lang="en-US" smtClean="0"/>
              <a:t>‹#›</a:t>
            </a:fld>
            <a:endParaRPr lang="en-US"/>
          </a:p>
        </p:txBody>
      </p:sp>
    </p:spTree>
    <p:extLst>
      <p:ext uri="{BB962C8B-B14F-4D97-AF65-F5344CB8AC3E}">
        <p14:creationId xmlns:p14="http://schemas.microsoft.com/office/powerpoint/2010/main" val="39965399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A8FE568-E75F-4D3A-9E46-19D16A1ACDE1}" type="datetimeFigureOut">
              <a:rPr lang="en-US" smtClean="0"/>
              <a:t>3/12/2014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4E9B7B-14E0-4103-8CBC-FA3D35034653}" type="slidenum">
              <a:rPr lang="en-US" smtClean="0"/>
              <a:t>‹#›</a:t>
            </a:fld>
            <a:endParaRPr lang="en-US"/>
          </a:p>
        </p:txBody>
      </p:sp>
    </p:spTree>
    <p:extLst>
      <p:ext uri="{BB962C8B-B14F-4D97-AF65-F5344CB8AC3E}">
        <p14:creationId xmlns:p14="http://schemas.microsoft.com/office/powerpoint/2010/main" val="22889495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A8FE568-E75F-4D3A-9E46-19D16A1ACDE1}" type="datetimeFigureOut">
              <a:rPr lang="en-US" smtClean="0"/>
              <a:t>3/12/2014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4E9B7B-14E0-4103-8CBC-FA3D35034653}" type="slidenum">
              <a:rPr lang="en-US" smtClean="0"/>
              <a:t>‹#›</a:t>
            </a:fld>
            <a:endParaRPr lang="en-US"/>
          </a:p>
        </p:txBody>
      </p:sp>
    </p:spTree>
    <p:extLst>
      <p:ext uri="{BB962C8B-B14F-4D97-AF65-F5344CB8AC3E}">
        <p14:creationId xmlns:p14="http://schemas.microsoft.com/office/powerpoint/2010/main" val="42772961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A8FE568-E75F-4D3A-9E46-19D16A1ACDE1}" type="datetimeFigureOut">
              <a:rPr lang="en-US" smtClean="0"/>
              <a:t>3/12/2014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4E9B7B-14E0-4103-8CBC-FA3D35034653}" type="slidenum">
              <a:rPr lang="en-US" smtClean="0"/>
              <a:t>‹#›</a:t>
            </a:fld>
            <a:endParaRPr lang="en-US"/>
          </a:p>
        </p:txBody>
      </p:sp>
    </p:spTree>
    <p:extLst>
      <p:ext uri="{BB962C8B-B14F-4D97-AF65-F5344CB8AC3E}">
        <p14:creationId xmlns:p14="http://schemas.microsoft.com/office/powerpoint/2010/main" val="15772232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A8FE568-E75F-4D3A-9E46-19D16A1ACDE1}" type="datetimeFigureOut">
              <a:rPr lang="en-US" smtClean="0"/>
              <a:t>3/12/2014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34E9B7B-14E0-4103-8CBC-FA3D35034653}" type="slidenum">
              <a:rPr lang="en-US" smtClean="0"/>
              <a:t>‹#›</a:t>
            </a:fld>
            <a:endParaRPr lang="en-US"/>
          </a:p>
        </p:txBody>
      </p:sp>
    </p:spTree>
    <p:extLst>
      <p:ext uri="{BB962C8B-B14F-4D97-AF65-F5344CB8AC3E}">
        <p14:creationId xmlns:p14="http://schemas.microsoft.com/office/powerpoint/2010/main" val="3952982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A8FE568-E75F-4D3A-9E46-19D16A1ACDE1}" type="datetimeFigureOut">
              <a:rPr lang="en-US" smtClean="0"/>
              <a:t>3/12/2014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4E9B7B-14E0-4103-8CBC-FA3D35034653}" type="slidenum">
              <a:rPr lang="en-US" smtClean="0"/>
              <a:t>‹#›</a:t>
            </a:fld>
            <a:endParaRPr lang="en-US"/>
          </a:p>
        </p:txBody>
      </p:sp>
    </p:spTree>
    <p:extLst>
      <p:ext uri="{BB962C8B-B14F-4D97-AF65-F5344CB8AC3E}">
        <p14:creationId xmlns:p14="http://schemas.microsoft.com/office/powerpoint/2010/main" val="1148846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8FE568-E75F-4D3A-9E46-19D16A1ACDE1}" type="datetimeFigureOut">
              <a:rPr lang="en-US" smtClean="0"/>
              <a:t>3/12/2014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34E9B7B-14E0-4103-8CBC-FA3D35034653}" type="slidenum">
              <a:rPr lang="en-US" smtClean="0"/>
              <a:t>‹#›</a:t>
            </a:fld>
            <a:endParaRPr lang="en-US"/>
          </a:p>
        </p:txBody>
      </p:sp>
    </p:spTree>
    <p:extLst>
      <p:ext uri="{BB962C8B-B14F-4D97-AF65-F5344CB8AC3E}">
        <p14:creationId xmlns:p14="http://schemas.microsoft.com/office/powerpoint/2010/main" val="4394105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A8FE568-E75F-4D3A-9E46-19D16A1ACDE1}" type="datetimeFigureOut">
              <a:rPr lang="en-US" smtClean="0"/>
              <a:t>3/12/2014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4E9B7B-14E0-4103-8CBC-FA3D35034653}" type="slidenum">
              <a:rPr lang="en-US" smtClean="0"/>
              <a:t>‹#›</a:t>
            </a:fld>
            <a:endParaRPr lang="en-US"/>
          </a:p>
        </p:txBody>
      </p:sp>
    </p:spTree>
    <p:extLst>
      <p:ext uri="{BB962C8B-B14F-4D97-AF65-F5344CB8AC3E}">
        <p14:creationId xmlns:p14="http://schemas.microsoft.com/office/powerpoint/2010/main" val="38628711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A8FE568-E75F-4D3A-9E46-19D16A1ACDE1}" type="datetimeFigureOut">
              <a:rPr lang="en-US" smtClean="0"/>
              <a:t>3/12/2014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4E9B7B-14E0-4103-8CBC-FA3D35034653}" type="slidenum">
              <a:rPr lang="en-US" smtClean="0"/>
              <a:t>‹#›</a:t>
            </a:fld>
            <a:endParaRPr lang="en-US"/>
          </a:p>
        </p:txBody>
      </p:sp>
    </p:spTree>
    <p:extLst>
      <p:ext uri="{BB962C8B-B14F-4D97-AF65-F5344CB8AC3E}">
        <p14:creationId xmlns:p14="http://schemas.microsoft.com/office/powerpoint/2010/main" val="3343979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A8FE568-E75F-4D3A-9E46-19D16A1ACDE1}" type="datetimeFigureOut">
              <a:rPr lang="en-US" smtClean="0"/>
              <a:t>3/12/2014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4E9B7B-14E0-4103-8CBC-FA3D35034653}" type="slidenum">
              <a:rPr lang="en-US" smtClean="0"/>
              <a:t>‹#›</a:t>
            </a:fld>
            <a:endParaRPr lang="en-US"/>
          </a:p>
        </p:txBody>
      </p:sp>
    </p:spTree>
    <p:extLst>
      <p:ext uri="{BB962C8B-B14F-4D97-AF65-F5344CB8AC3E}">
        <p14:creationId xmlns:p14="http://schemas.microsoft.com/office/powerpoint/2010/main" val="28079511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A8FE568-E75F-4D3A-9E46-19D16A1ACDE1}" type="datetimeFigureOut">
              <a:rPr lang="en-US" smtClean="0"/>
              <a:t>3/12/2014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4E9B7B-14E0-4103-8CBC-FA3D35034653}" type="slidenum">
              <a:rPr lang="en-US" smtClean="0"/>
              <a:t>‹#›</a:t>
            </a:fld>
            <a:endParaRPr lang="en-US"/>
          </a:p>
        </p:txBody>
      </p:sp>
    </p:spTree>
    <p:extLst>
      <p:ext uri="{BB962C8B-B14F-4D97-AF65-F5344CB8AC3E}">
        <p14:creationId xmlns:p14="http://schemas.microsoft.com/office/powerpoint/2010/main" val="2549576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A8FE568-E75F-4D3A-9E46-19D16A1ACDE1}" type="datetimeFigureOut">
              <a:rPr lang="en-US" smtClean="0"/>
              <a:t>3/12/2014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4E9B7B-14E0-4103-8CBC-FA3D35034653}" type="slidenum">
              <a:rPr lang="en-US" smtClean="0"/>
              <a:t>‹#›</a:t>
            </a:fld>
            <a:endParaRPr lang="en-US"/>
          </a:p>
        </p:txBody>
      </p:sp>
    </p:spTree>
    <p:extLst>
      <p:ext uri="{BB962C8B-B14F-4D97-AF65-F5344CB8AC3E}">
        <p14:creationId xmlns:p14="http://schemas.microsoft.com/office/powerpoint/2010/main" val="31578174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A8FE568-E75F-4D3A-9E46-19D16A1ACDE1}" type="datetimeFigureOut">
              <a:rPr lang="en-US" smtClean="0"/>
              <a:t>3/12/2014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4E9B7B-14E0-4103-8CBC-FA3D35034653}" type="slidenum">
              <a:rPr lang="en-US" smtClean="0"/>
              <a:t>‹#›</a:t>
            </a:fld>
            <a:endParaRPr lang="en-US"/>
          </a:p>
        </p:txBody>
      </p:sp>
    </p:spTree>
    <p:extLst>
      <p:ext uri="{BB962C8B-B14F-4D97-AF65-F5344CB8AC3E}">
        <p14:creationId xmlns:p14="http://schemas.microsoft.com/office/powerpoint/2010/main" val="22013230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A8FE568-E75F-4D3A-9E46-19D16A1ACDE1}" type="datetimeFigureOut">
              <a:rPr lang="en-US" smtClean="0"/>
              <a:t>3/12/2014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4E9B7B-14E0-4103-8CBC-FA3D35034653}" type="slidenum">
              <a:rPr lang="en-US" smtClean="0"/>
              <a:t>‹#›</a:t>
            </a:fld>
            <a:endParaRPr lang="en-US"/>
          </a:p>
        </p:txBody>
      </p:sp>
    </p:spTree>
    <p:extLst>
      <p:ext uri="{BB962C8B-B14F-4D97-AF65-F5344CB8AC3E}">
        <p14:creationId xmlns:p14="http://schemas.microsoft.com/office/powerpoint/2010/main" val="35756434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A8FE568-E75F-4D3A-9E46-19D16A1ACDE1}" type="datetimeFigureOut">
              <a:rPr lang="en-US" smtClean="0"/>
              <a:t>3/12/2014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4E9B7B-14E0-4103-8CBC-FA3D35034653}" type="slidenum">
              <a:rPr lang="en-US" smtClean="0"/>
              <a:t>‹#›</a:t>
            </a:fld>
            <a:endParaRPr lang="en-US"/>
          </a:p>
        </p:txBody>
      </p:sp>
    </p:spTree>
    <p:extLst>
      <p:ext uri="{BB962C8B-B14F-4D97-AF65-F5344CB8AC3E}">
        <p14:creationId xmlns:p14="http://schemas.microsoft.com/office/powerpoint/2010/main" val="13994550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A8FE568-E75F-4D3A-9E46-19D16A1ACDE1}" type="datetimeFigureOut">
              <a:rPr lang="en-US" smtClean="0"/>
              <a:t>3/12/2014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34E9B7B-14E0-4103-8CBC-FA3D35034653}" type="slidenum">
              <a:rPr lang="en-US" smtClean="0"/>
              <a:t>‹#›</a:t>
            </a:fld>
            <a:endParaRPr lang="en-US"/>
          </a:p>
        </p:txBody>
      </p:sp>
    </p:spTree>
    <p:extLst>
      <p:ext uri="{BB962C8B-B14F-4D97-AF65-F5344CB8AC3E}">
        <p14:creationId xmlns:p14="http://schemas.microsoft.com/office/powerpoint/2010/main" val="2839657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A8FE568-E75F-4D3A-9E46-19D16A1ACDE1}" type="datetimeFigureOut">
              <a:rPr lang="en-US" smtClean="0"/>
              <a:t>3/12/2014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4E9B7B-14E0-4103-8CBC-FA3D35034653}" type="slidenum">
              <a:rPr lang="en-US" smtClean="0"/>
              <a:t>‹#›</a:t>
            </a:fld>
            <a:endParaRPr lang="en-US"/>
          </a:p>
        </p:txBody>
      </p:sp>
    </p:spTree>
    <p:extLst>
      <p:ext uri="{BB962C8B-B14F-4D97-AF65-F5344CB8AC3E}">
        <p14:creationId xmlns:p14="http://schemas.microsoft.com/office/powerpoint/2010/main" val="21064055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8FE568-E75F-4D3A-9E46-19D16A1ACDE1}" type="datetimeFigureOut">
              <a:rPr lang="en-US" smtClean="0"/>
              <a:t>3/12/2014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34E9B7B-14E0-4103-8CBC-FA3D35034653}" type="slidenum">
              <a:rPr lang="en-US" smtClean="0"/>
              <a:t>‹#›</a:t>
            </a:fld>
            <a:endParaRPr lang="en-US"/>
          </a:p>
        </p:txBody>
      </p:sp>
    </p:spTree>
    <p:extLst>
      <p:ext uri="{BB962C8B-B14F-4D97-AF65-F5344CB8AC3E}">
        <p14:creationId xmlns:p14="http://schemas.microsoft.com/office/powerpoint/2010/main" val="3566221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A8FE568-E75F-4D3A-9E46-19D16A1ACDE1}" type="datetimeFigureOut">
              <a:rPr lang="en-US" smtClean="0"/>
              <a:t>3/12/2014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4E9B7B-14E0-4103-8CBC-FA3D35034653}" type="slidenum">
              <a:rPr lang="en-US" smtClean="0"/>
              <a:t>‹#›</a:t>
            </a:fld>
            <a:endParaRPr lang="en-US"/>
          </a:p>
        </p:txBody>
      </p:sp>
    </p:spTree>
    <p:extLst>
      <p:ext uri="{BB962C8B-B14F-4D97-AF65-F5344CB8AC3E}">
        <p14:creationId xmlns:p14="http://schemas.microsoft.com/office/powerpoint/2010/main" val="37549951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A8FE568-E75F-4D3A-9E46-19D16A1ACDE1}" type="datetimeFigureOut">
              <a:rPr lang="en-US" smtClean="0"/>
              <a:t>3/12/2014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4E9B7B-14E0-4103-8CBC-FA3D35034653}" type="slidenum">
              <a:rPr lang="en-US" smtClean="0"/>
              <a:t>‹#›</a:t>
            </a:fld>
            <a:endParaRPr lang="en-US"/>
          </a:p>
        </p:txBody>
      </p:sp>
    </p:spTree>
    <p:extLst>
      <p:ext uri="{BB962C8B-B14F-4D97-AF65-F5344CB8AC3E}">
        <p14:creationId xmlns:p14="http://schemas.microsoft.com/office/powerpoint/2010/main" val="2823313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A8FE568-E75F-4D3A-9E46-19D16A1ACDE1}" type="datetimeFigureOut">
              <a:rPr lang="en-US" smtClean="0"/>
              <a:t>3/12/2014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4E9B7B-14E0-4103-8CBC-FA3D35034653}" type="slidenum">
              <a:rPr lang="en-US" smtClean="0"/>
              <a:t>‹#›</a:t>
            </a:fld>
            <a:endParaRPr lang="en-US"/>
          </a:p>
        </p:txBody>
      </p:sp>
    </p:spTree>
    <p:extLst>
      <p:ext uri="{BB962C8B-B14F-4D97-AF65-F5344CB8AC3E}">
        <p14:creationId xmlns:p14="http://schemas.microsoft.com/office/powerpoint/2010/main" val="27428335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A8FE568-E75F-4D3A-9E46-19D16A1ACDE1}" type="datetimeFigureOut">
              <a:rPr lang="en-US" smtClean="0"/>
              <a:t>3/12/2014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4E9B7B-14E0-4103-8CBC-FA3D35034653}" type="slidenum">
              <a:rPr lang="en-US" smtClean="0"/>
              <a:t>‹#›</a:t>
            </a:fld>
            <a:endParaRPr lang="en-US"/>
          </a:p>
        </p:txBody>
      </p:sp>
    </p:spTree>
    <p:extLst>
      <p:ext uri="{BB962C8B-B14F-4D97-AF65-F5344CB8AC3E}">
        <p14:creationId xmlns:p14="http://schemas.microsoft.com/office/powerpoint/2010/main" val="41026323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A8FE568-E75F-4D3A-9E46-19D16A1ACDE1}" type="datetimeFigureOut">
              <a:rPr lang="en-US" smtClean="0"/>
              <a:t>3/12/2014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4E9B7B-14E0-4103-8CBC-FA3D35034653}" type="slidenum">
              <a:rPr lang="en-US" smtClean="0"/>
              <a:t>‹#›</a:t>
            </a:fld>
            <a:endParaRPr lang="en-US"/>
          </a:p>
        </p:txBody>
      </p:sp>
    </p:spTree>
    <p:extLst>
      <p:ext uri="{BB962C8B-B14F-4D97-AF65-F5344CB8AC3E}">
        <p14:creationId xmlns:p14="http://schemas.microsoft.com/office/powerpoint/2010/main" val="6961488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A8FE568-E75F-4D3A-9E46-19D16A1ACDE1}" type="datetimeFigureOut">
              <a:rPr lang="en-US" smtClean="0"/>
              <a:t>3/12/2014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4E9B7B-14E0-4103-8CBC-FA3D35034653}" type="slidenum">
              <a:rPr lang="en-US" smtClean="0"/>
              <a:t>‹#›</a:t>
            </a:fld>
            <a:endParaRPr lang="en-US"/>
          </a:p>
        </p:txBody>
      </p:sp>
    </p:spTree>
    <p:extLst>
      <p:ext uri="{BB962C8B-B14F-4D97-AF65-F5344CB8AC3E}">
        <p14:creationId xmlns:p14="http://schemas.microsoft.com/office/powerpoint/2010/main" val="21089733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A8FE568-E75F-4D3A-9E46-19D16A1ACDE1}" type="datetimeFigureOut">
              <a:rPr lang="en-US" smtClean="0"/>
              <a:t>3/12/2014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4E9B7B-14E0-4103-8CBC-FA3D35034653}" type="slidenum">
              <a:rPr lang="en-US" smtClean="0"/>
              <a:t>‹#›</a:t>
            </a:fld>
            <a:endParaRPr lang="en-US"/>
          </a:p>
        </p:txBody>
      </p:sp>
    </p:spTree>
    <p:extLst>
      <p:ext uri="{BB962C8B-B14F-4D97-AF65-F5344CB8AC3E}">
        <p14:creationId xmlns:p14="http://schemas.microsoft.com/office/powerpoint/2010/main" val="20323325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A8FE568-E75F-4D3A-9E46-19D16A1ACDE1}" type="datetimeFigureOut">
              <a:rPr lang="en-US" smtClean="0"/>
              <a:t>3/12/2014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4E9B7B-14E0-4103-8CBC-FA3D35034653}" type="slidenum">
              <a:rPr lang="en-US" smtClean="0"/>
              <a:t>‹#›</a:t>
            </a:fld>
            <a:endParaRPr lang="en-US"/>
          </a:p>
        </p:txBody>
      </p:sp>
    </p:spTree>
    <p:extLst>
      <p:ext uri="{BB962C8B-B14F-4D97-AF65-F5344CB8AC3E}">
        <p14:creationId xmlns:p14="http://schemas.microsoft.com/office/powerpoint/2010/main" val="15684953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A8FE568-E75F-4D3A-9E46-19D16A1ACDE1}" type="datetimeFigureOut">
              <a:rPr lang="en-US" smtClean="0"/>
              <a:t>3/12/2014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34E9B7B-14E0-4103-8CBC-FA3D35034653}" type="slidenum">
              <a:rPr lang="en-US" smtClean="0"/>
              <a:t>‹#›</a:t>
            </a:fld>
            <a:endParaRPr lang="en-US"/>
          </a:p>
        </p:txBody>
      </p:sp>
    </p:spTree>
    <p:extLst>
      <p:ext uri="{BB962C8B-B14F-4D97-AF65-F5344CB8AC3E}">
        <p14:creationId xmlns:p14="http://schemas.microsoft.com/office/powerpoint/2010/main" val="786019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A8FE568-E75F-4D3A-9E46-19D16A1ACDE1}" type="datetimeFigureOut">
              <a:rPr lang="en-US" smtClean="0"/>
              <a:t>3/12/2014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4E9B7B-14E0-4103-8CBC-FA3D35034653}" type="slidenum">
              <a:rPr lang="en-US" smtClean="0"/>
              <a:t>‹#›</a:t>
            </a:fld>
            <a:endParaRPr lang="en-US"/>
          </a:p>
        </p:txBody>
      </p:sp>
    </p:spTree>
    <p:extLst>
      <p:ext uri="{BB962C8B-B14F-4D97-AF65-F5344CB8AC3E}">
        <p14:creationId xmlns:p14="http://schemas.microsoft.com/office/powerpoint/2010/main" val="2211470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8FE568-E75F-4D3A-9E46-19D16A1ACDE1}" type="datetimeFigureOut">
              <a:rPr lang="en-US" smtClean="0"/>
              <a:t>3/12/2014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34E9B7B-14E0-4103-8CBC-FA3D35034653}" type="slidenum">
              <a:rPr lang="en-US" smtClean="0"/>
              <a:t>‹#›</a:t>
            </a:fld>
            <a:endParaRPr lang="en-US"/>
          </a:p>
        </p:txBody>
      </p:sp>
    </p:spTree>
    <p:extLst>
      <p:ext uri="{BB962C8B-B14F-4D97-AF65-F5344CB8AC3E}">
        <p14:creationId xmlns:p14="http://schemas.microsoft.com/office/powerpoint/2010/main" val="22484437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A8FE568-E75F-4D3A-9E46-19D16A1ACDE1}" type="datetimeFigureOut">
              <a:rPr lang="en-US" smtClean="0"/>
              <a:t>3/12/2014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4E9B7B-14E0-4103-8CBC-FA3D35034653}" type="slidenum">
              <a:rPr lang="en-US" smtClean="0"/>
              <a:t>‹#›</a:t>
            </a:fld>
            <a:endParaRPr lang="en-US"/>
          </a:p>
        </p:txBody>
      </p:sp>
    </p:spTree>
    <p:extLst>
      <p:ext uri="{BB962C8B-B14F-4D97-AF65-F5344CB8AC3E}">
        <p14:creationId xmlns:p14="http://schemas.microsoft.com/office/powerpoint/2010/main" val="12330414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A8FE568-E75F-4D3A-9E46-19D16A1ACDE1}" type="datetimeFigureOut">
              <a:rPr lang="en-US" smtClean="0"/>
              <a:t>3/12/2014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4E9B7B-14E0-4103-8CBC-FA3D35034653}" type="slidenum">
              <a:rPr lang="en-US" smtClean="0"/>
              <a:t>‹#›</a:t>
            </a:fld>
            <a:endParaRPr lang="en-US"/>
          </a:p>
        </p:txBody>
      </p:sp>
    </p:spTree>
    <p:extLst>
      <p:ext uri="{BB962C8B-B14F-4D97-AF65-F5344CB8AC3E}">
        <p14:creationId xmlns:p14="http://schemas.microsoft.com/office/powerpoint/2010/main" val="1572364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A8FE568-E75F-4D3A-9E46-19D16A1ACDE1}" type="datetimeFigureOut">
              <a:rPr lang="en-US" smtClean="0"/>
              <a:t>3/12/2014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4E9B7B-14E0-4103-8CBC-FA3D35034653}" type="slidenum">
              <a:rPr lang="en-US" smtClean="0"/>
              <a:t>‹#›</a:t>
            </a:fld>
            <a:endParaRPr lang="en-US"/>
          </a:p>
        </p:txBody>
      </p:sp>
    </p:spTree>
    <p:extLst>
      <p:ext uri="{BB962C8B-B14F-4D97-AF65-F5344CB8AC3E}">
        <p14:creationId xmlns:p14="http://schemas.microsoft.com/office/powerpoint/2010/main" val="21179277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A8FE568-E75F-4D3A-9E46-19D16A1ACDE1}" type="datetimeFigureOut">
              <a:rPr lang="en-US" smtClean="0"/>
              <a:t>3/12/2014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4E9B7B-14E0-4103-8CBC-FA3D35034653}" type="slidenum">
              <a:rPr lang="en-US" smtClean="0"/>
              <a:t>‹#›</a:t>
            </a:fld>
            <a:endParaRPr lang="en-US"/>
          </a:p>
        </p:txBody>
      </p:sp>
    </p:spTree>
    <p:extLst>
      <p:ext uri="{BB962C8B-B14F-4D97-AF65-F5344CB8AC3E}">
        <p14:creationId xmlns:p14="http://schemas.microsoft.com/office/powerpoint/2010/main" val="16743132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E673B464-678B-4DBE-BCF5-7160C872145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0547258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C043F202-7C4A-41B7-BFCE-58E36E06DBF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1430716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5B372A9-F0A4-475E-9E79-7A1B1F862B2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6829544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2EB431B6-5921-4F18-8E99-E21B53A7ECF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6874414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5D741D41-BE04-4BDC-95C5-60849B6CAFA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0498765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280B3D24-0D01-45A4-989C-AA0A3C23064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9572864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D9385FCE-621B-4032-BD4C-4E098E88A29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3175077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A2B08023-CA56-4B92-9119-BA5BA71A361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6979682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F487037B-35CE-47EA-9E4B-BBF9B3B7BBD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6735838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197DE984-81F4-4253-83E4-FB8B1ED05E1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9415445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163513"/>
            <a:ext cx="1943100" cy="59324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163513"/>
            <a:ext cx="5676900" cy="59324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98FE978-A231-4470-8BB0-018B903EA4C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1146026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8FE568-E75F-4D3A-9E46-19D16A1ACDE1}" type="datetimeFigureOut">
              <a:rPr lang="en-US" smtClean="0"/>
              <a:t>3/12/2014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4E9B7B-14E0-4103-8CBC-FA3D35034653}" type="slidenum">
              <a:rPr lang="en-US" smtClean="0"/>
              <a:t>‹#›</a:t>
            </a:fld>
            <a:endParaRPr lang="en-US"/>
          </a:p>
        </p:txBody>
      </p:sp>
      <p:pic>
        <p:nvPicPr>
          <p:cNvPr id="7" name="Picture 2" descr="http://danielcox2013.files.wordpress.com/2010/05/living-faith-logo-copy.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53034" y="212071"/>
            <a:ext cx="7706099" cy="2106335"/>
          </a:xfrm>
          <a:prstGeom prst="rect">
            <a:avLst/>
          </a:prstGeom>
          <a:noFill/>
          <a:ln>
            <a:solidFill>
              <a:srgbClr val="C00000"/>
            </a:solidFill>
          </a:ln>
        </p:spPr>
      </p:pic>
    </p:spTree>
    <p:extLst>
      <p:ext uri="{BB962C8B-B14F-4D97-AF65-F5344CB8AC3E}">
        <p14:creationId xmlns:p14="http://schemas.microsoft.com/office/powerpoint/2010/main" val="27611872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8FE568-E75F-4D3A-9E46-19D16A1ACDE1}" type="datetimeFigureOut">
              <a:rPr lang="en-US" smtClean="0"/>
              <a:t>3/12/2014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4E9B7B-14E0-4103-8CBC-FA3D35034653}" type="slidenum">
              <a:rPr lang="en-US" smtClean="0"/>
              <a:t>‹#›</a:t>
            </a:fld>
            <a:endParaRPr lang="en-US"/>
          </a:p>
        </p:txBody>
      </p:sp>
      <p:pic>
        <p:nvPicPr>
          <p:cNvPr id="7" name="Picture 2" descr="http://danielcox2013.files.wordpress.com/2010/05/living-faith-logo-copy.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628650" y="365126"/>
            <a:ext cx="3827548" cy="1046197"/>
          </a:xfrm>
          <a:prstGeom prst="rect">
            <a:avLst/>
          </a:prstGeom>
          <a:noFill/>
          <a:ln>
            <a:solidFill>
              <a:srgbClr val="C00000"/>
            </a:solidFill>
          </a:ln>
        </p:spPr>
      </p:pic>
    </p:spTree>
    <p:extLst>
      <p:ext uri="{BB962C8B-B14F-4D97-AF65-F5344CB8AC3E}">
        <p14:creationId xmlns:p14="http://schemas.microsoft.com/office/powerpoint/2010/main" val="9991395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8FE568-E75F-4D3A-9E46-19D16A1ACDE1}" type="datetimeFigureOut">
              <a:rPr lang="en-US" smtClean="0"/>
              <a:t>3/12/2014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4E9B7B-14E0-4103-8CBC-FA3D35034653}" type="slidenum">
              <a:rPr lang="en-US" smtClean="0"/>
              <a:t>‹#›</a:t>
            </a:fld>
            <a:endParaRPr lang="en-US"/>
          </a:p>
        </p:txBody>
      </p:sp>
      <p:pic>
        <p:nvPicPr>
          <p:cNvPr id="7" name="Picture 2" descr="http://danielcox2013.files.wordpress.com/2010/05/living-faith-logo-copy.jp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6943156" y="6094621"/>
            <a:ext cx="1915094" cy="523459"/>
          </a:xfrm>
          <a:prstGeom prst="rect">
            <a:avLst/>
          </a:prstGeom>
          <a:noFill/>
          <a:ln>
            <a:solidFill>
              <a:srgbClr val="C00000"/>
            </a:solidFill>
          </a:ln>
        </p:spPr>
      </p:pic>
    </p:spTree>
    <p:extLst>
      <p:ext uri="{BB962C8B-B14F-4D97-AF65-F5344CB8AC3E}">
        <p14:creationId xmlns:p14="http://schemas.microsoft.com/office/powerpoint/2010/main" val="364906867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8FE568-E75F-4D3A-9E46-19D16A1ACDE1}" type="datetimeFigureOut">
              <a:rPr lang="en-US" smtClean="0"/>
              <a:t>3/12/2014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4E9B7B-14E0-4103-8CBC-FA3D35034653}" type="slidenum">
              <a:rPr lang="en-US" smtClean="0"/>
              <a:t>‹#›</a:t>
            </a:fld>
            <a:endParaRPr lang="en-US"/>
          </a:p>
        </p:txBody>
      </p:sp>
      <p:pic>
        <p:nvPicPr>
          <p:cNvPr id="7" name="Picture 2" descr="http://danielcox2013.files.wordpress.com/2010/05/living-faith-logo-copy.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rot="16200000">
            <a:off x="-1734771" y="2649036"/>
            <a:ext cx="5811837" cy="1588569"/>
          </a:xfrm>
          <a:prstGeom prst="rect">
            <a:avLst/>
          </a:prstGeom>
          <a:noFill/>
          <a:ln>
            <a:solidFill>
              <a:srgbClr val="C00000"/>
            </a:solidFill>
          </a:ln>
        </p:spPr>
      </p:pic>
    </p:spTree>
    <p:extLst>
      <p:ext uri="{BB962C8B-B14F-4D97-AF65-F5344CB8AC3E}">
        <p14:creationId xmlns:p14="http://schemas.microsoft.com/office/powerpoint/2010/main" val="13691504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title"/>
          </p:nvPr>
        </p:nvSpPr>
        <p:spPr bwMode="auto">
          <a:xfrm>
            <a:off x="685800" y="163513"/>
            <a:ext cx="7772400" cy="32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9923"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9924"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pPr fontAlgn="base">
              <a:spcBef>
                <a:spcPct val="0"/>
              </a:spcBef>
              <a:spcAft>
                <a:spcPct val="0"/>
              </a:spcAft>
            </a:pPr>
            <a:endParaRPr lang="en-US">
              <a:solidFill>
                <a:srgbClr val="000000"/>
              </a:solidFill>
            </a:endParaRPr>
          </a:p>
        </p:txBody>
      </p:sp>
      <p:sp>
        <p:nvSpPr>
          <p:cNvPr id="209925"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fontAlgn="base">
              <a:spcBef>
                <a:spcPct val="0"/>
              </a:spcBef>
              <a:spcAft>
                <a:spcPct val="0"/>
              </a:spcAft>
            </a:pPr>
            <a:endParaRPr lang="en-US">
              <a:solidFill>
                <a:srgbClr val="000000"/>
              </a:solidFill>
            </a:endParaRPr>
          </a:p>
        </p:txBody>
      </p:sp>
      <p:sp>
        <p:nvSpPr>
          <p:cNvPr id="209926"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pPr fontAlgn="base">
              <a:spcBef>
                <a:spcPct val="0"/>
              </a:spcBef>
              <a:spcAft>
                <a:spcPct val="0"/>
              </a:spcAft>
            </a:pPr>
            <a:fld id="{472DD455-AFA1-41C7-82A1-EC6B70D6DA71}" type="slidenum">
              <a:rPr lang="en-US">
                <a:solidFill>
                  <a:srgbClr val="000000"/>
                </a:solidFill>
              </a:rPr>
              <a:pPr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1794584251"/>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xStyles>
    <p:titleStyle>
      <a:lvl1pPr algn="ctr" rtl="0" fontAlgn="base">
        <a:spcBef>
          <a:spcPct val="0"/>
        </a:spcBef>
        <a:spcAft>
          <a:spcPct val="0"/>
        </a:spcAft>
        <a:defRPr sz="800">
          <a:solidFill>
            <a:schemeClr val="tx1"/>
          </a:solidFill>
          <a:latin typeface="+mj-lt"/>
          <a:ea typeface="+mj-ea"/>
          <a:cs typeface="+mj-cs"/>
        </a:defRPr>
      </a:lvl1pPr>
      <a:lvl2pPr algn="ctr" rtl="0" fontAlgn="base">
        <a:spcBef>
          <a:spcPct val="0"/>
        </a:spcBef>
        <a:spcAft>
          <a:spcPct val="0"/>
        </a:spcAft>
        <a:defRPr sz="800">
          <a:solidFill>
            <a:schemeClr val="tx1"/>
          </a:solidFill>
          <a:latin typeface="Trajan" pitchFamily="18" charset="0"/>
        </a:defRPr>
      </a:lvl2pPr>
      <a:lvl3pPr algn="ctr" rtl="0" fontAlgn="base">
        <a:spcBef>
          <a:spcPct val="0"/>
        </a:spcBef>
        <a:spcAft>
          <a:spcPct val="0"/>
        </a:spcAft>
        <a:defRPr sz="800">
          <a:solidFill>
            <a:schemeClr val="tx1"/>
          </a:solidFill>
          <a:latin typeface="Trajan" pitchFamily="18" charset="0"/>
        </a:defRPr>
      </a:lvl3pPr>
      <a:lvl4pPr algn="ctr" rtl="0" fontAlgn="base">
        <a:spcBef>
          <a:spcPct val="0"/>
        </a:spcBef>
        <a:spcAft>
          <a:spcPct val="0"/>
        </a:spcAft>
        <a:defRPr sz="800">
          <a:solidFill>
            <a:schemeClr val="tx1"/>
          </a:solidFill>
          <a:latin typeface="Trajan" pitchFamily="18" charset="0"/>
        </a:defRPr>
      </a:lvl4pPr>
      <a:lvl5pPr algn="ctr" rtl="0" fontAlgn="base">
        <a:spcBef>
          <a:spcPct val="0"/>
        </a:spcBef>
        <a:spcAft>
          <a:spcPct val="0"/>
        </a:spcAft>
        <a:defRPr sz="800">
          <a:solidFill>
            <a:schemeClr val="tx1"/>
          </a:solidFill>
          <a:latin typeface="Trajan" pitchFamily="18" charset="0"/>
        </a:defRPr>
      </a:lvl5pPr>
      <a:lvl6pPr marL="457200" algn="ctr" rtl="0" fontAlgn="base">
        <a:spcBef>
          <a:spcPct val="0"/>
        </a:spcBef>
        <a:spcAft>
          <a:spcPct val="0"/>
        </a:spcAft>
        <a:defRPr sz="800">
          <a:solidFill>
            <a:schemeClr val="tx1"/>
          </a:solidFill>
          <a:latin typeface="Trajan" pitchFamily="18" charset="0"/>
        </a:defRPr>
      </a:lvl6pPr>
      <a:lvl7pPr marL="914400" algn="ctr" rtl="0" fontAlgn="base">
        <a:spcBef>
          <a:spcPct val="0"/>
        </a:spcBef>
        <a:spcAft>
          <a:spcPct val="0"/>
        </a:spcAft>
        <a:defRPr sz="800">
          <a:solidFill>
            <a:schemeClr val="tx1"/>
          </a:solidFill>
          <a:latin typeface="Trajan" pitchFamily="18" charset="0"/>
        </a:defRPr>
      </a:lvl7pPr>
      <a:lvl8pPr marL="1371600" algn="ctr" rtl="0" fontAlgn="base">
        <a:spcBef>
          <a:spcPct val="0"/>
        </a:spcBef>
        <a:spcAft>
          <a:spcPct val="0"/>
        </a:spcAft>
        <a:defRPr sz="800">
          <a:solidFill>
            <a:schemeClr val="tx1"/>
          </a:solidFill>
          <a:latin typeface="Trajan" pitchFamily="18" charset="0"/>
        </a:defRPr>
      </a:lvl8pPr>
      <a:lvl9pPr marL="1828800" algn="ctr" rtl="0" fontAlgn="base">
        <a:spcBef>
          <a:spcPct val="0"/>
        </a:spcBef>
        <a:spcAft>
          <a:spcPct val="0"/>
        </a:spcAft>
        <a:defRPr sz="800">
          <a:solidFill>
            <a:schemeClr val="tx1"/>
          </a:solidFill>
          <a:latin typeface="Trajan" pitchFamily="18"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530038" y="1007315"/>
            <a:ext cx="8062632" cy="4862870"/>
          </a:xfrm>
          <a:prstGeom prst="rect">
            <a:avLst/>
          </a:prstGeom>
          <a:solidFill>
            <a:schemeClr val="accent4">
              <a:lumMod val="20000"/>
              <a:lumOff val="80000"/>
            </a:schemeClr>
          </a:solidFill>
          <a:ln>
            <a:solidFill>
              <a:schemeClr val="accent4">
                <a:lumMod val="75000"/>
              </a:schemeClr>
            </a:solidFill>
          </a:ln>
        </p:spPr>
        <p:txBody>
          <a:bodyPr wrap="square" rtlCol="0">
            <a:spAutoFit/>
          </a:bodyPr>
          <a:lstStyle/>
          <a:p>
            <a:pPr marL="400050" lvl="0" indent="-400050">
              <a:buFont typeface="+mj-lt"/>
              <a:buAutoNum type="romanUcPeriod"/>
            </a:pPr>
            <a:r>
              <a:rPr lang="en-US" sz="2000" b="1" u="sng" dirty="0">
                <a:latin typeface="Arial Narrow" panose="020B0606020202030204" pitchFamily="34" charset="0"/>
              </a:rPr>
              <a:t>Stephen’s Defense</a:t>
            </a:r>
            <a:r>
              <a:rPr lang="en-US" sz="2000" dirty="0">
                <a:latin typeface="Arial Narrow" panose="020B0606020202030204" pitchFamily="34" charset="0"/>
              </a:rPr>
              <a:t> (vv. 1-53)</a:t>
            </a:r>
          </a:p>
          <a:p>
            <a:r>
              <a:rPr lang="en-US" sz="2000" b="1" i="1" dirty="0">
                <a:latin typeface="Arial Narrow" panose="020B0606020202030204" pitchFamily="34" charset="0"/>
              </a:rPr>
              <a:t>(Denies the charge of speaking against Moses</a:t>
            </a:r>
            <a:r>
              <a:rPr lang="en-US" sz="2000" b="1" i="1" dirty="0" smtClean="0">
                <a:latin typeface="Arial Narrow" panose="020B0606020202030204" pitchFamily="34" charset="0"/>
              </a:rPr>
              <a:t>)</a:t>
            </a:r>
            <a:endParaRPr lang="en-US" sz="2000" dirty="0">
              <a:latin typeface="Arial Narrow" panose="020B0606020202030204" pitchFamily="34" charset="0"/>
            </a:endParaRPr>
          </a:p>
          <a:p>
            <a:endParaRPr lang="en-US" sz="1000" dirty="0">
              <a:latin typeface="Arial Narrow" panose="020B0606020202030204" pitchFamily="34" charset="0"/>
            </a:endParaRPr>
          </a:p>
          <a:p>
            <a:pPr marL="800100" lvl="1" indent="-342900">
              <a:buFont typeface="+mj-lt"/>
              <a:buAutoNum type="alphaUcPeriod"/>
            </a:pPr>
            <a:r>
              <a:rPr lang="en-US" sz="2000" i="1" dirty="0">
                <a:latin typeface="Arial Narrow" panose="020B0606020202030204" pitchFamily="34" charset="0"/>
              </a:rPr>
              <a:t>A review of the nation of Israel </a:t>
            </a:r>
            <a:r>
              <a:rPr lang="en-US" sz="2000" dirty="0">
                <a:latin typeface="Arial Narrow" panose="020B0606020202030204" pitchFamily="34" charset="0"/>
              </a:rPr>
              <a:t>(vv. 1-50)</a:t>
            </a:r>
          </a:p>
          <a:p>
            <a:pPr marL="1257300" lvl="2" indent="-342900">
              <a:buFont typeface="+mj-lt"/>
              <a:buAutoNum type="arabicPeriod"/>
            </a:pPr>
            <a:r>
              <a:rPr lang="en-US" sz="2000" dirty="0">
                <a:latin typeface="Arial Narrow" panose="020B0606020202030204" pitchFamily="34" charset="0"/>
              </a:rPr>
              <a:t>The call of Abraham and the promise (vv. 1-8)</a:t>
            </a:r>
          </a:p>
          <a:p>
            <a:pPr marL="1257300" lvl="2" indent="-342900">
              <a:buFont typeface="+mj-lt"/>
              <a:buAutoNum type="arabicPeriod"/>
            </a:pPr>
            <a:r>
              <a:rPr lang="en-US" sz="2000" dirty="0">
                <a:latin typeface="Arial Narrow" panose="020B0606020202030204" pitchFamily="34" charset="0"/>
              </a:rPr>
              <a:t>Joseph and the patriarchs in Egypt (vv. 9-16)</a:t>
            </a:r>
          </a:p>
          <a:p>
            <a:pPr marL="1257300" lvl="2" indent="-342900">
              <a:buFont typeface="+mj-lt"/>
              <a:buAutoNum type="arabicPeriod"/>
            </a:pPr>
            <a:r>
              <a:rPr lang="en-US" sz="2000" dirty="0">
                <a:latin typeface="Arial Narrow" panose="020B0606020202030204" pitchFamily="34" charset="0"/>
              </a:rPr>
              <a:t>Moses: God’s deliverer (vv. 17-43)</a:t>
            </a:r>
          </a:p>
          <a:p>
            <a:pPr marL="1257300" lvl="2" indent="-342900">
              <a:buFont typeface="+mj-lt"/>
              <a:buAutoNum type="arabicPeriod"/>
            </a:pPr>
            <a:r>
              <a:rPr lang="en-US" sz="2000" dirty="0" smtClean="0">
                <a:latin typeface="Arial Narrow" panose="020B0606020202030204" pitchFamily="34" charset="0"/>
              </a:rPr>
              <a:t>The </a:t>
            </a:r>
            <a:r>
              <a:rPr lang="en-US" sz="2000" dirty="0">
                <a:latin typeface="Arial Narrow" panose="020B0606020202030204" pitchFamily="34" charset="0"/>
              </a:rPr>
              <a:t>tabernacle and the temple (vv. 44-50)</a:t>
            </a:r>
          </a:p>
          <a:p>
            <a:pPr marL="800100" lvl="1" indent="-342900">
              <a:buFont typeface="+mj-lt"/>
              <a:buAutoNum type="alphaUcPeriod"/>
            </a:pPr>
            <a:r>
              <a:rPr lang="en-US" sz="2000" i="1" dirty="0">
                <a:latin typeface="Arial Narrow" panose="020B0606020202030204" pitchFamily="34" charset="0"/>
              </a:rPr>
              <a:t>You resist God like your fathers</a:t>
            </a:r>
            <a:r>
              <a:rPr lang="en-US" sz="2000" dirty="0">
                <a:latin typeface="Arial Narrow" panose="020B0606020202030204" pitchFamily="34" charset="0"/>
              </a:rPr>
              <a:t> (vv. 51-53)</a:t>
            </a:r>
          </a:p>
          <a:p>
            <a:endParaRPr lang="en-US" sz="1000" dirty="0">
              <a:latin typeface="Arial Narrow" panose="020B0606020202030204" pitchFamily="34" charset="0"/>
            </a:endParaRPr>
          </a:p>
          <a:p>
            <a:pPr marL="400050" lvl="0" indent="-400050">
              <a:buFont typeface="+mj-lt"/>
              <a:buAutoNum type="romanUcPeriod" startAt="2"/>
            </a:pPr>
            <a:r>
              <a:rPr lang="en-US" sz="2000" b="1" u="sng" dirty="0">
                <a:latin typeface="Arial Narrow" panose="020B0606020202030204" pitchFamily="34" charset="0"/>
              </a:rPr>
              <a:t>Stephen’s Stoning</a:t>
            </a:r>
            <a:r>
              <a:rPr lang="en-US" sz="2000" dirty="0">
                <a:latin typeface="Arial Narrow" panose="020B0606020202030204" pitchFamily="34" charset="0"/>
              </a:rPr>
              <a:t> (vv. 54-60)</a:t>
            </a:r>
          </a:p>
          <a:p>
            <a:endParaRPr lang="en-US" sz="1000" dirty="0">
              <a:latin typeface="Arial Narrow" panose="020B0606020202030204" pitchFamily="34" charset="0"/>
            </a:endParaRPr>
          </a:p>
          <a:p>
            <a:pPr marL="800100" lvl="1" indent="-342900">
              <a:buFont typeface="+mj-lt"/>
              <a:buAutoNum type="alphaUcPeriod"/>
            </a:pPr>
            <a:r>
              <a:rPr lang="en-US" sz="2000" i="1" dirty="0">
                <a:latin typeface="Arial Narrow" panose="020B0606020202030204" pitchFamily="34" charset="0"/>
              </a:rPr>
              <a:t>The Jews were cut to the heart and gnashed at him</a:t>
            </a:r>
            <a:r>
              <a:rPr lang="en-US" sz="2000" dirty="0">
                <a:latin typeface="Arial Narrow" panose="020B0606020202030204" pitchFamily="34" charset="0"/>
              </a:rPr>
              <a:t> (v. 54)</a:t>
            </a:r>
          </a:p>
          <a:p>
            <a:pPr marL="800100" lvl="1" indent="-342900">
              <a:buFont typeface="+mj-lt"/>
              <a:buAutoNum type="alphaUcPeriod"/>
            </a:pPr>
            <a:r>
              <a:rPr lang="en-US" sz="2000" i="1" dirty="0">
                <a:latin typeface="Arial Narrow" panose="020B0606020202030204" pitchFamily="34" charset="0"/>
              </a:rPr>
              <a:t>Stephen saw Jesus</a:t>
            </a:r>
            <a:r>
              <a:rPr lang="en-US" sz="2000" dirty="0">
                <a:latin typeface="Arial Narrow" panose="020B0606020202030204" pitchFamily="34" charset="0"/>
              </a:rPr>
              <a:t> (vv. 55-56)</a:t>
            </a:r>
          </a:p>
          <a:p>
            <a:pPr marL="800100" lvl="1" indent="-342900">
              <a:buFont typeface="+mj-lt"/>
              <a:buAutoNum type="alphaUcPeriod"/>
            </a:pPr>
            <a:r>
              <a:rPr lang="en-US" sz="2000" i="1" dirty="0">
                <a:latin typeface="Arial Narrow" panose="020B0606020202030204" pitchFamily="34" charset="0"/>
              </a:rPr>
              <a:t>The Jews cried out with a loud voice, stopped their ears and ran at him </a:t>
            </a:r>
            <a:r>
              <a:rPr lang="en-US" sz="2000" dirty="0">
                <a:latin typeface="Arial Narrow" panose="020B0606020202030204" pitchFamily="34" charset="0"/>
              </a:rPr>
              <a:t>(v. 57</a:t>
            </a:r>
          </a:p>
          <a:p>
            <a:pPr marL="800100" lvl="1" indent="-342900">
              <a:buFont typeface="+mj-lt"/>
              <a:buAutoNum type="alphaUcPeriod"/>
            </a:pPr>
            <a:r>
              <a:rPr lang="en-US" sz="2000" i="1" dirty="0">
                <a:latin typeface="Arial Narrow" panose="020B0606020202030204" pitchFamily="34" charset="0"/>
              </a:rPr>
              <a:t>The Jews stoned Stephen</a:t>
            </a:r>
            <a:r>
              <a:rPr lang="en-US" sz="2000" dirty="0">
                <a:latin typeface="Arial Narrow" panose="020B0606020202030204" pitchFamily="34" charset="0"/>
              </a:rPr>
              <a:t> (vv. 58-60a)</a:t>
            </a:r>
          </a:p>
          <a:p>
            <a:pPr marL="800100" lvl="1" indent="-342900">
              <a:buFont typeface="+mj-lt"/>
              <a:buAutoNum type="alphaUcPeriod"/>
            </a:pPr>
            <a:r>
              <a:rPr lang="en-US" sz="2000" i="1" dirty="0">
                <a:latin typeface="Arial Narrow" panose="020B0606020202030204" pitchFamily="34" charset="0"/>
              </a:rPr>
              <a:t>Stephen died</a:t>
            </a:r>
            <a:r>
              <a:rPr lang="en-US" sz="2000" dirty="0">
                <a:latin typeface="Arial Narrow" panose="020B0606020202030204" pitchFamily="34" charset="0"/>
              </a:rPr>
              <a:t> (v. 60b</a:t>
            </a:r>
            <a:r>
              <a:rPr lang="en-US" sz="2000" dirty="0" smtClean="0">
                <a:latin typeface="Arial Narrow" panose="020B0606020202030204" pitchFamily="34" charset="0"/>
              </a:rPr>
              <a:t>)</a:t>
            </a:r>
            <a:endParaRPr lang="en-US" sz="2000" dirty="0">
              <a:latin typeface="Arial Narrow" panose="020B0606020202030204" pitchFamily="34" charset="0"/>
            </a:endParaRPr>
          </a:p>
        </p:txBody>
      </p:sp>
      <p:sp>
        <p:nvSpPr>
          <p:cNvPr id="3" name="TextBox 2"/>
          <p:cNvSpPr txBox="1"/>
          <p:nvPr/>
        </p:nvSpPr>
        <p:spPr>
          <a:xfrm>
            <a:off x="3213848" y="295836"/>
            <a:ext cx="2743200" cy="523220"/>
          </a:xfrm>
          <a:prstGeom prst="rect">
            <a:avLst/>
          </a:prstGeom>
          <a:noFill/>
        </p:spPr>
        <p:txBody>
          <a:bodyPr wrap="square" rtlCol="0">
            <a:spAutoFit/>
          </a:bodyPr>
          <a:lstStyle/>
          <a:p>
            <a:pPr algn="ctr"/>
            <a:r>
              <a:rPr lang="en-US" sz="2800" dirty="0" smtClean="0">
                <a:latin typeface="Narkisim" panose="020E0502050101010101" pitchFamily="34" charset="-79"/>
                <a:cs typeface="Narkisim" panose="020E0502050101010101" pitchFamily="34" charset="-79"/>
              </a:rPr>
              <a:t>Acts 7</a:t>
            </a:r>
            <a:endParaRPr lang="en-US" sz="2800" dirty="0">
              <a:latin typeface="Narkisim" panose="020E0502050101010101" pitchFamily="34" charset="-79"/>
              <a:cs typeface="Narkisim" panose="020E0502050101010101" pitchFamily="34" charset="-79"/>
            </a:endParaRPr>
          </a:p>
        </p:txBody>
      </p:sp>
    </p:spTree>
    <p:extLst>
      <p:ext uri="{BB962C8B-B14F-4D97-AF65-F5344CB8AC3E}">
        <p14:creationId xmlns:p14="http://schemas.microsoft.com/office/powerpoint/2010/main" val="26105003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3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3213848" y="295836"/>
            <a:ext cx="2743200" cy="523220"/>
          </a:xfrm>
          <a:prstGeom prst="rect">
            <a:avLst/>
          </a:prstGeom>
          <a:noFill/>
        </p:spPr>
        <p:txBody>
          <a:bodyPr wrap="square" rtlCol="0">
            <a:spAutoFit/>
          </a:bodyPr>
          <a:lstStyle/>
          <a:p>
            <a:pPr algn="ctr"/>
            <a:r>
              <a:rPr lang="en-US" sz="2800" dirty="0" smtClean="0">
                <a:latin typeface="Narkisim" panose="020E0502050101010101" pitchFamily="34" charset="-79"/>
                <a:cs typeface="Narkisim" panose="020E0502050101010101" pitchFamily="34" charset="-79"/>
              </a:rPr>
              <a:t>Acts 7</a:t>
            </a:r>
            <a:endParaRPr lang="en-US" sz="2800" dirty="0">
              <a:latin typeface="Narkisim" panose="020E0502050101010101" pitchFamily="34" charset="-79"/>
              <a:cs typeface="Narkisim" panose="020E0502050101010101" pitchFamily="34" charset="-79"/>
            </a:endParaRPr>
          </a:p>
        </p:txBody>
      </p:sp>
      <p:sp>
        <p:nvSpPr>
          <p:cNvPr id="3" name="TextBox 2"/>
          <p:cNvSpPr txBox="1"/>
          <p:nvPr/>
        </p:nvSpPr>
        <p:spPr>
          <a:xfrm>
            <a:off x="995083" y="1120590"/>
            <a:ext cx="7180729" cy="584775"/>
          </a:xfrm>
          <a:prstGeom prst="rect">
            <a:avLst/>
          </a:prstGeom>
          <a:noFill/>
        </p:spPr>
        <p:txBody>
          <a:bodyPr wrap="square" rtlCol="0">
            <a:spAutoFit/>
          </a:bodyPr>
          <a:lstStyle/>
          <a:p>
            <a:pPr algn="ctr"/>
            <a:r>
              <a:rPr lang="en-US" sz="3200" dirty="0" smtClean="0">
                <a:solidFill>
                  <a:schemeClr val="accent4">
                    <a:lumMod val="50000"/>
                  </a:schemeClr>
                </a:solidFill>
                <a:effectLst>
                  <a:outerShdw blurRad="38100" dist="38100" dir="2700000" algn="tl">
                    <a:srgbClr val="000000">
                      <a:alpha val="43137"/>
                    </a:srgbClr>
                  </a:outerShdw>
                </a:effectLst>
                <a:latin typeface="Narkisim" panose="020E0502050101010101" pitchFamily="34" charset="-79"/>
                <a:cs typeface="Narkisim" panose="020E0502050101010101" pitchFamily="34" charset="-79"/>
              </a:rPr>
              <a:t>See Many Examples of a Living Faith</a:t>
            </a:r>
            <a:endParaRPr lang="en-US" sz="3200" dirty="0">
              <a:solidFill>
                <a:schemeClr val="accent4">
                  <a:lumMod val="50000"/>
                </a:schemeClr>
              </a:solidFill>
              <a:effectLst>
                <a:outerShdw blurRad="38100" dist="38100" dir="2700000" algn="tl">
                  <a:srgbClr val="000000">
                    <a:alpha val="43137"/>
                  </a:srgbClr>
                </a:outerShdw>
              </a:effectLst>
              <a:latin typeface="Narkisim" panose="020E0502050101010101" pitchFamily="34" charset="-79"/>
              <a:cs typeface="Narkisim" panose="020E0502050101010101" pitchFamily="34" charset="-79"/>
            </a:endParaRPr>
          </a:p>
        </p:txBody>
      </p:sp>
      <p:sp>
        <p:nvSpPr>
          <p:cNvPr id="4" name="TextBox 3"/>
          <p:cNvSpPr txBox="1"/>
          <p:nvPr/>
        </p:nvSpPr>
        <p:spPr>
          <a:xfrm>
            <a:off x="2017059" y="2154815"/>
            <a:ext cx="5661212" cy="3108543"/>
          </a:xfrm>
          <a:prstGeom prst="rect">
            <a:avLst/>
          </a:prstGeom>
          <a:noFill/>
        </p:spPr>
        <p:txBody>
          <a:bodyPr wrap="square" rtlCol="0">
            <a:spAutoFit/>
          </a:bodyPr>
          <a:lstStyle/>
          <a:p>
            <a:pPr marL="285750" indent="-285750">
              <a:buFont typeface="Arial" panose="020B0604020202020204" pitchFamily="34" charset="0"/>
              <a:buChar char="•"/>
            </a:pPr>
            <a:r>
              <a:rPr lang="en-US" sz="2800" dirty="0" smtClean="0">
                <a:latin typeface="Narkisim" panose="020E0502050101010101" pitchFamily="34" charset="-79"/>
                <a:cs typeface="Narkisim" panose="020E0502050101010101" pitchFamily="34" charset="-79"/>
              </a:rPr>
              <a:t>Abraham (vv. 1-8)</a:t>
            </a:r>
          </a:p>
          <a:p>
            <a:pPr marL="285750" indent="-285750">
              <a:buFont typeface="Arial" panose="020B0604020202020204" pitchFamily="34" charset="0"/>
              <a:buChar char="•"/>
            </a:pPr>
            <a:r>
              <a:rPr lang="en-US" sz="2800" dirty="0" smtClean="0">
                <a:latin typeface="Narkisim" panose="020E0502050101010101" pitchFamily="34" charset="-79"/>
                <a:cs typeface="Narkisim" panose="020E0502050101010101" pitchFamily="34" charset="-79"/>
              </a:rPr>
              <a:t>Joseph (vv. 9-16)</a:t>
            </a:r>
          </a:p>
          <a:p>
            <a:pPr marL="285750" indent="-285750">
              <a:buFont typeface="Arial" panose="020B0604020202020204" pitchFamily="34" charset="0"/>
              <a:buChar char="•"/>
            </a:pPr>
            <a:r>
              <a:rPr lang="en-US" sz="2800" dirty="0" smtClean="0">
                <a:latin typeface="Narkisim" panose="020E0502050101010101" pitchFamily="34" charset="-79"/>
                <a:cs typeface="Narkisim" panose="020E0502050101010101" pitchFamily="34" charset="-79"/>
              </a:rPr>
              <a:t>Moses (vv. 17-43)</a:t>
            </a:r>
          </a:p>
          <a:p>
            <a:pPr marL="285750" indent="-285750">
              <a:buFont typeface="Arial" panose="020B0604020202020204" pitchFamily="34" charset="0"/>
              <a:buChar char="•"/>
            </a:pPr>
            <a:r>
              <a:rPr lang="en-US" sz="2800" dirty="0" smtClean="0">
                <a:latin typeface="Narkisim" panose="020E0502050101010101" pitchFamily="34" charset="-79"/>
                <a:cs typeface="Narkisim" panose="020E0502050101010101" pitchFamily="34" charset="-79"/>
              </a:rPr>
              <a:t>Joshua (v. 45)</a:t>
            </a:r>
          </a:p>
          <a:p>
            <a:pPr marL="285750" indent="-285750">
              <a:buFont typeface="Arial" panose="020B0604020202020204" pitchFamily="34" charset="0"/>
              <a:buChar char="•"/>
            </a:pPr>
            <a:r>
              <a:rPr lang="en-US" sz="2800" dirty="0" smtClean="0">
                <a:latin typeface="Narkisim" panose="020E0502050101010101" pitchFamily="34" charset="-79"/>
                <a:cs typeface="Narkisim" panose="020E0502050101010101" pitchFamily="34" charset="-79"/>
              </a:rPr>
              <a:t>David (v. 45)</a:t>
            </a:r>
          </a:p>
          <a:p>
            <a:pPr marL="285750" indent="-285750">
              <a:buFont typeface="Arial" panose="020B0604020202020204" pitchFamily="34" charset="0"/>
              <a:buChar char="•"/>
            </a:pPr>
            <a:r>
              <a:rPr lang="en-US" sz="2800" dirty="0" smtClean="0">
                <a:latin typeface="Narkisim" panose="020E0502050101010101" pitchFamily="34" charset="-79"/>
                <a:cs typeface="Narkisim" panose="020E0502050101010101" pitchFamily="34" charset="-79"/>
              </a:rPr>
              <a:t>Solomon (v. 47)</a:t>
            </a:r>
          </a:p>
          <a:p>
            <a:pPr marL="285750" indent="-285750">
              <a:buFont typeface="Arial" panose="020B0604020202020204" pitchFamily="34" charset="0"/>
              <a:buChar char="•"/>
            </a:pPr>
            <a:r>
              <a:rPr lang="en-US" sz="2800" dirty="0" smtClean="0">
                <a:latin typeface="Narkisim" panose="020E0502050101010101" pitchFamily="34" charset="-79"/>
                <a:cs typeface="Narkisim" panose="020E0502050101010101" pitchFamily="34" charset="-79"/>
              </a:rPr>
              <a:t>Stephen (vv. 54-60)</a:t>
            </a:r>
            <a:endParaRPr lang="en-US" sz="2800" dirty="0">
              <a:latin typeface="Narkisim" panose="020E0502050101010101" pitchFamily="34" charset="-79"/>
              <a:cs typeface="Narkisim" panose="020E0502050101010101" pitchFamily="34" charset="-79"/>
            </a:endParaRPr>
          </a:p>
        </p:txBody>
      </p:sp>
    </p:spTree>
    <p:extLst>
      <p:ext uri="{BB962C8B-B14F-4D97-AF65-F5344CB8AC3E}">
        <p14:creationId xmlns:p14="http://schemas.microsoft.com/office/powerpoint/2010/main" val="35354112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2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40742" y="2864224"/>
            <a:ext cx="2743200" cy="584775"/>
          </a:xfrm>
          <a:prstGeom prst="rect">
            <a:avLst/>
          </a:prstGeom>
          <a:noFill/>
        </p:spPr>
        <p:txBody>
          <a:bodyPr wrap="square" rtlCol="0">
            <a:spAutoFit/>
          </a:bodyPr>
          <a:lstStyle/>
          <a:p>
            <a:pPr algn="ctr"/>
            <a:r>
              <a:rPr lang="en-US" sz="3200" dirty="0" smtClean="0">
                <a:latin typeface="Narkisim" panose="020E0502050101010101" pitchFamily="34" charset="-79"/>
                <a:cs typeface="Narkisim" panose="020E0502050101010101" pitchFamily="34" charset="-79"/>
              </a:rPr>
              <a:t>Acts 7</a:t>
            </a:r>
            <a:endParaRPr lang="en-US" sz="3200" dirty="0">
              <a:latin typeface="Narkisim" panose="020E0502050101010101" pitchFamily="34" charset="-79"/>
              <a:cs typeface="Narkisim" panose="020E0502050101010101" pitchFamily="34" charset="-79"/>
            </a:endParaRPr>
          </a:p>
        </p:txBody>
      </p:sp>
    </p:spTree>
    <p:extLst>
      <p:ext uri="{BB962C8B-B14F-4D97-AF65-F5344CB8AC3E}">
        <p14:creationId xmlns:p14="http://schemas.microsoft.com/office/powerpoint/2010/main" val="9074752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extBox 1"/>
          <p:cNvSpPr txBox="1"/>
          <p:nvPr/>
        </p:nvSpPr>
        <p:spPr>
          <a:xfrm>
            <a:off x="510988" y="2461093"/>
            <a:ext cx="8444753" cy="677108"/>
          </a:xfrm>
          <a:prstGeom prst="rect">
            <a:avLst/>
          </a:prstGeom>
          <a:noFill/>
        </p:spPr>
        <p:txBody>
          <a:bodyPr wrap="square" rtlCol="0">
            <a:spAutoFit/>
          </a:bodyPr>
          <a:lstStyle/>
          <a:p>
            <a:pPr marL="400050" indent="-400050">
              <a:buFont typeface="+mj-lt"/>
              <a:buAutoNum type="romanUcPeriod"/>
            </a:pPr>
            <a:r>
              <a:rPr lang="en-US" sz="3800" dirty="0" smtClean="0">
                <a:latin typeface="Narkisim" panose="020E0502050101010101" pitchFamily="34" charset="-79"/>
                <a:cs typeface="Narkisim" panose="020E0502050101010101" pitchFamily="34" charset="-79"/>
              </a:rPr>
              <a:t>Cheerfully Obeys (vv. 2-4)</a:t>
            </a:r>
          </a:p>
        </p:txBody>
      </p:sp>
      <p:sp>
        <p:nvSpPr>
          <p:cNvPr id="3" name="TextBox 2"/>
          <p:cNvSpPr txBox="1"/>
          <p:nvPr/>
        </p:nvSpPr>
        <p:spPr>
          <a:xfrm>
            <a:off x="1949823" y="1828799"/>
            <a:ext cx="2111188" cy="461665"/>
          </a:xfrm>
          <a:prstGeom prst="rect">
            <a:avLst/>
          </a:prstGeom>
          <a:noFill/>
        </p:spPr>
        <p:txBody>
          <a:bodyPr wrap="square" rtlCol="0">
            <a:spAutoFit/>
          </a:bodyPr>
          <a:lstStyle/>
          <a:p>
            <a:pPr algn="ctr"/>
            <a:r>
              <a:rPr lang="en-US" sz="2400" dirty="0" smtClean="0">
                <a:latin typeface="Narkisim" panose="020E0502050101010101" pitchFamily="34" charset="-79"/>
                <a:cs typeface="Narkisim" panose="020E0502050101010101" pitchFamily="34" charset="-79"/>
              </a:rPr>
              <a:t>Acts 7</a:t>
            </a:r>
            <a:endParaRPr lang="en-US" sz="2400" dirty="0">
              <a:latin typeface="Narkisim" panose="020E0502050101010101" pitchFamily="34" charset="-79"/>
              <a:cs typeface="Narkisim" panose="020E0502050101010101" pitchFamily="34" charset="-79"/>
            </a:endParaRPr>
          </a:p>
        </p:txBody>
      </p:sp>
    </p:spTree>
    <p:extLst>
      <p:ext uri="{BB962C8B-B14F-4D97-AF65-F5344CB8AC3E}">
        <p14:creationId xmlns:p14="http://schemas.microsoft.com/office/powerpoint/2010/main" val="12808803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977" y="484093"/>
            <a:ext cx="6750424" cy="4031873"/>
          </a:xfrm>
          <a:prstGeom prst="rect">
            <a:avLst/>
          </a:prstGeom>
          <a:noFill/>
        </p:spPr>
        <p:txBody>
          <a:bodyPr wrap="square" rtlCol="0">
            <a:spAutoFit/>
          </a:bodyPr>
          <a:lstStyle/>
          <a:p>
            <a:r>
              <a:rPr lang="en-US" sz="2400" dirty="0" smtClean="0">
                <a:latin typeface="Times New Roman" panose="02020603050405020304" pitchFamily="18" charset="0"/>
                <a:cs typeface="Times New Roman" panose="02020603050405020304" pitchFamily="18" charset="0"/>
              </a:rPr>
              <a:t>2 </a:t>
            </a:r>
            <a:r>
              <a:rPr lang="en-US" sz="2400" dirty="0">
                <a:latin typeface="Times New Roman" panose="02020603050405020304" pitchFamily="18" charset="0"/>
                <a:cs typeface="Times New Roman" panose="02020603050405020304" pitchFamily="18" charset="0"/>
              </a:rPr>
              <a:t>And he said, "Brethren and fathers, listen: The God of glory appeared to our father Abraham when he was in Mesopotamia, before he dwelt in Haran, </a:t>
            </a:r>
          </a:p>
          <a:p>
            <a:endParaRPr lang="en-US" sz="8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3 and said to him, 'Get out of your country and from your relatives, and come to a land that I will show you.'  </a:t>
            </a:r>
          </a:p>
          <a:p>
            <a:endParaRPr lang="en-US" sz="8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4 Then he came out of the land of the Chaldeans and dwelt in Haran. And from there, when his father was dead, He moved him to this land in which you now dwell. </a:t>
            </a:r>
          </a:p>
        </p:txBody>
      </p:sp>
    </p:spTree>
    <p:extLst>
      <p:ext uri="{BB962C8B-B14F-4D97-AF65-F5344CB8AC3E}">
        <p14:creationId xmlns:p14="http://schemas.microsoft.com/office/powerpoint/2010/main" val="1643079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8114" name="Picture 2" descr="Abrah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407988"/>
            <a:ext cx="8556625" cy="5932487"/>
          </a:xfrm>
          <a:prstGeom prst="rect">
            <a:avLst/>
          </a:prstGeom>
          <a:noFill/>
          <a:extLst>
            <a:ext uri="{909E8E84-426E-40DD-AFC4-6F175D3DCCD1}">
              <a14:hiddenFill xmlns:a14="http://schemas.microsoft.com/office/drawing/2010/main">
                <a:solidFill>
                  <a:srgbClr val="FFFFFF"/>
                </a:solidFill>
              </a14:hiddenFill>
            </a:ext>
          </a:extLst>
        </p:spPr>
      </p:pic>
      <p:sp>
        <p:nvSpPr>
          <p:cNvPr id="218115" name="Rectangle 3"/>
          <p:cNvSpPr>
            <a:spLocks noGrp="1" noChangeArrowheads="1"/>
          </p:cNvSpPr>
          <p:nvPr>
            <p:ph type="title" idx="4294967295"/>
          </p:nvPr>
        </p:nvSpPr>
        <p:spPr/>
        <p:txBody>
          <a:bodyPr/>
          <a:lstStyle/>
          <a:p>
            <a:r>
              <a:rPr lang="en-US"/>
              <a:t>Abraham Journey</a:t>
            </a:r>
          </a:p>
        </p:txBody>
      </p:sp>
    </p:spTree>
    <p:extLst>
      <p:ext uri="{BB962C8B-B14F-4D97-AF65-F5344CB8AC3E}">
        <p14:creationId xmlns:p14="http://schemas.microsoft.com/office/powerpoint/2010/main" val="6929591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6517" y="269223"/>
            <a:ext cx="8444753" cy="677108"/>
          </a:xfrm>
          <a:prstGeom prst="rect">
            <a:avLst/>
          </a:prstGeom>
          <a:solidFill>
            <a:srgbClr val="00206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400050" indent="-400050" algn="ctr">
              <a:buFont typeface="+mj-lt"/>
              <a:buAutoNum type="romanUcPeriod"/>
            </a:pPr>
            <a:r>
              <a:rPr lang="en-US" sz="3800" dirty="0" smtClean="0">
                <a:latin typeface="Narkisim" panose="020E0502050101010101" pitchFamily="34" charset="-79"/>
                <a:cs typeface="Narkisim" panose="020E0502050101010101" pitchFamily="34" charset="-79"/>
              </a:rPr>
              <a:t>Cheerfully Obeys (vv. 2-4)</a:t>
            </a:r>
          </a:p>
        </p:txBody>
      </p:sp>
      <p:sp>
        <p:nvSpPr>
          <p:cNvPr id="4" name="TextBox 3"/>
          <p:cNvSpPr txBox="1"/>
          <p:nvPr/>
        </p:nvSpPr>
        <p:spPr>
          <a:xfrm>
            <a:off x="376517" y="1317812"/>
            <a:ext cx="7664823" cy="4308872"/>
          </a:xfrm>
          <a:prstGeom prst="rect">
            <a:avLst/>
          </a:prstGeom>
          <a:noFill/>
        </p:spPr>
        <p:txBody>
          <a:bodyPr wrap="square" rtlCol="0">
            <a:spAutoFit/>
          </a:bodyPr>
          <a:lstStyle/>
          <a:p>
            <a:pPr marL="457200" indent="-457200">
              <a:buFont typeface="+mj-lt"/>
              <a:buAutoNum type="alphaUcPeriod"/>
            </a:pPr>
            <a:r>
              <a:rPr lang="en-US" sz="2400" u="sng" dirty="0" smtClean="0">
                <a:latin typeface="Narkisim" panose="020E0502050101010101" pitchFamily="34" charset="-79"/>
                <a:cs typeface="Narkisim" panose="020E0502050101010101" pitchFamily="34" charset="-79"/>
              </a:rPr>
              <a:t>God told Abram to leave his home and family</a:t>
            </a:r>
          </a:p>
          <a:p>
            <a:pPr marL="914400" lvl="1" indent="-457200">
              <a:buFont typeface="+mj-lt"/>
              <a:buAutoNum type="arabicPeriod"/>
            </a:pPr>
            <a:r>
              <a:rPr lang="en-US" sz="2400" i="1" dirty="0" smtClean="0">
                <a:latin typeface="Narkisim" panose="020E0502050101010101" pitchFamily="34" charset="-79"/>
                <a:cs typeface="Narkisim" panose="020E0502050101010101" pitchFamily="34" charset="-79"/>
              </a:rPr>
              <a:t>Didn’t know where he was going (Heb. 11:8)</a:t>
            </a:r>
          </a:p>
          <a:p>
            <a:pPr marL="914400" lvl="1" indent="-457200">
              <a:buFont typeface="+mj-lt"/>
              <a:buAutoNum type="arabicPeriod"/>
            </a:pPr>
            <a:r>
              <a:rPr lang="en-US" sz="2400" i="1" dirty="0" smtClean="0">
                <a:latin typeface="Narkisim" panose="020E0502050101010101" pitchFamily="34" charset="-79"/>
                <a:cs typeface="Narkisim" panose="020E0502050101010101" pitchFamily="34" charset="-79"/>
              </a:rPr>
              <a:t>Reason he left is God’s direction (Gen. 15:7; Neh. 9:7)</a:t>
            </a:r>
          </a:p>
          <a:p>
            <a:pPr marL="914400" lvl="1" indent="-457200">
              <a:buFont typeface="+mj-lt"/>
              <a:buAutoNum type="arabicPeriod"/>
            </a:pPr>
            <a:r>
              <a:rPr lang="en-US" sz="2400" i="1" dirty="0" smtClean="0">
                <a:latin typeface="Narkisim" panose="020E0502050101010101" pitchFamily="34" charset="-79"/>
                <a:cs typeface="Narkisim" panose="020E0502050101010101" pitchFamily="34" charset="-79"/>
              </a:rPr>
              <a:t>He obeyed promptly and willingly</a:t>
            </a:r>
          </a:p>
          <a:p>
            <a:pPr marL="914400" lvl="1" indent="-457200">
              <a:buFont typeface="+mj-lt"/>
              <a:buAutoNum type="arabicPeriod"/>
            </a:pPr>
            <a:r>
              <a:rPr lang="en-US" sz="2400" i="1" dirty="0" smtClean="0">
                <a:latin typeface="Narkisim" panose="020E0502050101010101" pitchFamily="34" charset="-79"/>
                <a:cs typeface="Narkisim" panose="020E0502050101010101" pitchFamily="34" charset="-79"/>
              </a:rPr>
              <a:t>That took a living faith to do that</a:t>
            </a:r>
          </a:p>
          <a:p>
            <a:pPr marL="914400" lvl="1" indent="-457200">
              <a:buFont typeface="+mj-lt"/>
              <a:buAutoNum type="arabicPeriod"/>
            </a:pPr>
            <a:endParaRPr lang="en-US" sz="1000" i="1" dirty="0">
              <a:latin typeface="Narkisim" panose="020E0502050101010101" pitchFamily="34" charset="-79"/>
              <a:cs typeface="Narkisim" panose="020E0502050101010101" pitchFamily="34" charset="-79"/>
            </a:endParaRPr>
          </a:p>
          <a:p>
            <a:pPr marL="457200" indent="-457200">
              <a:buFont typeface="+mj-lt"/>
              <a:buAutoNum type="alphaUcPeriod"/>
            </a:pPr>
            <a:r>
              <a:rPr lang="en-US" sz="2400" u="sng" dirty="0" smtClean="0">
                <a:latin typeface="Narkisim" panose="020E0502050101010101" pitchFamily="34" charset="-79"/>
                <a:cs typeface="Narkisim" panose="020E0502050101010101" pitchFamily="34" charset="-79"/>
              </a:rPr>
              <a:t>Believers today must comply cheerfully</a:t>
            </a:r>
          </a:p>
          <a:p>
            <a:pPr marL="914400" lvl="1" indent="-457200">
              <a:buFont typeface="+mj-lt"/>
              <a:buAutoNum type="arabicPeriod"/>
            </a:pPr>
            <a:r>
              <a:rPr lang="en-US" sz="2400" i="1" dirty="0" smtClean="0">
                <a:latin typeface="Narkisim" panose="020E0502050101010101" pitchFamily="34" charset="-79"/>
                <a:cs typeface="Narkisim" panose="020E0502050101010101" pitchFamily="34" charset="-79"/>
              </a:rPr>
              <a:t>Times told to do what is hard, challenging</a:t>
            </a:r>
          </a:p>
          <a:p>
            <a:pPr marL="914400" lvl="1" indent="-457200">
              <a:buFont typeface="+mj-lt"/>
              <a:buAutoNum type="arabicPeriod"/>
            </a:pPr>
            <a:r>
              <a:rPr lang="en-US" sz="2400" i="1" dirty="0" smtClean="0">
                <a:latin typeface="Narkisim" panose="020E0502050101010101" pitchFamily="34" charset="-79"/>
                <a:cs typeface="Narkisim" panose="020E0502050101010101" pitchFamily="34" charset="-79"/>
              </a:rPr>
              <a:t>Like Matthew – immediately go (Matt. 9:9)</a:t>
            </a:r>
          </a:p>
          <a:p>
            <a:pPr marL="914400" lvl="1" indent="-457200">
              <a:buFont typeface="+mj-lt"/>
              <a:buAutoNum type="arabicPeriod"/>
            </a:pPr>
            <a:r>
              <a:rPr lang="en-US" sz="2400" i="1" dirty="0" smtClean="0">
                <a:latin typeface="Narkisim" panose="020E0502050101010101" pitchFamily="34" charset="-79"/>
                <a:cs typeface="Narkisim" panose="020E0502050101010101" pitchFamily="34" charset="-79"/>
              </a:rPr>
              <a:t>Do so no matter what we are required to do</a:t>
            </a:r>
          </a:p>
          <a:p>
            <a:pPr marL="914400" lvl="1" indent="-457200">
              <a:buFont typeface="+mj-lt"/>
              <a:buAutoNum type="arabicPeriod"/>
            </a:pPr>
            <a:r>
              <a:rPr lang="en-US" sz="2400" i="1" dirty="0" smtClean="0">
                <a:latin typeface="Narkisim" panose="020E0502050101010101" pitchFamily="34" charset="-79"/>
                <a:cs typeface="Narkisim" panose="020E0502050101010101" pitchFamily="34" charset="-79"/>
              </a:rPr>
              <a:t>No matter what the cost</a:t>
            </a:r>
          </a:p>
          <a:p>
            <a:pPr marL="914400" lvl="1" indent="-457200">
              <a:buFont typeface="+mj-lt"/>
              <a:buAutoNum type="arabicPeriod"/>
            </a:pPr>
            <a:r>
              <a:rPr lang="en-US" sz="2400" i="1" dirty="0" smtClean="0">
                <a:latin typeface="Narkisim" panose="020E0502050101010101" pitchFamily="34" charset="-79"/>
                <a:cs typeface="Narkisim" panose="020E0502050101010101" pitchFamily="34" charset="-79"/>
              </a:rPr>
              <a:t>Obey instantly and cheerfully</a:t>
            </a:r>
            <a:endParaRPr lang="en-US" sz="2400" i="1" dirty="0">
              <a:latin typeface="Narkisim" panose="020E0502050101010101" pitchFamily="34" charset="-79"/>
              <a:cs typeface="Narkisim" panose="020E0502050101010101" pitchFamily="34" charset="-79"/>
            </a:endParaRPr>
          </a:p>
        </p:txBody>
      </p:sp>
    </p:spTree>
    <p:extLst>
      <p:ext uri="{BB962C8B-B14F-4D97-AF65-F5344CB8AC3E}">
        <p14:creationId xmlns:p14="http://schemas.microsoft.com/office/powerpoint/2010/main" val="17759378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Effect transition="in" filter="fade">
                                      <p:cBhvr>
                                        <p:cTn id="35" dur="1000"/>
                                        <p:tgtEl>
                                          <p:spTgt spid="4">
                                            <p:txEl>
                                              <p:pRg st="6" end="6"/>
                                            </p:txEl>
                                          </p:spTgt>
                                        </p:tgtEl>
                                      </p:cBhvr>
                                    </p:animEffect>
                                    <p:anim calcmode="lin" valueType="num">
                                      <p:cBhvr>
                                        <p:cTn id="36"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fade">
                                      <p:cBhvr>
                                        <p:cTn id="42" dur="1000"/>
                                        <p:tgtEl>
                                          <p:spTgt spid="4">
                                            <p:txEl>
                                              <p:pRg st="7" end="7"/>
                                            </p:txEl>
                                          </p:spTgt>
                                        </p:tgtEl>
                                      </p:cBhvr>
                                    </p:animEffect>
                                    <p:anim calcmode="lin" valueType="num">
                                      <p:cBhvr>
                                        <p:cTn id="43"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xEl>
                                              <p:pRg st="8" end="8"/>
                                            </p:txEl>
                                          </p:spTgt>
                                        </p:tgtEl>
                                        <p:attrNameLst>
                                          <p:attrName>style.visibility</p:attrName>
                                        </p:attrNameLst>
                                      </p:cBhvr>
                                      <p:to>
                                        <p:strVal val="visible"/>
                                      </p:to>
                                    </p:set>
                                    <p:animEffect transition="in" filter="fade">
                                      <p:cBhvr>
                                        <p:cTn id="49" dur="1000"/>
                                        <p:tgtEl>
                                          <p:spTgt spid="4">
                                            <p:txEl>
                                              <p:pRg st="8" end="8"/>
                                            </p:txEl>
                                          </p:spTgt>
                                        </p:tgtEl>
                                      </p:cBhvr>
                                    </p:animEffect>
                                    <p:anim calcmode="lin" valueType="num">
                                      <p:cBhvr>
                                        <p:cTn id="50"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4">
                                            <p:txEl>
                                              <p:pRg st="9" end="9"/>
                                            </p:txEl>
                                          </p:spTgt>
                                        </p:tgtEl>
                                        <p:attrNameLst>
                                          <p:attrName>style.visibility</p:attrName>
                                        </p:attrNameLst>
                                      </p:cBhvr>
                                      <p:to>
                                        <p:strVal val="visible"/>
                                      </p:to>
                                    </p:set>
                                    <p:animEffect transition="in" filter="fade">
                                      <p:cBhvr>
                                        <p:cTn id="56" dur="1000"/>
                                        <p:tgtEl>
                                          <p:spTgt spid="4">
                                            <p:txEl>
                                              <p:pRg st="9" end="9"/>
                                            </p:txEl>
                                          </p:spTgt>
                                        </p:tgtEl>
                                      </p:cBhvr>
                                    </p:animEffect>
                                    <p:anim calcmode="lin" valueType="num">
                                      <p:cBhvr>
                                        <p:cTn id="57"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4">
                                            <p:txEl>
                                              <p:pRg st="10" end="10"/>
                                            </p:txEl>
                                          </p:spTgt>
                                        </p:tgtEl>
                                        <p:attrNameLst>
                                          <p:attrName>style.visibility</p:attrName>
                                        </p:attrNameLst>
                                      </p:cBhvr>
                                      <p:to>
                                        <p:strVal val="visible"/>
                                      </p:to>
                                    </p:set>
                                    <p:animEffect transition="in" filter="fade">
                                      <p:cBhvr>
                                        <p:cTn id="63" dur="1000"/>
                                        <p:tgtEl>
                                          <p:spTgt spid="4">
                                            <p:txEl>
                                              <p:pRg st="10" end="10"/>
                                            </p:txEl>
                                          </p:spTgt>
                                        </p:tgtEl>
                                      </p:cBhvr>
                                    </p:animEffect>
                                    <p:anim calcmode="lin" valueType="num">
                                      <p:cBhvr>
                                        <p:cTn id="64"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65"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4">
                                            <p:txEl>
                                              <p:pRg st="11" end="11"/>
                                            </p:txEl>
                                          </p:spTgt>
                                        </p:tgtEl>
                                        <p:attrNameLst>
                                          <p:attrName>style.visibility</p:attrName>
                                        </p:attrNameLst>
                                      </p:cBhvr>
                                      <p:to>
                                        <p:strVal val="visible"/>
                                      </p:to>
                                    </p:set>
                                    <p:animEffect transition="in" filter="fade">
                                      <p:cBhvr>
                                        <p:cTn id="70" dur="1000"/>
                                        <p:tgtEl>
                                          <p:spTgt spid="4">
                                            <p:txEl>
                                              <p:pRg st="11" end="11"/>
                                            </p:txEl>
                                          </p:spTgt>
                                        </p:tgtEl>
                                      </p:cBhvr>
                                    </p:animEffect>
                                    <p:anim calcmode="lin" valueType="num">
                                      <p:cBhvr>
                                        <p:cTn id="71" dur="1000" fill="hold"/>
                                        <p:tgtEl>
                                          <p:spTgt spid="4">
                                            <p:txEl>
                                              <p:pRg st="11" end="11"/>
                                            </p:txEl>
                                          </p:spTgt>
                                        </p:tgtEl>
                                        <p:attrNameLst>
                                          <p:attrName>ppt_x</p:attrName>
                                        </p:attrNameLst>
                                      </p:cBhvr>
                                      <p:tavLst>
                                        <p:tav tm="0">
                                          <p:val>
                                            <p:strVal val="#ppt_x"/>
                                          </p:val>
                                        </p:tav>
                                        <p:tav tm="100000">
                                          <p:val>
                                            <p:strVal val="#ppt_x"/>
                                          </p:val>
                                        </p:tav>
                                      </p:tavLst>
                                    </p:anim>
                                    <p:anim calcmode="lin" valueType="num">
                                      <p:cBhvr>
                                        <p:cTn id="72" dur="1000" fill="hold"/>
                                        <p:tgtEl>
                                          <p:spTgt spid="4">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0988" y="2461093"/>
            <a:ext cx="8444753" cy="1261884"/>
          </a:xfrm>
          <a:prstGeom prst="rect">
            <a:avLst/>
          </a:prstGeom>
          <a:noFill/>
        </p:spPr>
        <p:txBody>
          <a:bodyPr wrap="square" rtlCol="0">
            <a:spAutoFit/>
          </a:bodyPr>
          <a:lstStyle/>
          <a:p>
            <a:pPr marL="400050" indent="-400050">
              <a:buFont typeface="+mj-lt"/>
              <a:buAutoNum type="romanUcPeriod"/>
            </a:pPr>
            <a:r>
              <a:rPr lang="en-US" sz="3800" dirty="0" smtClean="0">
                <a:latin typeface="Narkisim" panose="020E0502050101010101" pitchFamily="34" charset="-79"/>
                <a:cs typeface="Narkisim" panose="020E0502050101010101" pitchFamily="34" charset="-79"/>
              </a:rPr>
              <a:t>Cheerfully Obeys (vv. 2-4)</a:t>
            </a:r>
          </a:p>
          <a:p>
            <a:pPr marL="400050" indent="-400050">
              <a:buFont typeface="+mj-lt"/>
              <a:buAutoNum type="romanUcPeriod"/>
            </a:pPr>
            <a:r>
              <a:rPr lang="en-US" sz="3800" dirty="0" smtClean="0">
                <a:latin typeface="Narkisim" panose="020E0502050101010101" pitchFamily="34" charset="-79"/>
                <a:cs typeface="Narkisim" panose="020E0502050101010101" pitchFamily="34" charset="-79"/>
              </a:rPr>
              <a:t> Trust When Can’t See (v. 5)</a:t>
            </a:r>
          </a:p>
        </p:txBody>
      </p:sp>
      <p:sp>
        <p:nvSpPr>
          <p:cNvPr id="3" name="TextBox 2"/>
          <p:cNvSpPr txBox="1"/>
          <p:nvPr/>
        </p:nvSpPr>
        <p:spPr>
          <a:xfrm>
            <a:off x="1949823" y="1828799"/>
            <a:ext cx="2111188" cy="461665"/>
          </a:xfrm>
          <a:prstGeom prst="rect">
            <a:avLst/>
          </a:prstGeom>
          <a:noFill/>
        </p:spPr>
        <p:txBody>
          <a:bodyPr wrap="square" rtlCol="0">
            <a:spAutoFit/>
          </a:bodyPr>
          <a:lstStyle/>
          <a:p>
            <a:pPr algn="ctr"/>
            <a:r>
              <a:rPr lang="en-US" sz="2400" dirty="0" smtClean="0">
                <a:latin typeface="Narkisim" panose="020E0502050101010101" pitchFamily="34" charset="-79"/>
                <a:cs typeface="Narkisim" panose="020E0502050101010101" pitchFamily="34" charset="-79"/>
              </a:rPr>
              <a:t>Acts 7</a:t>
            </a:r>
            <a:endParaRPr lang="en-US" sz="2400" dirty="0">
              <a:latin typeface="Narkisim" panose="020E0502050101010101" pitchFamily="34" charset="-79"/>
              <a:cs typeface="Narkisim" panose="020E0502050101010101" pitchFamily="34" charset="-79"/>
            </a:endParaRPr>
          </a:p>
        </p:txBody>
      </p:sp>
    </p:spTree>
    <p:extLst>
      <p:ext uri="{BB962C8B-B14F-4D97-AF65-F5344CB8AC3E}">
        <p14:creationId xmlns:p14="http://schemas.microsoft.com/office/powerpoint/2010/main" val="8930840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4635" y="564776"/>
            <a:ext cx="6750424" cy="1569660"/>
          </a:xfrm>
          <a:prstGeom prst="rect">
            <a:avLst/>
          </a:prstGeom>
          <a:noFill/>
        </p:spPr>
        <p:txBody>
          <a:bodyPr wrap="square" rtlCol="0">
            <a:spAutoFit/>
          </a:bodyPr>
          <a:lstStyle/>
          <a:p>
            <a:r>
              <a:rPr lang="en-US" sz="2400" dirty="0" smtClean="0">
                <a:latin typeface="Times New Roman" panose="02020603050405020304" pitchFamily="18" charset="0"/>
                <a:cs typeface="Times New Roman" panose="02020603050405020304" pitchFamily="18" charset="0"/>
              </a:rPr>
              <a:t>5 </a:t>
            </a:r>
            <a:r>
              <a:rPr lang="en-US" sz="2400" dirty="0">
                <a:latin typeface="Times New Roman" panose="02020603050405020304" pitchFamily="18" charset="0"/>
                <a:cs typeface="Times New Roman" panose="02020603050405020304" pitchFamily="18" charset="0"/>
              </a:rPr>
              <a:t>And God gave him no inheritance in it, not even enough to set his foot on. But even when Abraham had no child, He promised to give it to him for a possession, and to his descendants after him. </a:t>
            </a:r>
          </a:p>
        </p:txBody>
      </p:sp>
    </p:spTree>
    <p:extLst>
      <p:ext uri="{BB962C8B-B14F-4D97-AF65-F5344CB8AC3E}">
        <p14:creationId xmlns:p14="http://schemas.microsoft.com/office/powerpoint/2010/main" val="29579479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6518" y="282669"/>
            <a:ext cx="8444753" cy="677108"/>
          </a:xfrm>
          <a:prstGeom prst="rect">
            <a:avLst/>
          </a:prstGeom>
          <a:solidFill>
            <a:srgbClr val="00206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2"/>
            </a:pPr>
            <a:r>
              <a:rPr lang="en-US" sz="3800" dirty="0" smtClean="0">
                <a:latin typeface="Narkisim" panose="020E0502050101010101" pitchFamily="34" charset="-79"/>
                <a:cs typeface="Narkisim" panose="020E0502050101010101" pitchFamily="34" charset="-79"/>
              </a:rPr>
              <a:t>Trust When Can’t See (v. 5)</a:t>
            </a:r>
          </a:p>
        </p:txBody>
      </p:sp>
      <p:sp>
        <p:nvSpPr>
          <p:cNvPr id="3" name="TextBox 2"/>
          <p:cNvSpPr txBox="1"/>
          <p:nvPr/>
        </p:nvSpPr>
        <p:spPr>
          <a:xfrm>
            <a:off x="376517" y="1317812"/>
            <a:ext cx="8444754" cy="3046988"/>
          </a:xfrm>
          <a:prstGeom prst="rect">
            <a:avLst/>
          </a:prstGeom>
          <a:noFill/>
        </p:spPr>
        <p:txBody>
          <a:bodyPr wrap="square" rtlCol="0">
            <a:spAutoFit/>
          </a:bodyPr>
          <a:lstStyle/>
          <a:p>
            <a:pPr marL="457200" indent="-457200">
              <a:buFont typeface="+mj-lt"/>
              <a:buAutoNum type="alphaUcPeriod"/>
            </a:pPr>
            <a:r>
              <a:rPr lang="en-US" sz="2400" u="sng" dirty="0" smtClean="0">
                <a:latin typeface="Narkisim" panose="020E0502050101010101" pitchFamily="34" charset="-79"/>
                <a:cs typeface="Narkisim" panose="020E0502050101010101" pitchFamily="34" charset="-79"/>
              </a:rPr>
              <a:t>Abraham trusted God’s promise of a land for his descendants</a:t>
            </a:r>
          </a:p>
          <a:p>
            <a:pPr marL="914400" lvl="1" indent="-457200">
              <a:buFont typeface="+mj-lt"/>
              <a:buAutoNum type="arabicPeriod"/>
            </a:pPr>
            <a:r>
              <a:rPr lang="en-US" sz="2400" i="1" dirty="0" smtClean="0">
                <a:latin typeface="Narkisim" panose="020E0502050101010101" pitchFamily="34" charset="-79"/>
                <a:cs typeface="Narkisim" panose="020E0502050101010101" pitchFamily="34" charset="-79"/>
              </a:rPr>
              <a:t>Promise for a land – that he never inherited (Heb. 11:9)</a:t>
            </a:r>
          </a:p>
          <a:p>
            <a:pPr marL="914400" lvl="1" indent="-457200">
              <a:buFont typeface="+mj-lt"/>
              <a:buAutoNum type="arabicPeriod"/>
            </a:pPr>
            <a:r>
              <a:rPr lang="en-US" sz="2400" i="1" dirty="0" smtClean="0">
                <a:latin typeface="Narkisim" panose="020E0502050101010101" pitchFamily="34" charset="-79"/>
                <a:cs typeface="Narkisim" panose="020E0502050101010101" pitchFamily="34" charset="-79"/>
              </a:rPr>
              <a:t>It was for his descendants</a:t>
            </a:r>
          </a:p>
          <a:p>
            <a:pPr marL="1371600" lvl="2" indent="-457200">
              <a:buFont typeface="+mj-lt"/>
              <a:buAutoNum type="alphaLcPeriod"/>
            </a:pPr>
            <a:r>
              <a:rPr lang="en-US" sz="2400" dirty="0" smtClean="0">
                <a:latin typeface="Narkisim" panose="020E0502050101010101" pitchFamily="34" charset="-79"/>
                <a:cs typeface="Narkisim" panose="020E0502050101010101" pitchFamily="34" charset="-79"/>
              </a:rPr>
              <a:t>But at time – had no children</a:t>
            </a:r>
          </a:p>
          <a:p>
            <a:pPr marL="1371600" lvl="2" indent="-457200">
              <a:buFont typeface="+mj-lt"/>
              <a:buAutoNum type="alphaLcPeriod"/>
            </a:pPr>
            <a:r>
              <a:rPr lang="en-US" sz="2400" dirty="0" smtClean="0">
                <a:latin typeface="Narkisim" panose="020E0502050101010101" pitchFamily="34" charset="-79"/>
                <a:cs typeface="Narkisim" panose="020E0502050101010101" pitchFamily="34" charset="-79"/>
              </a:rPr>
              <a:t>He was old</a:t>
            </a:r>
          </a:p>
          <a:p>
            <a:pPr marL="914400" lvl="1" indent="-457200">
              <a:buFont typeface="+mj-lt"/>
              <a:buAutoNum type="arabicPeriod"/>
            </a:pPr>
            <a:r>
              <a:rPr lang="en-US" sz="2400" i="1" dirty="0" smtClean="0">
                <a:latin typeface="Narkisim" panose="020E0502050101010101" pitchFamily="34" charset="-79"/>
                <a:cs typeface="Narkisim" panose="020E0502050101010101" pitchFamily="34" charset="-79"/>
              </a:rPr>
              <a:t>Before promise fulfilled – told to offer up Isaac (Heb. 11:17)</a:t>
            </a:r>
          </a:p>
          <a:p>
            <a:pPr marL="914400" lvl="1" indent="-457200">
              <a:buFont typeface="+mj-lt"/>
              <a:buAutoNum type="arabicPeriod"/>
            </a:pPr>
            <a:r>
              <a:rPr lang="en-US" sz="2400" i="1" dirty="0" smtClean="0">
                <a:latin typeface="Narkisim" panose="020E0502050101010101" pitchFamily="34" charset="-79"/>
                <a:cs typeface="Narkisim" panose="020E0502050101010101" pitchFamily="34" charset="-79"/>
              </a:rPr>
              <a:t>When the darkness was so thick – couldn’t see – Abraham trusted God!</a:t>
            </a:r>
          </a:p>
        </p:txBody>
      </p:sp>
    </p:spTree>
    <p:extLst>
      <p:ext uri="{BB962C8B-B14F-4D97-AF65-F5344CB8AC3E}">
        <p14:creationId xmlns:p14="http://schemas.microsoft.com/office/powerpoint/2010/main" val="31931654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6518" y="282669"/>
            <a:ext cx="8444753" cy="677108"/>
          </a:xfrm>
          <a:prstGeom prst="rect">
            <a:avLst/>
          </a:prstGeom>
          <a:solidFill>
            <a:srgbClr val="00206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2"/>
            </a:pPr>
            <a:r>
              <a:rPr lang="en-US" sz="3800" dirty="0" smtClean="0">
                <a:latin typeface="Narkisim" panose="020E0502050101010101" pitchFamily="34" charset="-79"/>
                <a:cs typeface="Narkisim" panose="020E0502050101010101" pitchFamily="34" charset="-79"/>
              </a:rPr>
              <a:t>Trust When Can’t See (v. 5)</a:t>
            </a:r>
          </a:p>
        </p:txBody>
      </p:sp>
      <p:sp>
        <p:nvSpPr>
          <p:cNvPr id="3" name="TextBox 2"/>
          <p:cNvSpPr txBox="1"/>
          <p:nvPr/>
        </p:nvSpPr>
        <p:spPr>
          <a:xfrm>
            <a:off x="376517" y="1317812"/>
            <a:ext cx="8444754" cy="4308872"/>
          </a:xfrm>
          <a:prstGeom prst="rect">
            <a:avLst/>
          </a:prstGeom>
          <a:noFill/>
        </p:spPr>
        <p:txBody>
          <a:bodyPr wrap="square" rtlCol="0">
            <a:spAutoFit/>
          </a:bodyPr>
          <a:lstStyle/>
          <a:p>
            <a:pPr marL="457200" indent="-457200">
              <a:buFont typeface="+mj-lt"/>
              <a:buAutoNum type="alphaUcPeriod"/>
            </a:pPr>
            <a:r>
              <a:rPr lang="en-US" sz="2400" u="sng" dirty="0" smtClean="0">
                <a:latin typeface="Narkisim" panose="020E0502050101010101" pitchFamily="34" charset="-79"/>
                <a:cs typeface="Narkisim" panose="020E0502050101010101" pitchFamily="34" charset="-79"/>
              </a:rPr>
              <a:t>Abraham trusted God’s promise of a land for his descendants</a:t>
            </a:r>
          </a:p>
          <a:p>
            <a:pPr marL="457200" indent="-457200">
              <a:buFont typeface="+mj-lt"/>
              <a:buAutoNum type="alphaUcPeriod"/>
            </a:pPr>
            <a:endParaRPr lang="en-US" sz="1000" u="sng" dirty="0">
              <a:latin typeface="Narkisim" panose="020E0502050101010101" pitchFamily="34" charset="-79"/>
              <a:cs typeface="Narkisim" panose="020E0502050101010101" pitchFamily="34" charset="-79"/>
            </a:endParaRPr>
          </a:p>
          <a:p>
            <a:pPr marL="457200" indent="-457200">
              <a:buFont typeface="+mj-lt"/>
              <a:buAutoNum type="alphaUcPeriod"/>
            </a:pPr>
            <a:r>
              <a:rPr lang="en-US" sz="2400" u="sng" dirty="0" smtClean="0">
                <a:latin typeface="Narkisim" panose="020E0502050101010101" pitchFamily="34" charset="-79"/>
                <a:cs typeface="Narkisim" panose="020E0502050101010101" pitchFamily="34" charset="-79"/>
              </a:rPr>
              <a:t>Living faith shows itself when we can’t see</a:t>
            </a:r>
          </a:p>
          <a:p>
            <a:pPr marL="914400" lvl="1" indent="-457200">
              <a:buFont typeface="+mj-lt"/>
              <a:buAutoNum type="arabicPeriod"/>
            </a:pPr>
            <a:r>
              <a:rPr lang="en-US" sz="2400" i="1" dirty="0" smtClean="0">
                <a:latin typeface="Narkisim" panose="020E0502050101010101" pitchFamily="34" charset="-79"/>
                <a:cs typeface="Narkisim" panose="020E0502050101010101" pitchFamily="34" charset="-79"/>
              </a:rPr>
              <a:t>Doesn’t require much faith to trust when all is bright and hopeful</a:t>
            </a:r>
          </a:p>
          <a:p>
            <a:pPr marL="914400" lvl="1" indent="-457200">
              <a:buFont typeface="+mj-lt"/>
              <a:buAutoNum type="arabicPeriod"/>
            </a:pPr>
            <a:r>
              <a:rPr lang="en-US" sz="2400" i="1" dirty="0" smtClean="0">
                <a:latin typeface="Narkisim" panose="020E0502050101010101" pitchFamily="34" charset="-79"/>
                <a:cs typeface="Narkisim" panose="020E0502050101010101" pitchFamily="34" charset="-79"/>
              </a:rPr>
              <a:t>Faith is when don’t see and yet believe (John 20:29)</a:t>
            </a:r>
          </a:p>
          <a:p>
            <a:pPr marL="914400" lvl="1" indent="-457200">
              <a:buFont typeface="+mj-lt"/>
              <a:buAutoNum type="arabicPeriod"/>
            </a:pPr>
            <a:r>
              <a:rPr lang="en-US" sz="2400" i="1" dirty="0" smtClean="0">
                <a:latin typeface="Narkisim" panose="020E0502050101010101" pitchFamily="34" charset="-79"/>
                <a:cs typeface="Narkisim" panose="020E0502050101010101" pitchFamily="34" charset="-79"/>
              </a:rPr>
              <a:t>We walk by faith – not by sight (2 Cor. 5:7)</a:t>
            </a:r>
          </a:p>
          <a:p>
            <a:pPr marL="914400" lvl="1" indent="-457200">
              <a:buFont typeface="+mj-lt"/>
              <a:buAutoNum type="arabicPeriod"/>
            </a:pPr>
            <a:r>
              <a:rPr lang="en-US" sz="2400" i="1" dirty="0" smtClean="0">
                <a:latin typeface="Narkisim" panose="020E0502050101010101" pitchFamily="34" charset="-79"/>
                <a:cs typeface="Narkisim" panose="020E0502050101010101" pitchFamily="34" charset="-79"/>
              </a:rPr>
              <a:t>Will face times that will call for a living faith</a:t>
            </a:r>
          </a:p>
          <a:p>
            <a:pPr marL="1371600" lvl="2" indent="-457200">
              <a:buFont typeface="+mj-lt"/>
              <a:buAutoNum type="alphaLcPeriod"/>
            </a:pPr>
            <a:r>
              <a:rPr lang="en-US" sz="2400" dirty="0" smtClean="0">
                <a:latin typeface="Narkisim" panose="020E0502050101010101" pitchFamily="34" charset="-79"/>
                <a:cs typeface="Narkisim" panose="020E0502050101010101" pitchFamily="34" charset="-79"/>
              </a:rPr>
              <a:t>When God says his way is for our good (Deut. 6:24)</a:t>
            </a:r>
          </a:p>
          <a:p>
            <a:pPr marL="1371600" lvl="2" indent="-457200">
              <a:buFont typeface="+mj-lt"/>
              <a:buAutoNum type="alphaLcPeriod"/>
            </a:pPr>
            <a:r>
              <a:rPr lang="en-US" sz="2400" dirty="0" smtClean="0">
                <a:latin typeface="Narkisim" panose="020E0502050101010101" pitchFamily="34" charset="-79"/>
                <a:cs typeface="Narkisim" panose="020E0502050101010101" pitchFamily="34" charset="-79"/>
              </a:rPr>
              <a:t>When God says I will provide (Matt. 6:24-33)</a:t>
            </a:r>
          </a:p>
          <a:p>
            <a:pPr marL="1371600" lvl="2" indent="-457200">
              <a:buFont typeface="+mj-lt"/>
              <a:buAutoNum type="alphaLcPeriod"/>
            </a:pPr>
            <a:r>
              <a:rPr lang="en-US" sz="2400" dirty="0" smtClean="0">
                <a:latin typeface="Narkisim" panose="020E0502050101010101" pitchFamily="34" charset="-79"/>
                <a:cs typeface="Narkisim" panose="020E0502050101010101" pitchFamily="34" charset="-79"/>
              </a:rPr>
              <a:t>When God says cast your care on me (1 Pet. 5:7)</a:t>
            </a:r>
          </a:p>
          <a:p>
            <a:pPr marL="1371600" lvl="2" indent="-457200">
              <a:buFont typeface="+mj-lt"/>
              <a:buAutoNum type="alphaLcPeriod"/>
            </a:pPr>
            <a:r>
              <a:rPr lang="en-US" sz="2400" dirty="0" smtClean="0">
                <a:latin typeface="Narkisim" panose="020E0502050101010101" pitchFamily="34" charset="-79"/>
                <a:cs typeface="Narkisim" panose="020E0502050101010101" pitchFamily="34" charset="-79"/>
              </a:rPr>
              <a:t>When God’s way doesn’t seem right (Prov. 14:12)</a:t>
            </a:r>
          </a:p>
        </p:txBody>
      </p:sp>
    </p:spTree>
    <p:extLst>
      <p:ext uri="{BB962C8B-B14F-4D97-AF65-F5344CB8AC3E}">
        <p14:creationId xmlns:p14="http://schemas.microsoft.com/office/powerpoint/2010/main" val="21740649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1000"/>
                                        <p:tgtEl>
                                          <p:spTgt spid="3">
                                            <p:txEl>
                                              <p:pRg st="8" end="8"/>
                                            </p:txEl>
                                          </p:spTgt>
                                        </p:tgtEl>
                                      </p:cBhvr>
                                    </p:animEffect>
                                    <p:anim calcmode="lin" valueType="num">
                                      <p:cBhvr>
                                        <p:cTn id="4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Effect transition="in" filter="fade">
                                      <p:cBhvr>
                                        <p:cTn id="49" dur="1000"/>
                                        <p:tgtEl>
                                          <p:spTgt spid="3">
                                            <p:txEl>
                                              <p:pRg st="9" end="9"/>
                                            </p:txEl>
                                          </p:spTgt>
                                        </p:tgtEl>
                                      </p:cBhvr>
                                    </p:animEffect>
                                    <p:anim calcmode="lin" valueType="num">
                                      <p:cBhvr>
                                        <p:cTn id="50"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10" end="10"/>
                                            </p:txEl>
                                          </p:spTgt>
                                        </p:tgtEl>
                                        <p:attrNameLst>
                                          <p:attrName>style.visibility</p:attrName>
                                        </p:attrNameLst>
                                      </p:cBhvr>
                                      <p:to>
                                        <p:strVal val="visible"/>
                                      </p:to>
                                    </p:set>
                                    <p:animEffect transition="in" filter="fade">
                                      <p:cBhvr>
                                        <p:cTn id="56" dur="1000"/>
                                        <p:tgtEl>
                                          <p:spTgt spid="3">
                                            <p:txEl>
                                              <p:pRg st="10" end="10"/>
                                            </p:txEl>
                                          </p:spTgt>
                                        </p:tgtEl>
                                      </p:cBhvr>
                                    </p:animEffect>
                                    <p:anim calcmode="lin" valueType="num">
                                      <p:cBhvr>
                                        <p:cTn id="57"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0988" y="2461093"/>
            <a:ext cx="8444753" cy="1846659"/>
          </a:xfrm>
          <a:prstGeom prst="rect">
            <a:avLst/>
          </a:prstGeom>
          <a:noFill/>
        </p:spPr>
        <p:txBody>
          <a:bodyPr wrap="square" rtlCol="0">
            <a:spAutoFit/>
          </a:bodyPr>
          <a:lstStyle/>
          <a:p>
            <a:pPr marL="400050" indent="-400050">
              <a:buFont typeface="+mj-lt"/>
              <a:buAutoNum type="romanUcPeriod"/>
            </a:pPr>
            <a:r>
              <a:rPr lang="en-US" sz="3800" dirty="0" smtClean="0">
                <a:latin typeface="Narkisim" panose="020E0502050101010101" pitchFamily="34" charset="-79"/>
                <a:cs typeface="Narkisim" panose="020E0502050101010101" pitchFamily="34" charset="-79"/>
              </a:rPr>
              <a:t>Cheerfully Obeys (vv. 2-4)</a:t>
            </a:r>
          </a:p>
          <a:p>
            <a:pPr marL="400050" indent="-400050">
              <a:buFont typeface="+mj-lt"/>
              <a:buAutoNum type="romanUcPeriod"/>
            </a:pPr>
            <a:r>
              <a:rPr lang="en-US" sz="3800" dirty="0" smtClean="0">
                <a:latin typeface="Narkisim" panose="020E0502050101010101" pitchFamily="34" charset="-79"/>
                <a:cs typeface="Narkisim" panose="020E0502050101010101" pitchFamily="34" charset="-79"/>
              </a:rPr>
              <a:t> Trust When Can’t See (v. 5)</a:t>
            </a:r>
          </a:p>
          <a:p>
            <a:pPr marL="400050" indent="-400050">
              <a:buFont typeface="+mj-lt"/>
              <a:buAutoNum type="romanUcPeriod"/>
            </a:pPr>
            <a:r>
              <a:rPr lang="en-US" sz="3800" dirty="0" smtClean="0">
                <a:latin typeface="Narkisim" panose="020E0502050101010101" pitchFamily="34" charset="-79"/>
                <a:cs typeface="Narkisim" panose="020E0502050101010101" pitchFamily="34" charset="-79"/>
              </a:rPr>
              <a:t> Confidence in the Future (vv. 6-7)</a:t>
            </a:r>
          </a:p>
        </p:txBody>
      </p:sp>
      <p:sp>
        <p:nvSpPr>
          <p:cNvPr id="3" name="TextBox 2"/>
          <p:cNvSpPr txBox="1"/>
          <p:nvPr/>
        </p:nvSpPr>
        <p:spPr>
          <a:xfrm>
            <a:off x="1949823" y="1828799"/>
            <a:ext cx="2111188" cy="461665"/>
          </a:xfrm>
          <a:prstGeom prst="rect">
            <a:avLst/>
          </a:prstGeom>
          <a:noFill/>
        </p:spPr>
        <p:txBody>
          <a:bodyPr wrap="square" rtlCol="0">
            <a:spAutoFit/>
          </a:bodyPr>
          <a:lstStyle/>
          <a:p>
            <a:pPr algn="ctr"/>
            <a:r>
              <a:rPr lang="en-US" sz="2400" dirty="0" smtClean="0">
                <a:latin typeface="Narkisim" panose="020E0502050101010101" pitchFamily="34" charset="-79"/>
                <a:cs typeface="Narkisim" panose="020E0502050101010101" pitchFamily="34" charset="-79"/>
              </a:rPr>
              <a:t>Acts 7</a:t>
            </a:r>
            <a:endParaRPr lang="en-US" sz="2400" dirty="0">
              <a:latin typeface="Narkisim" panose="020E0502050101010101" pitchFamily="34" charset="-79"/>
              <a:cs typeface="Narkisim" panose="020E0502050101010101" pitchFamily="34" charset="-79"/>
            </a:endParaRPr>
          </a:p>
        </p:txBody>
      </p:sp>
    </p:spTree>
    <p:extLst>
      <p:ext uri="{BB962C8B-B14F-4D97-AF65-F5344CB8AC3E}">
        <p14:creationId xmlns:p14="http://schemas.microsoft.com/office/powerpoint/2010/main" val="15394338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11188" y="712694"/>
            <a:ext cx="6736977" cy="2800767"/>
          </a:xfrm>
          <a:prstGeom prst="rect">
            <a:avLst/>
          </a:prstGeom>
          <a:noFill/>
        </p:spPr>
        <p:txBody>
          <a:bodyPr wrap="square" rtlCol="0">
            <a:spAutoFit/>
          </a:bodyPr>
          <a:lstStyle/>
          <a:p>
            <a:r>
              <a:rPr lang="en-US" sz="2400" dirty="0" smtClean="0">
                <a:latin typeface="Times New Roman" panose="02020603050405020304" pitchFamily="18" charset="0"/>
                <a:cs typeface="Times New Roman" panose="02020603050405020304" pitchFamily="18" charset="0"/>
              </a:rPr>
              <a:t>6 </a:t>
            </a:r>
            <a:r>
              <a:rPr lang="en-US" sz="2400" dirty="0">
                <a:latin typeface="Times New Roman" panose="02020603050405020304" pitchFamily="18" charset="0"/>
                <a:cs typeface="Times New Roman" panose="02020603050405020304" pitchFamily="18" charset="0"/>
              </a:rPr>
              <a:t>But God spoke in this way: that his descendants would dwell in a foreign land, and that they would bring them into bondage and oppress them four hundred years. </a:t>
            </a:r>
          </a:p>
          <a:p>
            <a:endParaRPr lang="en-US" sz="800" dirty="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7 “And </a:t>
            </a:r>
            <a:r>
              <a:rPr lang="en-US" sz="2400" dirty="0">
                <a:latin typeface="Times New Roman" panose="02020603050405020304" pitchFamily="18" charset="0"/>
                <a:cs typeface="Times New Roman" panose="02020603050405020304" pitchFamily="18" charset="0"/>
              </a:rPr>
              <a:t>the nation to whom they will be in bondage I will judge</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said God, </a:t>
            </a:r>
            <a:r>
              <a:rPr lang="en-US" sz="2400" dirty="0" smtClean="0">
                <a:latin typeface="Times New Roman" panose="02020603050405020304" pitchFamily="18" charset="0"/>
                <a:cs typeface="Times New Roman" panose="02020603050405020304" pitchFamily="18" charset="0"/>
              </a:rPr>
              <a:t>“and </a:t>
            </a:r>
            <a:r>
              <a:rPr lang="en-US" sz="2400" dirty="0">
                <a:latin typeface="Times New Roman" panose="02020603050405020304" pitchFamily="18" charset="0"/>
                <a:cs typeface="Times New Roman" panose="02020603050405020304" pitchFamily="18" charset="0"/>
              </a:rPr>
              <a:t>after that they shall come out and serve Me in this place</a:t>
            </a:r>
            <a:r>
              <a:rPr lang="en-US" sz="24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697902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9623" y="255775"/>
            <a:ext cx="8444753" cy="677108"/>
          </a:xfrm>
          <a:prstGeom prst="rect">
            <a:avLst/>
          </a:prstGeom>
          <a:solidFill>
            <a:srgbClr val="00206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3"/>
            </a:pPr>
            <a:r>
              <a:rPr lang="en-US" sz="3800" dirty="0" smtClean="0">
                <a:latin typeface="Narkisim" panose="020E0502050101010101" pitchFamily="34" charset="-79"/>
                <a:cs typeface="Narkisim" panose="020E0502050101010101" pitchFamily="34" charset="-79"/>
              </a:rPr>
              <a:t>Confidence in the Future (vv. 6-7)</a:t>
            </a:r>
          </a:p>
        </p:txBody>
      </p:sp>
      <p:sp>
        <p:nvSpPr>
          <p:cNvPr id="3" name="TextBox 2"/>
          <p:cNvSpPr txBox="1"/>
          <p:nvPr/>
        </p:nvSpPr>
        <p:spPr>
          <a:xfrm>
            <a:off x="376517" y="1317812"/>
            <a:ext cx="8444754" cy="1569660"/>
          </a:xfrm>
          <a:prstGeom prst="rect">
            <a:avLst/>
          </a:prstGeom>
          <a:noFill/>
        </p:spPr>
        <p:txBody>
          <a:bodyPr wrap="square" rtlCol="0">
            <a:spAutoFit/>
          </a:bodyPr>
          <a:lstStyle/>
          <a:p>
            <a:pPr marL="457200" indent="-457200">
              <a:buFont typeface="+mj-lt"/>
              <a:buAutoNum type="alphaUcPeriod"/>
            </a:pPr>
            <a:r>
              <a:rPr lang="en-US" sz="2400" u="sng" dirty="0" smtClean="0">
                <a:latin typeface="Narkisim" panose="020E0502050101010101" pitchFamily="34" charset="-79"/>
                <a:cs typeface="Narkisim" panose="020E0502050101010101" pitchFamily="34" charset="-79"/>
              </a:rPr>
              <a:t>God told Abraham the promise would be delayed 400 </a:t>
            </a:r>
            <a:r>
              <a:rPr lang="en-US" sz="2400" u="sng" dirty="0" err="1" smtClean="0">
                <a:latin typeface="Narkisim" panose="020E0502050101010101" pitchFamily="34" charset="-79"/>
                <a:cs typeface="Narkisim" panose="020E0502050101010101" pitchFamily="34" charset="-79"/>
              </a:rPr>
              <a:t>yrs</a:t>
            </a:r>
            <a:endParaRPr lang="en-US" sz="2400" u="sng" dirty="0" smtClean="0">
              <a:latin typeface="Narkisim" panose="020E0502050101010101" pitchFamily="34" charset="-79"/>
              <a:cs typeface="Narkisim" panose="020E0502050101010101" pitchFamily="34" charset="-79"/>
            </a:endParaRPr>
          </a:p>
          <a:p>
            <a:pPr marL="914400" lvl="1" indent="-457200">
              <a:buFont typeface="+mj-lt"/>
              <a:buAutoNum type="arabicPeriod"/>
            </a:pPr>
            <a:r>
              <a:rPr lang="en-US" sz="2400" i="1" dirty="0" smtClean="0">
                <a:latin typeface="Narkisim" panose="020E0502050101010101" pitchFamily="34" charset="-79"/>
                <a:cs typeface="Narkisim" panose="020E0502050101010101" pitchFamily="34" charset="-79"/>
              </a:rPr>
              <a:t>Actually 430 (</a:t>
            </a:r>
            <a:r>
              <a:rPr lang="en-US" sz="2400" i="1" dirty="0" err="1" smtClean="0">
                <a:latin typeface="Narkisim" panose="020E0502050101010101" pitchFamily="34" charset="-79"/>
                <a:cs typeface="Narkisim" panose="020E0502050101010101" pitchFamily="34" charset="-79"/>
              </a:rPr>
              <a:t>Exo</a:t>
            </a:r>
            <a:r>
              <a:rPr lang="en-US" sz="2400" i="1" dirty="0" smtClean="0">
                <a:latin typeface="Narkisim" panose="020E0502050101010101" pitchFamily="34" charset="-79"/>
                <a:cs typeface="Narkisim" panose="020E0502050101010101" pitchFamily="34" charset="-79"/>
              </a:rPr>
              <a:t>. 12:40-41; Gal. 3:17); Number rounded</a:t>
            </a:r>
          </a:p>
          <a:p>
            <a:pPr marL="914400" lvl="1" indent="-457200">
              <a:buFont typeface="+mj-lt"/>
              <a:buAutoNum type="arabicPeriod"/>
            </a:pPr>
            <a:r>
              <a:rPr lang="en-US" sz="2400" i="1" dirty="0" smtClean="0">
                <a:latin typeface="Narkisim" panose="020E0502050101010101" pitchFamily="34" charset="-79"/>
                <a:cs typeface="Narkisim" panose="020E0502050101010101" pitchFamily="34" charset="-79"/>
              </a:rPr>
              <a:t>That’s a long time to wait</a:t>
            </a:r>
          </a:p>
          <a:p>
            <a:pPr marL="914400" lvl="1" indent="-457200">
              <a:buFont typeface="+mj-lt"/>
              <a:buAutoNum type="arabicPeriod"/>
            </a:pPr>
            <a:r>
              <a:rPr lang="en-US" sz="2400" i="1" dirty="0" smtClean="0">
                <a:latin typeface="Narkisim" panose="020E0502050101010101" pitchFamily="34" charset="-79"/>
                <a:cs typeface="Narkisim" panose="020E0502050101010101" pitchFamily="34" charset="-79"/>
              </a:rPr>
              <a:t>Yet, Abraham trusted in God because he promised…</a:t>
            </a:r>
          </a:p>
        </p:txBody>
      </p:sp>
    </p:spTree>
    <p:extLst>
      <p:ext uri="{BB962C8B-B14F-4D97-AF65-F5344CB8AC3E}">
        <p14:creationId xmlns:p14="http://schemas.microsoft.com/office/powerpoint/2010/main" val="14559737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9623" y="255775"/>
            <a:ext cx="8444753" cy="677108"/>
          </a:xfrm>
          <a:prstGeom prst="rect">
            <a:avLst/>
          </a:prstGeom>
          <a:solidFill>
            <a:srgbClr val="00206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3"/>
            </a:pPr>
            <a:r>
              <a:rPr lang="en-US" sz="3800" dirty="0" smtClean="0">
                <a:latin typeface="Narkisim" panose="020E0502050101010101" pitchFamily="34" charset="-79"/>
                <a:cs typeface="Narkisim" panose="020E0502050101010101" pitchFamily="34" charset="-79"/>
              </a:rPr>
              <a:t>Confidence in the Future (vv. 6-7)</a:t>
            </a:r>
          </a:p>
        </p:txBody>
      </p:sp>
      <p:sp>
        <p:nvSpPr>
          <p:cNvPr id="3" name="TextBox 2"/>
          <p:cNvSpPr txBox="1"/>
          <p:nvPr/>
        </p:nvSpPr>
        <p:spPr>
          <a:xfrm>
            <a:off x="376517" y="1317812"/>
            <a:ext cx="8444754" cy="2462213"/>
          </a:xfrm>
          <a:prstGeom prst="rect">
            <a:avLst/>
          </a:prstGeom>
          <a:noFill/>
        </p:spPr>
        <p:txBody>
          <a:bodyPr wrap="square" rtlCol="0">
            <a:spAutoFit/>
          </a:bodyPr>
          <a:lstStyle/>
          <a:p>
            <a:pPr marL="457200" indent="-457200">
              <a:buFont typeface="+mj-lt"/>
              <a:buAutoNum type="alphaUcPeriod"/>
            </a:pPr>
            <a:r>
              <a:rPr lang="en-US" sz="2400" u="sng" dirty="0" smtClean="0">
                <a:latin typeface="Narkisim" panose="020E0502050101010101" pitchFamily="34" charset="-79"/>
                <a:cs typeface="Narkisim" panose="020E0502050101010101" pitchFamily="34" charset="-79"/>
              </a:rPr>
              <a:t>God told Abraham the promise would be delayed 400 </a:t>
            </a:r>
            <a:r>
              <a:rPr lang="en-US" sz="2400" u="sng" dirty="0" err="1" smtClean="0">
                <a:latin typeface="Narkisim" panose="020E0502050101010101" pitchFamily="34" charset="-79"/>
                <a:cs typeface="Narkisim" panose="020E0502050101010101" pitchFamily="34" charset="-79"/>
              </a:rPr>
              <a:t>yrs</a:t>
            </a:r>
            <a:endParaRPr lang="en-US" sz="2400" u="sng" dirty="0" smtClean="0">
              <a:latin typeface="Narkisim" panose="020E0502050101010101" pitchFamily="34" charset="-79"/>
              <a:cs typeface="Narkisim" panose="020E0502050101010101" pitchFamily="34" charset="-79"/>
            </a:endParaRPr>
          </a:p>
          <a:p>
            <a:pPr marL="457200" indent="-457200">
              <a:buFont typeface="+mj-lt"/>
              <a:buAutoNum type="alphaUcPeriod"/>
            </a:pPr>
            <a:endParaRPr lang="en-US" sz="1000" u="sng" dirty="0">
              <a:latin typeface="Narkisim" panose="020E0502050101010101" pitchFamily="34" charset="-79"/>
              <a:cs typeface="Narkisim" panose="020E0502050101010101" pitchFamily="34" charset="-79"/>
            </a:endParaRPr>
          </a:p>
          <a:p>
            <a:pPr marL="457200" indent="-457200">
              <a:buFont typeface="+mj-lt"/>
              <a:buAutoNum type="alphaUcPeriod"/>
            </a:pPr>
            <a:r>
              <a:rPr lang="en-US" sz="2400" u="sng" dirty="0" smtClean="0">
                <a:latin typeface="Narkisim" panose="020E0502050101010101" pitchFamily="34" charset="-79"/>
                <a:cs typeface="Narkisim" panose="020E0502050101010101" pitchFamily="34" charset="-79"/>
              </a:rPr>
              <a:t>We must patiently wait – having confidence in the future</a:t>
            </a:r>
          </a:p>
          <a:p>
            <a:pPr marL="914400" lvl="1" indent="-457200">
              <a:buFont typeface="+mj-lt"/>
              <a:buAutoNum type="arabicPeriod"/>
            </a:pPr>
            <a:r>
              <a:rPr lang="en-US" sz="2400" i="1" dirty="0" smtClean="0">
                <a:latin typeface="Narkisim" panose="020E0502050101010101" pitchFamily="34" charset="-79"/>
                <a:cs typeface="Narkisim" panose="020E0502050101010101" pitchFamily="34" charset="-79"/>
              </a:rPr>
              <a:t>When we pray – God hears and answers (1 Pet. 3:12)</a:t>
            </a:r>
          </a:p>
          <a:p>
            <a:pPr marL="914400" lvl="1" indent="-457200">
              <a:buFont typeface="+mj-lt"/>
              <a:buAutoNum type="arabicPeriod"/>
            </a:pPr>
            <a:r>
              <a:rPr lang="en-US" sz="2400" i="1" dirty="0" smtClean="0">
                <a:latin typeface="Narkisim" panose="020E0502050101010101" pitchFamily="34" charset="-79"/>
                <a:cs typeface="Narkisim" panose="020E0502050101010101" pitchFamily="34" charset="-79"/>
              </a:rPr>
              <a:t>When promised the second coming (2 Pet. 3:4)</a:t>
            </a:r>
          </a:p>
          <a:p>
            <a:pPr marL="914400" lvl="1" indent="-457200">
              <a:buFont typeface="+mj-lt"/>
              <a:buAutoNum type="arabicPeriod"/>
            </a:pPr>
            <a:r>
              <a:rPr lang="en-US" sz="2400" i="1" dirty="0" smtClean="0">
                <a:latin typeface="Narkisim" panose="020E0502050101010101" pitchFamily="34" charset="-79"/>
                <a:cs typeface="Narkisim" panose="020E0502050101010101" pitchFamily="34" charset="-79"/>
              </a:rPr>
              <a:t>When he promised a home in heaven (1 John 2:25)</a:t>
            </a:r>
          </a:p>
          <a:p>
            <a:pPr marL="914400" lvl="1" indent="-457200">
              <a:buFont typeface="+mj-lt"/>
              <a:buAutoNum type="arabicPeriod"/>
            </a:pPr>
            <a:r>
              <a:rPr lang="en-US" sz="2400" i="1" dirty="0" smtClean="0">
                <a:latin typeface="Narkisim" panose="020E0502050101010101" pitchFamily="34" charset="-79"/>
                <a:cs typeface="Narkisim" panose="020E0502050101010101" pitchFamily="34" charset="-79"/>
              </a:rPr>
              <a:t>That the child will turn our like we train them (Prov. 22:6)</a:t>
            </a:r>
          </a:p>
        </p:txBody>
      </p:sp>
    </p:spTree>
    <p:extLst>
      <p:ext uri="{BB962C8B-B14F-4D97-AF65-F5344CB8AC3E}">
        <p14:creationId xmlns:p14="http://schemas.microsoft.com/office/powerpoint/2010/main" val="39665390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0988" y="2461093"/>
            <a:ext cx="8444753" cy="2431435"/>
          </a:xfrm>
          <a:prstGeom prst="rect">
            <a:avLst/>
          </a:prstGeom>
          <a:noFill/>
        </p:spPr>
        <p:txBody>
          <a:bodyPr wrap="square" rtlCol="0">
            <a:spAutoFit/>
          </a:bodyPr>
          <a:lstStyle/>
          <a:p>
            <a:pPr marL="400050" indent="-400050">
              <a:buFont typeface="+mj-lt"/>
              <a:buAutoNum type="romanUcPeriod"/>
            </a:pPr>
            <a:r>
              <a:rPr lang="en-US" sz="3800" dirty="0" smtClean="0">
                <a:latin typeface="Narkisim" panose="020E0502050101010101" pitchFamily="34" charset="-79"/>
                <a:cs typeface="Narkisim" panose="020E0502050101010101" pitchFamily="34" charset="-79"/>
              </a:rPr>
              <a:t>Cheerfully Obeys (vv. 2-4)</a:t>
            </a:r>
          </a:p>
          <a:p>
            <a:pPr marL="400050" indent="-400050">
              <a:buFont typeface="+mj-lt"/>
              <a:buAutoNum type="romanUcPeriod"/>
            </a:pPr>
            <a:r>
              <a:rPr lang="en-US" sz="3800" dirty="0" smtClean="0">
                <a:latin typeface="Narkisim" panose="020E0502050101010101" pitchFamily="34" charset="-79"/>
                <a:cs typeface="Narkisim" panose="020E0502050101010101" pitchFamily="34" charset="-79"/>
              </a:rPr>
              <a:t> Trust When Can’t See (v. 5)</a:t>
            </a:r>
          </a:p>
          <a:p>
            <a:pPr marL="400050" indent="-400050">
              <a:buFont typeface="+mj-lt"/>
              <a:buAutoNum type="romanUcPeriod"/>
            </a:pPr>
            <a:r>
              <a:rPr lang="en-US" sz="3800" dirty="0" smtClean="0">
                <a:latin typeface="Narkisim" panose="020E0502050101010101" pitchFamily="34" charset="-79"/>
                <a:cs typeface="Narkisim" panose="020E0502050101010101" pitchFamily="34" charset="-79"/>
              </a:rPr>
              <a:t> Confidence in the Future (vv. 6-7)</a:t>
            </a:r>
          </a:p>
          <a:p>
            <a:pPr marL="400050" indent="-400050">
              <a:buFont typeface="+mj-lt"/>
              <a:buAutoNum type="romanUcPeriod"/>
            </a:pPr>
            <a:r>
              <a:rPr lang="en-US" sz="3800" dirty="0">
                <a:latin typeface="Narkisim" panose="020E0502050101010101" pitchFamily="34" charset="-79"/>
                <a:cs typeface="Narkisim" panose="020E0502050101010101" pitchFamily="34" charset="-79"/>
              </a:rPr>
              <a:t> </a:t>
            </a:r>
            <a:r>
              <a:rPr lang="en-US" sz="3800" dirty="0" smtClean="0">
                <a:latin typeface="Narkisim" panose="020E0502050101010101" pitchFamily="34" charset="-79"/>
                <a:cs typeface="Narkisim" panose="020E0502050101010101" pitchFamily="34" charset="-79"/>
              </a:rPr>
              <a:t>Believes in God’s Providence (vv. 9-16)</a:t>
            </a:r>
          </a:p>
        </p:txBody>
      </p:sp>
      <p:sp>
        <p:nvSpPr>
          <p:cNvPr id="3" name="TextBox 2"/>
          <p:cNvSpPr txBox="1"/>
          <p:nvPr/>
        </p:nvSpPr>
        <p:spPr>
          <a:xfrm>
            <a:off x="1949823" y="1828799"/>
            <a:ext cx="2111188" cy="461665"/>
          </a:xfrm>
          <a:prstGeom prst="rect">
            <a:avLst/>
          </a:prstGeom>
          <a:noFill/>
        </p:spPr>
        <p:txBody>
          <a:bodyPr wrap="square" rtlCol="0">
            <a:spAutoFit/>
          </a:bodyPr>
          <a:lstStyle/>
          <a:p>
            <a:pPr algn="ctr"/>
            <a:r>
              <a:rPr lang="en-US" sz="2400" dirty="0" smtClean="0">
                <a:latin typeface="Narkisim" panose="020E0502050101010101" pitchFamily="34" charset="-79"/>
                <a:cs typeface="Narkisim" panose="020E0502050101010101" pitchFamily="34" charset="-79"/>
              </a:rPr>
              <a:t>Acts 7</a:t>
            </a:r>
            <a:endParaRPr lang="en-US" sz="2400" dirty="0">
              <a:latin typeface="Narkisim" panose="020E0502050101010101" pitchFamily="34" charset="-79"/>
              <a:cs typeface="Narkisim" panose="020E0502050101010101" pitchFamily="34" charset="-79"/>
            </a:endParaRPr>
          </a:p>
        </p:txBody>
      </p:sp>
    </p:spTree>
    <p:extLst>
      <p:ext uri="{BB962C8B-B14F-4D97-AF65-F5344CB8AC3E}">
        <p14:creationId xmlns:p14="http://schemas.microsoft.com/office/powerpoint/2010/main" val="7853050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05318" y="632012"/>
            <a:ext cx="6562164" cy="4616648"/>
          </a:xfrm>
          <a:prstGeom prst="rect">
            <a:avLst/>
          </a:prstGeom>
          <a:noFill/>
        </p:spPr>
        <p:txBody>
          <a:bodyPr wrap="square" rtlCol="0">
            <a:spAutoFit/>
          </a:bodyPr>
          <a:lstStyle/>
          <a:p>
            <a:r>
              <a:rPr lang="en-US" sz="2400" dirty="0" smtClean="0">
                <a:latin typeface="Times New Roman" panose="02020603050405020304" pitchFamily="18" charset="0"/>
                <a:cs typeface="Times New Roman" panose="02020603050405020304" pitchFamily="18" charset="0"/>
              </a:rPr>
              <a:t>9 “And </a:t>
            </a:r>
            <a:r>
              <a:rPr lang="en-US" sz="2400" dirty="0">
                <a:latin typeface="Times New Roman" panose="02020603050405020304" pitchFamily="18" charset="0"/>
                <a:cs typeface="Times New Roman" panose="02020603050405020304" pitchFamily="18" charset="0"/>
              </a:rPr>
              <a:t>the patriarchs, becoming envious, sold Joseph into Egypt. But God was with him </a:t>
            </a:r>
          </a:p>
          <a:p>
            <a:endParaRPr lang="en-US" sz="10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10 and delivered him out of all his troubles, and gave him favor and wisdom in the presence of Pharaoh, king of Egypt; and he made him governor over Egypt and all his house. </a:t>
            </a:r>
          </a:p>
          <a:p>
            <a:endParaRPr lang="en-US" sz="10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11 Now a famine and great trouble came over all the land of Egypt and Canaan, and our fathers found no sustenance. </a:t>
            </a:r>
          </a:p>
          <a:p>
            <a:endParaRPr lang="en-US" sz="10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12 But when Jacob heard that there was grain in Egypt, he sent out our fathers first. </a:t>
            </a:r>
          </a:p>
        </p:txBody>
      </p:sp>
    </p:spTree>
    <p:extLst>
      <p:ext uri="{BB962C8B-B14F-4D97-AF65-F5344CB8AC3E}">
        <p14:creationId xmlns:p14="http://schemas.microsoft.com/office/powerpoint/2010/main" val="39404446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05318" y="618565"/>
            <a:ext cx="6562164" cy="4616648"/>
          </a:xfrm>
          <a:prstGeom prst="rect">
            <a:avLst/>
          </a:prstGeom>
          <a:noFill/>
        </p:spPr>
        <p:txBody>
          <a:bodyPr wrap="square" rtlCol="0">
            <a:spAutoFit/>
          </a:bodyPr>
          <a:lstStyle/>
          <a:p>
            <a:r>
              <a:rPr lang="en-US" sz="2400" dirty="0" smtClean="0">
                <a:latin typeface="Times New Roman" panose="02020603050405020304" pitchFamily="18" charset="0"/>
                <a:cs typeface="Times New Roman" panose="02020603050405020304" pitchFamily="18" charset="0"/>
              </a:rPr>
              <a:t>13 </a:t>
            </a:r>
            <a:r>
              <a:rPr lang="en-US" sz="2400" dirty="0">
                <a:latin typeface="Times New Roman" panose="02020603050405020304" pitchFamily="18" charset="0"/>
                <a:cs typeface="Times New Roman" panose="02020603050405020304" pitchFamily="18" charset="0"/>
              </a:rPr>
              <a:t>And the second time Joseph was made known to his brothers, and Joseph's family became known to the Pharaoh. </a:t>
            </a:r>
          </a:p>
          <a:p>
            <a:endParaRPr lang="en-US" sz="10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14 Then Joseph sent and called his father Jacob and all his relatives to him, seventy-five people. </a:t>
            </a:r>
          </a:p>
          <a:p>
            <a:endParaRPr lang="en-US" sz="10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15 So Jacob went down to Egypt; and he died, he and our fathers. </a:t>
            </a:r>
          </a:p>
          <a:p>
            <a:endParaRPr lang="en-US" sz="10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16 And they were carried back to </a:t>
            </a:r>
            <a:r>
              <a:rPr lang="en-US" sz="2400" dirty="0" err="1">
                <a:latin typeface="Times New Roman" panose="02020603050405020304" pitchFamily="18" charset="0"/>
                <a:cs typeface="Times New Roman" panose="02020603050405020304" pitchFamily="18" charset="0"/>
              </a:rPr>
              <a:t>Shechem</a:t>
            </a:r>
            <a:r>
              <a:rPr lang="en-US" sz="2400" dirty="0">
                <a:latin typeface="Times New Roman" panose="02020603050405020304" pitchFamily="18" charset="0"/>
                <a:cs typeface="Times New Roman" panose="02020603050405020304" pitchFamily="18" charset="0"/>
              </a:rPr>
              <a:t> and laid in the tomb that Abraham bought for a sum of money from the sons of </a:t>
            </a:r>
            <a:r>
              <a:rPr lang="en-US" sz="2400" dirty="0" err="1">
                <a:latin typeface="Times New Roman" panose="02020603050405020304" pitchFamily="18" charset="0"/>
                <a:cs typeface="Times New Roman" panose="02020603050405020304" pitchFamily="18" charset="0"/>
              </a:rPr>
              <a:t>Hamor</a:t>
            </a:r>
            <a:r>
              <a:rPr lang="en-US" sz="2400" dirty="0">
                <a:latin typeface="Times New Roman" panose="02020603050405020304" pitchFamily="18" charset="0"/>
                <a:cs typeface="Times New Roman" panose="02020603050405020304" pitchFamily="18" charset="0"/>
              </a:rPr>
              <a:t>, the father of </a:t>
            </a:r>
            <a:r>
              <a:rPr lang="en-US" sz="2400" dirty="0" err="1">
                <a:latin typeface="Times New Roman" panose="02020603050405020304" pitchFamily="18" charset="0"/>
                <a:cs typeface="Times New Roman" panose="02020603050405020304" pitchFamily="18" charset="0"/>
              </a:rPr>
              <a:t>Shechem</a:t>
            </a:r>
            <a:r>
              <a:rPr lang="en-US" sz="24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9498367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6518" y="269222"/>
            <a:ext cx="8444753" cy="677108"/>
          </a:xfrm>
          <a:prstGeom prst="rect">
            <a:avLst/>
          </a:prstGeom>
          <a:solidFill>
            <a:srgbClr val="00206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4"/>
            </a:pPr>
            <a:r>
              <a:rPr lang="en-US" sz="3800" dirty="0" smtClean="0">
                <a:latin typeface="Narkisim" panose="020E0502050101010101" pitchFamily="34" charset="-79"/>
                <a:cs typeface="Narkisim" panose="020E0502050101010101" pitchFamily="34" charset="-79"/>
              </a:rPr>
              <a:t>Believes in God’s Providence (vv. 9-16)</a:t>
            </a:r>
          </a:p>
        </p:txBody>
      </p:sp>
      <p:sp>
        <p:nvSpPr>
          <p:cNvPr id="3" name="TextBox 2"/>
          <p:cNvSpPr txBox="1"/>
          <p:nvPr/>
        </p:nvSpPr>
        <p:spPr>
          <a:xfrm>
            <a:off x="376517" y="1317812"/>
            <a:ext cx="8444754" cy="1938992"/>
          </a:xfrm>
          <a:prstGeom prst="rect">
            <a:avLst/>
          </a:prstGeom>
          <a:noFill/>
        </p:spPr>
        <p:txBody>
          <a:bodyPr wrap="square" rtlCol="0">
            <a:spAutoFit/>
          </a:bodyPr>
          <a:lstStyle/>
          <a:p>
            <a:pPr marL="457200" indent="-457200">
              <a:buFont typeface="+mj-lt"/>
              <a:buAutoNum type="alphaUcPeriod"/>
            </a:pPr>
            <a:r>
              <a:rPr lang="en-US" sz="2400" u="sng" dirty="0" smtClean="0">
                <a:latin typeface="Narkisim" panose="020E0502050101010101" pitchFamily="34" charset="-79"/>
                <a:cs typeface="Narkisim" panose="020E0502050101010101" pitchFamily="34" charset="-79"/>
              </a:rPr>
              <a:t>Joseph believed in the providence of God</a:t>
            </a:r>
          </a:p>
          <a:p>
            <a:pPr marL="914400" lvl="1" indent="-457200">
              <a:buFont typeface="+mj-lt"/>
              <a:buAutoNum type="arabicPeriod"/>
            </a:pPr>
            <a:r>
              <a:rPr lang="en-US" sz="2400" i="1" dirty="0" smtClean="0">
                <a:latin typeface="Narkisim" panose="020E0502050101010101" pitchFamily="34" charset="-79"/>
                <a:cs typeface="Narkisim" panose="020E0502050101010101" pitchFamily="34" charset="-79"/>
              </a:rPr>
              <a:t>Was mistreated: sold into strange land (v. 9a)</a:t>
            </a:r>
          </a:p>
          <a:p>
            <a:pPr marL="914400" lvl="1" indent="-457200">
              <a:buFont typeface="+mj-lt"/>
              <a:buAutoNum type="arabicPeriod"/>
            </a:pPr>
            <a:r>
              <a:rPr lang="en-US" sz="2400" i="1" dirty="0" smtClean="0">
                <a:latin typeface="Narkisim" panose="020E0502050101010101" pitchFamily="34" charset="-79"/>
                <a:cs typeface="Narkisim" panose="020E0502050101010101" pitchFamily="34" charset="-79"/>
              </a:rPr>
              <a:t>Understood – God used it for good (vv. 9b-10; Gen. 50:20)</a:t>
            </a:r>
          </a:p>
          <a:p>
            <a:pPr marL="914400" lvl="1" indent="-457200">
              <a:buFont typeface="+mj-lt"/>
              <a:buAutoNum type="arabicPeriod"/>
            </a:pPr>
            <a:r>
              <a:rPr lang="en-US" sz="2400" i="1" dirty="0" smtClean="0">
                <a:latin typeface="Narkisim" panose="020E0502050101010101" pitchFamily="34" charset="-79"/>
                <a:cs typeface="Narkisim" panose="020E0502050101010101" pitchFamily="34" charset="-79"/>
              </a:rPr>
              <a:t>Used this and the famine to bring his people to Egypt to preserve a nation (vv. 11-15)</a:t>
            </a:r>
          </a:p>
        </p:txBody>
      </p:sp>
    </p:spTree>
    <p:extLst>
      <p:ext uri="{BB962C8B-B14F-4D97-AF65-F5344CB8AC3E}">
        <p14:creationId xmlns:p14="http://schemas.microsoft.com/office/powerpoint/2010/main" val="20639191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6518" y="269222"/>
            <a:ext cx="8444753" cy="677108"/>
          </a:xfrm>
          <a:prstGeom prst="rect">
            <a:avLst/>
          </a:prstGeom>
          <a:solidFill>
            <a:srgbClr val="00206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4"/>
            </a:pPr>
            <a:r>
              <a:rPr lang="en-US" sz="3800" dirty="0" smtClean="0">
                <a:latin typeface="Narkisim" panose="020E0502050101010101" pitchFamily="34" charset="-79"/>
                <a:cs typeface="Narkisim" panose="020E0502050101010101" pitchFamily="34" charset="-79"/>
              </a:rPr>
              <a:t>Believes in God’s Providence (vv. 9-16)</a:t>
            </a:r>
          </a:p>
        </p:txBody>
      </p:sp>
      <p:sp>
        <p:nvSpPr>
          <p:cNvPr id="3" name="TextBox 2"/>
          <p:cNvSpPr txBox="1"/>
          <p:nvPr/>
        </p:nvSpPr>
        <p:spPr>
          <a:xfrm>
            <a:off x="376517" y="1317812"/>
            <a:ext cx="8444754" cy="1354217"/>
          </a:xfrm>
          <a:prstGeom prst="rect">
            <a:avLst/>
          </a:prstGeom>
          <a:noFill/>
        </p:spPr>
        <p:txBody>
          <a:bodyPr wrap="square" rtlCol="0">
            <a:spAutoFit/>
          </a:bodyPr>
          <a:lstStyle/>
          <a:p>
            <a:pPr marL="457200" indent="-457200">
              <a:buFont typeface="+mj-lt"/>
              <a:buAutoNum type="alphaUcPeriod"/>
            </a:pPr>
            <a:r>
              <a:rPr lang="en-US" sz="2400" u="sng" dirty="0" smtClean="0">
                <a:latin typeface="Narkisim" panose="020E0502050101010101" pitchFamily="34" charset="-79"/>
                <a:cs typeface="Narkisim" panose="020E0502050101010101" pitchFamily="34" charset="-79"/>
              </a:rPr>
              <a:t>Joseph believed in the providence of God</a:t>
            </a:r>
          </a:p>
          <a:p>
            <a:pPr marL="457200" indent="-457200">
              <a:buFont typeface="+mj-lt"/>
              <a:buAutoNum type="alphaUcPeriod"/>
            </a:pPr>
            <a:endParaRPr lang="en-US" sz="1000" u="sng" dirty="0">
              <a:latin typeface="Narkisim" panose="020E0502050101010101" pitchFamily="34" charset="-79"/>
              <a:cs typeface="Narkisim" panose="020E0502050101010101" pitchFamily="34" charset="-79"/>
            </a:endParaRPr>
          </a:p>
          <a:p>
            <a:pPr marL="457200" indent="-457200">
              <a:buFont typeface="+mj-lt"/>
              <a:buAutoNum type="alphaUcPeriod"/>
            </a:pPr>
            <a:r>
              <a:rPr lang="en-US" sz="2400" u="sng" dirty="0" smtClean="0">
                <a:latin typeface="Narkisim" panose="020E0502050101010101" pitchFamily="34" charset="-79"/>
                <a:cs typeface="Narkisim" panose="020E0502050101010101" pitchFamily="34" charset="-79"/>
              </a:rPr>
              <a:t>A living faith believes God’s providence is working today</a:t>
            </a:r>
          </a:p>
          <a:p>
            <a:pPr marL="914400" lvl="1" indent="-457200">
              <a:buFont typeface="+mj-lt"/>
              <a:buAutoNum type="arabicPeriod"/>
            </a:pPr>
            <a:r>
              <a:rPr lang="en-US" sz="2400" i="1" dirty="0" smtClean="0">
                <a:latin typeface="Narkisim" panose="020E0502050101010101" pitchFamily="34" charset="-79"/>
                <a:cs typeface="Narkisim" panose="020E0502050101010101" pitchFamily="34" charset="-79"/>
              </a:rPr>
              <a:t>What is providence?</a:t>
            </a:r>
          </a:p>
        </p:txBody>
      </p:sp>
    </p:spTree>
    <p:extLst>
      <p:ext uri="{BB962C8B-B14F-4D97-AF65-F5344CB8AC3E}">
        <p14:creationId xmlns:p14="http://schemas.microsoft.com/office/powerpoint/2010/main" val="39700064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93532" y="0"/>
            <a:ext cx="4195379" cy="923330"/>
          </a:xfrm>
          <a:prstGeom prst="rect">
            <a:avLst/>
          </a:prstGeom>
          <a:noFill/>
        </p:spPr>
        <p:txBody>
          <a:bodyPr wrap="none" lIns="91440" tIns="45720" rIns="91440" bIns="45720">
            <a:spAutoFit/>
            <a:scene3d>
              <a:camera prst="orthographicFront"/>
              <a:lightRig rig="threePt" dir="t"/>
            </a:scene3d>
            <a:sp3d extrusionH="57150">
              <a:bevelT h="25400" prst="softRound"/>
            </a:sp3d>
          </a:bodyPr>
          <a:lstStyle/>
          <a:p>
            <a:pPr algn="ctr"/>
            <a:r>
              <a:rPr lang="en-US" sz="5400" b="1" cap="all" spc="0" dirty="0" smtClean="0">
                <a:ln w="9000" cmpd="sng">
                  <a:solidFill>
                    <a:schemeClr val="tx1">
                      <a:lumMod val="75000"/>
                      <a:lumOff val="25000"/>
                    </a:schemeClr>
                  </a:solidFill>
                  <a:prstDash val="solid"/>
                </a:ln>
                <a:solidFill>
                  <a:schemeClr val="accent2">
                    <a:lumMod val="60000"/>
                    <a:lumOff val="40000"/>
                  </a:schemeClr>
                </a:solidFill>
                <a:effectLst>
                  <a:reflection blurRad="12700" stA="28000" endPos="45000" dist="1000" dir="5400000" sy="-100000" algn="bl" rotWithShape="0"/>
                </a:effectLst>
                <a:latin typeface="Narkisim" panose="020E0502050101010101" pitchFamily="34" charset="-79"/>
                <a:cs typeface="Narkisim" panose="020E0502050101010101" pitchFamily="34" charset="-79"/>
              </a:rPr>
              <a:t>Providence</a:t>
            </a:r>
            <a:endParaRPr lang="en-US" sz="5400" b="1" cap="all" spc="0" dirty="0">
              <a:ln w="9000" cmpd="sng">
                <a:solidFill>
                  <a:schemeClr val="tx1">
                    <a:lumMod val="75000"/>
                    <a:lumOff val="25000"/>
                  </a:schemeClr>
                </a:solidFill>
                <a:prstDash val="solid"/>
              </a:ln>
              <a:solidFill>
                <a:schemeClr val="accent2">
                  <a:lumMod val="60000"/>
                  <a:lumOff val="40000"/>
                </a:schemeClr>
              </a:solidFill>
              <a:effectLst>
                <a:reflection blurRad="12700" stA="28000" endPos="45000" dist="1000" dir="5400000" sy="-100000" algn="bl" rotWithShape="0"/>
              </a:effectLst>
              <a:latin typeface="Narkisim" panose="020E0502050101010101" pitchFamily="34" charset="-79"/>
              <a:cs typeface="Narkisim" panose="020E0502050101010101" pitchFamily="34" charset="-79"/>
            </a:endParaRPr>
          </a:p>
        </p:txBody>
      </p:sp>
      <p:sp>
        <p:nvSpPr>
          <p:cNvPr id="3" name="TextBox 2"/>
          <p:cNvSpPr txBox="1"/>
          <p:nvPr/>
        </p:nvSpPr>
        <p:spPr>
          <a:xfrm>
            <a:off x="609600" y="1066800"/>
            <a:ext cx="7848600" cy="4893647"/>
          </a:xfrm>
          <a:prstGeom prst="rect">
            <a:avLst/>
          </a:prstGeom>
          <a:noFill/>
          <a:effectLst/>
        </p:spPr>
        <p:txBody>
          <a:bodyPr wrap="square" rtlCol="0">
            <a:spAutoFit/>
          </a:bodyPr>
          <a:lstStyle/>
          <a:p>
            <a:pPr>
              <a:buFont typeface="Wingdings" pitchFamily="2" charset="2"/>
              <a:buChar char="Ø"/>
            </a:pPr>
            <a:r>
              <a:rPr lang="en-US" sz="2400" dirty="0" smtClean="0">
                <a:latin typeface="Narkisim" panose="020E0502050101010101" pitchFamily="34" charset="-79"/>
                <a:cs typeface="Narkisim" panose="020E0502050101010101" pitchFamily="34" charset="-79"/>
              </a:rPr>
              <a:t> “The working of God through His provision in the natural and spiritual realms, and yet it is a control that violates neither the sovereignty of the human will nor the divine natural and spiritual laws.” (H. Hailey)</a:t>
            </a:r>
          </a:p>
          <a:p>
            <a:pPr>
              <a:buFont typeface="Wingdings" pitchFamily="2" charset="2"/>
              <a:buChar char="Ø"/>
            </a:pPr>
            <a:endParaRPr lang="en-US" sz="2400" dirty="0" smtClean="0">
              <a:latin typeface="Narkisim" panose="020E0502050101010101" pitchFamily="34" charset="-79"/>
              <a:cs typeface="Narkisim" panose="020E0502050101010101" pitchFamily="34" charset="-79"/>
            </a:endParaRPr>
          </a:p>
          <a:p>
            <a:pPr>
              <a:buFont typeface="Wingdings" pitchFamily="2" charset="2"/>
              <a:buChar char="Ø"/>
            </a:pPr>
            <a:r>
              <a:rPr lang="en-US" sz="2400" dirty="0" smtClean="0">
                <a:latin typeface="Narkisim" panose="020E0502050101010101" pitchFamily="34" charset="-79"/>
                <a:cs typeface="Narkisim" panose="020E0502050101010101" pitchFamily="34" charset="-79"/>
              </a:rPr>
              <a:t> “Providence” (Acts 24:2) comes from </a:t>
            </a:r>
            <a:r>
              <a:rPr lang="en-US" sz="2400" i="1" dirty="0" err="1" smtClean="0">
                <a:latin typeface="Narkisim" panose="020E0502050101010101" pitchFamily="34" charset="-79"/>
                <a:cs typeface="Narkisim" panose="020E0502050101010101" pitchFamily="34" charset="-79"/>
              </a:rPr>
              <a:t>pronoia</a:t>
            </a:r>
            <a:r>
              <a:rPr lang="en-US" sz="2400" dirty="0" smtClean="0">
                <a:latin typeface="Narkisim" panose="020E0502050101010101" pitchFamily="34" charset="-79"/>
                <a:cs typeface="Narkisim" panose="020E0502050101010101" pitchFamily="34" charset="-79"/>
              </a:rPr>
              <a:t> which means “forethought” (Vines). – God used forethought in creating a universe that he could control and use for his purpose.</a:t>
            </a:r>
          </a:p>
          <a:p>
            <a:pPr>
              <a:buFont typeface="Wingdings" pitchFamily="2" charset="2"/>
              <a:buChar char="Ø"/>
            </a:pPr>
            <a:endParaRPr lang="en-US" sz="2400" dirty="0" smtClean="0">
              <a:latin typeface="Narkisim" panose="020E0502050101010101" pitchFamily="34" charset="-79"/>
              <a:cs typeface="Narkisim" panose="020E0502050101010101" pitchFamily="34" charset="-79"/>
            </a:endParaRPr>
          </a:p>
          <a:p>
            <a:pPr>
              <a:buFont typeface="Wingdings" pitchFamily="2" charset="2"/>
              <a:buChar char="Ø"/>
            </a:pPr>
            <a:r>
              <a:rPr lang="en-US" sz="2400" dirty="0" smtClean="0">
                <a:latin typeface="Narkisim" panose="020E0502050101010101" pitchFamily="34" charset="-79"/>
                <a:cs typeface="Narkisim" panose="020E0502050101010101" pitchFamily="34" charset="-79"/>
              </a:rPr>
              <a:t> See the word “provide” in “providence”</a:t>
            </a:r>
          </a:p>
          <a:p>
            <a:pPr>
              <a:buFont typeface="Wingdings" pitchFamily="2" charset="2"/>
              <a:buChar char="Ø"/>
            </a:pPr>
            <a:endParaRPr lang="en-US" sz="2400" dirty="0" smtClean="0">
              <a:latin typeface="Narkisim" panose="020E0502050101010101" pitchFamily="34" charset="-79"/>
              <a:cs typeface="Narkisim" panose="020E0502050101010101" pitchFamily="34" charset="-79"/>
            </a:endParaRPr>
          </a:p>
          <a:p>
            <a:pPr>
              <a:buFont typeface="Wingdings" pitchFamily="2" charset="2"/>
              <a:buChar char="Ø"/>
            </a:pPr>
            <a:r>
              <a:rPr lang="en-US" sz="2400" dirty="0" smtClean="0">
                <a:latin typeface="Narkisim" panose="020E0502050101010101" pitchFamily="34" charset="-79"/>
                <a:cs typeface="Narkisim" panose="020E0502050101010101" pitchFamily="34" charset="-79"/>
              </a:rPr>
              <a:t>Providence is the non-miraculous use of natural law and circumstance to accomplish his purpose.</a:t>
            </a:r>
            <a:endParaRPr lang="en-US" sz="2400" dirty="0">
              <a:latin typeface="Narkisim" panose="020E0502050101010101" pitchFamily="34" charset="-79"/>
              <a:cs typeface="Narkisim" panose="020E0502050101010101" pitchFamily="34" charset="-79"/>
            </a:endParaRPr>
          </a:p>
        </p:txBody>
      </p:sp>
    </p:spTree>
    <p:extLst>
      <p:ext uri="{BB962C8B-B14F-4D97-AF65-F5344CB8AC3E}">
        <p14:creationId xmlns:p14="http://schemas.microsoft.com/office/powerpoint/2010/main" val="11181602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93532" y="0"/>
            <a:ext cx="4195379" cy="923330"/>
          </a:xfrm>
          <a:prstGeom prst="rect">
            <a:avLst/>
          </a:prstGeom>
          <a:noFill/>
        </p:spPr>
        <p:txBody>
          <a:bodyPr wrap="none" lIns="91440" tIns="45720" rIns="91440" bIns="45720">
            <a:spAutoFit/>
            <a:scene3d>
              <a:camera prst="orthographicFront"/>
              <a:lightRig rig="threePt" dir="t"/>
            </a:scene3d>
            <a:sp3d extrusionH="57150">
              <a:bevelT h="25400" prst="softRound"/>
            </a:sp3d>
          </a:bodyPr>
          <a:lstStyle/>
          <a:p>
            <a:pPr algn="ctr"/>
            <a:r>
              <a:rPr lang="en-US" sz="5400" b="1" cap="all" spc="0" dirty="0" smtClean="0">
                <a:ln w="9000" cmpd="sng">
                  <a:solidFill>
                    <a:schemeClr val="tx1">
                      <a:lumMod val="75000"/>
                      <a:lumOff val="25000"/>
                    </a:schemeClr>
                  </a:solidFill>
                  <a:prstDash val="solid"/>
                </a:ln>
                <a:solidFill>
                  <a:schemeClr val="accent2">
                    <a:lumMod val="60000"/>
                    <a:lumOff val="40000"/>
                  </a:schemeClr>
                </a:solidFill>
                <a:effectLst>
                  <a:reflection blurRad="12700" stA="28000" endPos="45000" dist="1000" dir="5400000" sy="-100000" algn="bl" rotWithShape="0"/>
                </a:effectLst>
                <a:latin typeface="Narkisim" panose="020E0502050101010101" pitchFamily="34" charset="-79"/>
                <a:cs typeface="Narkisim" panose="020E0502050101010101" pitchFamily="34" charset="-79"/>
              </a:rPr>
              <a:t>Providence</a:t>
            </a:r>
            <a:endParaRPr lang="en-US" sz="5400" b="1" cap="all" spc="0" dirty="0">
              <a:ln w="9000" cmpd="sng">
                <a:solidFill>
                  <a:schemeClr val="tx1">
                    <a:lumMod val="75000"/>
                    <a:lumOff val="25000"/>
                  </a:schemeClr>
                </a:solidFill>
                <a:prstDash val="solid"/>
              </a:ln>
              <a:solidFill>
                <a:schemeClr val="accent2">
                  <a:lumMod val="60000"/>
                  <a:lumOff val="40000"/>
                </a:schemeClr>
              </a:solidFill>
              <a:effectLst>
                <a:reflection blurRad="12700" stA="28000" endPos="45000" dist="1000" dir="5400000" sy="-100000" algn="bl" rotWithShape="0"/>
              </a:effectLst>
              <a:latin typeface="Narkisim" panose="020E0502050101010101" pitchFamily="34" charset="-79"/>
              <a:cs typeface="Narkisim" panose="020E0502050101010101" pitchFamily="34" charset="-79"/>
            </a:endParaRPr>
          </a:p>
        </p:txBody>
      </p:sp>
      <p:sp>
        <p:nvSpPr>
          <p:cNvPr id="3" name="TextBox 2"/>
          <p:cNvSpPr txBox="1"/>
          <p:nvPr/>
        </p:nvSpPr>
        <p:spPr>
          <a:xfrm>
            <a:off x="609600" y="1066800"/>
            <a:ext cx="7848600" cy="1569660"/>
          </a:xfrm>
          <a:prstGeom prst="rect">
            <a:avLst/>
          </a:prstGeom>
          <a:noFill/>
          <a:effectLst/>
        </p:spPr>
        <p:txBody>
          <a:bodyPr wrap="square" rtlCol="0">
            <a:spAutoFit/>
          </a:bodyPr>
          <a:lstStyle/>
          <a:p>
            <a:pPr>
              <a:buFont typeface="Wingdings" pitchFamily="2" charset="2"/>
              <a:buChar char="Ø"/>
            </a:pPr>
            <a:r>
              <a:rPr lang="en-US" sz="2400" dirty="0" smtClean="0">
                <a:latin typeface="Narkisim" panose="020E0502050101010101" pitchFamily="34" charset="-79"/>
                <a:cs typeface="Narkisim" panose="020E0502050101010101" pitchFamily="34" charset="-79"/>
              </a:rPr>
              <a:t> “It is the divine intervention in the affairs of men within the confines of natural law” (Winston Atkinson, </a:t>
            </a:r>
            <a:r>
              <a:rPr lang="en-US" sz="2400" i="1" dirty="0" smtClean="0">
                <a:latin typeface="Narkisim" panose="020E0502050101010101" pitchFamily="34" charset="-79"/>
                <a:cs typeface="Narkisim" panose="020E0502050101010101" pitchFamily="34" charset="-79"/>
              </a:rPr>
              <a:t>Anchor Magazine</a:t>
            </a:r>
            <a:r>
              <a:rPr lang="en-US" sz="2400" dirty="0" smtClean="0">
                <a:latin typeface="Narkisim" panose="020E0502050101010101" pitchFamily="34" charset="-79"/>
                <a:cs typeface="Narkisim" panose="020E0502050101010101" pitchFamily="34" charset="-79"/>
              </a:rPr>
              <a:t>)</a:t>
            </a:r>
          </a:p>
          <a:p>
            <a:pPr>
              <a:buFont typeface="Wingdings" pitchFamily="2" charset="2"/>
              <a:buChar char="Ø"/>
            </a:pPr>
            <a:endParaRPr lang="en-US" sz="2400" dirty="0" smtClean="0">
              <a:latin typeface="Narkisim" panose="020E0502050101010101" pitchFamily="34" charset="-79"/>
              <a:cs typeface="Narkisim" panose="020E0502050101010101" pitchFamily="34" charset="-79"/>
            </a:endParaRPr>
          </a:p>
          <a:p>
            <a:pPr>
              <a:buFont typeface="Wingdings" pitchFamily="2" charset="2"/>
              <a:buChar char="Ø"/>
            </a:pPr>
            <a:r>
              <a:rPr lang="en-US" sz="2400" dirty="0" smtClean="0">
                <a:latin typeface="Narkisim" panose="020E0502050101010101" pitchFamily="34" charset="-79"/>
                <a:cs typeface="Narkisim" panose="020E0502050101010101" pitchFamily="34" charset="-79"/>
              </a:rPr>
              <a:t> Simply stated: God working through natural means</a:t>
            </a:r>
            <a:endParaRPr lang="en-US" sz="2400" dirty="0">
              <a:latin typeface="Narkisim" panose="020E0502050101010101" pitchFamily="34" charset="-79"/>
              <a:cs typeface="Narkisim" panose="020E0502050101010101" pitchFamily="34" charset="-79"/>
            </a:endParaRPr>
          </a:p>
        </p:txBody>
      </p:sp>
    </p:spTree>
    <p:extLst>
      <p:ext uri="{BB962C8B-B14F-4D97-AF65-F5344CB8AC3E}">
        <p14:creationId xmlns:p14="http://schemas.microsoft.com/office/powerpoint/2010/main" val="19223682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6518" y="269222"/>
            <a:ext cx="8444753" cy="677108"/>
          </a:xfrm>
          <a:prstGeom prst="rect">
            <a:avLst/>
          </a:prstGeom>
          <a:solidFill>
            <a:srgbClr val="00206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4"/>
            </a:pPr>
            <a:r>
              <a:rPr lang="en-US" sz="3800" dirty="0" smtClean="0">
                <a:latin typeface="Narkisim" panose="020E0502050101010101" pitchFamily="34" charset="-79"/>
                <a:cs typeface="Narkisim" panose="020E0502050101010101" pitchFamily="34" charset="-79"/>
              </a:rPr>
              <a:t>Believes in God’s Providence (vv. 9-16)</a:t>
            </a:r>
          </a:p>
        </p:txBody>
      </p:sp>
      <p:sp>
        <p:nvSpPr>
          <p:cNvPr id="3" name="TextBox 2"/>
          <p:cNvSpPr txBox="1"/>
          <p:nvPr/>
        </p:nvSpPr>
        <p:spPr>
          <a:xfrm>
            <a:off x="376517" y="1317812"/>
            <a:ext cx="8444754" cy="3570208"/>
          </a:xfrm>
          <a:prstGeom prst="rect">
            <a:avLst/>
          </a:prstGeom>
          <a:noFill/>
        </p:spPr>
        <p:txBody>
          <a:bodyPr wrap="square" rtlCol="0">
            <a:spAutoFit/>
          </a:bodyPr>
          <a:lstStyle/>
          <a:p>
            <a:pPr marL="457200" indent="-457200">
              <a:buFont typeface="+mj-lt"/>
              <a:buAutoNum type="alphaUcPeriod"/>
            </a:pPr>
            <a:r>
              <a:rPr lang="en-US" sz="2400" u="sng" dirty="0" smtClean="0">
                <a:latin typeface="Narkisim" panose="020E0502050101010101" pitchFamily="34" charset="-79"/>
                <a:cs typeface="Narkisim" panose="020E0502050101010101" pitchFamily="34" charset="-79"/>
              </a:rPr>
              <a:t>Joseph believed in the providence of God</a:t>
            </a:r>
          </a:p>
          <a:p>
            <a:pPr marL="457200" indent="-457200">
              <a:buFont typeface="+mj-lt"/>
              <a:buAutoNum type="alphaUcPeriod"/>
            </a:pPr>
            <a:endParaRPr lang="en-US" sz="1000" u="sng" dirty="0">
              <a:latin typeface="Narkisim" panose="020E0502050101010101" pitchFamily="34" charset="-79"/>
              <a:cs typeface="Narkisim" panose="020E0502050101010101" pitchFamily="34" charset="-79"/>
            </a:endParaRPr>
          </a:p>
          <a:p>
            <a:pPr marL="457200" indent="-457200">
              <a:buFont typeface="+mj-lt"/>
              <a:buAutoNum type="alphaUcPeriod"/>
            </a:pPr>
            <a:r>
              <a:rPr lang="en-US" sz="2400" u="sng" dirty="0" smtClean="0">
                <a:latin typeface="Narkisim" panose="020E0502050101010101" pitchFamily="34" charset="-79"/>
                <a:cs typeface="Narkisim" panose="020E0502050101010101" pitchFamily="34" charset="-79"/>
              </a:rPr>
              <a:t>A living faith believes God’s providence is working today</a:t>
            </a:r>
          </a:p>
          <a:p>
            <a:pPr marL="914400" lvl="1" indent="-457200">
              <a:buFont typeface="+mj-lt"/>
              <a:buAutoNum type="arabicPeriod"/>
            </a:pPr>
            <a:r>
              <a:rPr lang="en-US" sz="2400" i="1" dirty="0" smtClean="0">
                <a:latin typeface="Narkisim" panose="020E0502050101010101" pitchFamily="34" charset="-79"/>
                <a:cs typeface="Narkisim" panose="020E0502050101010101" pitchFamily="34" charset="-79"/>
              </a:rPr>
              <a:t>What is providence?</a:t>
            </a:r>
          </a:p>
          <a:p>
            <a:pPr marL="914400" lvl="1" indent="-457200">
              <a:buFont typeface="+mj-lt"/>
              <a:buAutoNum type="arabicPeriod"/>
            </a:pPr>
            <a:r>
              <a:rPr lang="en-US" sz="2400" i="1" dirty="0" smtClean="0">
                <a:latin typeface="Narkisim" panose="020E0502050101010101" pitchFamily="34" charset="-79"/>
                <a:cs typeface="Narkisim" panose="020E0502050101010101" pitchFamily="34" charset="-79"/>
              </a:rPr>
              <a:t>God works in his universe today</a:t>
            </a:r>
          </a:p>
          <a:p>
            <a:pPr marL="1371600" lvl="2" indent="-457200">
              <a:buFont typeface="+mj-lt"/>
              <a:buAutoNum type="alphaLcPeriod"/>
            </a:pPr>
            <a:r>
              <a:rPr lang="en-US" sz="2400" dirty="0" smtClean="0">
                <a:latin typeface="Narkisim" panose="020E0502050101010101" pitchFamily="34" charset="-79"/>
                <a:cs typeface="Narkisim" panose="020E0502050101010101" pitchFamily="34" charset="-79"/>
              </a:rPr>
              <a:t>Still rules in the kingdoms of men (Dan. 4:25)</a:t>
            </a:r>
          </a:p>
          <a:p>
            <a:pPr marL="1371600" lvl="2" indent="-457200">
              <a:buFont typeface="+mj-lt"/>
              <a:buAutoNum type="alphaLcPeriod"/>
            </a:pPr>
            <a:r>
              <a:rPr lang="en-US" sz="2400" dirty="0" smtClean="0">
                <a:latin typeface="Narkisim" panose="020E0502050101010101" pitchFamily="34" charset="-79"/>
                <a:cs typeface="Narkisim" panose="020E0502050101010101" pitchFamily="34" charset="-79"/>
              </a:rPr>
              <a:t>Preserves the world he made (Neh. 9:6-8)</a:t>
            </a:r>
          </a:p>
          <a:p>
            <a:pPr marL="1371600" lvl="2" indent="-457200">
              <a:buFont typeface="+mj-lt"/>
              <a:buAutoNum type="alphaLcPeriod"/>
            </a:pPr>
            <a:r>
              <a:rPr lang="en-US" sz="2400" dirty="0" smtClean="0">
                <a:latin typeface="Narkisim" panose="020E0502050101010101" pitchFamily="34" charset="-79"/>
                <a:cs typeface="Narkisim" panose="020E0502050101010101" pitchFamily="34" charset="-79"/>
              </a:rPr>
              <a:t>“for thy pleasure they are and were created” (Rev. 4:11)</a:t>
            </a:r>
          </a:p>
          <a:p>
            <a:pPr marL="914400" lvl="1" indent="-457200">
              <a:buFont typeface="+mj-lt"/>
              <a:buAutoNum type="arabicPeriod"/>
            </a:pPr>
            <a:r>
              <a:rPr lang="en-US" sz="2400" i="1" dirty="0" smtClean="0">
                <a:latin typeface="Narkisim" panose="020E0502050101010101" pitchFamily="34" charset="-79"/>
                <a:cs typeface="Narkisim" panose="020E0502050101010101" pitchFamily="34" charset="-79"/>
              </a:rPr>
              <a:t>We don’t have to know HOW  or all about specific cases – just the fact that he does…</a:t>
            </a:r>
          </a:p>
        </p:txBody>
      </p:sp>
    </p:spTree>
    <p:extLst>
      <p:ext uri="{BB962C8B-B14F-4D97-AF65-F5344CB8AC3E}">
        <p14:creationId xmlns:p14="http://schemas.microsoft.com/office/powerpoint/2010/main" val="793649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1000"/>
                                        <p:tgtEl>
                                          <p:spTgt spid="3">
                                            <p:txEl>
                                              <p:pRg st="8" end="8"/>
                                            </p:txEl>
                                          </p:spTgt>
                                        </p:tgtEl>
                                      </p:cBhvr>
                                    </p:animEffect>
                                    <p:anim calcmode="lin" valueType="num">
                                      <p:cBhvr>
                                        <p:cTn id="2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0988" y="2461093"/>
            <a:ext cx="8444753" cy="3016210"/>
          </a:xfrm>
          <a:prstGeom prst="rect">
            <a:avLst/>
          </a:prstGeom>
          <a:noFill/>
        </p:spPr>
        <p:txBody>
          <a:bodyPr wrap="square" rtlCol="0">
            <a:spAutoFit/>
          </a:bodyPr>
          <a:lstStyle/>
          <a:p>
            <a:pPr marL="400050" indent="-400050">
              <a:buFont typeface="+mj-lt"/>
              <a:buAutoNum type="romanUcPeriod"/>
            </a:pPr>
            <a:r>
              <a:rPr lang="en-US" sz="3800" dirty="0" smtClean="0">
                <a:latin typeface="Narkisim" panose="020E0502050101010101" pitchFamily="34" charset="-79"/>
                <a:cs typeface="Narkisim" panose="020E0502050101010101" pitchFamily="34" charset="-79"/>
              </a:rPr>
              <a:t>Cheerfully Obeys (vv. 2-4)</a:t>
            </a:r>
          </a:p>
          <a:p>
            <a:pPr marL="400050" indent="-400050">
              <a:buFont typeface="+mj-lt"/>
              <a:buAutoNum type="romanUcPeriod"/>
            </a:pPr>
            <a:r>
              <a:rPr lang="en-US" sz="3800" dirty="0" smtClean="0">
                <a:latin typeface="Narkisim" panose="020E0502050101010101" pitchFamily="34" charset="-79"/>
                <a:cs typeface="Narkisim" panose="020E0502050101010101" pitchFamily="34" charset="-79"/>
              </a:rPr>
              <a:t> Trust When Can’t See (v. 5)</a:t>
            </a:r>
          </a:p>
          <a:p>
            <a:pPr marL="400050" indent="-400050">
              <a:buFont typeface="+mj-lt"/>
              <a:buAutoNum type="romanUcPeriod"/>
            </a:pPr>
            <a:r>
              <a:rPr lang="en-US" sz="3800" dirty="0" smtClean="0">
                <a:latin typeface="Narkisim" panose="020E0502050101010101" pitchFamily="34" charset="-79"/>
                <a:cs typeface="Narkisim" panose="020E0502050101010101" pitchFamily="34" charset="-79"/>
              </a:rPr>
              <a:t> Confidence in the Future (vv. 6-7)</a:t>
            </a:r>
          </a:p>
          <a:p>
            <a:pPr marL="400050" indent="-400050">
              <a:buFont typeface="+mj-lt"/>
              <a:buAutoNum type="romanUcPeriod"/>
            </a:pPr>
            <a:r>
              <a:rPr lang="en-US" sz="3800" dirty="0">
                <a:latin typeface="Narkisim" panose="020E0502050101010101" pitchFamily="34" charset="-79"/>
                <a:cs typeface="Narkisim" panose="020E0502050101010101" pitchFamily="34" charset="-79"/>
              </a:rPr>
              <a:t> </a:t>
            </a:r>
            <a:r>
              <a:rPr lang="en-US" sz="3800" dirty="0" smtClean="0">
                <a:latin typeface="Narkisim" panose="020E0502050101010101" pitchFamily="34" charset="-79"/>
                <a:cs typeface="Narkisim" panose="020E0502050101010101" pitchFamily="34" charset="-79"/>
              </a:rPr>
              <a:t>Believes in God’s Providence (vv. 9-16)</a:t>
            </a:r>
          </a:p>
          <a:p>
            <a:pPr marL="400050" indent="-400050">
              <a:buFont typeface="+mj-lt"/>
              <a:buAutoNum type="romanUcPeriod"/>
            </a:pPr>
            <a:r>
              <a:rPr lang="en-US" sz="3800" dirty="0">
                <a:latin typeface="Narkisim" panose="020E0502050101010101" pitchFamily="34" charset="-79"/>
                <a:cs typeface="Narkisim" panose="020E0502050101010101" pitchFamily="34" charset="-79"/>
              </a:rPr>
              <a:t> </a:t>
            </a:r>
            <a:r>
              <a:rPr lang="en-US" sz="3800" dirty="0" smtClean="0">
                <a:latin typeface="Narkisim" panose="020E0502050101010101" pitchFamily="34" charset="-79"/>
                <a:cs typeface="Narkisim" panose="020E0502050101010101" pitchFamily="34" charset="-79"/>
              </a:rPr>
              <a:t>Proper Sense of Values (vv. 22-29)</a:t>
            </a:r>
          </a:p>
        </p:txBody>
      </p:sp>
      <p:sp>
        <p:nvSpPr>
          <p:cNvPr id="3" name="TextBox 2"/>
          <p:cNvSpPr txBox="1"/>
          <p:nvPr/>
        </p:nvSpPr>
        <p:spPr>
          <a:xfrm>
            <a:off x="1949823" y="1828799"/>
            <a:ext cx="2111188" cy="461665"/>
          </a:xfrm>
          <a:prstGeom prst="rect">
            <a:avLst/>
          </a:prstGeom>
          <a:noFill/>
        </p:spPr>
        <p:txBody>
          <a:bodyPr wrap="square" rtlCol="0">
            <a:spAutoFit/>
          </a:bodyPr>
          <a:lstStyle/>
          <a:p>
            <a:pPr algn="ctr"/>
            <a:r>
              <a:rPr lang="en-US" sz="2400" dirty="0" smtClean="0">
                <a:latin typeface="Narkisim" panose="020E0502050101010101" pitchFamily="34" charset="-79"/>
                <a:cs typeface="Narkisim" panose="020E0502050101010101" pitchFamily="34" charset="-79"/>
              </a:rPr>
              <a:t>Acts 7</a:t>
            </a:r>
            <a:endParaRPr lang="en-US" sz="2400" dirty="0">
              <a:latin typeface="Narkisim" panose="020E0502050101010101" pitchFamily="34" charset="-79"/>
              <a:cs typeface="Narkisim" panose="020E0502050101010101" pitchFamily="34" charset="-79"/>
            </a:endParaRPr>
          </a:p>
        </p:txBody>
      </p:sp>
    </p:spTree>
    <p:extLst>
      <p:ext uri="{BB962C8B-B14F-4D97-AF65-F5344CB8AC3E}">
        <p14:creationId xmlns:p14="http://schemas.microsoft.com/office/powerpoint/2010/main" val="9729124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05318" y="653528"/>
            <a:ext cx="6535270" cy="5878532"/>
          </a:xfrm>
          <a:prstGeom prst="rect">
            <a:avLst/>
          </a:prstGeom>
          <a:noFill/>
        </p:spPr>
        <p:txBody>
          <a:bodyPr wrap="square" rtlCol="0">
            <a:spAutoFit/>
          </a:bodyPr>
          <a:lstStyle/>
          <a:p>
            <a:r>
              <a:rPr lang="en-US" sz="2400" dirty="0" smtClean="0">
                <a:latin typeface="Times New Roman" panose="02020603050405020304" pitchFamily="18" charset="0"/>
                <a:cs typeface="Times New Roman" panose="02020603050405020304" pitchFamily="18" charset="0"/>
              </a:rPr>
              <a:t>22 </a:t>
            </a:r>
            <a:r>
              <a:rPr lang="en-US" sz="2400" dirty="0">
                <a:latin typeface="Times New Roman" panose="02020603050405020304" pitchFamily="18" charset="0"/>
                <a:cs typeface="Times New Roman" panose="02020603050405020304" pitchFamily="18" charset="0"/>
              </a:rPr>
              <a:t>And Moses was learned in all the wisdom of the Egyptians, and was mighty in words and deeds. </a:t>
            </a:r>
          </a:p>
          <a:p>
            <a:endParaRPr lang="en-US" sz="10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23 Now when he was forty years old, it came into his heart to visit his brethren, the children of Israel. </a:t>
            </a:r>
          </a:p>
          <a:p>
            <a:endParaRPr lang="en-US" sz="10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24 And seeing one of them suffer wrong, he defended and avenged him who was oppressed, and struck down the Egyptian. </a:t>
            </a:r>
          </a:p>
          <a:p>
            <a:endParaRPr lang="en-US" sz="10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25 For he supposed that his brethren would have understood that God would deliver them by his hand, but they did not understand. </a:t>
            </a:r>
          </a:p>
          <a:p>
            <a:endParaRPr lang="en-US" sz="10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26 And the next day he appeared to two of them as they were fighting, and tried to reconcile them, saying, 'Men, you are brethren; why do you wrong one another</a:t>
            </a:r>
            <a:r>
              <a:rPr lang="en-US" sz="24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26026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05318" y="653528"/>
            <a:ext cx="6535270" cy="3354765"/>
          </a:xfrm>
          <a:prstGeom prst="rect">
            <a:avLst/>
          </a:prstGeom>
          <a:noFill/>
        </p:spPr>
        <p:txBody>
          <a:bodyPr wrap="square" rtlCol="0">
            <a:spAutoFit/>
          </a:bodyPr>
          <a:lstStyle/>
          <a:p>
            <a:r>
              <a:rPr lang="en-US" sz="2400" dirty="0" smtClean="0">
                <a:latin typeface="Times New Roman" panose="02020603050405020304" pitchFamily="18" charset="0"/>
                <a:cs typeface="Times New Roman" panose="02020603050405020304" pitchFamily="18" charset="0"/>
              </a:rPr>
              <a:t>27 </a:t>
            </a:r>
            <a:r>
              <a:rPr lang="en-US" sz="2400" dirty="0">
                <a:latin typeface="Times New Roman" panose="02020603050405020304" pitchFamily="18" charset="0"/>
                <a:cs typeface="Times New Roman" panose="02020603050405020304" pitchFamily="18" charset="0"/>
              </a:rPr>
              <a:t>"But he who did his neighbor wrong pushed him away, saying, 'Who made you a ruler and a judge over us?  </a:t>
            </a:r>
          </a:p>
          <a:p>
            <a:endParaRPr lang="en-US" sz="10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28'Do you want to kill me as you did the Egyptian yesterday?'  </a:t>
            </a:r>
          </a:p>
          <a:p>
            <a:endParaRPr lang="en-US" sz="10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29 Then, at this saying, Moses fled and became a dweller in the land of </a:t>
            </a:r>
            <a:r>
              <a:rPr lang="en-US" sz="2400" dirty="0" err="1">
                <a:latin typeface="Times New Roman" panose="02020603050405020304" pitchFamily="18" charset="0"/>
                <a:cs typeface="Times New Roman" panose="02020603050405020304" pitchFamily="18" charset="0"/>
              </a:rPr>
              <a:t>Midian</a:t>
            </a:r>
            <a:r>
              <a:rPr lang="en-US" sz="2400" dirty="0">
                <a:latin typeface="Times New Roman" panose="02020603050405020304" pitchFamily="18" charset="0"/>
                <a:cs typeface="Times New Roman" panose="02020603050405020304" pitchFamily="18" charset="0"/>
              </a:rPr>
              <a:t>, where he had two sons. </a:t>
            </a:r>
          </a:p>
        </p:txBody>
      </p:sp>
    </p:spTree>
    <p:extLst>
      <p:ext uri="{BB962C8B-B14F-4D97-AF65-F5344CB8AC3E}">
        <p14:creationId xmlns:p14="http://schemas.microsoft.com/office/powerpoint/2010/main" val="27799197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9965" y="255775"/>
            <a:ext cx="8444753" cy="677108"/>
          </a:xfrm>
          <a:prstGeom prst="rect">
            <a:avLst/>
          </a:prstGeom>
          <a:solidFill>
            <a:srgbClr val="00206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5"/>
            </a:pPr>
            <a:r>
              <a:rPr lang="en-US" sz="3800" dirty="0" smtClean="0">
                <a:latin typeface="Narkisim" panose="020E0502050101010101" pitchFamily="34" charset="-79"/>
                <a:cs typeface="Narkisim" panose="020E0502050101010101" pitchFamily="34" charset="-79"/>
              </a:rPr>
              <a:t>Proper Sense of Values (vv. 22-29)</a:t>
            </a:r>
          </a:p>
        </p:txBody>
      </p:sp>
      <p:sp>
        <p:nvSpPr>
          <p:cNvPr id="3" name="TextBox 2"/>
          <p:cNvSpPr txBox="1"/>
          <p:nvPr/>
        </p:nvSpPr>
        <p:spPr>
          <a:xfrm>
            <a:off x="376517" y="1317812"/>
            <a:ext cx="8444754" cy="2677656"/>
          </a:xfrm>
          <a:prstGeom prst="rect">
            <a:avLst/>
          </a:prstGeom>
          <a:noFill/>
        </p:spPr>
        <p:txBody>
          <a:bodyPr wrap="square" rtlCol="0">
            <a:spAutoFit/>
          </a:bodyPr>
          <a:lstStyle/>
          <a:p>
            <a:pPr marL="457200" indent="-457200">
              <a:buFont typeface="+mj-lt"/>
              <a:buAutoNum type="alphaUcPeriod"/>
            </a:pPr>
            <a:r>
              <a:rPr lang="en-US" sz="2400" u="sng" dirty="0" smtClean="0">
                <a:latin typeface="Narkisim" panose="020E0502050101010101" pitchFamily="34" charset="-79"/>
                <a:cs typeface="Narkisim" panose="020E0502050101010101" pitchFamily="34" charset="-79"/>
              </a:rPr>
              <a:t>Moses chose the spiritual over the material</a:t>
            </a:r>
          </a:p>
          <a:p>
            <a:pPr marL="914400" lvl="1" indent="-457200">
              <a:buFont typeface="+mj-lt"/>
              <a:buAutoNum type="arabicPeriod"/>
            </a:pPr>
            <a:r>
              <a:rPr lang="en-US" sz="2400" i="1" dirty="0" smtClean="0">
                <a:latin typeface="Narkisim" panose="020E0502050101010101" pitchFamily="34" charset="-79"/>
                <a:cs typeface="Narkisim" panose="020E0502050101010101" pitchFamily="34" charset="-79"/>
              </a:rPr>
              <a:t>Had all that Egypt had to offer open to him (v. 22)</a:t>
            </a:r>
          </a:p>
          <a:p>
            <a:pPr marL="914400" lvl="1" indent="-457200">
              <a:buFont typeface="+mj-lt"/>
              <a:buAutoNum type="arabicPeriod"/>
            </a:pPr>
            <a:r>
              <a:rPr lang="en-US" sz="2400" i="1" dirty="0" smtClean="0">
                <a:latin typeface="Narkisim" panose="020E0502050101010101" pitchFamily="34" charset="-79"/>
                <a:cs typeface="Narkisim" panose="020E0502050101010101" pitchFamily="34" charset="-79"/>
              </a:rPr>
              <a:t>Understood something greater than all the riches of Egypt (Heb. 11:26)</a:t>
            </a:r>
          </a:p>
          <a:p>
            <a:pPr marL="914400" lvl="1" indent="-457200">
              <a:buFont typeface="+mj-lt"/>
              <a:buAutoNum type="arabicPeriod"/>
            </a:pPr>
            <a:r>
              <a:rPr lang="en-US" sz="2400" i="1" dirty="0" smtClean="0">
                <a:latin typeface="Narkisim" panose="020E0502050101010101" pitchFamily="34" charset="-79"/>
                <a:cs typeface="Narkisim" panose="020E0502050101010101" pitchFamily="34" charset="-79"/>
              </a:rPr>
              <a:t>Because of choosing to be with God’s people:</a:t>
            </a:r>
          </a:p>
          <a:p>
            <a:pPr marL="1371600" lvl="2" indent="-457200">
              <a:buFont typeface="+mj-lt"/>
              <a:buAutoNum type="alphaLcPeriod"/>
            </a:pPr>
            <a:r>
              <a:rPr lang="en-US" sz="2400" dirty="0" smtClean="0">
                <a:latin typeface="Narkisim" panose="020E0502050101010101" pitchFamily="34" charset="-79"/>
                <a:cs typeface="Narkisim" panose="020E0502050101010101" pitchFamily="34" charset="-79"/>
              </a:rPr>
              <a:t>Spent the next 40 years (age 40-80) in </a:t>
            </a:r>
            <a:r>
              <a:rPr lang="en-US" sz="2400" dirty="0" err="1" smtClean="0">
                <a:latin typeface="Narkisim" panose="020E0502050101010101" pitchFamily="34" charset="-79"/>
                <a:cs typeface="Narkisim" panose="020E0502050101010101" pitchFamily="34" charset="-79"/>
              </a:rPr>
              <a:t>Midian</a:t>
            </a:r>
            <a:endParaRPr lang="en-US" sz="2400" dirty="0" smtClean="0">
              <a:latin typeface="Narkisim" panose="020E0502050101010101" pitchFamily="34" charset="-79"/>
              <a:cs typeface="Narkisim" panose="020E0502050101010101" pitchFamily="34" charset="-79"/>
            </a:endParaRPr>
          </a:p>
          <a:p>
            <a:pPr marL="1371600" lvl="2" indent="-457200">
              <a:buFont typeface="+mj-lt"/>
              <a:buAutoNum type="alphaLcPeriod"/>
            </a:pPr>
            <a:r>
              <a:rPr lang="en-US" sz="2400" dirty="0" smtClean="0">
                <a:latin typeface="Narkisim" panose="020E0502050101010101" pitchFamily="34" charset="-79"/>
                <a:cs typeface="Narkisim" panose="020E0502050101010101" pitchFamily="34" charset="-79"/>
              </a:rPr>
              <a:t>Spent the next 40 years (age 80-120) in the wilderness</a:t>
            </a:r>
          </a:p>
        </p:txBody>
      </p:sp>
    </p:spTree>
    <p:extLst>
      <p:ext uri="{BB962C8B-B14F-4D97-AF65-F5344CB8AC3E}">
        <p14:creationId xmlns:p14="http://schemas.microsoft.com/office/powerpoint/2010/main" val="33599879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9965" y="255775"/>
            <a:ext cx="8444753" cy="677108"/>
          </a:xfrm>
          <a:prstGeom prst="rect">
            <a:avLst/>
          </a:prstGeom>
          <a:solidFill>
            <a:srgbClr val="00206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5"/>
            </a:pPr>
            <a:r>
              <a:rPr lang="en-US" sz="3800" dirty="0" smtClean="0">
                <a:latin typeface="Narkisim" panose="020E0502050101010101" pitchFamily="34" charset="-79"/>
                <a:cs typeface="Narkisim" panose="020E0502050101010101" pitchFamily="34" charset="-79"/>
              </a:rPr>
              <a:t>Proper Sense of Values (vv. 22-29)</a:t>
            </a:r>
          </a:p>
        </p:txBody>
      </p:sp>
      <p:sp>
        <p:nvSpPr>
          <p:cNvPr id="3" name="TextBox 2"/>
          <p:cNvSpPr txBox="1"/>
          <p:nvPr/>
        </p:nvSpPr>
        <p:spPr>
          <a:xfrm>
            <a:off x="376517" y="1317812"/>
            <a:ext cx="8444754" cy="1723549"/>
          </a:xfrm>
          <a:prstGeom prst="rect">
            <a:avLst/>
          </a:prstGeom>
          <a:noFill/>
        </p:spPr>
        <p:txBody>
          <a:bodyPr wrap="square" rtlCol="0">
            <a:spAutoFit/>
          </a:bodyPr>
          <a:lstStyle/>
          <a:p>
            <a:pPr marL="457200" indent="-457200">
              <a:buFont typeface="+mj-lt"/>
              <a:buAutoNum type="alphaUcPeriod"/>
            </a:pPr>
            <a:r>
              <a:rPr lang="en-US" sz="2400" u="sng" dirty="0" smtClean="0">
                <a:latin typeface="Narkisim" panose="020E0502050101010101" pitchFamily="34" charset="-79"/>
                <a:cs typeface="Narkisim" panose="020E0502050101010101" pitchFamily="34" charset="-79"/>
              </a:rPr>
              <a:t>Moses chose the spiritual over the material</a:t>
            </a:r>
          </a:p>
          <a:p>
            <a:pPr marL="457200" indent="-457200">
              <a:buFont typeface="+mj-lt"/>
              <a:buAutoNum type="alphaUcPeriod"/>
            </a:pPr>
            <a:endParaRPr lang="en-US" sz="1000" u="sng" dirty="0">
              <a:latin typeface="Narkisim" panose="020E0502050101010101" pitchFamily="34" charset="-79"/>
              <a:cs typeface="Narkisim" panose="020E0502050101010101" pitchFamily="34" charset="-79"/>
            </a:endParaRPr>
          </a:p>
          <a:p>
            <a:pPr marL="457200" indent="-457200">
              <a:buFont typeface="+mj-lt"/>
              <a:buAutoNum type="alphaUcPeriod"/>
            </a:pPr>
            <a:r>
              <a:rPr lang="en-US" sz="2400" u="sng" dirty="0" smtClean="0">
                <a:latin typeface="Narkisim" panose="020E0502050101010101" pitchFamily="34" charset="-79"/>
                <a:cs typeface="Narkisim" panose="020E0502050101010101" pitchFamily="34" charset="-79"/>
              </a:rPr>
              <a:t>Our sense of values</a:t>
            </a:r>
          </a:p>
          <a:p>
            <a:pPr marL="914400" lvl="1" indent="-457200">
              <a:buFont typeface="+mj-lt"/>
              <a:buAutoNum type="arabicPeriod"/>
            </a:pPr>
            <a:r>
              <a:rPr lang="en-US" sz="2400" i="1" dirty="0" smtClean="0">
                <a:latin typeface="Narkisim" panose="020E0502050101010101" pitchFamily="34" charset="-79"/>
                <a:cs typeface="Narkisim" panose="020E0502050101010101" pitchFamily="34" charset="-79"/>
              </a:rPr>
              <a:t>Spiritual riches are the real riches (1 Tim. 6:6; Phil. 1:19-26)</a:t>
            </a:r>
          </a:p>
          <a:p>
            <a:pPr marL="914400" lvl="1" indent="-457200">
              <a:buFont typeface="+mj-lt"/>
              <a:buAutoNum type="arabicPeriod"/>
            </a:pPr>
            <a:r>
              <a:rPr lang="en-US" sz="2400" i="1" dirty="0" smtClean="0">
                <a:latin typeface="Narkisim" panose="020E0502050101010101" pitchFamily="34" charset="-79"/>
                <a:cs typeface="Narkisim" panose="020E0502050101010101" pitchFamily="34" charset="-79"/>
              </a:rPr>
              <a:t>Priorities straight (Matt. 6:33)</a:t>
            </a:r>
            <a:endParaRPr lang="en-US" sz="2400" dirty="0" smtClean="0">
              <a:latin typeface="Narkisim" panose="020E0502050101010101" pitchFamily="34" charset="-79"/>
              <a:cs typeface="Narkisim" panose="020E0502050101010101" pitchFamily="34" charset="-79"/>
            </a:endParaRPr>
          </a:p>
        </p:txBody>
      </p:sp>
      <p:sp>
        <p:nvSpPr>
          <p:cNvPr id="4" name="Oval 4"/>
          <p:cNvSpPr>
            <a:spLocks noChangeArrowheads="1"/>
          </p:cNvSpPr>
          <p:nvPr/>
        </p:nvSpPr>
        <p:spPr bwMode="auto">
          <a:xfrm>
            <a:off x="569259" y="3197690"/>
            <a:ext cx="7772400" cy="1981200"/>
          </a:xfrm>
          <a:prstGeom prst="ellipse">
            <a:avLst/>
          </a:prstGeom>
          <a:solidFill>
            <a:schemeClr val="accent4"/>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a:r>
              <a:rPr lang="en-US" sz="2800" b="1" dirty="0">
                <a:solidFill>
                  <a:srgbClr val="002060"/>
                </a:solidFill>
                <a:latin typeface="Narkisim" panose="020E0502050101010101" pitchFamily="34" charset="-79"/>
                <a:cs typeface="Narkisim" panose="020E0502050101010101" pitchFamily="34" charset="-79"/>
              </a:rPr>
              <a:t>“The Main thing is to keep the main thing –</a:t>
            </a:r>
          </a:p>
          <a:p>
            <a:pPr algn="ctr"/>
            <a:r>
              <a:rPr lang="en-US" sz="2800" b="1" dirty="0">
                <a:solidFill>
                  <a:srgbClr val="002060"/>
                </a:solidFill>
                <a:latin typeface="Narkisim" panose="020E0502050101010101" pitchFamily="34" charset="-79"/>
                <a:cs typeface="Narkisim" panose="020E0502050101010101" pitchFamily="34" charset="-79"/>
              </a:rPr>
              <a:t>the main thing.”</a:t>
            </a:r>
          </a:p>
        </p:txBody>
      </p:sp>
    </p:spTree>
    <p:extLst>
      <p:ext uri="{BB962C8B-B14F-4D97-AF65-F5344CB8AC3E}">
        <p14:creationId xmlns:p14="http://schemas.microsoft.com/office/powerpoint/2010/main" val="32968117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9965" y="255775"/>
            <a:ext cx="8444753" cy="677108"/>
          </a:xfrm>
          <a:prstGeom prst="rect">
            <a:avLst/>
          </a:prstGeom>
          <a:solidFill>
            <a:srgbClr val="00206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5"/>
            </a:pPr>
            <a:r>
              <a:rPr lang="en-US" sz="3800" dirty="0" smtClean="0">
                <a:latin typeface="Narkisim" panose="020E0502050101010101" pitchFamily="34" charset="-79"/>
                <a:cs typeface="Narkisim" panose="020E0502050101010101" pitchFamily="34" charset="-79"/>
              </a:rPr>
              <a:t>Proper Sense of Values (vv. 22-29)</a:t>
            </a:r>
          </a:p>
        </p:txBody>
      </p:sp>
      <p:sp>
        <p:nvSpPr>
          <p:cNvPr id="3" name="TextBox 2"/>
          <p:cNvSpPr txBox="1"/>
          <p:nvPr/>
        </p:nvSpPr>
        <p:spPr>
          <a:xfrm>
            <a:off x="376517" y="1317812"/>
            <a:ext cx="8444754" cy="2092881"/>
          </a:xfrm>
          <a:prstGeom prst="rect">
            <a:avLst/>
          </a:prstGeom>
          <a:noFill/>
        </p:spPr>
        <p:txBody>
          <a:bodyPr wrap="square" rtlCol="0">
            <a:spAutoFit/>
          </a:bodyPr>
          <a:lstStyle/>
          <a:p>
            <a:pPr marL="457200" indent="-457200">
              <a:buFont typeface="+mj-lt"/>
              <a:buAutoNum type="alphaUcPeriod"/>
            </a:pPr>
            <a:r>
              <a:rPr lang="en-US" sz="2400" u="sng" dirty="0" smtClean="0">
                <a:latin typeface="Narkisim" panose="020E0502050101010101" pitchFamily="34" charset="-79"/>
                <a:cs typeface="Narkisim" panose="020E0502050101010101" pitchFamily="34" charset="-79"/>
              </a:rPr>
              <a:t>Moses chose the spiritual over the material</a:t>
            </a:r>
          </a:p>
          <a:p>
            <a:pPr marL="457200" indent="-457200">
              <a:buFont typeface="+mj-lt"/>
              <a:buAutoNum type="alphaUcPeriod"/>
            </a:pPr>
            <a:endParaRPr lang="en-US" sz="1000" u="sng" dirty="0">
              <a:latin typeface="Narkisim" panose="020E0502050101010101" pitchFamily="34" charset="-79"/>
              <a:cs typeface="Narkisim" panose="020E0502050101010101" pitchFamily="34" charset="-79"/>
            </a:endParaRPr>
          </a:p>
          <a:p>
            <a:pPr marL="457200" indent="-457200">
              <a:buFont typeface="+mj-lt"/>
              <a:buAutoNum type="alphaUcPeriod"/>
            </a:pPr>
            <a:r>
              <a:rPr lang="en-US" sz="2400" u="sng" dirty="0" smtClean="0">
                <a:latin typeface="Narkisim" panose="020E0502050101010101" pitchFamily="34" charset="-79"/>
                <a:cs typeface="Narkisim" panose="020E0502050101010101" pitchFamily="34" charset="-79"/>
              </a:rPr>
              <a:t>Our sense of values</a:t>
            </a:r>
          </a:p>
          <a:p>
            <a:pPr marL="914400" lvl="1" indent="-457200">
              <a:buFont typeface="+mj-lt"/>
              <a:buAutoNum type="arabicPeriod"/>
            </a:pPr>
            <a:r>
              <a:rPr lang="en-US" sz="2400" i="1" dirty="0" smtClean="0">
                <a:latin typeface="Narkisim" panose="020E0502050101010101" pitchFamily="34" charset="-79"/>
                <a:cs typeface="Narkisim" panose="020E0502050101010101" pitchFamily="34" charset="-79"/>
              </a:rPr>
              <a:t>Spiritual riches are the real riches (1 Tim. 6:6; Phil. 1:19-26)</a:t>
            </a:r>
          </a:p>
          <a:p>
            <a:pPr marL="914400" lvl="1" indent="-457200">
              <a:buFont typeface="+mj-lt"/>
              <a:buAutoNum type="arabicPeriod"/>
            </a:pPr>
            <a:r>
              <a:rPr lang="en-US" sz="2400" i="1" dirty="0" smtClean="0">
                <a:latin typeface="Narkisim" panose="020E0502050101010101" pitchFamily="34" charset="-79"/>
                <a:cs typeface="Narkisim" panose="020E0502050101010101" pitchFamily="34" charset="-79"/>
              </a:rPr>
              <a:t>Priorities straight (Matt. 6:33)</a:t>
            </a:r>
          </a:p>
          <a:p>
            <a:pPr marL="914400" lvl="1" indent="-457200">
              <a:buFont typeface="+mj-lt"/>
              <a:buAutoNum type="arabicPeriod"/>
            </a:pPr>
            <a:r>
              <a:rPr lang="en-US" sz="2400" i="1" dirty="0" smtClean="0">
                <a:latin typeface="Narkisim" panose="020E0502050101010101" pitchFamily="34" charset="-79"/>
                <a:cs typeface="Narkisim" panose="020E0502050101010101" pitchFamily="34" charset="-79"/>
              </a:rPr>
              <a:t>Keep your eye on the goal (Heb. 13:14; Col. 3:2)</a:t>
            </a:r>
            <a:endParaRPr lang="en-US" sz="2400" dirty="0" smtClean="0">
              <a:latin typeface="Narkisim" panose="020E0502050101010101" pitchFamily="34" charset="-79"/>
              <a:cs typeface="Narkisim" panose="020E0502050101010101" pitchFamily="34" charset="-79"/>
            </a:endParaRPr>
          </a:p>
        </p:txBody>
      </p:sp>
    </p:spTree>
    <p:extLst>
      <p:ext uri="{BB962C8B-B14F-4D97-AF65-F5344CB8AC3E}">
        <p14:creationId xmlns:p14="http://schemas.microsoft.com/office/powerpoint/2010/main" val="1122521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0988" y="2461093"/>
            <a:ext cx="8444753" cy="3600986"/>
          </a:xfrm>
          <a:prstGeom prst="rect">
            <a:avLst/>
          </a:prstGeom>
          <a:noFill/>
        </p:spPr>
        <p:txBody>
          <a:bodyPr wrap="square" rtlCol="0">
            <a:spAutoFit/>
          </a:bodyPr>
          <a:lstStyle/>
          <a:p>
            <a:pPr marL="400050" indent="-400050">
              <a:buFont typeface="+mj-lt"/>
              <a:buAutoNum type="romanUcPeriod"/>
            </a:pPr>
            <a:r>
              <a:rPr lang="en-US" sz="3800" dirty="0" smtClean="0">
                <a:latin typeface="Narkisim" panose="020E0502050101010101" pitchFamily="34" charset="-79"/>
                <a:cs typeface="Narkisim" panose="020E0502050101010101" pitchFamily="34" charset="-79"/>
              </a:rPr>
              <a:t>Cheerfully Obeys (vv. 2-4)</a:t>
            </a:r>
          </a:p>
          <a:p>
            <a:pPr marL="400050" indent="-400050">
              <a:buFont typeface="+mj-lt"/>
              <a:buAutoNum type="romanUcPeriod"/>
            </a:pPr>
            <a:r>
              <a:rPr lang="en-US" sz="3800" dirty="0" smtClean="0">
                <a:latin typeface="Narkisim" panose="020E0502050101010101" pitchFamily="34" charset="-79"/>
                <a:cs typeface="Narkisim" panose="020E0502050101010101" pitchFamily="34" charset="-79"/>
              </a:rPr>
              <a:t> Trust When Can’t See (v. 5)</a:t>
            </a:r>
          </a:p>
          <a:p>
            <a:pPr marL="400050" indent="-400050">
              <a:buFont typeface="+mj-lt"/>
              <a:buAutoNum type="romanUcPeriod"/>
            </a:pPr>
            <a:r>
              <a:rPr lang="en-US" sz="3800" dirty="0" smtClean="0">
                <a:latin typeface="Narkisim" panose="020E0502050101010101" pitchFamily="34" charset="-79"/>
                <a:cs typeface="Narkisim" panose="020E0502050101010101" pitchFamily="34" charset="-79"/>
              </a:rPr>
              <a:t> Confidence in the Future (vv. 6-7)</a:t>
            </a:r>
          </a:p>
          <a:p>
            <a:pPr marL="400050" indent="-400050">
              <a:buFont typeface="+mj-lt"/>
              <a:buAutoNum type="romanUcPeriod"/>
            </a:pPr>
            <a:r>
              <a:rPr lang="en-US" sz="3800" dirty="0">
                <a:latin typeface="Narkisim" panose="020E0502050101010101" pitchFamily="34" charset="-79"/>
                <a:cs typeface="Narkisim" panose="020E0502050101010101" pitchFamily="34" charset="-79"/>
              </a:rPr>
              <a:t> </a:t>
            </a:r>
            <a:r>
              <a:rPr lang="en-US" sz="3800" dirty="0" smtClean="0">
                <a:latin typeface="Narkisim" panose="020E0502050101010101" pitchFamily="34" charset="-79"/>
                <a:cs typeface="Narkisim" panose="020E0502050101010101" pitchFamily="34" charset="-79"/>
              </a:rPr>
              <a:t>Believes in God’s Providence (vv. 9-16)</a:t>
            </a:r>
          </a:p>
          <a:p>
            <a:pPr marL="400050" indent="-400050">
              <a:buFont typeface="+mj-lt"/>
              <a:buAutoNum type="romanUcPeriod"/>
            </a:pPr>
            <a:r>
              <a:rPr lang="en-US" sz="3800" dirty="0">
                <a:latin typeface="Narkisim" panose="020E0502050101010101" pitchFamily="34" charset="-79"/>
                <a:cs typeface="Narkisim" panose="020E0502050101010101" pitchFamily="34" charset="-79"/>
              </a:rPr>
              <a:t> </a:t>
            </a:r>
            <a:r>
              <a:rPr lang="en-US" sz="3800" dirty="0" smtClean="0">
                <a:latin typeface="Narkisim" panose="020E0502050101010101" pitchFamily="34" charset="-79"/>
                <a:cs typeface="Narkisim" panose="020E0502050101010101" pitchFamily="34" charset="-79"/>
              </a:rPr>
              <a:t>Proper Sense of Values (vv. 22-29)</a:t>
            </a:r>
          </a:p>
          <a:p>
            <a:pPr marL="400050" indent="-400050">
              <a:buFont typeface="+mj-lt"/>
              <a:buAutoNum type="romanUcPeriod"/>
            </a:pPr>
            <a:r>
              <a:rPr lang="en-US" sz="3800" dirty="0">
                <a:latin typeface="Narkisim" panose="020E0502050101010101" pitchFamily="34" charset="-79"/>
                <a:cs typeface="Narkisim" panose="020E0502050101010101" pitchFamily="34" charset="-79"/>
              </a:rPr>
              <a:t> </a:t>
            </a:r>
            <a:r>
              <a:rPr lang="en-US" sz="3800" dirty="0" smtClean="0">
                <a:latin typeface="Narkisim" panose="020E0502050101010101" pitchFamily="34" charset="-79"/>
                <a:cs typeface="Narkisim" panose="020E0502050101010101" pitchFamily="34" charset="-79"/>
              </a:rPr>
              <a:t>Answers the Call of Duty (vv. 30-36)</a:t>
            </a:r>
          </a:p>
        </p:txBody>
      </p:sp>
      <p:sp>
        <p:nvSpPr>
          <p:cNvPr id="3" name="TextBox 2"/>
          <p:cNvSpPr txBox="1"/>
          <p:nvPr/>
        </p:nvSpPr>
        <p:spPr>
          <a:xfrm>
            <a:off x="1949823" y="1828799"/>
            <a:ext cx="2111188" cy="461665"/>
          </a:xfrm>
          <a:prstGeom prst="rect">
            <a:avLst/>
          </a:prstGeom>
          <a:noFill/>
        </p:spPr>
        <p:txBody>
          <a:bodyPr wrap="square" rtlCol="0">
            <a:spAutoFit/>
          </a:bodyPr>
          <a:lstStyle/>
          <a:p>
            <a:pPr algn="ctr"/>
            <a:r>
              <a:rPr lang="en-US" sz="2400" dirty="0" smtClean="0">
                <a:latin typeface="Narkisim" panose="020E0502050101010101" pitchFamily="34" charset="-79"/>
                <a:cs typeface="Narkisim" panose="020E0502050101010101" pitchFamily="34" charset="-79"/>
              </a:rPr>
              <a:t>Acts 7</a:t>
            </a:r>
            <a:endParaRPr lang="en-US" sz="2400" dirty="0">
              <a:latin typeface="Narkisim" panose="020E0502050101010101" pitchFamily="34" charset="-79"/>
              <a:cs typeface="Narkisim" panose="020E0502050101010101" pitchFamily="34" charset="-79"/>
            </a:endParaRPr>
          </a:p>
        </p:txBody>
      </p:sp>
    </p:spTree>
    <p:extLst>
      <p:ext uri="{BB962C8B-B14F-4D97-AF65-F5344CB8AC3E}">
        <p14:creationId xmlns:p14="http://schemas.microsoft.com/office/powerpoint/2010/main" val="33480635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45659" y="591671"/>
            <a:ext cx="6589059" cy="5139869"/>
          </a:xfrm>
          <a:prstGeom prst="rect">
            <a:avLst/>
          </a:prstGeom>
          <a:noFill/>
        </p:spPr>
        <p:txBody>
          <a:bodyPr wrap="square" rtlCol="0">
            <a:spAutoFit/>
          </a:bodyPr>
          <a:lstStyle/>
          <a:p>
            <a:r>
              <a:rPr lang="en-US" sz="2400" dirty="0" smtClean="0">
                <a:latin typeface="Times New Roman" panose="02020603050405020304" pitchFamily="18" charset="0"/>
                <a:cs typeface="Times New Roman" panose="02020603050405020304" pitchFamily="18" charset="0"/>
              </a:rPr>
              <a:t>30 </a:t>
            </a:r>
            <a:r>
              <a:rPr lang="en-US" sz="2400" dirty="0">
                <a:latin typeface="Times New Roman" panose="02020603050405020304" pitchFamily="18" charset="0"/>
                <a:cs typeface="Times New Roman" panose="02020603050405020304" pitchFamily="18" charset="0"/>
              </a:rPr>
              <a:t>And when forty years had passed, an Angel of the Lord appeared to him in a flame of fire in a bush, in the wilderness of Mount Sinai. </a:t>
            </a:r>
          </a:p>
          <a:p>
            <a:endParaRPr lang="en-US" sz="10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31 When Moses saw it, he marveled at the sight; and as he drew near to observe, the voice of the Lord came to him, </a:t>
            </a:r>
          </a:p>
          <a:p>
            <a:endParaRPr lang="en-US" sz="10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32 saying, 'I am the God of your fathers--the God of Abraham, the God of Isaac, and the God of Jacob.' And Moses trembled and dared not look. </a:t>
            </a:r>
          </a:p>
          <a:p>
            <a:endParaRPr lang="en-US" sz="10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33'Then the LORD said to him, "Take your sandals off your feet, for the place where you stand is holy ground.  </a:t>
            </a:r>
          </a:p>
        </p:txBody>
      </p:sp>
    </p:spTree>
    <p:extLst>
      <p:ext uri="{BB962C8B-B14F-4D97-AF65-F5344CB8AC3E}">
        <p14:creationId xmlns:p14="http://schemas.microsoft.com/office/powerpoint/2010/main" val="36455703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45659" y="591671"/>
            <a:ext cx="6589059" cy="4462760"/>
          </a:xfrm>
          <a:prstGeom prst="rect">
            <a:avLst/>
          </a:prstGeom>
          <a:noFill/>
        </p:spPr>
        <p:txBody>
          <a:bodyPr wrap="square" rtlCol="0">
            <a:spAutoFit/>
          </a:bodyPr>
          <a:lstStyle/>
          <a:p>
            <a:r>
              <a:rPr lang="en-US" sz="2400" dirty="0" smtClean="0">
                <a:latin typeface="Times New Roman" panose="02020603050405020304" pitchFamily="18" charset="0"/>
                <a:cs typeface="Times New Roman" panose="02020603050405020304" pitchFamily="18" charset="0"/>
              </a:rPr>
              <a:t>34 </a:t>
            </a:r>
            <a:r>
              <a:rPr lang="en-US" sz="2400" dirty="0">
                <a:latin typeface="Times New Roman" panose="02020603050405020304" pitchFamily="18" charset="0"/>
                <a:cs typeface="Times New Roman" panose="02020603050405020304" pitchFamily="18" charset="0"/>
              </a:rPr>
              <a:t>"I have surely seen the oppression of my people who are in Egypt; I have heard their groaning and have come down to deliver them. And now come, I will send you to Egypt." '  </a:t>
            </a:r>
          </a:p>
          <a:p>
            <a:endParaRPr lang="en-US" sz="10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35 This Moses whom they rejected, saying, 'Who made you a ruler and a judge?' is the one God sent to be a ruler and a deliverer by the hand of the Angel who appeared to him in the bush. </a:t>
            </a:r>
          </a:p>
          <a:p>
            <a:endParaRPr lang="en-US" sz="10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36 He brought them out, after he had shown wonders and signs in the land of Egypt, and in the Red Sea, and in the wilderness forty years. </a:t>
            </a:r>
          </a:p>
        </p:txBody>
      </p:sp>
    </p:spTree>
    <p:extLst>
      <p:ext uri="{BB962C8B-B14F-4D97-AF65-F5344CB8AC3E}">
        <p14:creationId xmlns:p14="http://schemas.microsoft.com/office/powerpoint/2010/main" val="9220187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3070" y="255775"/>
            <a:ext cx="8444753" cy="677108"/>
          </a:xfrm>
          <a:prstGeom prst="rect">
            <a:avLst/>
          </a:prstGeom>
          <a:solidFill>
            <a:srgbClr val="00206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6"/>
            </a:pPr>
            <a:r>
              <a:rPr lang="en-US" sz="3800" dirty="0" smtClean="0">
                <a:latin typeface="Narkisim" panose="020E0502050101010101" pitchFamily="34" charset="-79"/>
                <a:cs typeface="Narkisim" panose="020E0502050101010101" pitchFamily="34" charset="-79"/>
              </a:rPr>
              <a:t>Answers the Call of Duty (vv. 30-36)</a:t>
            </a:r>
          </a:p>
        </p:txBody>
      </p:sp>
      <p:sp>
        <p:nvSpPr>
          <p:cNvPr id="3" name="TextBox 2"/>
          <p:cNvSpPr txBox="1"/>
          <p:nvPr/>
        </p:nvSpPr>
        <p:spPr>
          <a:xfrm>
            <a:off x="376517" y="1317812"/>
            <a:ext cx="8444754" cy="1569660"/>
          </a:xfrm>
          <a:prstGeom prst="rect">
            <a:avLst/>
          </a:prstGeom>
          <a:noFill/>
        </p:spPr>
        <p:txBody>
          <a:bodyPr wrap="square" rtlCol="0">
            <a:spAutoFit/>
          </a:bodyPr>
          <a:lstStyle/>
          <a:p>
            <a:pPr marL="457200" indent="-457200">
              <a:buFont typeface="+mj-lt"/>
              <a:buAutoNum type="alphaUcPeriod"/>
            </a:pPr>
            <a:r>
              <a:rPr lang="en-US" sz="2400" u="sng" dirty="0" smtClean="0">
                <a:latin typeface="Narkisim" panose="020E0502050101010101" pitchFamily="34" charset="-79"/>
                <a:cs typeface="Narkisim" panose="020E0502050101010101" pitchFamily="34" charset="-79"/>
              </a:rPr>
              <a:t>God called </a:t>
            </a:r>
            <a:r>
              <a:rPr lang="en-US" sz="2400" u="sng" dirty="0" err="1" smtClean="0">
                <a:latin typeface="Narkisim" panose="020E0502050101010101" pitchFamily="34" charset="-79"/>
                <a:cs typeface="Narkisim" panose="020E0502050101010101" pitchFamily="34" charset="-79"/>
              </a:rPr>
              <a:t>Moes</a:t>
            </a:r>
            <a:r>
              <a:rPr lang="en-US" sz="2400" u="sng" dirty="0" smtClean="0">
                <a:latin typeface="Narkisim" panose="020E0502050101010101" pitchFamily="34" charset="-79"/>
                <a:cs typeface="Narkisim" panose="020E0502050101010101" pitchFamily="34" charset="-79"/>
              </a:rPr>
              <a:t> to deliver his people</a:t>
            </a:r>
          </a:p>
          <a:p>
            <a:pPr marL="914400" lvl="1" indent="-457200">
              <a:buFont typeface="+mj-lt"/>
              <a:buAutoNum type="arabicPeriod"/>
            </a:pPr>
            <a:r>
              <a:rPr lang="en-US" sz="2400" i="1" dirty="0" smtClean="0">
                <a:latin typeface="Narkisim" panose="020E0502050101010101" pitchFamily="34" charset="-79"/>
                <a:cs typeface="Narkisim" panose="020E0502050101010101" pitchFamily="34" charset="-79"/>
              </a:rPr>
              <a:t>Reluctant at first (</a:t>
            </a:r>
            <a:r>
              <a:rPr lang="en-US" sz="2400" i="1" dirty="0" err="1" smtClean="0">
                <a:latin typeface="Narkisim" panose="020E0502050101010101" pitchFamily="34" charset="-79"/>
                <a:cs typeface="Narkisim" panose="020E0502050101010101" pitchFamily="34" charset="-79"/>
              </a:rPr>
              <a:t>Exo</a:t>
            </a:r>
            <a:r>
              <a:rPr lang="en-US" sz="2400" i="1" dirty="0" smtClean="0">
                <a:latin typeface="Narkisim" panose="020E0502050101010101" pitchFamily="34" charset="-79"/>
                <a:cs typeface="Narkisim" panose="020E0502050101010101" pitchFamily="34" charset="-79"/>
              </a:rPr>
              <a:t>. 3:13; 4:1, 10)</a:t>
            </a:r>
          </a:p>
          <a:p>
            <a:pPr marL="914400" lvl="1" indent="-457200">
              <a:buFont typeface="+mj-lt"/>
              <a:buAutoNum type="arabicPeriod"/>
            </a:pPr>
            <a:r>
              <a:rPr lang="en-US" sz="2400" i="1" dirty="0" smtClean="0">
                <a:latin typeface="Narkisim" panose="020E0502050101010101" pitchFamily="34" charset="-79"/>
                <a:cs typeface="Narkisim" panose="020E0502050101010101" pitchFamily="34" charset="-79"/>
              </a:rPr>
              <a:t>However, chosen by God (v. 35)</a:t>
            </a:r>
          </a:p>
          <a:p>
            <a:pPr marL="914400" lvl="1" indent="-457200">
              <a:buFont typeface="+mj-lt"/>
              <a:buAutoNum type="arabicPeriod"/>
            </a:pPr>
            <a:r>
              <a:rPr lang="en-US" sz="2400" i="1" dirty="0" smtClean="0">
                <a:latin typeface="Narkisim" panose="020E0502050101010101" pitchFamily="34" charset="-79"/>
                <a:cs typeface="Narkisim" panose="020E0502050101010101" pitchFamily="34" charset="-79"/>
              </a:rPr>
              <a:t>Answered the call and did the job (v. 36)</a:t>
            </a:r>
            <a:endParaRPr lang="en-US" sz="2400" dirty="0" smtClean="0">
              <a:latin typeface="Narkisim" panose="020E0502050101010101" pitchFamily="34" charset="-79"/>
              <a:cs typeface="Narkisim" panose="020E0502050101010101" pitchFamily="34" charset="-79"/>
            </a:endParaRPr>
          </a:p>
        </p:txBody>
      </p:sp>
    </p:spTree>
    <p:extLst>
      <p:ext uri="{BB962C8B-B14F-4D97-AF65-F5344CB8AC3E}">
        <p14:creationId xmlns:p14="http://schemas.microsoft.com/office/powerpoint/2010/main" val="26655863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3070" y="255775"/>
            <a:ext cx="8444753" cy="677108"/>
          </a:xfrm>
          <a:prstGeom prst="rect">
            <a:avLst/>
          </a:prstGeom>
          <a:solidFill>
            <a:srgbClr val="00206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6"/>
            </a:pPr>
            <a:r>
              <a:rPr lang="en-US" sz="3800" dirty="0" smtClean="0">
                <a:latin typeface="Narkisim" panose="020E0502050101010101" pitchFamily="34" charset="-79"/>
                <a:cs typeface="Narkisim" panose="020E0502050101010101" pitchFamily="34" charset="-79"/>
              </a:rPr>
              <a:t>Answers the Call of Duty (vv. 30-36)</a:t>
            </a:r>
          </a:p>
        </p:txBody>
      </p:sp>
      <p:sp>
        <p:nvSpPr>
          <p:cNvPr id="3" name="TextBox 2"/>
          <p:cNvSpPr txBox="1"/>
          <p:nvPr/>
        </p:nvSpPr>
        <p:spPr>
          <a:xfrm>
            <a:off x="376517" y="1317812"/>
            <a:ext cx="8444754" cy="2831544"/>
          </a:xfrm>
          <a:prstGeom prst="rect">
            <a:avLst/>
          </a:prstGeom>
          <a:noFill/>
        </p:spPr>
        <p:txBody>
          <a:bodyPr wrap="square" rtlCol="0">
            <a:spAutoFit/>
          </a:bodyPr>
          <a:lstStyle/>
          <a:p>
            <a:pPr marL="457200" indent="-457200">
              <a:buFont typeface="+mj-lt"/>
              <a:buAutoNum type="alphaUcPeriod"/>
            </a:pPr>
            <a:r>
              <a:rPr lang="en-US" sz="2400" u="sng" dirty="0" smtClean="0">
                <a:latin typeface="Narkisim" panose="020E0502050101010101" pitchFamily="34" charset="-79"/>
                <a:cs typeface="Narkisim" panose="020E0502050101010101" pitchFamily="34" charset="-79"/>
              </a:rPr>
              <a:t>God called </a:t>
            </a:r>
            <a:r>
              <a:rPr lang="en-US" sz="2400" u="sng" dirty="0" err="1" smtClean="0">
                <a:latin typeface="Narkisim" panose="020E0502050101010101" pitchFamily="34" charset="-79"/>
                <a:cs typeface="Narkisim" panose="020E0502050101010101" pitchFamily="34" charset="-79"/>
              </a:rPr>
              <a:t>Moes</a:t>
            </a:r>
            <a:r>
              <a:rPr lang="en-US" sz="2400" u="sng" dirty="0" smtClean="0">
                <a:latin typeface="Narkisim" panose="020E0502050101010101" pitchFamily="34" charset="-79"/>
                <a:cs typeface="Narkisim" panose="020E0502050101010101" pitchFamily="34" charset="-79"/>
              </a:rPr>
              <a:t> to deliver his people</a:t>
            </a:r>
          </a:p>
          <a:p>
            <a:pPr marL="457200" indent="-457200">
              <a:buFont typeface="+mj-lt"/>
              <a:buAutoNum type="alphaUcPeriod"/>
            </a:pPr>
            <a:endParaRPr lang="en-US" sz="1000" u="sng" dirty="0">
              <a:latin typeface="Narkisim" panose="020E0502050101010101" pitchFamily="34" charset="-79"/>
              <a:cs typeface="Narkisim" panose="020E0502050101010101" pitchFamily="34" charset="-79"/>
            </a:endParaRPr>
          </a:p>
          <a:p>
            <a:pPr marL="457200" indent="-457200">
              <a:buFont typeface="+mj-lt"/>
              <a:buAutoNum type="alphaUcPeriod"/>
            </a:pPr>
            <a:r>
              <a:rPr lang="en-US" sz="2400" u="sng" dirty="0" smtClean="0">
                <a:latin typeface="Narkisim" panose="020E0502050101010101" pitchFamily="34" charset="-79"/>
                <a:cs typeface="Narkisim" panose="020E0502050101010101" pitchFamily="34" charset="-79"/>
              </a:rPr>
              <a:t>God is calling for duty today</a:t>
            </a:r>
          </a:p>
          <a:p>
            <a:pPr marL="914400" lvl="1" indent="-457200">
              <a:buFont typeface="+mj-lt"/>
              <a:buAutoNum type="arabicPeriod"/>
            </a:pPr>
            <a:r>
              <a:rPr lang="en-US" sz="2400" i="1" dirty="0" smtClean="0">
                <a:latin typeface="Narkisim" panose="020E0502050101010101" pitchFamily="34" charset="-79"/>
                <a:cs typeface="Narkisim" panose="020E0502050101010101" pitchFamily="34" charset="-79"/>
              </a:rPr>
              <a:t>To follow him (2 Thess. 2:14; Mark 8:34)</a:t>
            </a:r>
          </a:p>
          <a:p>
            <a:pPr marL="914400" lvl="1" indent="-457200">
              <a:buFont typeface="+mj-lt"/>
              <a:buAutoNum type="arabicPeriod"/>
            </a:pPr>
            <a:r>
              <a:rPr lang="en-US" sz="2400" i="1" dirty="0" smtClean="0">
                <a:latin typeface="Narkisim" panose="020E0502050101010101" pitchFamily="34" charset="-79"/>
                <a:cs typeface="Narkisim" panose="020E0502050101010101" pitchFamily="34" charset="-79"/>
              </a:rPr>
              <a:t>To be an example (1 Tim. 4:12)</a:t>
            </a:r>
          </a:p>
          <a:p>
            <a:pPr marL="914400" lvl="1" indent="-457200">
              <a:buFont typeface="+mj-lt"/>
              <a:buAutoNum type="arabicPeriod"/>
            </a:pPr>
            <a:r>
              <a:rPr lang="en-US" sz="2400" i="1" dirty="0" smtClean="0">
                <a:latin typeface="Narkisim" panose="020E0502050101010101" pitchFamily="34" charset="-79"/>
                <a:cs typeface="Narkisim" panose="020E0502050101010101" pitchFamily="34" charset="-79"/>
              </a:rPr>
              <a:t>To be an exception (Phil. 2:19-21)</a:t>
            </a:r>
          </a:p>
          <a:p>
            <a:pPr marL="914400" lvl="1" indent="-457200">
              <a:buFont typeface="+mj-lt"/>
              <a:buAutoNum type="arabicPeriod"/>
            </a:pPr>
            <a:r>
              <a:rPr lang="en-US" sz="2400" i="1" dirty="0" smtClean="0">
                <a:latin typeface="Narkisim" panose="020E0502050101010101" pitchFamily="34" charset="-79"/>
                <a:cs typeface="Narkisim" panose="020E0502050101010101" pitchFamily="34" charset="-79"/>
              </a:rPr>
              <a:t>To teach others (Tit. 2:3-4)</a:t>
            </a:r>
          </a:p>
          <a:p>
            <a:pPr marL="914400" lvl="1" indent="-457200">
              <a:buFont typeface="+mj-lt"/>
              <a:buAutoNum type="arabicPeriod"/>
            </a:pPr>
            <a:r>
              <a:rPr lang="en-US" sz="2400" i="1" dirty="0" smtClean="0">
                <a:latin typeface="Narkisim" panose="020E0502050101010101" pitchFamily="34" charset="-79"/>
                <a:cs typeface="Narkisim" panose="020E0502050101010101" pitchFamily="34" charset="-79"/>
              </a:rPr>
              <a:t>To be spiritual leader in the family (Eph. 6:1-4)</a:t>
            </a:r>
            <a:endParaRPr lang="en-US" sz="2400" dirty="0" smtClean="0">
              <a:latin typeface="Narkisim" panose="020E0502050101010101" pitchFamily="34" charset="-79"/>
              <a:cs typeface="Narkisim" panose="020E0502050101010101" pitchFamily="34" charset="-79"/>
            </a:endParaRPr>
          </a:p>
        </p:txBody>
      </p:sp>
    </p:spTree>
    <p:extLst>
      <p:ext uri="{BB962C8B-B14F-4D97-AF65-F5344CB8AC3E}">
        <p14:creationId xmlns:p14="http://schemas.microsoft.com/office/powerpoint/2010/main" val="15716402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0988" y="2461093"/>
            <a:ext cx="8444753" cy="4185761"/>
          </a:xfrm>
          <a:prstGeom prst="rect">
            <a:avLst/>
          </a:prstGeom>
          <a:noFill/>
        </p:spPr>
        <p:txBody>
          <a:bodyPr wrap="square" rtlCol="0">
            <a:spAutoFit/>
          </a:bodyPr>
          <a:lstStyle/>
          <a:p>
            <a:pPr marL="400050" indent="-400050">
              <a:buFont typeface="+mj-lt"/>
              <a:buAutoNum type="romanUcPeriod"/>
            </a:pPr>
            <a:r>
              <a:rPr lang="en-US" sz="3800" dirty="0" smtClean="0">
                <a:latin typeface="Narkisim" panose="020E0502050101010101" pitchFamily="34" charset="-79"/>
                <a:cs typeface="Narkisim" panose="020E0502050101010101" pitchFamily="34" charset="-79"/>
              </a:rPr>
              <a:t>Cheerfully Obeys (vv. 2-4)</a:t>
            </a:r>
          </a:p>
          <a:p>
            <a:pPr marL="400050" indent="-400050">
              <a:buFont typeface="+mj-lt"/>
              <a:buAutoNum type="romanUcPeriod"/>
            </a:pPr>
            <a:r>
              <a:rPr lang="en-US" sz="3800" dirty="0" smtClean="0">
                <a:latin typeface="Narkisim" panose="020E0502050101010101" pitchFamily="34" charset="-79"/>
                <a:cs typeface="Narkisim" panose="020E0502050101010101" pitchFamily="34" charset="-79"/>
              </a:rPr>
              <a:t> Trust When Can’t See (v. 5)</a:t>
            </a:r>
          </a:p>
          <a:p>
            <a:pPr marL="400050" indent="-400050">
              <a:buFont typeface="+mj-lt"/>
              <a:buAutoNum type="romanUcPeriod"/>
            </a:pPr>
            <a:r>
              <a:rPr lang="en-US" sz="3800" dirty="0" smtClean="0">
                <a:latin typeface="Narkisim" panose="020E0502050101010101" pitchFamily="34" charset="-79"/>
                <a:cs typeface="Narkisim" panose="020E0502050101010101" pitchFamily="34" charset="-79"/>
              </a:rPr>
              <a:t> Confidence in the Future (vv. 6-7)</a:t>
            </a:r>
          </a:p>
          <a:p>
            <a:pPr marL="400050" indent="-400050">
              <a:buFont typeface="+mj-lt"/>
              <a:buAutoNum type="romanUcPeriod"/>
            </a:pPr>
            <a:r>
              <a:rPr lang="en-US" sz="3800" dirty="0">
                <a:latin typeface="Narkisim" panose="020E0502050101010101" pitchFamily="34" charset="-79"/>
                <a:cs typeface="Narkisim" panose="020E0502050101010101" pitchFamily="34" charset="-79"/>
              </a:rPr>
              <a:t> </a:t>
            </a:r>
            <a:r>
              <a:rPr lang="en-US" sz="3800" dirty="0" smtClean="0">
                <a:latin typeface="Narkisim" panose="020E0502050101010101" pitchFamily="34" charset="-79"/>
                <a:cs typeface="Narkisim" panose="020E0502050101010101" pitchFamily="34" charset="-79"/>
              </a:rPr>
              <a:t>Believes in God’s Providence (vv. 9-16)</a:t>
            </a:r>
          </a:p>
          <a:p>
            <a:pPr marL="400050" indent="-400050">
              <a:buFont typeface="+mj-lt"/>
              <a:buAutoNum type="romanUcPeriod"/>
            </a:pPr>
            <a:r>
              <a:rPr lang="en-US" sz="3800" dirty="0">
                <a:latin typeface="Narkisim" panose="020E0502050101010101" pitchFamily="34" charset="-79"/>
                <a:cs typeface="Narkisim" panose="020E0502050101010101" pitchFamily="34" charset="-79"/>
              </a:rPr>
              <a:t> </a:t>
            </a:r>
            <a:r>
              <a:rPr lang="en-US" sz="3800" dirty="0" smtClean="0">
                <a:latin typeface="Narkisim" panose="020E0502050101010101" pitchFamily="34" charset="-79"/>
                <a:cs typeface="Narkisim" panose="020E0502050101010101" pitchFamily="34" charset="-79"/>
              </a:rPr>
              <a:t>Proper Sense of Values (vv. 22-29)</a:t>
            </a:r>
          </a:p>
          <a:p>
            <a:pPr marL="400050" indent="-400050">
              <a:buFont typeface="+mj-lt"/>
              <a:buAutoNum type="romanUcPeriod"/>
            </a:pPr>
            <a:r>
              <a:rPr lang="en-US" sz="3800" dirty="0">
                <a:latin typeface="Narkisim" panose="020E0502050101010101" pitchFamily="34" charset="-79"/>
                <a:cs typeface="Narkisim" panose="020E0502050101010101" pitchFamily="34" charset="-79"/>
              </a:rPr>
              <a:t> </a:t>
            </a:r>
            <a:r>
              <a:rPr lang="en-US" sz="3800" dirty="0" smtClean="0">
                <a:latin typeface="Narkisim" panose="020E0502050101010101" pitchFamily="34" charset="-79"/>
                <a:cs typeface="Narkisim" panose="020E0502050101010101" pitchFamily="34" charset="-79"/>
              </a:rPr>
              <a:t>Answers the Call of Duty (vv. 30-36)</a:t>
            </a:r>
          </a:p>
          <a:p>
            <a:pPr marL="400050" indent="-400050">
              <a:buFont typeface="+mj-lt"/>
              <a:buAutoNum type="romanUcPeriod"/>
            </a:pPr>
            <a:r>
              <a:rPr lang="en-US" sz="3800" dirty="0">
                <a:latin typeface="Narkisim" panose="020E0502050101010101" pitchFamily="34" charset="-79"/>
                <a:cs typeface="Narkisim" panose="020E0502050101010101" pitchFamily="34" charset="-79"/>
              </a:rPr>
              <a:t> </a:t>
            </a:r>
            <a:r>
              <a:rPr lang="en-US" sz="3800" dirty="0" smtClean="0">
                <a:latin typeface="Narkisim" panose="020E0502050101010101" pitchFamily="34" charset="-79"/>
                <a:cs typeface="Narkisim" panose="020E0502050101010101" pitchFamily="34" charset="-79"/>
              </a:rPr>
              <a:t>Always looks up (vv. 54-60)</a:t>
            </a:r>
          </a:p>
        </p:txBody>
      </p:sp>
      <p:sp>
        <p:nvSpPr>
          <p:cNvPr id="3" name="TextBox 2"/>
          <p:cNvSpPr txBox="1"/>
          <p:nvPr/>
        </p:nvSpPr>
        <p:spPr>
          <a:xfrm>
            <a:off x="1949823" y="1828799"/>
            <a:ext cx="2111188" cy="461665"/>
          </a:xfrm>
          <a:prstGeom prst="rect">
            <a:avLst/>
          </a:prstGeom>
          <a:noFill/>
        </p:spPr>
        <p:txBody>
          <a:bodyPr wrap="square" rtlCol="0">
            <a:spAutoFit/>
          </a:bodyPr>
          <a:lstStyle/>
          <a:p>
            <a:pPr algn="ctr"/>
            <a:r>
              <a:rPr lang="en-US" sz="2400" dirty="0" smtClean="0">
                <a:latin typeface="Narkisim" panose="020E0502050101010101" pitchFamily="34" charset="-79"/>
                <a:cs typeface="Narkisim" panose="020E0502050101010101" pitchFamily="34" charset="-79"/>
              </a:rPr>
              <a:t>Acts 7</a:t>
            </a:r>
            <a:endParaRPr lang="en-US" sz="2400" dirty="0">
              <a:latin typeface="Narkisim" panose="020E0502050101010101" pitchFamily="34" charset="-79"/>
              <a:cs typeface="Narkisim" panose="020E0502050101010101" pitchFamily="34" charset="-79"/>
            </a:endParaRPr>
          </a:p>
        </p:txBody>
      </p:sp>
    </p:spTree>
    <p:extLst>
      <p:ext uri="{BB962C8B-B14F-4D97-AF65-F5344CB8AC3E}">
        <p14:creationId xmlns:p14="http://schemas.microsoft.com/office/powerpoint/2010/main" val="14177251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91871" y="666975"/>
            <a:ext cx="6414247" cy="5139869"/>
          </a:xfrm>
          <a:prstGeom prst="rect">
            <a:avLst/>
          </a:prstGeom>
          <a:noFill/>
        </p:spPr>
        <p:txBody>
          <a:bodyPr wrap="square" rtlCol="0">
            <a:spAutoFit/>
          </a:bodyPr>
          <a:lstStyle/>
          <a:p>
            <a:r>
              <a:rPr lang="en-US" sz="2400" dirty="0" smtClean="0">
                <a:latin typeface="Times New Roman" panose="02020603050405020304" pitchFamily="18" charset="0"/>
                <a:cs typeface="Times New Roman" panose="02020603050405020304" pitchFamily="18" charset="0"/>
              </a:rPr>
              <a:t>54 </a:t>
            </a:r>
            <a:r>
              <a:rPr lang="en-US" sz="2400" dirty="0">
                <a:latin typeface="Times New Roman" panose="02020603050405020304" pitchFamily="18" charset="0"/>
                <a:cs typeface="Times New Roman" panose="02020603050405020304" pitchFamily="18" charset="0"/>
              </a:rPr>
              <a:t>When they heard these things they were cut to the heart, and they gnashed at him with their teeth. </a:t>
            </a:r>
          </a:p>
          <a:p>
            <a:endParaRPr lang="en-US" sz="10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55 But he, being full of the Holy Spirit, gazed into heaven and saw the glory of God, and Jesus standing at the right hand of God, </a:t>
            </a:r>
          </a:p>
          <a:p>
            <a:endParaRPr lang="en-US" sz="10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56 and said, "Look! I see the heavens opened and the Son of Man standing at the right hand of God!" </a:t>
            </a:r>
          </a:p>
          <a:p>
            <a:endParaRPr lang="en-US" sz="10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57 Then they cried out with a loud voice, stopped their ears, and ran at him with one accord; </a:t>
            </a:r>
          </a:p>
          <a:p>
            <a:endParaRPr lang="en-US" sz="10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58 and they cast him out of the city and stoned him. And the witnesses laid down their clothes at the feet of a young man named </a:t>
            </a:r>
            <a:r>
              <a:rPr lang="en-US" sz="2400" dirty="0" smtClean="0">
                <a:latin typeface="Times New Roman" panose="02020603050405020304" pitchFamily="18" charset="0"/>
                <a:cs typeface="Times New Roman" panose="02020603050405020304" pitchFamily="18" charset="0"/>
              </a:rPr>
              <a:t>Saul</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758401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91871" y="666975"/>
            <a:ext cx="6414247" cy="2092881"/>
          </a:xfrm>
          <a:prstGeom prst="rect">
            <a:avLst/>
          </a:prstGeom>
          <a:noFill/>
        </p:spPr>
        <p:txBody>
          <a:bodyPr wrap="square" rtlCol="0">
            <a:spAutoFit/>
          </a:bodyPr>
          <a:lstStyle/>
          <a:p>
            <a:r>
              <a:rPr lang="en-US" sz="2400" dirty="0" smtClean="0">
                <a:latin typeface="Times New Roman" panose="02020603050405020304" pitchFamily="18" charset="0"/>
                <a:cs typeface="Times New Roman" panose="02020603050405020304" pitchFamily="18" charset="0"/>
              </a:rPr>
              <a:t>59 </a:t>
            </a:r>
            <a:r>
              <a:rPr lang="en-US" sz="2400" dirty="0">
                <a:latin typeface="Times New Roman" panose="02020603050405020304" pitchFamily="18" charset="0"/>
                <a:cs typeface="Times New Roman" panose="02020603050405020304" pitchFamily="18" charset="0"/>
              </a:rPr>
              <a:t>And they stoned Stephen as he was calling on God and saying, "Lord Jesus, receive my spirit." </a:t>
            </a:r>
          </a:p>
          <a:p>
            <a:endParaRPr lang="en-US" sz="10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60 Then he knelt down and cried out with a loud voice, "Lord, do not charge them with this sin." And when he had said this, he fell asleep. </a:t>
            </a:r>
          </a:p>
        </p:txBody>
      </p:sp>
    </p:spTree>
    <p:extLst>
      <p:ext uri="{BB962C8B-B14F-4D97-AF65-F5344CB8AC3E}">
        <p14:creationId xmlns:p14="http://schemas.microsoft.com/office/powerpoint/2010/main" val="34495022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6517" y="242328"/>
            <a:ext cx="8444753" cy="677108"/>
          </a:xfrm>
          <a:prstGeom prst="rect">
            <a:avLst/>
          </a:prstGeom>
          <a:solidFill>
            <a:srgbClr val="00206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7"/>
            </a:pPr>
            <a:r>
              <a:rPr lang="en-US" sz="3800" dirty="0" smtClean="0">
                <a:latin typeface="Narkisim" panose="020E0502050101010101" pitchFamily="34" charset="-79"/>
                <a:cs typeface="Narkisim" panose="020E0502050101010101" pitchFamily="34" charset="-79"/>
              </a:rPr>
              <a:t>Always looks up (vv. 54-60)</a:t>
            </a:r>
          </a:p>
        </p:txBody>
      </p:sp>
      <p:sp>
        <p:nvSpPr>
          <p:cNvPr id="3" name="TextBox 2"/>
          <p:cNvSpPr txBox="1"/>
          <p:nvPr/>
        </p:nvSpPr>
        <p:spPr>
          <a:xfrm>
            <a:off x="376517" y="1317812"/>
            <a:ext cx="8444754" cy="1938992"/>
          </a:xfrm>
          <a:prstGeom prst="rect">
            <a:avLst/>
          </a:prstGeom>
          <a:noFill/>
        </p:spPr>
        <p:txBody>
          <a:bodyPr wrap="square" rtlCol="0">
            <a:spAutoFit/>
          </a:bodyPr>
          <a:lstStyle/>
          <a:p>
            <a:pPr marL="457200" indent="-457200">
              <a:buFont typeface="+mj-lt"/>
              <a:buAutoNum type="alphaUcPeriod"/>
            </a:pPr>
            <a:r>
              <a:rPr lang="en-US" sz="2400" u="sng" dirty="0" smtClean="0">
                <a:latin typeface="Narkisim" panose="020E0502050101010101" pitchFamily="34" charset="-79"/>
                <a:cs typeface="Narkisim" panose="020E0502050101010101" pitchFamily="34" charset="-79"/>
              </a:rPr>
              <a:t>Stephen in midst of a crisis – had his mind focused above</a:t>
            </a:r>
          </a:p>
          <a:p>
            <a:pPr marL="914400" lvl="1" indent="-457200">
              <a:buFont typeface="+mj-lt"/>
              <a:buAutoNum type="arabicPeriod"/>
            </a:pPr>
            <a:r>
              <a:rPr lang="en-US" sz="2400" i="1" dirty="0" smtClean="0">
                <a:latin typeface="Narkisim" panose="020E0502050101010101" pitchFamily="34" charset="-79"/>
                <a:cs typeface="Narkisim" panose="020E0502050101010101" pitchFamily="34" charset="-79"/>
              </a:rPr>
              <a:t>Proclaimed Christ (v. 37, 52)</a:t>
            </a:r>
          </a:p>
          <a:p>
            <a:pPr marL="914400" lvl="1" indent="-457200">
              <a:buFont typeface="+mj-lt"/>
              <a:buAutoNum type="arabicPeriod"/>
            </a:pPr>
            <a:r>
              <a:rPr lang="en-US" sz="2400" i="1" dirty="0" smtClean="0">
                <a:latin typeface="Narkisim" panose="020E0502050101010101" pitchFamily="34" charset="-79"/>
                <a:cs typeface="Narkisim" panose="020E0502050101010101" pitchFamily="34" charset="-79"/>
              </a:rPr>
              <a:t>Saw a vision of Christ at right hand of God (vv. 55-56)</a:t>
            </a:r>
          </a:p>
          <a:p>
            <a:pPr marL="914400" lvl="1" indent="-457200">
              <a:buFont typeface="+mj-lt"/>
              <a:buAutoNum type="arabicPeriod"/>
            </a:pPr>
            <a:r>
              <a:rPr lang="en-US" sz="2400" i="1" dirty="0" smtClean="0">
                <a:latin typeface="Narkisim" panose="020E0502050101010101" pitchFamily="34" charset="-79"/>
                <a:cs typeface="Narkisim" panose="020E0502050101010101" pitchFamily="34" charset="-79"/>
              </a:rPr>
              <a:t>As being stoned – cries out to the Lord (v. 59)</a:t>
            </a:r>
          </a:p>
          <a:p>
            <a:pPr marL="914400" lvl="1" indent="-457200">
              <a:buFont typeface="+mj-lt"/>
              <a:buAutoNum type="arabicPeriod"/>
            </a:pPr>
            <a:r>
              <a:rPr lang="en-US" sz="2400" i="1" dirty="0" smtClean="0">
                <a:latin typeface="Narkisim" panose="020E0502050101010101" pitchFamily="34" charset="-79"/>
                <a:cs typeface="Narkisim" panose="020E0502050101010101" pitchFamily="34" charset="-79"/>
              </a:rPr>
              <a:t>As dying – ask the Lord to forgive them (v. 60)</a:t>
            </a:r>
            <a:endParaRPr lang="en-US" sz="2400" dirty="0" smtClean="0">
              <a:latin typeface="Narkisim" panose="020E0502050101010101" pitchFamily="34" charset="-79"/>
              <a:cs typeface="Narkisim" panose="020E0502050101010101" pitchFamily="34" charset="-79"/>
            </a:endParaRPr>
          </a:p>
        </p:txBody>
      </p:sp>
    </p:spTree>
    <p:extLst>
      <p:ext uri="{BB962C8B-B14F-4D97-AF65-F5344CB8AC3E}">
        <p14:creationId xmlns:p14="http://schemas.microsoft.com/office/powerpoint/2010/main" val="28594457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6517" y="242328"/>
            <a:ext cx="8444753" cy="677108"/>
          </a:xfrm>
          <a:prstGeom prst="rect">
            <a:avLst/>
          </a:prstGeom>
          <a:solidFill>
            <a:srgbClr val="00206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7"/>
            </a:pPr>
            <a:r>
              <a:rPr lang="en-US" sz="3800" dirty="0" smtClean="0">
                <a:latin typeface="Narkisim" panose="020E0502050101010101" pitchFamily="34" charset="-79"/>
                <a:cs typeface="Narkisim" panose="020E0502050101010101" pitchFamily="34" charset="-79"/>
              </a:rPr>
              <a:t>Always looks up (vv. 54-60)</a:t>
            </a:r>
          </a:p>
        </p:txBody>
      </p:sp>
      <p:sp>
        <p:nvSpPr>
          <p:cNvPr id="3" name="TextBox 2"/>
          <p:cNvSpPr txBox="1"/>
          <p:nvPr/>
        </p:nvSpPr>
        <p:spPr>
          <a:xfrm>
            <a:off x="376517" y="1317812"/>
            <a:ext cx="8444754" cy="2462213"/>
          </a:xfrm>
          <a:prstGeom prst="rect">
            <a:avLst/>
          </a:prstGeom>
          <a:noFill/>
        </p:spPr>
        <p:txBody>
          <a:bodyPr wrap="square" rtlCol="0">
            <a:spAutoFit/>
          </a:bodyPr>
          <a:lstStyle/>
          <a:p>
            <a:pPr marL="457200" indent="-457200">
              <a:buFont typeface="+mj-lt"/>
              <a:buAutoNum type="alphaUcPeriod"/>
            </a:pPr>
            <a:r>
              <a:rPr lang="en-US" sz="2400" u="sng" dirty="0" smtClean="0">
                <a:latin typeface="Narkisim" panose="020E0502050101010101" pitchFamily="34" charset="-79"/>
                <a:cs typeface="Narkisim" panose="020E0502050101010101" pitchFamily="34" charset="-79"/>
              </a:rPr>
              <a:t>Stephen in midst of a crisis – had his mind focused above</a:t>
            </a:r>
          </a:p>
          <a:p>
            <a:pPr marL="457200" indent="-457200">
              <a:buFont typeface="+mj-lt"/>
              <a:buAutoNum type="alphaUcPeriod"/>
            </a:pPr>
            <a:endParaRPr lang="en-US" sz="1000" u="sng" dirty="0">
              <a:latin typeface="Narkisim" panose="020E0502050101010101" pitchFamily="34" charset="-79"/>
              <a:cs typeface="Narkisim" panose="020E0502050101010101" pitchFamily="34" charset="-79"/>
            </a:endParaRPr>
          </a:p>
          <a:p>
            <a:pPr marL="457200" indent="-457200">
              <a:buFont typeface="+mj-lt"/>
              <a:buAutoNum type="alphaUcPeriod"/>
            </a:pPr>
            <a:r>
              <a:rPr lang="en-US" sz="2400" u="sng" dirty="0" smtClean="0">
                <a:latin typeface="Narkisim" panose="020E0502050101010101" pitchFamily="34" charset="-79"/>
                <a:cs typeface="Narkisim" panose="020E0502050101010101" pitchFamily="34" charset="-79"/>
              </a:rPr>
              <a:t>Always our affections on things above</a:t>
            </a:r>
            <a:r>
              <a:rPr lang="en-US" sz="2400" dirty="0" smtClean="0">
                <a:latin typeface="Narkisim" panose="020E0502050101010101" pitchFamily="34" charset="-79"/>
                <a:cs typeface="Narkisim" panose="020E0502050101010101" pitchFamily="34" charset="-79"/>
              </a:rPr>
              <a:t> (Col. 3:2)</a:t>
            </a:r>
            <a:endParaRPr lang="en-US" sz="2400" u="sng" dirty="0" smtClean="0">
              <a:latin typeface="Narkisim" panose="020E0502050101010101" pitchFamily="34" charset="-79"/>
              <a:cs typeface="Narkisim" panose="020E0502050101010101" pitchFamily="34" charset="-79"/>
            </a:endParaRPr>
          </a:p>
          <a:p>
            <a:pPr marL="914400" lvl="1" indent="-457200">
              <a:buFont typeface="+mj-lt"/>
              <a:buAutoNum type="arabicPeriod"/>
            </a:pPr>
            <a:r>
              <a:rPr lang="en-US" sz="2400" i="1" dirty="0" smtClean="0">
                <a:latin typeface="Narkisim" panose="020E0502050101010101" pitchFamily="34" charset="-79"/>
                <a:cs typeface="Narkisim" panose="020E0502050101010101" pitchFamily="34" charset="-79"/>
              </a:rPr>
              <a:t>Look to spiritual over the material (Matt. 6:33)</a:t>
            </a:r>
          </a:p>
          <a:p>
            <a:pPr marL="914400" lvl="1" indent="-457200">
              <a:buFont typeface="+mj-lt"/>
              <a:buAutoNum type="arabicPeriod"/>
            </a:pPr>
            <a:r>
              <a:rPr lang="en-US" sz="2400" i="1" dirty="0" smtClean="0">
                <a:latin typeface="Narkisim" panose="020E0502050101010101" pitchFamily="34" charset="-79"/>
                <a:cs typeface="Narkisim" panose="020E0502050101010101" pitchFamily="34" charset="-79"/>
              </a:rPr>
              <a:t>Look to inward over the outward (1 Pet. 3:3-4)</a:t>
            </a:r>
          </a:p>
          <a:p>
            <a:pPr marL="914400" lvl="1" indent="-457200">
              <a:buFont typeface="+mj-lt"/>
              <a:buAutoNum type="arabicPeriod"/>
            </a:pPr>
            <a:r>
              <a:rPr lang="en-US" sz="2400" i="1" dirty="0" smtClean="0">
                <a:latin typeface="Narkisim" panose="020E0502050101010101" pitchFamily="34" charset="-79"/>
                <a:cs typeface="Narkisim" panose="020E0502050101010101" pitchFamily="34" charset="-79"/>
              </a:rPr>
              <a:t>Look to God over man (Acts 5:29)</a:t>
            </a:r>
          </a:p>
          <a:p>
            <a:pPr marL="914400" lvl="1" indent="-457200">
              <a:buFont typeface="+mj-lt"/>
              <a:buAutoNum type="arabicPeriod"/>
            </a:pPr>
            <a:r>
              <a:rPr lang="en-US" sz="2400" i="1" dirty="0" smtClean="0">
                <a:latin typeface="Narkisim" panose="020E0502050101010101" pitchFamily="34" charset="-79"/>
                <a:cs typeface="Narkisim" panose="020E0502050101010101" pitchFamily="34" charset="-79"/>
              </a:rPr>
              <a:t>Look to eternal over the temporal (2 Cor. 4:17)</a:t>
            </a:r>
            <a:endParaRPr lang="en-US" sz="2400" dirty="0" smtClean="0">
              <a:latin typeface="Narkisim" panose="020E0502050101010101" pitchFamily="34" charset="-79"/>
              <a:cs typeface="Narkisim" panose="020E0502050101010101" pitchFamily="34" charset="-79"/>
            </a:endParaRPr>
          </a:p>
        </p:txBody>
      </p:sp>
    </p:spTree>
    <p:extLst>
      <p:ext uri="{BB962C8B-B14F-4D97-AF65-F5344CB8AC3E}">
        <p14:creationId xmlns:p14="http://schemas.microsoft.com/office/powerpoint/2010/main" val="30190396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0988" y="2461093"/>
            <a:ext cx="8444753" cy="4185761"/>
          </a:xfrm>
          <a:prstGeom prst="rect">
            <a:avLst/>
          </a:prstGeom>
          <a:noFill/>
        </p:spPr>
        <p:txBody>
          <a:bodyPr wrap="square" rtlCol="0">
            <a:spAutoFit/>
          </a:bodyPr>
          <a:lstStyle/>
          <a:p>
            <a:pPr marL="400050" indent="-400050">
              <a:buFont typeface="+mj-lt"/>
              <a:buAutoNum type="romanUcPeriod"/>
            </a:pPr>
            <a:r>
              <a:rPr lang="en-US" sz="3800" dirty="0" smtClean="0">
                <a:latin typeface="Narkisim" panose="020E0502050101010101" pitchFamily="34" charset="-79"/>
                <a:cs typeface="Narkisim" panose="020E0502050101010101" pitchFamily="34" charset="-79"/>
              </a:rPr>
              <a:t>Cheerfully Obeys (vv. 2-4)</a:t>
            </a:r>
          </a:p>
          <a:p>
            <a:pPr marL="400050" indent="-400050">
              <a:buFont typeface="+mj-lt"/>
              <a:buAutoNum type="romanUcPeriod"/>
            </a:pPr>
            <a:r>
              <a:rPr lang="en-US" sz="3800" dirty="0" smtClean="0">
                <a:latin typeface="Narkisim" panose="020E0502050101010101" pitchFamily="34" charset="-79"/>
                <a:cs typeface="Narkisim" panose="020E0502050101010101" pitchFamily="34" charset="-79"/>
              </a:rPr>
              <a:t> Trust When Can’t See (v. 5)</a:t>
            </a:r>
          </a:p>
          <a:p>
            <a:pPr marL="400050" indent="-400050">
              <a:buFont typeface="+mj-lt"/>
              <a:buAutoNum type="romanUcPeriod"/>
            </a:pPr>
            <a:r>
              <a:rPr lang="en-US" sz="3800" dirty="0" smtClean="0">
                <a:latin typeface="Narkisim" panose="020E0502050101010101" pitchFamily="34" charset="-79"/>
                <a:cs typeface="Narkisim" panose="020E0502050101010101" pitchFamily="34" charset="-79"/>
              </a:rPr>
              <a:t> Confidence in the Future (vv. 6-7)</a:t>
            </a:r>
          </a:p>
          <a:p>
            <a:pPr marL="400050" indent="-400050">
              <a:buFont typeface="+mj-lt"/>
              <a:buAutoNum type="romanUcPeriod"/>
            </a:pPr>
            <a:r>
              <a:rPr lang="en-US" sz="3800" dirty="0">
                <a:latin typeface="Narkisim" panose="020E0502050101010101" pitchFamily="34" charset="-79"/>
                <a:cs typeface="Narkisim" panose="020E0502050101010101" pitchFamily="34" charset="-79"/>
              </a:rPr>
              <a:t> </a:t>
            </a:r>
            <a:r>
              <a:rPr lang="en-US" sz="3800" dirty="0" smtClean="0">
                <a:latin typeface="Narkisim" panose="020E0502050101010101" pitchFamily="34" charset="-79"/>
                <a:cs typeface="Narkisim" panose="020E0502050101010101" pitchFamily="34" charset="-79"/>
              </a:rPr>
              <a:t>Believes in God’s Providence (vv. 9-16)</a:t>
            </a:r>
          </a:p>
          <a:p>
            <a:pPr marL="400050" indent="-400050">
              <a:buFont typeface="+mj-lt"/>
              <a:buAutoNum type="romanUcPeriod"/>
            </a:pPr>
            <a:r>
              <a:rPr lang="en-US" sz="3800" dirty="0">
                <a:latin typeface="Narkisim" panose="020E0502050101010101" pitchFamily="34" charset="-79"/>
                <a:cs typeface="Narkisim" panose="020E0502050101010101" pitchFamily="34" charset="-79"/>
              </a:rPr>
              <a:t> </a:t>
            </a:r>
            <a:r>
              <a:rPr lang="en-US" sz="3800" dirty="0" smtClean="0">
                <a:latin typeface="Narkisim" panose="020E0502050101010101" pitchFamily="34" charset="-79"/>
                <a:cs typeface="Narkisim" panose="020E0502050101010101" pitchFamily="34" charset="-79"/>
              </a:rPr>
              <a:t>Proper Sense of Values (vv. 22-29)</a:t>
            </a:r>
          </a:p>
          <a:p>
            <a:pPr marL="400050" indent="-400050">
              <a:buFont typeface="+mj-lt"/>
              <a:buAutoNum type="romanUcPeriod"/>
            </a:pPr>
            <a:r>
              <a:rPr lang="en-US" sz="3800" dirty="0">
                <a:latin typeface="Narkisim" panose="020E0502050101010101" pitchFamily="34" charset="-79"/>
                <a:cs typeface="Narkisim" panose="020E0502050101010101" pitchFamily="34" charset="-79"/>
              </a:rPr>
              <a:t> </a:t>
            </a:r>
            <a:r>
              <a:rPr lang="en-US" sz="3800" dirty="0" smtClean="0">
                <a:latin typeface="Narkisim" panose="020E0502050101010101" pitchFamily="34" charset="-79"/>
                <a:cs typeface="Narkisim" panose="020E0502050101010101" pitchFamily="34" charset="-79"/>
              </a:rPr>
              <a:t>Answers the Call of Duty (vv. 30-36)</a:t>
            </a:r>
          </a:p>
          <a:p>
            <a:pPr marL="400050" indent="-400050">
              <a:buFont typeface="+mj-lt"/>
              <a:buAutoNum type="romanUcPeriod"/>
            </a:pPr>
            <a:r>
              <a:rPr lang="en-US" sz="3800" dirty="0">
                <a:latin typeface="Narkisim" panose="020E0502050101010101" pitchFamily="34" charset="-79"/>
                <a:cs typeface="Narkisim" panose="020E0502050101010101" pitchFamily="34" charset="-79"/>
              </a:rPr>
              <a:t> </a:t>
            </a:r>
            <a:r>
              <a:rPr lang="en-US" sz="3800" dirty="0" smtClean="0">
                <a:latin typeface="Narkisim" panose="020E0502050101010101" pitchFamily="34" charset="-79"/>
                <a:cs typeface="Narkisim" panose="020E0502050101010101" pitchFamily="34" charset="-79"/>
              </a:rPr>
              <a:t>Always looks up (vv. 54-60)</a:t>
            </a:r>
          </a:p>
        </p:txBody>
      </p:sp>
      <p:sp>
        <p:nvSpPr>
          <p:cNvPr id="3" name="TextBox 2"/>
          <p:cNvSpPr txBox="1"/>
          <p:nvPr/>
        </p:nvSpPr>
        <p:spPr>
          <a:xfrm>
            <a:off x="1949823" y="1828799"/>
            <a:ext cx="2111188" cy="461665"/>
          </a:xfrm>
          <a:prstGeom prst="rect">
            <a:avLst/>
          </a:prstGeom>
          <a:noFill/>
        </p:spPr>
        <p:txBody>
          <a:bodyPr wrap="square" rtlCol="0">
            <a:spAutoFit/>
          </a:bodyPr>
          <a:lstStyle/>
          <a:p>
            <a:pPr algn="ctr"/>
            <a:r>
              <a:rPr lang="en-US" sz="2400" dirty="0" smtClean="0">
                <a:latin typeface="Narkisim" panose="020E0502050101010101" pitchFamily="34" charset="-79"/>
                <a:cs typeface="Narkisim" panose="020E0502050101010101" pitchFamily="34" charset="-79"/>
              </a:rPr>
              <a:t>Acts 7</a:t>
            </a:r>
            <a:endParaRPr lang="en-US" sz="2400" dirty="0">
              <a:latin typeface="Narkisim" panose="020E0502050101010101" pitchFamily="34" charset="-79"/>
              <a:cs typeface="Narkisim" panose="020E0502050101010101" pitchFamily="34" charset="-79"/>
            </a:endParaRPr>
          </a:p>
        </p:txBody>
      </p:sp>
    </p:spTree>
    <p:extLst>
      <p:ext uri="{BB962C8B-B14F-4D97-AF65-F5344CB8AC3E}">
        <p14:creationId xmlns:p14="http://schemas.microsoft.com/office/powerpoint/2010/main" val="32383622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raj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4635</TotalTime>
  <Words>2788</Words>
  <Application>Microsoft Office PowerPoint</Application>
  <PresentationFormat>On-screen Show (4:3)</PresentationFormat>
  <Paragraphs>261</Paragraphs>
  <Slides>40</Slides>
  <Notes>0</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40</vt:i4>
      </vt:variant>
    </vt:vector>
  </HeadingPairs>
  <TitlesOfParts>
    <vt:vector size="53" baseType="lpstr">
      <vt:lpstr>Arial</vt:lpstr>
      <vt:lpstr>Arial Narrow</vt:lpstr>
      <vt:lpstr>Calibri</vt:lpstr>
      <vt:lpstr>Calibri Light</vt:lpstr>
      <vt:lpstr>Narkisim</vt:lpstr>
      <vt:lpstr>Times New Roman</vt:lpstr>
      <vt:lpstr>Trajan</vt:lpstr>
      <vt:lpstr>Wingdings</vt:lpstr>
      <vt:lpstr>Office Theme</vt:lpstr>
      <vt:lpstr>1_Office Theme</vt:lpstr>
      <vt:lpstr>2_Office Theme</vt:lpstr>
      <vt:lpstr>3_Office Theme</vt:lpstr>
      <vt:lpstr>Default Design</vt:lpstr>
      <vt:lpstr>PowerPoint Presentation</vt:lpstr>
      <vt:lpstr>PowerPoint Presentation</vt:lpstr>
      <vt:lpstr>PowerPoint Presentation</vt:lpstr>
      <vt:lpstr>PowerPoint Presentation</vt:lpstr>
      <vt:lpstr>PowerPoint Presentation</vt:lpstr>
      <vt:lpstr>Abraham Journey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DonnieV</dc:creator>
  <cp:lastModifiedBy>DonnieV</cp:lastModifiedBy>
  <cp:revision>45</cp:revision>
  <cp:lastPrinted>2014-02-23T22:32:24Z</cp:lastPrinted>
  <dcterms:created xsi:type="dcterms:W3CDTF">2014-02-15T02:41:42Z</dcterms:created>
  <dcterms:modified xsi:type="dcterms:W3CDTF">2014-03-12T12:18:31Z</dcterms:modified>
</cp:coreProperties>
</file>