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69" r:id="rId1"/>
  </p:sldMasterIdLst>
  <p:notesMasterIdLst>
    <p:notesMasterId r:id="rId25"/>
  </p:notesMasterIdLst>
  <p:sldIdLst>
    <p:sldId id="274" r:id="rId2"/>
    <p:sldId id="270" r:id="rId3"/>
    <p:sldId id="271" r:id="rId4"/>
    <p:sldId id="272" r:id="rId5"/>
    <p:sldId id="273" r:id="rId6"/>
    <p:sldId id="256" r:id="rId7"/>
    <p:sldId id="257" r:id="rId8"/>
    <p:sldId id="263" r:id="rId9"/>
    <p:sldId id="260" r:id="rId10"/>
    <p:sldId id="264" r:id="rId11"/>
    <p:sldId id="258" r:id="rId12"/>
    <p:sldId id="265" r:id="rId13"/>
    <p:sldId id="275" r:id="rId14"/>
    <p:sldId id="276" r:id="rId15"/>
    <p:sldId id="259" r:id="rId16"/>
    <p:sldId id="266" r:id="rId17"/>
    <p:sldId id="277" r:id="rId18"/>
    <p:sldId id="278" r:id="rId19"/>
    <p:sldId id="279" r:id="rId20"/>
    <p:sldId id="261" r:id="rId21"/>
    <p:sldId id="267" r:id="rId22"/>
    <p:sldId id="280" r:id="rId23"/>
    <p:sldId id="262" r:id="rId24"/>
  </p:sldIdLst>
  <p:sldSz cx="9144000" cy="6858000" type="screen4x3"/>
  <p:notesSz cx="6858000" cy="9144000"/>
  <p:embeddedFontLst>
    <p:embeddedFont>
      <p:font typeface="Century Gothic" panose="020B0502020202020204" pitchFamily="34" charset="0"/>
      <p:regular r:id="rId26"/>
      <p:bold r:id="rId27"/>
      <p:italic r:id="rId28"/>
      <p:boldItalic r:id="rId29"/>
    </p:embeddedFont>
    <p:embeddedFont>
      <p:font typeface="Calibri" panose="020F0502020204030204" pitchFamily="34" charset="0"/>
      <p:regular r:id="rId30"/>
      <p:bold r:id="rId31"/>
      <p:italic r:id="rId32"/>
      <p:boldItalic r:id="rId3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12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02AA44-4D79-4847-86F6-96DC45FD7552}" type="datetimeFigureOut">
              <a:rPr lang="en-US" smtClean="0"/>
              <a:t>3/12/2014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AD5E77-9A6A-4EC0-9FAC-B98C8B034BA5}" type="slidenum">
              <a:rPr lang="en-US" smtClean="0"/>
              <a:t>‹#›</a:t>
            </a:fld>
            <a:endParaRPr lang="en-US"/>
          </a:p>
        </p:txBody>
      </p:sp>
    </p:spTree>
    <p:extLst>
      <p:ext uri="{BB962C8B-B14F-4D97-AF65-F5344CB8AC3E}">
        <p14:creationId xmlns:p14="http://schemas.microsoft.com/office/powerpoint/2010/main" val="1410621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48A87A34-81AB-432B-8DAE-1953F412C126}" type="datetimeFigureOut">
              <a:rPr lang="en-US" smtClean="0"/>
              <a:t>3/12/2014</a:t>
            </a:fld>
            <a:endParaRPr lang="en-US" dirty="0"/>
          </a:p>
        </p:txBody>
      </p:sp>
      <p:sp>
        <p:nvSpPr>
          <p:cNvPr id="5" name="Footer Placeholder 4"/>
          <p:cNvSpPr>
            <a:spLocks noGrp="1"/>
          </p:cNvSpPr>
          <p:nvPr>
            <p:ph type="ftr" sz="quarter" idx="11"/>
          </p:nvPr>
        </p:nvSpPr>
        <p:spPr>
          <a:xfrm>
            <a:off x="914400" y="4323846"/>
            <a:ext cx="4880610" cy="365125"/>
          </a:xfrm>
        </p:spPr>
        <p:txBody>
          <a:bodyPr/>
          <a:lstStyle/>
          <a:p>
            <a:endParaRPr lang="en-US" dirty="0"/>
          </a:p>
        </p:txBody>
      </p:sp>
      <p:sp>
        <p:nvSpPr>
          <p:cNvPr id="6" name="Slide Number Placeholder 5"/>
          <p:cNvSpPr>
            <a:spLocks noGrp="1"/>
          </p:cNvSpPr>
          <p:nvPr>
            <p:ph type="sldNum" sz="quarter" idx="12"/>
          </p:nvPr>
        </p:nvSpPr>
        <p:spPr>
          <a:xfrm>
            <a:off x="6057900" y="1430867"/>
            <a:ext cx="2171700"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05259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73975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48A87A34-81AB-432B-8DAE-1953F412C126}" type="datetimeFigureOut">
              <a:rPr lang="en-US" smtClean="0"/>
              <a:pPr/>
              <a:t>3/12/2014</a:t>
            </a:fld>
            <a:endParaRPr lang="en-US" dirty="0"/>
          </a:p>
        </p:txBody>
      </p:sp>
      <p:sp>
        <p:nvSpPr>
          <p:cNvPr id="5" name="Footer Placeholder 4"/>
          <p:cNvSpPr>
            <a:spLocks noGrp="1"/>
          </p:cNvSpPr>
          <p:nvPr>
            <p:ph type="ftr" sz="quarter" idx="11"/>
          </p:nvPr>
        </p:nvSpPr>
        <p:spPr>
          <a:xfrm>
            <a:off x="594360" y="381001"/>
            <a:ext cx="4830656" cy="365125"/>
          </a:xfrm>
        </p:spPr>
        <p:txBody>
          <a:bodyPr/>
          <a:lstStyle/>
          <a:p>
            <a:endParaRPr lang="en-US" dirty="0"/>
          </a:p>
        </p:txBody>
      </p:sp>
      <p:sp>
        <p:nvSpPr>
          <p:cNvPr id="6" name="Slide Number Placeholder 5"/>
          <p:cNvSpPr>
            <a:spLocks noGrp="1"/>
          </p:cNvSpPr>
          <p:nvPr>
            <p:ph type="sldNum" sz="quarter" idx="12"/>
          </p:nvPr>
        </p:nvSpPr>
        <p:spPr>
          <a:xfrm>
            <a:off x="7882466" y="381001"/>
            <a:ext cx="667173"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356670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3/12/2014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61140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3/12/2014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056853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3/12/2014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17280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3/12/2014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009669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33617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88212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320996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48A87A34-81AB-432B-8DAE-1953F412C126}" type="datetimeFigureOut">
              <a:rPr lang="en-US" smtClean="0"/>
              <a:pPr/>
              <a:t>3/12/2014</a:t>
            </a:fld>
            <a:endParaRPr lang="en-US" dirty="0"/>
          </a:p>
        </p:txBody>
      </p:sp>
      <p:sp>
        <p:nvSpPr>
          <p:cNvPr id="6" name="Footer Placeholder 5"/>
          <p:cNvSpPr>
            <a:spLocks noGrp="1"/>
          </p:cNvSpPr>
          <p:nvPr>
            <p:ph type="ftr" sz="quarter" idx="11"/>
          </p:nvPr>
        </p:nvSpPr>
        <p:spPr>
          <a:xfrm>
            <a:off x="594360" y="381001"/>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606174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48A87A34-81AB-432B-8DAE-1953F412C126}" type="datetimeFigureOut">
              <a:rPr lang="en-US" smtClean="0"/>
              <a:pPr/>
              <a:t>3/12/2014</a:t>
            </a:fld>
            <a:endParaRPr lang="en-US" dirty="0"/>
          </a:p>
        </p:txBody>
      </p:sp>
      <p:sp>
        <p:nvSpPr>
          <p:cNvPr id="6" name="Footer Placeholder 5"/>
          <p:cNvSpPr>
            <a:spLocks noGrp="1"/>
          </p:cNvSpPr>
          <p:nvPr>
            <p:ph type="ftr" sz="quarter" idx="11"/>
          </p:nvPr>
        </p:nvSpPr>
        <p:spPr>
          <a:xfrm>
            <a:off x="594360" y="379438"/>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6D22F896-40B5-4ADD-8801-0D06FADFA095}" type="slidenum">
              <a:rPr lang="en-US" smtClean="0"/>
              <a:t>‹#›</a:t>
            </a:fld>
            <a:endParaRPr lang="en-US" dirty="0"/>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07575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48A87A34-81AB-432B-8DAE-1953F412C126}" type="datetimeFigureOut">
              <a:rPr lang="en-US" smtClean="0"/>
              <a:pPr/>
              <a:t>3/12/2014</a:t>
            </a:fld>
            <a:endParaRPr lang="en-US" dirty="0"/>
          </a:p>
        </p:txBody>
      </p:sp>
      <p:sp>
        <p:nvSpPr>
          <p:cNvPr id="6" name="Footer Placeholder 5"/>
          <p:cNvSpPr>
            <a:spLocks noGrp="1"/>
          </p:cNvSpPr>
          <p:nvPr>
            <p:ph type="ftr" sz="quarter" idx="11"/>
          </p:nvPr>
        </p:nvSpPr>
        <p:spPr>
          <a:xfrm>
            <a:off x="594360" y="378884"/>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862219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3/12/2014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214552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3/12/2014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07638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37273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48A87A34-81AB-432B-8DAE-1953F412C126}" type="datetimeFigureOut">
              <a:rPr lang="en-US" smtClean="0"/>
              <a:pPr/>
              <a:t>3/12/2014</a:t>
            </a:fld>
            <a:endParaRPr lang="en-US" dirty="0"/>
          </a:p>
        </p:txBody>
      </p:sp>
      <p:sp>
        <p:nvSpPr>
          <p:cNvPr id="5" name="Footer Placeholder 4"/>
          <p:cNvSpPr>
            <a:spLocks noGrp="1"/>
          </p:cNvSpPr>
          <p:nvPr>
            <p:ph type="ftr" sz="quarter" idx="11"/>
          </p:nvPr>
        </p:nvSpPr>
        <p:spPr>
          <a:xfrm>
            <a:off x="594360" y="381001"/>
            <a:ext cx="4830656" cy="365125"/>
          </a:xfrm>
        </p:spPr>
        <p:txBody>
          <a:bodyPr/>
          <a:lstStyle/>
          <a:p>
            <a:endParaRPr lang="en-US" dirty="0"/>
          </a:p>
        </p:txBody>
      </p:sp>
      <p:sp>
        <p:nvSpPr>
          <p:cNvPr id="6" name="Slide Number Placeholder 5"/>
          <p:cNvSpPr>
            <a:spLocks noGrp="1"/>
          </p:cNvSpPr>
          <p:nvPr>
            <p:ph type="sldNum" sz="quarter" idx="12"/>
          </p:nvPr>
        </p:nvSpPr>
        <p:spPr>
          <a:xfrm>
            <a:off x="7882466" y="381001"/>
            <a:ext cx="667174"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956186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3/12/2014</a:t>
            </a:fld>
            <a:endParaRPr lang="en-US" dirty="0"/>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48229164"/>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0351" y="2012219"/>
            <a:ext cx="8519519" cy="954107"/>
          </a:xfrm>
          <a:prstGeom prst="rect">
            <a:avLst/>
          </a:prstGeom>
          <a:noFill/>
        </p:spPr>
        <p:txBody>
          <a:bodyPr wrap="square" rtlCol="0">
            <a:spAutoFit/>
          </a:bodyPr>
          <a:lstStyle/>
          <a:p>
            <a:pPr marL="514350" indent="-514350">
              <a:buFont typeface="+mj-lt"/>
              <a:buAutoNum type="romanUcPeriod"/>
            </a:pPr>
            <a:r>
              <a:rPr lang="en-US" sz="2400" b="1" u="sng" dirty="0" smtClean="0"/>
              <a:t>Healing of the Lame Man</a:t>
            </a:r>
            <a:r>
              <a:rPr lang="en-US" sz="2400" b="1" dirty="0" smtClean="0"/>
              <a:t> </a:t>
            </a:r>
            <a:r>
              <a:rPr lang="en-US" sz="2400" b="1" dirty="0" smtClean="0">
                <a:solidFill>
                  <a:srgbClr val="FFFF99"/>
                </a:solidFill>
              </a:rPr>
              <a:t>(vv. 1-11)</a:t>
            </a:r>
          </a:p>
          <a:p>
            <a:pPr marL="514350" indent="-514350">
              <a:buFont typeface="+mj-lt"/>
              <a:buAutoNum type="romanUcPeriod"/>
            </a:pPr>
            <a:endParaRPr lang="en-US" sz="800" b="1" dirty="0" smtClean="0"/>
          </a:p>
          <a:p>
            <a:pPr marL="514350" indent="-514350">
              <a:buFont typeface="+mj-lt"/>
              <a:buAutoNum type="romanUcPeriod"/>
            </a:pPr>
            <a:r>
              <a:rPr lang="en-US" sz="2400" b="1" u="sng" dirty="0" smtClean="0"/>
              <a:t>Peter’s Sermon about Jesus</a:t>
            </a:r>
            <a:r>
              <a:rPr lang="en-US" sz="2400" b="1" dirty="0" smtClean="0"/>
              <a:t> </a:t>
            </a:r>
            <a:r>
              <a:rPr lang="en-US" sz="2400" b="1" dirty="0" smtClean="0">
                <a:solidFill>
                  <a:srgbClr val="FFFF99"/>
                </a:solidFill>
              </a:rPr>
              <a:t>(vv. 12-26)</a:t>
            </a:r>
            <a:endParaRPr lang="en-US" sz="2400" dirty="0">
              <a:solidFill>
                <a:srgbClr val="FFFF99"/>
              </a:solidFill>
            </a:endParaRPr>
          </a:p>
        </p:txBody>
      </p:sp>
      <p:sp>
        <p:nvSpPr>
          <p:cNvPr id="6" name="TextBox 5"/>
          <p:cNvSpPr txBox="1"/>
          <p:nvPr/>
        </p:nvSpPr>
        <p:spPr>
          <a:xfrm>
            <a:off x="1261872" y="768096"/>
            <a:ext cx="6199632" cy="461665"/>
          </a:xfrm>
          <a:prstGeom prst="rect">
            <a:avLst/>
          </a:prstGeom>
          <a:noFill/>
        </p:spPr>
        <p:txBody>
          <a:bodyPr wrap="square" rtlCol="0">
            <a:spAutoFit/>
          </a:bodyPr>
          <a:lstStyle/>
          <a:p>
            <a:pPr algn="ctr"/>
            <a:r>
              <a:rPr lang="en-US" sz="2400" dirty="0" smtClean="0"/>
              <a:t>Acts 3</a:t>
            </a:r>
            <a:endParaRPr lang="en-US" sz="2400" dirty="0"/>
          </a:p>
        </p:txBody>
      </p:sp>
      <p:sp>
        <p:nvSpPr>
          <p:cNvPr id="7" name="TextBox 6"/>
          <p:cNvSpPr txBox="1"/>
          <p:nvPr/>
        </p:nvSpPr>
        <p:spPr>
          <a:xfrm>
            <a:off x="-1" y="1225516"/>
            <a:ext cx="9144001" cy="523220"/>
          </a:xfrm>
          <a:prstGeom prst="rect">
            <a:avLst/>
          </a:prstGeom>
          <a:noFill/>
        </p:spPr>
        <p:txBody>
          <a:bodyPr wrap="square" rtlCol="0">
            <a:spAutoFit/>
          </a:bodyPr>
          <a:lstStyle/>
          <a:p>
            <a:pPr algn="ctr"/>
            <a:r>
              <a:rPr lang="en-US" sz="2800" i="1" dirty="0" smtClean="0"/>
              <a:t>Healing of the Lame Man And a Sermon on Christ</a:t>
            </a:r>
            <a:endParaRPr lang="en-US" sz="2800" i="1" dirty="0"/>
          </a:p>
        </p:txBody>
      </p:sp>
    </p:spTree>
    <p:extLst>
      <p:ext uri="{BB962C8B-B14F-4D97-AF65-F5344CB8AC3E}">
        <p14:creationId xmlns:p14="http://schemas.microsoft.com/office/powerpoint/2010/main" val="8062029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1872" y="768096"/>
            <a:ext cx="6199632" cy="461665"/>
          </a:xfrm>
          <a:prstGeom prst="rect">
            <a:avLst/>
          </a:prstGeom>
          <a:noFill/>
        </p:spPr>
        <p:txBody>
          <a:bodyPr wrap="square" rtlCol="0">
            <a:spAutoFit/>
          </a:bodyPr>
          <a:lstStyle/>
          <a:p>
            <a:pPr algn="ctr"/>
            <a:r>
              <a:rPr lang="en-US" sz="2400" dirty="0" smtClean="0"/>
              <a:t>Acts 3</a:t>
            </a:r>
            <a:endParaRPr lang="en-US" sz="2400" dirty="0"/>
          </a:p>
        </p:txBody>
      </p:sp>
      <p:sp>
        <p:nvSpPr>
          <p:cNvPr id="3" name="TextBox 2"/>
          <p:cNvSpPr txBox="1"/>
          <p:nvPr/>
        </p:nvSpPr>
        <p:spPr>
          <a:xfrm>
            <a:off x="-1" y="1225516"/>
            <a:ext cx="9144001" cy="523220"/>
          </a:xfrm>
          <a:prstGeom prst="rect">
            <a:avLst/>
          </a:prstGeom>
          <a:noFill/>
        </p:spPr>
        <p:txBody>
          <a:bodyPr wrap="square" rtlCol="0">
            <a:spAutoFit/>
          </a:bodyPr>
          <a:lstStyle/>
          <a:p>
            <a:pPr algn="ctr"/>
            <a:r>
              <a:rPr lang="en-US" sz="2800" i="1" dirty="0" smtClean="0"/>
              <a:t>Healing of the Lame Man And a Sermon on Christ</a:t>
            </a:r>
            <a:endParaRPr lang="en-US" sz="2800" i="1" dirty="0"/>
          </a:p>
        </p:txBody>
      </p:sp>
      <p:sp>
        <p:nvSpPr>
          <p:cNvPr id="5" name="TextBox 4"/>
          <p:cNvSpPr txBox="1"/>
          <p:nvPr/>
        </p:nvSpPr>
        <p:spPr>
          <a:xfrm>
            <a:off x="530352" y="1931537"/>
            <a:ext cx="8492624" cy="1938992"/>
          </a:xfrm>
          <a:prstGeom prst="rect">
            <a:avLst/>
          </a:prstGeom>
          <a:noFill/>
        </p:spPr>
        <p:txBody>
          <a:bodyPr wrap="square" rtlCol="0">
            <a:spAutoFit/>
          </a:bodyPr>
          <a:lstStyle/>
          <a:p>
            <a:pPr marL="514350" indent="-514350">
              <a:buFont typeface="+mj-lt"/>
              <a:buAutoNum type="romanUcPeriod"/>
            </a:pPr>
            <a:r>
              <a:rPr lang="en-US" sz="2400" b="1" u="sng" dirty="0" smtClean="0"/>
              <a:t>Healing of the Lame Man</a:t>
            </a:r>
            <a:r>
              <a:rPr lang="en-US" sz="2400" b="1" dirty="0" smtClean="0"/>
              <a:t> </a:t>
            </a:r>
            <a:r>
              <a:rPr lang="en-US" sz="2400" b="1" dirty="0" smtClean="0">
                <a:solidFill>
                  <a:srgbClr val="FFFF99"/>
                </a:solidFill>
              </a:rPr>
              <a:t>(vv. 1-11)</a:t>
            </a:r>
          </a:p>
          <a:p>
            <a:pPr marL="914400" lvl="1" indent="-457200">
              <a:buFont typeface="+mj-lt"/>
              <a:buAutoNum type="alphaUcPeriod"/>
            </a:pPr>
            <a:r>
              <a:rPr lang="en-US" sz="2400" dirty="0" smtClean="0"/>
              <a:t>The lame man expected money from Peter and John </a:t>
            </a:r>
            <a:r>
              <a:rPr lang="en-US" sz="2400" dirty="0" smtClean="0">
                <a:solidFill>
                  <a:srgbClr val="FFFF99"/>
                </a:solidFill>
              </a:rPr>
              <a:t>(vv. 1-5)</a:t>
            </a:r>
          </a:p>
          <a:p>
            <a:pPr marL="914400" lvl="1" indent="-457200">
              <a:buFont typeface="+mj-lt"/>
              <a:buAutoNum type="alphaUcPeriod"/>
            </a:pPr>
            <a:r>
              <a:rPr lang="en-US" sz="2400" dirty="0" smtClean="0"/>
              <a:t>Peter heals the lame man </a:t>
            </a:r>
            <a:r>
              <a:rPr lang="en-US" sz="2400" dirty="0" smtClean="0">
                <a:solidFill>
                  <a:srgbClr val="FFFF99"/>
                </a:solidFill>
              </a:rPr>
              <a:t>(vv. 6-8)</a:t>
            </a:r>
          </a:p>
          <a:p>
            <a:pPr marL="914400" lvl="1" indent="-457200">
              <a:buFont typeface="+mj-lt"/>
              <a:buAutoNum type="alphaUcPeriod"/>
            </a:pPr>
            <a:r>
              <a:rPr lang="en-US" sz="2400" dirty="0" smtClean="0"/>
              <a:t>The people who saw were amazed </a:t>
            </a:r>
            <a:r>
              <a:rPr lang="en-US" sz="2400" dirty="0" smtClean="0">
                <a:solidFill>
                  <a:srgbClr val="FFFF99"/>
                </a:solidFill>
              </a:rPr>
              <a:t>(vv. 9-11)</a:t>
            </a:r>
            <a:endParaRPr lang="en-US" sz="2400" dirty="0">
              <a:solidFill>
                <a:srgbClr val="FFFF99"/>
              </a:solidFill>
            </a:endParaRPr>
          </a:p>
        </p:txBody>
      </p:sp>
    </p:spTree>
    <p:extLst>
      <p:ext uri="{BB962C8B-B14F-4D97-AF65-F5344CB8AC3E}">
        <p14:creationId xmlns:p14="http://schemas.microsoft.com/office/powerpoint/2010/main" val="1106943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0351" y="1904643"/>
            <a:ext cx="8398495" cy="4539704"/>
          </a:xfrm>
          <a:prstGeom prst="rect">
            <a:avLst/>
          </a:prstGeom>
          <a:noFill/>
        </p:spPr>
        <p:txBody>
          <a:bodyPr wrap="square" rtlCol="0">
            <a:spAutoFit/>
          </a:bodyPr>
          <a:lstStyle/>
          <a:p>
            <a:pPr marL="400050" indent="-400050">
              <a:buFont typeface="+mj-lt"/>
              <a:buAutoNum type="romanUcPeriod"/>
            </a:pPr>
            <a:r>
              <a:rPr lang="en-US" sz="2400" b="1" u="sng" dirty="0" smtClean="0"/>
              <a:t>Healing of the Lame Man</a:t>
            </a:r>
            <a:r>
              <a:rPr lang="en-US" sz="2400" b="1" dirty="0" smtClean="0"/>
              <a:t> </a:t>
            </a:r>
            <a:r>
              <a:rPr lang="en-US" sz="2400" b="1" dirty="0" smtClean="0">
                <a:solidFill>
                  <a:srgbClr val="FFFF99"/>
                </a:solidFill>
              </a:rPr>
              <a:t>(vv. 1-11)</a:t>
            </a:r>
          </a:p>
          <a:p>
            <a:pPr marL="400050" indent="-400050">
              <a:buFont typeface="+mj-lt"/>
              <a:buAutoNum type="romanUcPeriod"/>
            </a:pPr>
            <a:endParaRPr lang="en-US" sz="900" b="1" dirty="0" smtClean="0"/>
          </a:p>
          <a:p>
            <a:pPr marL="400050" indent="-400050">
              <a:buFont typeface="+mj-lt"/>
              <a:buAutoNum type="romanUcPeriod"/>
            </a:pPr>
            <a:r>
              <a:rPr lang="en-US" sz="2400" b="1" u="sng" dirty="0" smtClean="0"/>
              <a:t>Peter’s Sermon about Jesus</a:t>
            </a:r>
            <a:r>
              <a:rPr lang="en-US" sz="2400" b="1" dirty="0" smtClean="0"/>
              <a:t> </a:t>
            </a:r>
            <a:r>
              <a:rPr lang="en-US" sz="2400" b="1" dirty="0" smtClean="0">
                <a:solidFill>
                  <a:srgbClr val="FFFF99"/>
                </a:solidFill>
              </a:rPr>
              <a:t>(vv. 12-26)</a:t>
            </a:r>
          </a:p>
          <a:p>
            <a:pPr marL="400050" indent="-400050">
              <a:buFont typeface="+mj-lt"/>
              <a:buAutoNum type="romanUcPeriod"/>
            </a:pPr>
            <a:endParaRPr lang="en-US" sz="800" b="1" dirty="0" smtClean="0"/>
          </a:p>
          <a:p>
            <a:pPr marL="914400" lvl="1" indent="-457200">
              <a:buFont typeface="+mj-lt"/>
              <a:buAutoNum type="alphaUcPeriod"/>
            </a:pPr>
            <a:r>
              <a:rPr lang="en-US" sz="2400" i="1" dirty="0" smtClean="0"/>
              <a:t>Jesus: The suffering servant </a:t>
            </a:r>
            <a:r>
              <a:rPr lang="en-US" sz="2400" i="1" dirty="0" smtClean="0">
                <a:solidFill>
                  <a:srgbClr val="FFFF99"/>
                </a:solidFill>
              </a:rPr>
              <a:t>(vv. 12-21)</a:t>
            </a:r>
          </a:p>
          <a:p>
            <a:pPr marL="1371600" lvl="2" indent="-457200">
              <a:buFont typeface="+mj-lt"/>
              <a:buAutoNum type="arabicPeriod"/>
            </a:pPr>
            <a:r>
              <a:rPr lang="en-US" sz="2000" dirty="0" smtClean="0"/>
              <a:t>This miracle was not by his own power </a:t>
            </a:r>
            <a:r>
              <a:rPr lang="en-US" sz="2000" dirty="0" smtClean="0">
                <a:solidFill>
                  <a:srgbClr val="FFFF99"/>
                </a:solidFill>
              </a:rPr>
              <a:t>(v. 12)</a:t>
            </a:r>
          </a:p>
          <a:p>
            <a:pPr marL="1371600" lvl="2" indent="-457200">
              <a:buFont typeface="+mj-lt"/>
              <a:buAutoNum type="arabicPeriod"/>
            </a:pPr>
            <a:r>
              <a:rPr lang="en-US" sz="2000" dirty="0" smtClean="0"/>
              <a:t>You killed God’s servant </a:t>
            </a:r>
            <a:r>
              <a:rPr lang="en-US" sz="2000" dirty="0" smtClean="0">
                <a:solidFill>
                  <a:srgbClr val="FFFF99"/>
                </a:solidFill>
              </a:rPr>
              <a:t>(vv. 1-15a, 17-18)</a:t>
            </a:r>
          </a:p>
          <a:p>
            <a:pPr marL="1828800" lvl="3" indent="-457200">
              <a:buFont typeface="+mj-lt"/>
              <a:buAutoNum type="alphaLcPeriod"/>
            </a:pPr>
            <a:r>
              <a:rPr lang="en-US" sz="2000" dirty="0" smtClean="0"/>
              <a:t>You denied the Holy One and released a murderer </a:t>
            </a:r>
            <a:r>
              <a:rPr lang="en-US" sz="2000" dirty="0" smtClean="0">
                <a:solidFill>
                  <a:srgbClr val="FFFF99"/>
                </a:solidFill>
              </a:rPr>
              <a:t>(vv. 13-14)</a:t>
            </a:r>
          </a:p>
          <a:p>
            <a:pPr marL="1828800" lvl="3" indent="-457200">
              <a:buFont typeface="+mj-lt"/>
              <a:buAutoNum type="alphaLcPeriod"/>
            </a:pPr>
            <a:r>
              <a:rPr lang="en-US" sz="2000" dirty="0" smtClean="0"/>
              <a:t>You killed the prince of life </a:t>
            </a:r>
            <a:r>
              <a:rPr lang="en-US" sz="2000" dirty="0" smtClean="0">
                <a:solidFill>
                  <a:srgbClr val="FFFF99"/>
                </a:solidFill>
              </a:rPr>
              <a:t>(v. 15)</a:t>
            </a:r>
          </a:p>
          <a:p>
            <a:pPr marL="1828800" lvl="3" indent="-457200">
              <a:buFont typeface="+mj-lt"/>
              <a:buAutoNum type="alphaLcPeriod"/>
            </a:pPr>
            <a:r>
              <a:rPr lang="en-US" sz="2000" dirty="0" smtClean="0"/>
              <a:t>Through your ignorance </a:t>
            </a:r>
            <a:r>
              <a:rPr lang="en-US" sz="2000" dirty="0" smtClean="0">
                <a:solidFill>
                  <a:srgbClr val="FFFF99"/>
                </a:solidFill>
              </a:rPr>
              <a:t>(v. 17)</a:t>
            </a:r>
          </a:p>
          <a:p>
            <a:pPr marL="1828800" lvl="3" indent="-457200">
              <a:buFont typeface="+mj-lt"/>
              <a:buAutoNum type="alphaLcPeriod"/>
            </a:pPr>
            <a:r>
              <a:rPr lang="en-US" sz="2000" dirty="0" smtClean="0"/>
              <a:t>Foretold by the prophets that he must suffer </a:t>
            </a:r>
            <a:r>
              <a:rPr lang="en-US" sz="2000" dirty="0" smtClean="0">
                <a:solidFill>
                  <a:srgbClr val="FFFF99"/>
                </a:solidFill>
              </a:rPr>
              <a:t>(v. 18)</a:t>
            </a:r>
          </a:p>
          <a:p>
            <a:pPr marL="1371600" lvl="2" indent="-457200">
              <a:buFont typeface="+mj-lt"/>
              <a:buAutoNum type="arabicPeriod"/>
            </a:pPr>
            <a:r>
              <a:rPr lang="en-US" sz="2000" dirty="0" smtClean="0"/>
              <a:t>God raised him up </a:t>
            </a:r>
            <a:r>
              <a:rPr lang="en-US" sz="2000" dirty="0" smtClean="0">
                <a:solidFill>
                  <a:srgbClr val="FFFF99"/>
                </a:solidFill>
              </a:rPr>
              <a:t>(v. 15b)</a:t>
            </a:r>
          </a:p>
          <a:p>
            <a:pPr marL="1371600" lvl="2" indent="-457200">
              <a:buFont typeface="+mj-lt"/>
              <a:buAutoNum type="arabicPeriod"/>
            </a:pPr>
            <a:r>
              <a:rPr lang="en-US" sz="2000" dirty="0" smtClean="0"/>
              <a:t>Through Christ – this lame man is healed </a:t>
            </a:r>
            <a:r>
              <a:rPr lang="en-US" sz="2000" dirty="0" smtClean="0">
                <a:solidFill>
                  <a:srgbClr val="FFFF99"/>
                </a:solidFill>
              </a:rPr>
              <a:t>(v. 16)</a:t>
            </a:r>
          </a:p>
          <a:p>
            <a:pPr marL="1371600" lvl="2" indent="-457200">
              <a:buFont typeface="+mj-lt"/>
              <a:buAutoNum type="arabicPeriod"/>
            </a:pPr>
            <a:r>
              <a:rPr lang="en-US" sz="2000" dirty="0" smtClean="0"/>
              <a:t>Therefore, repent and be converted </a:t>
            </a:r>
            <a:r>
              <a:rPr lang="en-US" sz="2000" dirty="0" smtClean="0">
                <a:solidFill>
                  <a:srgbClr val="FFFF99"/>
                </a:solidFill>
              </a:rPr>
              <a:t>(vv. 19-21)</a:t>
            </a:r>
            <a:endParaRPr lang="en-US" sz="2000" dirty="0">
              <a:solidFill>
                <a:srgbClr val="FFFF99"/>
              </a:solidFill>
            </a:endParaRPr>
          </a:p>
        </p:txBody>
      </p:sp>
      <p:sp>
        <p:nvSpPr>
          <p:cNvPr id="6" name="TextBox 5"/>
          <p:cNvSpPr txBox="1"/>
          <p:nvPr/>
        </p:nvSpPr>
        <p:spPr>
          <a:xfrm>
            <a:off x="1261872" y="768096"/>
            <a:ext cx="6199632" cy="461665"/>
          </a:xfrm>
          <a:prstGeom prst="rect">
            <a:avLst/>
          </a:prstGeom>
          <a:noFill/>
        </p:spPr>
        <p:txBody>
          <a:bodyPr wrap="square" rtlCol="0">
            <a:spAutoFit/>
          </a:bodyPr>
          <a:lstStyle/>
          <a:p>
            <a:pPr algn="ctr"/>
            <a:r>
              <a:rPr lang="en-US" sz="2400" dirty="0" smtClean="0"/>
              <a:t>Acts 3</a:t>
            </a:r>
            <a:endParaRPr lang="en-US" sz="2400" dirty="0"/>
          </a:p>
        </p:txBody>
      </p:sp>
      <p:sp>
        <p:nvSpPr>
          <p:cNvPr id="7" name="TextBox 6"/>
          <p:cNvSpPr txBox="1"/>
          <p:nvPr/>
        </p:nvSpPr>
        <p:spPr>
          <a:xfrm>
            <a:off x="-1" y="1225516"/>
            <a:ext cx="9144001" cy="523220"/>
          </a:xfrm>
          <a:prstGeom prst="rect">
            <a:avLst/>
          </a:prstGeom>
          <a:noFill/>
        </p:spPr>
        <p:txBody>
          <a:bodyPr wrap="square" rtlCol="0">
            <a:spAutoFit/>
          </a:bodyPr>
          <a:lstStyle/>
          <a:p>
            <a:pPr algn="ctr"/>
            <a:r>
              <a:rPr lang="en-US" sz="2800" i="1" dirty="0" smtClean="0"/>
              <a:t>Healing of the Lame Man And a Sermon on Christ</a:t>
            </a:r>
            <a:endParaRPr lang="en-US" sz="2800" i="1" dirty="0"/>
          </a:p>
        </p:txBody>
      </p:sp>
    </p:spTree>
    <p:extLst>
      <p:ext uri="{BB962C8B-B14F-4D97-AF65-F5344CB8AC3E}">
        <p14:creationId xmlns:p14="http://schemas.microsoft.com/office/powerpoint/2010/main" val="12899228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 calcmode="lin" valueType="num">
                                      <p:cBhvr>
                                        <p:cTn id="7" dur="1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5" end="5"/>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5">
                                            <p:txEl>
                                              <p:pRg st="6" end="6"/>
                                            </p:txEl>
                                          </p:spTgt>
                                        </p:tgtEl>
                                        <p:attrNameLst>
                                          <p:attrName>style.visibility</p:attrName>
                                        </p:attrNameLst>
                                      </p:cBhvr>
                                      <p:to>
                                        <p:strVal val="visible"/>
                                      </p:to>
                                    </p:set>
                                    <p:anim calcmode="lin" valueType="num">
                                      <p:cBhvr>
                                        <p:cTn id="12" dur="1000" fill="hold"/>
                                        <p:tgtEl>
                                          <p:spTgt spid="5">
                                            <p:txEl>
                                              <p:pRg st="6" end="6"/>
                                            </p:txEl>
                                          </p:spTgt>
                                        </p:tgtEl>
                                        <p:attrNameLst>
                                          <p:attrName>ppt_w</p:attrName>
                                        </p:attrNameLst>
                                      </p:cBhvr>
                                      <p:tavLst>
                                        <p:tav tm="0">
                                          <p:val>
                                            <p:strVal val="#ppt_w*0.70"/>
                                          </p:val>
                                        </p:tav>
                                        <p:tav tm="100000">
                                          <p:val>
                                            <p:strVal val="#ppt_w"/>
                                          </p:val>
                                        </p:tav>
                                      </p:tavLst>
                                    </p:anim>
                                    <p:anim calcmode="lin" valueType="num">
                                      <p:cBhvr>
                                        <p:cTn id="13" dur="1000" fill="hold"/>
                                        <p:tgtEl>
                                          <p:spTgt spid="5">
                                            <p:txEl>
                                              <p:pRg st="6" end="6"/>
                                            </p:txEl>
                                          </p:spTgt>
                                        </p:tgtEl>
                                        <p:attrNameLst>
                                          <p:attrName>ppt_h</p:attrName>
                                        </p:attrNameLst>
                                      </p:cBhvr>
                                      <p:tavLst>
                                        <p:tav tm="0">
                                          <p:val>
                                            <p:strVal val="#ppt_h"/>
                                          </p:val>
                                        </p:tav>
                                        <p:tav tm="100000">
                                          <p:val>
                                            <p:strVal val="#ppt_h"/>
                                          </p:val>
                                        </p:tav>
                                      </p:tavLst>
                                    </p:anim>
                                    <p:animEffect transition="in" filter="fade">
                                      <p:cBhvr>
                                        <p:cTn id="14" dur="1000"/>
                                        <p:tgtEl>
                                          <p:spTgt spid="5">
                                            <p:txEl>
                                              <p:pRg st="6" end="6"/>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anim calcmode="lin" valueType="num">
                                      <p:cBhvr>
                                        <p:cTn id="17" dur="1000" fill="hold"/>
                                        <p:tgtEl>
                                          <p:spTgt spid="5">
                                            <p:txEl>
                                              <p:pRg st="7" end="7"/>
                                            </p:txEl>
                                          </p:spTgt>
                                        </p:tgtEl>
                                        <p:attrNameLst>
                                          <p:attrName>ppt_w</p:attrName>
                                        </p:attrNameLst>
                                      </p:cBhvr>
                                      <p:tavLst>
                                        <p:tav tm="0">
                                          <p:val>
                                            <p:strVal val="#ppt_w*0.70"/>
                                          </p:val>
                                        </p:tav>
                                        <p:tav tm="100000">
                                          <p:val>
                                            <p:strVal val="#ppt_w"/>
                                          </p:val>
                                        </p:tav>
                                      </p:tavLst>
                                    </p:anim>
                                    <p:anim calcmode="lin" valueType="num">
                                      <p:cBhvr>
                                        <p:cTn id="18" dur="1000" fill="hold"/>
                                        <p:tgtEl>
                                          <p:spTgt spid="5">
                                            <p:txEl>
                                              <p:pRg st="7" end="7"/>
                                            </p:txEl>
                                          </p:spTgt>
                                        </p:tgtEl>
                                        <p:attrNameLst>
                                          <p:attrName>ppt_h</p:attrName>
                                        </p:attrNameLst>
                                      </p:cBhvr>
                                      <p:tavLst>
                                        <p:tav tm="0">
                                          <p:val>
                                            <p:strVal val="#ppt_h"/>
                                          </p:val>
                                        </p:tav>
                                        <p:tav tm="100000">
                                          <p:val>
                                            <p:strVal val="#ppt_h"/>
                                          </p:val>
                                        </p:tav>
                                      </p:tavLst>
                                    </p:anim>
                                    <p:animEffect transition="in" filter="fade">
                                      <p:cBhvr>
                                        <p:cTn id="19" dur="1000"/>
                                        <p:tgtEl>
                                          <p:spTgt spid="5">
                                            <p:txEl>
                                              <p:pRg st="7" end="7"/>
                                            </p:txEl>
                                          </p:spTgt>
                                        </p:tgtEl>
                                      </p:cBhvr>
                                    </p:animEffect>
                                  </p:childTnLst>
                                </p:cTn>
                              </p:par>
                              <p:par>
                                <p:cTn id="20" presetID="55" presetClass="entr" presetSubtype="0" fill="hold" nodeType="withEffect">
                                  <p:stCondLst>
                                    <p:cond delay="0"/>
                                  </p:stCondLst>
                                  <p:childTnLst>
                                    <p:set>
                                      <p:cBhvr>
                                        <p:cTn id="21" dur="1" fill="hold">
                                          <p:stCondLst>
                                            <p:cond delay="0"/>
                                          </p:stCondLst>
                                        </p:cTn>
                                        <p:tgtEl>
                                          <p:spTgt spid="5">
                                            <p:txEl>
                                              <p:pRg st="8" end="8"/>
                                            </p:txEl>
                                          </p:spTgt>
                                        </p:tgtEl>
                                        <p:attrNameLst>
                                          <p:attrName>style.visibility</p:attrName>
                                        </p:attrNameLst>
                                      </p:cBhvr>
                                      <p:to>
                                        <p:strVal val="visible"/>
                                      </p:to>
                                    </p:set>
                                    <p:anim calcmode="lin" valueType="num">
                                      <p:cBhvr>
                                        <p:cTn id="22" dur="1000" fill="hold"/>
                                        <p:tgtEl>
                                          <p:spTgt spid="5">
                                            <p:txEl>
                                              <p:pRg st="8" end="8"/>
                                            </p:txEl>
                                          </p:spTgt>
                                        </p:tgtEl>
                                        <p:attrNameLst>
                                          <p:attrName>ppt_w</p:attrName>
                                        </p:attrNameLst>
                                      </p:cBhvr>
                                      <p:tavLst>
                                        <p:tav tm="0">
                                          <p:val>
                                            <p:strVal val="#ppt_w*0.70"/>
                                          </p:val>
                                        </p:tav>
                                        <p:tav tm="100000">
                                          <p:val>
                                            <p:strVal val="#ppt_w"/>
                                          </p:val>
                                        </p:tav>
                                      </p:tavLst>
                                    </p:anim>
                                    <p:anim calcmode="lin" valueType="num">
                                      <p:cBhvr>
                                        <p:cTn id="23" dur="1000" fill="hold"/>
                                        <p:tgtEl>
                                          <p:spTgt spid="5">
                                            <p:txEl>
                                              <p:pRg st="8" end="8"/>
                                            </p:txEl>
                                          </p:spTgt>
                                        </p:tgtEl>
                                        <p:attrNameLst>
                                          <p:attrName>ppt_h</p:attrName>
                                        </p:attrNameLst>
                                      </p:cBhvr>
                                      <p:tavLst>
                                        <p:tav tm="0">
                                          <p:val>
                                            <p:strVal val="#ppt_h"/>
                                          </p:val>
                                        </p:tav>
                                        <p:tav tm="100000">
                                          <p:val>
                                            <p:strVal val="#ppt_h"/>
                                          </p:val>
                                        </p:tav>
                                      </p:tavLst>
                                    </p:anim>
                                    <p:animEffect transition="in" filter="fade">
                                      <p:cBhvr>
                                        <p:cTn id="24" dur="1000"/>
                                        <p:tgtEl>
                                          <p:spTgt spid="5">
                                            <p:txEl>
                                              <p:pRg st="8" end="8"/>
                                            </p:txEl>
                                          </p:spTgt>
                                        </p:tgtEl>
                                      </p:cBhvr>
                                    </p:animEffect>
                                  </p:childTnLst>
                                </p:cTn>
                              </p:par>
                              <p:par>
                                <p:cTn id="25" presetID="55" presetClass="entr" presetSubtype="0" fill="hold" nodeType="with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anim calcmode="lin" valueType="num">
                                      <p:cBhvr>
                                        <p:cTn id="27" dur="1000" fill="hold"/>
                                        <p:tgtEl>
                                          <p:spTgt spid="5">
                                            <p:txEl>
                                              <p:pRg st="9" end="9"/>
                                            </p:txEl>
                                          </p:spTgt>
                                        </p:tgtEl>
                                        <p:attrNameLst>
                                          <p:attrName>ppt_w</p:attrName>
                                        </p:attrNameLst>
                                      </p:cBhvr>
                                      <p:tavLst>
                                        <p:tav tm="0">
                                          <p:val>
                                            <p:strVal val="#ppt_w*0.70"/>
                                          </p:val>
                                        </p:tav>
                                        <p:tav tm="100000">
                                          <p:val>
                                            <p:strVal val="#ppt_w"/>
                                          </p:val>
                                        </p:tav>
                                      </p:tavLst>
                                    </p:anim>
                                    <p:anim calcmode="lin" valueType="num">
                                      <p:cBhvr>
                                        <p:cTn id="28" dur="1000" fill="hold"/>
                                        <p:tgtEl>
                                          <p:spTgt spid="5">
                                            <p:txEl>
                                              <p:pRg st="9" end="9"/>
                                            </p:txEl>
                                          </p:spTgt>
                                        </p:tgtEl>
                                        <p:attrNameLst>
                                          <p:attrName>ppt_h</p:attrName>
                                        </p:attrNameLst>
                                      </p:cBhvr>
                                      <p:tavLst>
                                        <p:tav tm="0">
                                          <p:val>
                                            <p:strVal val="#ppt_h"/>
                                          </p:val>
                                        </p:tav>
                                        <p:tav tm="100000">
                                          <p:val>
                                            <p:strVal val="#ppt_h"/>
                                          </p:val>
                                        </p:tav>
                                      </p:tavLst>
                                    </p:anim>
                                    <p:animEffect transition="in" filter="fade">
                                      <p:cBhvr>
                                        <p:cTn id="29" dur="1000"/>
                                        <p:tgtEl>
                                          <p:spTgt spid="5">
                                            <p:txEl>
                                              <p:pRg st="9" end="9"/>
                                            </p:txEl>
                                          </p:spTgt>
                                        </p:tgtEl>
                                      </p:cBhvr>
                                    </p:animEffect>
                                  </p:childTnLst>
                                </p:cTn>
                              </p:par>
                              <p:par>
                                <p:cTn id="30" presetID="55" presetClass="entr" presetSubtype="0" fill="hold" nodeType="withEffect">
                                  <p:stCondLst>
                                    <p:cond delay="0"/>
                                  </p:stCondLst>
                                  <p:childTnLst>
                                    <p:set>
                                      <p:cBhvr>
                                        <p:cTn id="31" dur="1" fill="hold">
                                          <p:stCondLst>
                                            <p:cond delay="0"/>
                                          </p:stCondLst>
                                        </p:cTn>
                                        <p:tgtEl>
                                          <p:spTgt spid="5">
                                            <p:txEl>
                                              <p:pRg st="10" end="10"/>
                                            </p:txEl>
                                          </p:spTgt>
                                        </p:tgtEl>
                                        <p:attrNameLst>
                                          <p:attrName>style.visibility</p:attrName>
                                        </p:attrNameLst>
                                      </p:cBhvr>
                                      <p:to>
                                        <p:strVal val="visible"/>
                                      </p:to>
                                    </p:set>
                                    <p:anim calcmode="lin" valueType="num">
                                      <p:cBhvr>
                                        <p:cTn id="32" dur="1000" fill="hold"/>
                                        <p:tgtEl>
                                          <p:spTgt spid="5">
                                            <p:txEl>
                                              <p:pRg st="10" end="10"/>
                                            </p:txEl>
                                          </p:spTgt>
                                        </p:tgtEl>
                                        <p:attrNameLst>
                                          <p:attrName>ppt_w</p:attrName>
                                        </p:attrNameLst>
                                      </p:cBhvr>
                                      <p:tavLst>
                                        <p:tav tm="0">
                                          <p:val>
                                            <p:strVal val="#ppt_w*0.70"/>
                                          </p:val>
                                        </p:tav>
                                        <p:tav tm="100000">
                                          <p:val>
                                            <p:strVal val="#ppt_w"/>
                                          </p:val>
                                        </p:tav>
                                      </p:tavLst>
                                    </p:anim>
                                    <p:anim calcmode="lin" valueType="num">
                                      <p:cBhvr>
                                        <p:cTn id="33" dur="1000" fill="hold"/>
                                        <p:tgtEl>
                                          <p:spTgt spid="5">
                                            <p:txEl>
                                              <p:pRg st="10" end="10"/>
                                            </p:txEl>
                                          </p:spTgt>
                                        </p:tgtEl>
                                        <p:attrNameLst>
                                          <p:attrName>ppt_h</p:attrName>
                                        </p:attrNameLst>
                                      </p:cBhvr>
                                      <p:tavLst>
                                        <p:tav tm="0">
                                          <p:val>
                                            <p:strVal val="#ppt_h"/>
                                          </p:val>
                                        </p:tav>
                                        <p:tav tm="100000">
                                          <p:val>
                                            <p:strVal val="#ppt_h"/>
                                          </p:val>
                                        </p:tav>
                                      </p:tavLst>
                                    </p:anim>
                                    <p:animEffect transition="in" filter="fade">
                                      <p:cBhvr>
                                        <p:cTn id="34" dur="1000"/>
                                        <p:tgtEl>
                                          <p:spTgt spid="5">
                                            <p:txEl>
                                              <p:pRg st="10" end="10"/>
                                            </p:txEl>
                                          </p:spTgt>
                                        </p:tgtEl>
                                      </p:cBhvr>
                                    </p:animEffect>
                                  </p:childTnLst>
                                </p:cTn>
                              </p:par>
                              <p:par>
                                <p:cTn id="35" presetID="55" presetClass="entr" presetSubtype="0" fill="hold" nodeType="withEffect">
                                  <p:stCondLst>
                                    <p:cond delay="0"/>
                                  </p:stCondLst>
                                  <p:childTnLst>
                                    <p:set>
                                      <p:cBhvr>
                                        <p:cTn id="36" dur="1" fill="hold">
                                          <p:stCondLst>
                                            <p:cond delay="0"/>
                                          </p:stCondLst>
                                        </p:cTn>
                                        <p:tgtEl>
                                          <p:spTgt spid="5">
                                            <p:txEl>
                                              <p:pRg st="11" end="11"/>
                                            </p:txEl>
                                          </p:spTgt>
                                        </p:tgtEl>
                                        <p:attrNameLst>
                                          <p:attrName>style.visibility</p:attrName>
                                        </p:attrNameLst>
                                      </p:cBhvr>
                                      <p:to>
                                        <p:strVal val="visible"/>
                                      </p:to>
                                    </p:set>
                                    <p:anim calcmode="lin" valueType="num">
                                      <p:cBhvr>
                                        <p:cTn id="37" dur="1000" fill="hold"/>
                                        <p:tgtEl>
                                          <p:spTgt spid="5">
                                            <p:txEl>
                                              <p:pRg st="11" end="11"/>
                                            </p:txEl>
                                          </p:spTgt>
                                        </p:tgtEl>
                                        <p:attrNameLst>
                                          <p:attrName>ppt_w</p:attrName>
                                        </p:attrNameLst>
                                      </p:cBhvr>
                                      <p:tavLst>
                                        <p:tav tm="0">
                                          <p:val>
                                            <p:strVal val="#ppt_w*0.70"/>
                                          </p:val>
                                        </p:tav>
                                        <p:tav tm="100000">
                                          <p:val>
                                            <p:strVal val="#ppt_w"/>
                                          </p:val>
                                        </p:tav>
                                      </p:tavLst>
                                    </p:anim>
                                    <p:anim calcmode="lin" valueType="num">
                                      <p:cBhvr>
                                        <p:cTn id="38" dur="1000" fill="hold"/>
                                        <p:tgtEl>
                                          <p:spTgt spid="5">
                                            <p:txEl>
                                              <p:pRg st="11" end="11"/>
                                            </p:txEl>
                                          </p:spTgt>
                                        </p:tgtEl>
                                        <p:attrNameLst>
                                          <p:attrName>ppt_h</p:attrName>
                                        </p:attrNameLst>
                                      </p:cBhvr>
                                      <p:tavLst>
                                        <p:tav tm="0">
                                          <p:val>
                                            <p:strVal val="#ppt_h"/>
                                          </p:val>
                                        </p:tav>
                                        <p:tav tm="100000">
                                          <p:val>
                                            <p:strVal val="#ppt_h"/>
                                          </p:val>
                                        </p:tav>
                                      </p:tavLst>
                                    </p:anim>
                                    <p:animEffect transition="in" filter="fade">
                                      <p:cBhvr>
                                        <p:cTn id="39" dur="1000"/>
                                        <p:tgtEl>
                                          <p:spTgt spid="5">
                                            <p:txEl>
                                              <p:pRg st="11" end="11"/>
                                            </p:txEl>
                                          </p:spTgt>
                                        </p:tgtEl>
                                      </p:cBhvr>
                                    </p:animEffect>
                                  </p:childTnLst>
                                </p:cTn>
                              </p:par>
                              <p:par>
                                <p:cTn id="40" presetID="55" presetClass="entr" presetSubtype="0" fill="hold" nodeType="withEffect">
                                  <p:stCondLst>
                                    <p:cond delay="0"/>
                                  </p:stCondLst>
                                  <p:childTnLst>
                                    <p:set>
                                      <p:cBhvr>
                                        <p:cTn id="41" dur="1" fill="hold">
                                          <p:stCondLst>
                                            <p:cond delay="0"/>
                                          </p:stCondLst>
                                        </p:cTn>
                                        <p:tgtEl>
                                          <p:spTgt spid="5">
                                            <p:txEl>
                                              <p:pRg st="12" end="12"/>
                                            </p:txEl>
                                          </p:spTgt>
                                        </p:tgtEl>
                                        <p:attrNameLst>
                                          <p:attrName>style.visibility</p:attrName>
                                        </p:attrNameLst>
                                      </p:cBhvr>
                                      <p:to>
                                        <p:strVal val="visible"/>
                                      </p:to>
                                    </p:set>
                                    <p:anim calcmode="lin" valueType="num">
                                      <p:cBhvr>
                                        <p:cTn id="42" dur="1000" fill="hold"/>
                                        <p:tgtEl>
                                          <p:spTgt spid="5">
                                            <p:txEl>
                                              <p:pRg st="12" end="12"/>
                                            </p:txEl>
                                          </p:spTgt>
                                        </p:tgtEl>
                                        <p:attrNameLst>
                                          <p:attrName>ppt_w</p:attrName>
                                        </p:attrNameLst>
                                      </p:cBhvr>
                                      <p:tavLst>
                                        <p:tav tm="0">
                                          <p:val>
                                            <p:strVal val="#ppt_w*0.70"/>
                                          </p:val>
                                        </p:tav>
                                        <p:tav tm="100000">
                                          <p:val>
                                            <p:strVal val="#ppt_w"/>
                                          </p:val>
                                        </p:tav>
                                      </p:tavLst>
                                    </p:anim>
                                    <p:anim calcmode="lin" valueType="num">
                                      <p:cBhvr>
                                        <p:cTn id="43" dur="1000" fill="hold"/>
                                        <p:tgtEl>
                                          <p:spTgt spid="5">
                                            <p:txEl>
                                              <p:pRg st="12" end="12"/>
                                            </p:txEl>
                                          </p:spTgt>
                                        </p:tgtEl>
                                        <p:attrNameLst>
                                          <p:attrName>ppt_h</p:attrName>
                                        </p:attrNameLst>
                                      </p:cBhvr>
                                      <p:tavLst>
                                        <p:tav tm="0">
                                          <p:val>
                                            <p:strVal val="#ppt_h"/>
                                          </p:val>
                                        </p:tav>
                                        <p:tav tm="100000">
                                          <p:val>
                                            <p:strVal val="#ppt_h"/>
                                          </p:val>
                                        </p:tav>
                                      </p:tavLst>
                                    </p:anim>
                                    <p:animEffect transition="in" filter="fade">
                                      <p:cBhvr>
                                        <p:cTn id="44" dur="1000"/>
                                        <p:tgtEl>
                                          <p:spTgt spid="5">
                                            <p:txEl>
                                              <p:pRg st="12" end="12"/>
                                            </p:txEl>
                                          </p:spTgt>
                                        </p:tgtEl>
                                      </p:cBhvr>
                                    </p:animEffect>
                                  </p:childTnLst>
                                </p:cTn>
                              </p:par>
                              <p:par>
                                <p:cTn id="45" presetID="55" presetClass="entr" presetSubtype="0" fill="hold" nodeType="withEffect">
                                  <p:stCondLst>
                                    <p:cond delay="0"/>
                                  </p:stCondLst>
                                  <p:childTnLst>
                                    <p:set>
                                      <p:cBhvr>
                                        <p:cTn id="46" dur="1" fill="hold">
                                          <p:stCondLst>
                                            <p:cond delay="0"/>
                                          </p:stCondLst>
                                        </p:cTn>
                                        <p:tgtEl>
                                          <p:spTgt spid="5">
                                            <p:txEl>
                                              <p:pRg st="13" end="13"/>
                                            </p:txEl>
                                          </p:spTgt>
                                        </p:tgtEl>
                                        <p:attrNameLst>
                                          <p:attrName>style.visibility</p:attrName>
                                        </p:attrNameLst>
                                      </p:cBhvr>
                                      <p:to>
                                        <p:strVal val="visible"/>
                                      </p:to>
                                    </p:set>
                                    <p:anim calcmode="lin" valueType="num">
                                      <p:cBhvr>
                                        <p:cTn id="47" dur="1000" fill="hold"/>
                                        <p:tgtEl>
                                          <p:spTgt spid="5">
                                            <p:txEl>
                                              <p:pRg st="13" end="13"/>
                                            </p:txEl>
                                          </p:spTgt>
                                        </p:tgtEl>
                                        <p:attrNameLst>
                                          <p:attrName>ppt_w</p:attrName>
                                        </p:attrNameLst>
                                      </p:cBhvr>
                                      <p:tavLst>
                                        <p:tav tm="0">
                                          <p:val>
                                            <p:strVal val="#ppt_w*0.70"/>
                                          </p:val>
                                        </p:tav>
                                        <p:tav tm="100000">
                                          <p:val>
                                            <p:strVal val="#ppt_w"/>
                                          </p:val>
                                        </p:tav>
                                      </p:tavLst>
                                    </p:anim>
                                    <p:anim calcmode="lin" valueType="num">
                                      <p:cBhvr>
                                        <p:cTn id="48" dur="1000" fill="hold"/>
                                        <p:tgtEl>
                                          <p:spTgt spid="5">
                                            <p:txEl>
                                              <p:pRg st="13" end="13"/>
                                            </p:txEl>
                                          </p:spTgt>
                                        </p:tgtEl>
                                        <p:attrNameLst>
                                          <p:attrName>ppt_h</p:attrName>
                                        </p:attrNameLst>
                                      </p:cBhvr>
                                      <p:tavLst>
                                        <p:tav tm="0">
                                          <p:val>
                                            <p:strVal val="#ppt_h"/>
                                          </p:val>
                                        </p:tav>
                                        <p:tav tm="100000">
                                          <p:val>
                                            <p:strVal val="#ppt_h"/>
                                          </p:val>
                                        </p:tav>
                                      </p:tavLst>
                                    </p:anim>
                                    <p:animEffect transition="in" filter="fade">
                                      <p:cBhvr>
                                        <p:cTn id="49" dur="10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0351" y="2012219"/>
            <a:ext cx="8519519" cy="3785652"/>
          </a:xfrm>
          <a:prstGeom prst="rect">
            <a:avLst/>
          </a:prstGeom>
          <a:noFill/>
        </p:spPr>
        <p:txBody>
          <a:bodyPr wrap="square" rtlCol="0">
            <a:spAutoFit/>
          </a:bodyPr>
          <a:lstStyle/>
          <a:p>
            <a:pPr marL="514350" indent="-514350">
              <a:buFont typeface="+mj-lt"/>
              <a:buAutoNum type="romanUcPeriod"/>
            </a:pPr>
            <a:r>
              <a:rPr lang="en-US" sz="2400" b="1" u="sng" dirty="0" smtClean="0"/>
              <a:t>Healing of the Lame Man</a:t>
            </a:r>
            <a:r>
              <a:rPr lang="en-US" sz="2400" b="1" dirty="0" smtClean="0"/>
              <a:t> </a:t>
            </a:r>
            <a:r>
              <a:rPr lang="en-US" sz="2400" b="1" dirty="0" smtClean="0">
                <a:solidFill>
                  <a:srgbClr val="FFFF99"/>
                </a:solidFill>
              </a:rPr>
              <a:t>(vv. 1-11)</a:t>
            </a:r>
          </a:p>
          <a:p>
            <a:pPr marL="514350" indent="-514350">
              <a:buFont typeface="+mj-lt"/>
              <a:buAutoNum type="romanUcPeriod"/>
            </a:pPr>
            <a:endParaRPr lang="en-US" sz="800" b="1" dirty="0" smtClean="0"/>
          </a:p>
          <a:p>
            <a:pPr marL="514350" indent="-514350">
              <a:buFont typeface="+mj-lt"/>
              <a:buAutoNum type="romanUcPeriod"/>
            </a:pPr>
            <a:r>
              <a:rPr lang="en-US" sz="2400" b="1" u="sng" dirty="0" smtClean="0"/>
              <a:t>Peter’s Sermon about Jesus</a:t>
            </a:r>
            <a:r>
              <a:rPr lang="en-US" sz="2400" b="1" dirty="0" smtClean="0"/>
              <a:t> </a:t>
            </a:r>
            <a:r>
              <a:rPr lang="en-US" sz="2400" b="1" dirty="0" smtClean="0">
                <a:solidFill>
                  <a:srgbClr val="FFFF99"/>
                </a:solidFill>
              </a:rPr>
              <a:t>(vv. 12-26)</a:t>
            </a:r>
          </a:p>
          <a:p>
            <a:pPr marL="514350" indent="-514350">
              <a:buFont typeface="+mj-lt"/>
              <a:buAutoNum type="romanUcPeriod"/>
            </a:pPr>
            <a:endParaRPr lang="en-US" sz="800" b="1" dirty="0" smtClean="0"/>
          </a:p>
          <a:p>
            <a:pPr marL="914400" lvl="1" indent="-457200">
              <a:buFont typeface="+mj-lt"/>
              <a:buAutoNum type="alphaUcPeriod"/>
            </a:pPr>
            <a:r>
              <a:rPr lang="en-US" sz="2400" i="1" dirty="0" smtClean="0"/>
              <a:t>Jesus: The suffering servant </a:t>
            </a:r>
            <a:r>
              <a:rPr lang="en-US" sz="2400" i="1" dirty="0" smtClean="0">
                <a:solidFill>
                  <a:srgbClr val="FFFF99"/>
                </a:solidFill>
              </a:rPr>
              <a:t>(vv. 12-21)</a:t>
            </a:r>
          </a:p>
          <a:p>
            <a:pPr marL="914400" lvl="1" indent="-457200">
              <a:buFont typeface="+mj-lt"/>
              <a:buAutoNum type="alphaUcPeriod"/>
            </a:pPr>
            <a:endParaRPr lang="en-US" sz="800" i="1" dirty="0" smtClean="0"/>
          </a:p>
          <a:p>
            <a:pPr marL="914400" lvl="1" indent="-457200">
              <a:buFont typeface="+mj-lt"/>
              <a:buAutoNum type="alphaUcPeriod"/>
            </a:pPr>
            <a:r>
              <a:rPr lang="en-US" sz="2400" i="1" dirty="0" smtClean="0"/>
              <a:t>Jesus: The prophet of prophecy </a:t>
            </a:r>
            <a:r>
              <a:rPr lang="en-US" sz="2400" i="1" dirty="0" smtClean="0">
                <a:solidFill>
                  <a:srgbClr val="FFFF99"/>
                </a:solidFill>
              </a:rPr>
              <a:t>(vv. 22-24)</a:t>
            </a:r>
          </a:p>
          <a:p>
            <a:pPr marL="1371600" lvl="2" indent="-457200">
              <a:buFont typeface="+mj-lt"/>
              <a:buAutoNum type="arabicPeriod"/>
            </a:pPr>
            <a:r>
              <a:rPr lang="en-US" sz="2400" dirty="0" smtClean="0"/>
              <a:t>Moses </a:t>
            </a:r>
            <a:r>
              <a:rPr lang="en-US" sz="2400" dirty="0" smtClean="0">
                <a:solidFill>
                  <a:srgbClr val="FFFF99"/>
                </a:solidFill>
              </a:rPr>
              <a:t>[</a:t>
            </a:r>
            <a:r>
              <a:rPr lang="en-US" sz="2400" dirty="0" err="1" smtClean="0">
                <a:solidFill>
                  <a:srgbClr val="FFFF99"/>
                </a:solidFill>
              </a:rPr>
              <a:t>Deut</a:t>
            </a:r>
            <a:r>
              <a:rPr lang="en-US" sz="2400" dirty="0" smtClean="0">
                <a:solidFill>
                  <a:srgbClr val="FFFF99"/>
                </a:solidFill>
              </a:rPr>
              <a:t> 18:15, 18, 19] (vv. 22-23)</a:t>
            </a:r>
          </a:p>
          <a:p>
            <a:pPr marL="1828800" lvl="3" indent="-457200">
              <a:buFont typeface="+mj-lt"/>
              <a:buAutoNum type="alphaLcPeriod"/>
            </a:pPr>
            <a:r>
              <a:rPr lang="en-US" sz="2400" dirty="0" smtClean="0"/>
              <a:t>God would raise up a prophet like him</a:t>
            </a:r>
          </a:p>
          <a:p>
            <a:pPr marL="1828800" lvl="3" indent="-457200">
              <a:buFont typeface="+mj-lt"/>
              <a:buAutoNum type="alphaLcPeriod"/>
            </a:pPr>
            <a:r>
              <a:rPr lang="en-US" sz="2400" dirty="0" smtClean="0"/>
              <a:t>If don’t hear him – you will be destroyed  </a:t>
            </a:r>
            <a:r>
              <a:rPr lang="en-US" sz="2400" dirty="0" smtClean="0">
                <a:solidFill>
                  <a:srgbClr val="FFFF99"/>
                </a:solidFill>
              </a:rPr>
              <a:t>(v. 24)</a:t>
            </a:r>
          </a:p>
          <a:p>
            <a:pPr marL="1371600" lvl="2" indent="-457200">
              <a:buFont typeface="+mj-lt"/>
              <a:buAutoNum type="arabicPeriod"/>
            </a:pPr>
            <a:r>
              <a:rPr lang="en-US" sz="2400" dirty="0" smtClean="0"/>
              <a:t>Samuel and others</a:t>
            </a:r>
            <a:endParaRPr lang="en-US" sz="2400" dirty="0"/>
          </a:p>
        </p:txBody>
      </p:sp>
      <p:sp>
        <p:nvSpPr>
          <p:cNvPr id="6" name="TextBox 5"/>
          <p:cNvSpPr txBox="1"/>
          <p:nvPr/>
        </p:nvSpPr>
        <p:spPr>
          <a:xfrm>
            <a:off x="1261872" y="768096"/>
            <a:ext cx="6199632" cy="461665"/>
          </a:xfrm>
          <a:prstGeom prst="rect">
            <a:avLst/>
          </a:prstGeom>
          <a:noFill/>
        </p:spPr>
        <p:txBody>
          <a:bodyPr wrap="square" rtlCol="0">
            <a:spAutoFit/>
          </a:bodyPr>
          <a:lstStyle/>
          <a:p>
            <a:pPr algn="ctr"/>
            <a:r>
              <a:rPr lang="en-US" sz="2400" dirty="0" smtClean="0"/>
              <a:t>Acts 3</a:t>
            </a:r>
            <a:endParaRPr lang="en-US" sz="2400" dirty="0"/>
          </a:p>
        </p:txBody>
      </p:sp>
      <p:sp>
        <p:nvSpPr>
          <p:cNvPr id="7" name="TextBox 6"/>
          <p:cNvSpPr txBox="1"/>
          <p:nvPr/>
        </p:nvSpPr>
        <p:spPr>
          <a:xfrm>
            <a:off x="-1" y="1225516"/>
            <a:ext cx="9144001" cy="523220"/>
          </a:xfrm>
          <a:prstGeom prst="rect">
            <a:avLst/>
          </a:prstGeom>
          <a:noFill/>
        </p:spPr>
        <p:txBody>
          <a:bodyPr wrap="square" rtlCol="0">
            <a:spAutoFit/>
          </a:bodyPr>
          <a:lstStyle/>
          <a:p>
            <a:pPr algn="ctr"/>
            <a:r>
              <a:rPr lang="en-US" sz="2800" i="1" dirty="0" smtClean="0"/>
              <a:t>Healing of the Lame Man And a Sermon on Christ</a:t>
            </a:r>
            <a:endParaRPr lang="en-US" sz="2800" i="1" dirty="0"/>
          </a:p>
        </p:txBody>
      </p:sp>
    </p:spTree>
    <p:extLst>
      <p:ext uri="{BB962C8B-B14F-4D97-AF65-F5344CB8AC3E}">
        <p14:creationId xmlns:p14="http://schemas.microsoft.com/office/powerpoint/2010/main" val="39516031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 calcmode="lin" valueType="num">
                                      <p:cBhvr>
                                        <p:cTn id="7" dur="1000" fill="hold"/>
                                        <p:tgtEl>
                                          <p:spTgt spid="5">
                                            <p:txEl>
                                              <p:pRg st="7" end="7"/>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7" end="7"/>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7" end="7"/>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5">
                                            <p:txEl>
                                              <p:pRg st="8" end="8"/>
                                            </p:txEl>
                                          </p:spTgt>
                                        </p:tgtEl>
                                        <p:attrNameLst>
                                          <p:attrName>style.visibility</p:attrName>
                                        </p:attrNameLst>
                                      </p:cBhvr>
                                      <p:to>
                                        <p:strVal val="visible"/>
                                      </p:to>
                                    </p:set>
                                    <p:anim calcmode="lin" valueType="num">
                                      <p:cBhvr>
                                        <p:cTn id="12" dur="1000" fill="hold"/>
                                        <p:tgtEl>
                                          <p:spTgt spid="5">
                                            <p:txEl>
                                              <p:pRg st="8" end="8"/>
                                            </p:txEl>
                                          </p:spTgt>
                                        </p:tgtEl>
                                        <p:attrNameLst>
                                          <p:attrName>ppt_w</p:attrName>
                                        </p:attrNameLst>
                                      </p:cBhvr>
                                      <p:tavLst>
                                        <p:tav tm="0">
                                          <p:val>
                                            <p:strVal val="#ppt_w*0.70"/>
                                          </p:val>
                                        </p:tav>
                                        <p:tav tm="100000">
                                          <p:val>
                                            <p:strVal val="#ppt_w"/>
                                          </p:val>
                                        </p:tav>
                                      </p:tavLst>
                                    </p:anim>
                                    <p:anim calcmode="lin" valueType="num">
                                      <p:cBhvr>
                                        <p:cTn id="13" dur="1000" fill="hold"/>
                                        <p:tgtEl>
                                          <p:spTgt spid="5">
                                            <p:txEl>
                                              <p:pRg st="8" end="8"/>
                                            </p:txEl>
                                          </p:spTgt>
                                        </p:tgtEl>
                                        <p:attrNameLst>
                                          <p:attrName>ppt_h</p:attrName>
                                        </p:attrNameLst>
                                      </p:cBhvr>
                                      <p:tavLst>
                                        <p:tav tm="0">
                                          <p:val>
                                            <p:strVal val="#ppt_h"/>
                                          </p:val>
                                        </p:tav>
                                        <p:tav tm="100000">
                                          <p:val>
                                            <p:strVal val="#ppt_h"/>
                                          </p:val>
                                        </p:tav>
                                      </p:tavLst>
                                    </p:anim>
                                    <p:animEffect transition="in" filter="fade">
                                      <p:cBhvr>
                                        <p:cTn id="14" dur="1000"/>
                                        <p:tgtEl>
                                          <p:spTgt spid="5">
                                            <p:txEl>
                                              <p:pRg st="8" end="8"/>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anim calcmode="lin" valueType="num">
                                      <p:cBhvr>
                                        <p:cTn id="17" dur="1000" fill="hold"/>
                                        <p:tgtEl>
                                          <p:spTgt spid="5">
                                            <p:txEl>
                                              <p:pRg st="9" end="9"/>
                                            </p:txEl>
                                          </p:spTgt>
                                        </p:tgtEl>
                                        <p:attrNameLst>
                                          <p:attrName>ppt_w</p:attrName>
                                        </p:attrNameLst>
                                      </p:cBhvr>
                                      <p:tavLst>
                                        <p:tav tm="0">
                                          <p:val>
                                            <p:strVal val="#ppt_w*0.70"/>
                                          </p:val>
                                        </p:tav>
                                        <p:tav tm="100000">
                                          <p:val>
                                            <p:strVal val="#ppt_w"/>
                                          </p:val>
                                        </p:tav>
                                      </p:tavLst>
                                    </p:anim>
                                    <p:anim calcmode="lin" valueType="num">
                                      <p:cBhvr>
                                        <p:cTn id="18" dur="1000" fill="hold"/>
                                        <p:tgtEl>
                                          <p:spTgt spid="5">
                                            <p:txEl>
                                              <p:pRg st="9" end="9"/>
                                            </p:txEl>
                                          </p:spTgt>
                                        </p:tgtEl>
                                        <p:attrNameLst>
                                          <p:attrName>ppt_h</p:attrName>
                                        </p:attrNameLst>
                                      </p:cBhvr>
                                      <p:tavLst>
                                        <p:tav tm="0">
                                          <p:val>
                                            <p:strVal val="#ppt_h"/>
                                          </p:val>
                                        </p:tav>
                                        <p:tav tm="100000">
                                          <p:val>
                                            <p:strVal val="#ppt_h"/>
                                          </p:val>
                                        </p:tav>
                                      </p:tavLst>
                                    </p:anim>
                                    <p:animEffect transition="in" filter="fade">
                                      <p:cBhvr>
                                        <p:cTn id="19" dur="1000"/>
                                        <p:tgtEl>
                                          <p:spTgt spid="5">
                                            <p:txEl>
                                              <p:pRg st="9" end="9"/>
                                            </p:txEl>
                                          </p:spTgt>
                                        </p:tgtEl>
                                      </p:cBhvr>
                                    </p:animEffect>
                                  </p:childTnLst>
                                </p:cTn>
                              </p:par>
                              <p:par>
                                <p:cTn id="20" presetID="55" presetClass="entr" presetSubtype="0" fill="hold" nodeType="withEffect">
                                  <p:stCondLst>
                                    <p:cond delay="0"/>
                                  </p:stCondLst>
                                  <p:childTnLst>
                                    <p:set>
                                      <p:cBhvr>
                                        <p:cTn id="21" dur="1" fill="hold">
                                          <p:stCondLst>
                                            <p:cond delay="0"/>
                                          </p:stCondLst>
                                        </p:cTn>
                                        <p:tgtEl>
                                          <p:spTgt spid="5">
                                            <p:txEl>
                                              <p:pRg st="10" end="10"/>
                                            </p:txEl>
                                          </p:spTgt>
                                        </p:tgtEl>
                                        <p:attrNameLst>
                                          <p:attrName>style.visibility</p:attrName>
                                        </p:attrNameLst>
                                      </p:cBhvr>
                                      <p:to>
                                        <p:strVal val="visible"/>
                                      </p:to>
                                    </p:set>
                                    <p:anim calcmode="lin" valueType="num">
                                      <p:cBhvr>
                                        <p:cTn id="22" dur="1000" fill="hold"/>
                                        <p:tgtEl>
                                          <p:spTgt spid="5">
                                            <p:txEl>
                                              <p:pRg st="10" end="10"/>
                                            </p:txEl>
                                          </p:spTgt>
                                        </p:tgtEl>
                                        <p:attrNameLst>
                                          <p:attrName>ppt_w</p:attrName>
                                        </p:attrNameLst>
                                      </p:cBhvr>
                                      <p:tavLst>
                                        <p:tav tm="0">
                                          <p:val>
                                            <p:strVal val="#ppt_w*0.70"/>
                                          </p:val>
                                        </p:tav>
                                        <p:tav tm="100000">
                                          <p:val>
                                            <p:strVal val="#ppt_w"/>
                                          </p:val>
                                        </p:tav>
                                      </p:tavLst>
                                    </p:anim>
                                    <p:anim calcmode="lin" valueType="num">
                                      <p:cBhvr>
                                        <p:cTn id="23" dur="1000" fill="hold"/>
                                        <p:tgtEl>
                                          <p:spTgt spid="5">
                                            <p:txEl>
                                              <p:pRg st="10" end="10"/>
                                            </p:txEl>
                                          </p:spTgt>
                                        </p:tgtEl>
                                        <p:attrNameLst>
                                          <p:attrName>ppt_h</p:attrName>
                                        </p:attrNameLst>
                                      </p:cBhvr>
                                      <p:tavLst>
                                        <p:tav tm="0">
                                          <p:val>
                                            <p:strVal val="#ppt_h"/>
                                          </p:val>
                                        </p:tav>
                                        <p:tav tm="100000">
                                          <p:val>
                                            <p:strVal val="#ppt_h"/>
                                          </p:val>
                                        </p:tav>
                                      </p:tavLst>
                                    </p:anim>
                                    <p:animEffect transition="in" filter="fade">
                                      <p:cBhvr>
                                        <p:cTn id="24" dur="10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0352" y="2267712"/>
            <a:ext cx="8506072" cy="3539430"/>
          </a:xfrm>
          <a:prstGeom prst="rect">
            <a:avLst/>
          </a:prstGeom>
          <a:noFill/>
        </p:spPr>
        <p:txBody>
          <a:bodyPr wrap="square" rtlCol="0">
            <a:spAutoFit/>
          </a:bodyPr>
          <a:lstStyle/>
          <a:p>
            <a:pPr marL="514350" indent="-514350">
              <a:buFont typeface="+mj-lt"/>
              <a:buAutoNum type="romanUcPeriod"/>
            </a:pPr>
            <a:r>
              <a:rPr lang="en-US" sz="2400" b="1" u="sng" dirty="0" smtClean="0"/>
              <a:t>Healing of the Lame Man</a:t>
            </a:r>
            <a:r>
              <a:rPr lang="en-US" sz="2400" b="1" dirty="0" smtClean="0"/>
              <a:t> </a:t>
            </a:r>
            <a:r>
              <a:rPr lang="en-US" sz="2400" b="1" dirty="0" smtClean="0">
                <a:solidFill>
                  <a:srgbClr val="FFFF99"/>
                </a:solidFill>
              </a:rPr>
              <a:t>(vv. 1-11)</a:t>
            </a:r>
          </a:p>
          <a:p>
            <a:pPr marL="514350" indent="-514350">
              <a:buFont typeface="+mj-lt"/>
              <a:buAutoNum type="romanUcPeriod"/>
            </a:pPr>
            <a:endParaRPr lang="en-US" sz="800" b="1" dirty="0" smtClean="0"/>
          </a:p>
          <a:p>
            <a:pPr marL="514350" indent="-514350">
              <a:buFont typeface="+mj-lt"/>
              <a:buAutoNum type="romanUcPeriod"/>
            </a:pPr>
            <a:r>
              <a:rPr lang="en-US" sz="2400" b="1" u="sng" dirty="0" smtClean="0"/>
              <a:t>Peter’s Sermon about Jesus</a:t>
            </a:r>
            <a:r>
              <a:rPr lang="en-US" sz="2400" b="1" dirty="0" smtClean="0"/>
              <a:t> </a:t>
            </a:r>
            <a:r>
              <a:rPr lang="en-US" sz="2400" b="1" dirty="0" smtClean="0">
                <a:solidFill>
                  <a:srgbClr val="FFFF99"/>
                </a:solidFill>
              </a:rPr>
              <a:t>(vv. 12-26)</a:t>
            </a:r>
          </a:p>
          <a:p>
            <a:pPr marL="514350" indent="-514350">
              <a:buFont typeface="+mj-lt"/>
              <a:buAutoNum type="romanUcPeriod"/>
            </a:pPr>
            <a:endParaRPr lang="en-US" sz="800" b="1" dirty="0" smtClean="0"/>
          </a:p>
          <a:p>
            <a:pPr marL="914400" lvl="1" indent="-457200">
              <a:buFont typeface="+mj-lt"/>
              <a:buAutoNum type="alphaUcPeriod"/>
            </a:pPr>
            <a:r>
              <a:rPr lang="en-US" sz="2400" i="1" dirty="0" smtClean="0"/>
              <a:t>Jesus: The suffering servant </a:t>
            </a:r>
            <a:r>
              <a:rPr lang="en-US" sz="2400" i="1" dirty="0" smtClean="0">
                <a:solidFill>
                  <a:srgbClr val="FFFF99"/>
                </a:solidFill>
              </a:rPr>
              <a:t>(vv. 12-21)</a:t>
            </a:r>
          </a:p>
          <a:p>
            <a:pPr marL="914400" lvl="1" indent="-457200">
              <a:buFont typeface="+mj-lt"/>
              <a:buAutoNum type="alphaUcPeriod"/>
            </a:pPr>
            <a:endParaRPr lang="en-US" sz="800" i="1" dirty="0" smtClean="0"/>
          </a:p>
          <a:p>
            <a:pPr marL="914400" lvl="1" indent="-457200">
              <a:buFont typeface="+mj-lt"/>
              <a:buAutoNum type="alphaUcPeriod"/>
            </a:pPr>
            <a:r>
              <a:rPr lang="en-US" sz="2400" i="1" dirty="0" smtClean="0"/>
              <a:t>Jesus: The prophet of prophecy </a:t>
            </a:r>
            <a:r>
              <a:rPr lang="en-US" sz="2400" i="1" dirty="0" smtClean="0">
                <a:solidFill>
                  <a:srgbClr val="FFFF99"/>
                </a:solidFill>
              </a:rPr>
              <a:t>(vv. 22-24)</a:t>
            </a:r>
          </a:p>
          <a:p>
            <a:pPr marL="914400" lvl="1" indent="-457200">
              <a:buFont typeface="+mj-lt"/>
              <a:buAutoNum type="alphaUcPeriod"/>
            </a:pPr>
            <a:endParaRPr lang="en-US" sz="800" i="1" dirty="0" smtClean="0"/>
          </a:p>
          <a:p>
            <a:pPr marL="914400" lvl="1" indent="-457200">
              <a:buFont typeface="+mj-lt"/>
              <a:buAutoNum type="alphaUcPeriod"/>
            </a:pPr>
            <a:r>
              <a:rPr lang="en-US" sz="2400" i="1" dirty="0" smtClean="0"/>
              <a:t>Jesus: The seed of Abraham </a:t>
            </a:r>
            <a:r>
              <a:rPr lang="en-US" sz="2400" i="1" dirty="0" smtClean="0">
                <a:solidFill>
                  <a:srgbClr val="FFFF99"/>
                </a:solidFill>
              </a:rPr>
              <a:t>(vv. 25-26)</a:t>
            </a:r>
          </a:p>
          <a:p>
            <a:pPr marL="1371600" lvl="2" indent="-457200">
              <a:buFont typeface="+mj-lt"/>
              <a:buAutoNum type="arabicPeriod"/>
            </a:pPr>
            <a:r>
              <a:rPr lang="en-US" sz="2400" dirty="0" smtClean="0"/>
              <a:t>The promise to Abraham </a:t>
            </a:r>
            <a:r>
              <a:rPr lang="en-US" sz="2400" dirty="0" smtClean="0">
                <a:solidFill>
                  <a:srgbClr val="FFFF99"/>
                </a:solidFill>
              </a:rPr>
              <a:t>(v. 25)</a:t>
            </a:r>
          </a:p>
          <a:p>
            <a:pPr marL="1371600" lvl="2" indent="-457200">
              <a:buFont typeface="+mj-lt"/>
              <a:buAutoNum type="arabicPeriod"/>
            </a:pPr>
            <a:r>
              <a:rPr lang="en-US" sz="2400" dirty="0" smtClean="0"/>
              <a:t>God raised up Christ to bless you in turning you away from sin </a:t>
            </a:r>
            <a:r>
              <a:rPr lang="en-US" sz="2400" dirty="0" smtClean="0">
                <a:solidFill>
                  <a:srgbClr val="FFFF99"/>
                </a:solidFill>
              </a:rPr>
              <a:t>(v. 26)</a:t>
            </a:r>
            <a:endParaRPr lang="en-US" sz="2400" dirty="0">
              <a:solidFill>
                <a:srgbClr val="FFFF99"/>
              </a:solidFill>
            </a:endParaRPr>
          </a:p>
        </p:txBody>
      </p:sp>
      <p:sp>
        <p:nvSpPr>
          <p:cNvPr id="6" name="TextBox 5"/>
          <p:cNvSpPr txBox="1"/>
          <p:nvPr/>
        </p:nvSpPr>
        <p:spPr>
          <a:xfrm>
            <a:off x="1261872" y="768096"/>
            <a:ext cx="6199632" cy="461665"/>
          </a:xfrm>
          <a:prstGeom prst="rect">
            <a:avLst/>
          </a:prstGeom>
          <a:noFill/>
        </p:spPr>
        <p:txBody>
          <a:bodyPr wrap="square" rtlCol="0">
            <a:spAutoFit/>
          </a:bodyPr>
          <a:lstStyle/>
          <a:p>
            <a:pPr algn="ctr"/>
            <a:r>
              <a:rPr lang="en-US" sz="2400" dirty="0" smtClean="0"/>
              <a:t>Acts 3</a:t>
            </a:r>
            <a:endParaRPr lang="en-US" sz="2400" dirty="0"/>
          </a:p>
        </p:txBody>
      </p:sp>
      <p:sp>
        <p:nvSpPr>
          <p:cNvPr id="7" name="TextBox 6"/>
          <p:cNvSpPr txBox="1"/>
          <p:nvPr/>
        </p:nvSpPr>
        <p:spPr>
          <a:xfrm>
            <a:off x="-1" y="1225516"/>
            <a:ext cx="9144001" cy="523220"/>
          </a:xfrm>
          <a:prstGeom prst="rect">
            <a:avLst/>
          </a:prstGeom>
          <a:noFill/>
        </p:spPr>
        <p:txBody>
          <a:bodyPr wrap="square" rtlCol="0">
            <a:spAutoFit/>
          </a:bodyPr>
          <a:lstStyle/>
          <a:p>
            <a:pPr algn="ctr"/>
            <a:r>
              <a:rPr lang="en-US" sz="2800" i="1" dirty="0" smtClean="0"/>
              <a:t>Healing of the Lame Man And a Sermon on Christ</a:t>
            </a:r>
            <a:endParaRPr lang="en-US" sz="2800" i="1" dirty="0"/>
          </a:p>
        </p:txBody>
      </p:sp>
    </p:spTree>
    <p:extLst>
      <p:ext uri="{BB962C8B-B14F-4D97-AF65-F5344CB8AC3E}">
        <p14:creationId xmlns:p14="http://schemas.microsoft.com/office/powerpoint/2010/main" val="39153413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xEl>
                                              <p:pRg st="9" end="9"/>
                                            </p:txEl>
                                          </p:spTgt>
                                        </p:tgtEl>
                                        <p:attrNameLst>
                                          <p:attrName>style.visibility</p:attrName>
                                        </p:attrNameLst>
                                      </p:cBhvr>
                                      <p:to>
                                        <p:strVal val="visible"/>
                                      </p:to>
                                    </p:set>
                                    <p:anim calcmode="lin" valueType="num">
                                      <p:cBhvr>
                                        <p:cTn id="7" dur="1000" fill="hold"/>
                                        <p:tgtEl>
                                          <p:spTgt spid="5">
                                            <p:txEl>
                                              <p:pRg st="9" end="9"/>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9" end="9"/>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9" end="9"/>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5">
                                            <p:txEl>
                                              <p:pRg st="10" end="10"/>
                                            </p:txEl>
                                          </p:spTgt>
                                        </p:tgtEl>
                                        <p:attrNameLst>
                                          <p:attrName>style.visibility</p:attrName>
                                        </p:attrNameLst>
                                      </p:cBhvr>
                                      <p:to>
                                        <p:strVal val="visible"/>
                                      </p:to>
                                    </p:set>
                                    <p:anim calcmode="lin" valueType="num">
                                      <p:cBhvr>
                                        <p:cTn id="12" dur="1000" fill="hold"/>
                                        <p:tgtEl>
                                          <p:spTgt spid="5">
                                            <p:txEl>
                                              <p:pRg st="10" end="10"/>
                                            </p:txEl>
                                          </p:spTgt>
                                        </p:tgtEl>
                                        <p:attrNameLst>
                                          <p:attrName>ppt_w</p:attrName>
                                        </p:attrNameLst>
                                      </p:cBhvr>
                                      <p:tavLst>
                                        <p:tav tm="0">
                                          <p:val>
                                            <p:strVal val="#ppt_w*0.70"/>
                                          </p:val>
                                        </p:tav>
                                        <p:tav tm="100000">
                                          <p:val>
                                            <p:strVal val="#ppt_w"/>
                                          </p:val>
                                        </p:tav>
                                      </p:tavLst>
                                    </p:anim>
                                    <p:anim calcmode="lin" valueType="num">
                                      <p:cBhvr>
                                        <p:cTn id="13" dur="1000" fill="hold"/>
                                        <p:tgtEl>
                                          <p:spTgt spid="5">
                                            <p:txEl>
                                              <p:pRg st="10" end="10"/>
                                            </p:txEl>
                                          </p:spTgt>
                                        </p:tgtEl>
                                        <p:attrNameLst>
                                          <p:attrName>ppt_h</p:attrName>
                                        </p:attrNameLst>
                                      </p:cBhvr>
                                      <p:tavLst>
                                        <p:tav tm="0">
                                          <p:val>
                                            <p:strVal val="#ppt_h"/>
                                          </p:val>
                                        </p:tav>
                                        <p:tav tm="100000">
                                          <p:val>
                                            <p:strVal val="#ppt_h"/>
                                          </p:val>
                                        </p:tav>
                                      </p:tavLst>
                                    </p:anim>
                                    <p:animEffect transition="in" filter="fade">
                                      <p:cBhvr>
                                        <p:cTn id="14" dur="10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2012" y="1807105"/>
            <a:ext cx="8095129" cy="1825096"/>
          </a:xfrm>
        </p:spPr>
        <p:txBody>
          <a:bodyPr>
            <a:normAutofit fontScale="90000"/>
          </a:bodyPr>
          <a:lstStyle/>
          <a:p>
            <a:pPr algn="ctr"/>
            <a:r>
              <a:rPr lang="en-US" dirty="0" smtClean="0"/>
              <a:t>Lessons From Healing of Lame Man</a:t>
            </a:r>
            <a:endParaRPr lang="en-US" dirty="0"/>
          </a:p>
        </p:txBody>
      </p:sp>
      <p:sp>
        <p:nvSpPr>
          <p:cNvPr id="3" name="Subtitle 2"/>
          <p:cNvSpPr>
            <a:spLocks noGrp="1"/>
          </p:cNvSpPr>
          <p:nvPr>
            <p:ph type="subTitle" idx="1"/>
          </p:nvPr>
        </p:nvSpPr>
        <p:spPr>
          <a:xfrm>
            <a:off x="900953" y="3874248"/>
            <a:ext cx="7315200" cy="685800"/>
          </a:xfrm>
        </p:spPr>
        <p:txBody>
          <a:bodyPr>
            <a:normAutofit/>
          </a:bodyPr>
          <a:lstStyle/>
          <a:p>
            <a:r>
              <a:rPr lang="en-US" sz="2800" dirty="0" smtClean="0">
                <a:solidFill>
                  <a:srgbClr val="FFFF99"/>
                </a:solidFill>
              </a:rPr>
              <a:t>Acts 3</a:t>
            </a:r>
            <a:endParaRPr lang="en-US" sz="2800" dirty="0">
              <a:solidFill>
                <a:srgbClr val="FFFF99"/>
              </a:solidFill>
            </a:endParaRPr>
          </a:p>
        </p:txBody>
      </p:sp>
    </p:spTree>
    <p:extLst>
      <p:ext uri="{BB962C8B-B14F-4D97-AF65-F5344CB8AC3E}">
        <p14:creationId xmlns:p14="http://schemas.microsoft.com/office/powerpoint/2010/main" val="2158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 y="0"/>
            <a:ext cx="9144001" cy="2191871"/>
          </a:xfrm>
          <a:prstGeom prst="rect">
            <a:avLst/>
          </a:prstGeom>
        </p:spPr>
      </p:pic>
      <p:sp>
        <p:nvSpPr>
          <p:cNvPr id="9" name="TextBox 8"/>
          <p:cNvSpPr txBox="1"/>
          <p:nvPr/>
        </p:nvSpPr>
        <p:spPr>
          <a:xfrm>
            <a:off x="268943" y="1893803"/>
            <a:ext cx="8996082" cy="616387"/>
          </a:xfrm>
          <a:prstGeom prst="rect">
            <a:avLst/>
          </a:prstGeom>
          <a:noFill/>
        </p:spPr>
        <p:txBody>
          <a:bodyPr wrap="square" rtlCol="0">
            <a:spAutoFit/>
          </a:bodyPr>
          <a:lstStyle/>
          <a:p>
            <a:pPr marL="571500" indent="-571500">
              <a:lnSpc>
                <a:spcPct val="150000"/>
              </a:lnSpc>
              <a:buFont typeface="+mj-lt"/>
              <a:buAutoNum type="romanUcPeriod"/>
            </a:pPr>
            <a:r>
              <a:rPr lang="en-US" sz="2600" dirty="0" smtClean="0">
                <a:solidFill>
                  <a:srgbClr val="FFFFCC"/>
                </a:solidFill>
              </a:rPr>
              <a:t>Some Things Worth More Than Silver &amp; Gold (v. 6)</a:t>
            </a:r>
            <a:endParaRPr lang="en-US" sz="2600" dirty="0">
              <a:solidFill>
                <a:srgbClr val="FFFFCC"/>
              </a:solidFill>
            </a:endParaRPr>
          </a:p>
        </p:txBody>
      </p:sp>
    </p:spTree>
    <p:extLst>
      <p:ext uri="{BB962C8B-B14F-4D97-AF65-F5344CB8AC3E}">
        <p14:creationId xmlns:p14="http://schemas.microsoft.com/office/powerpoint/2010/main" val="4012098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89285"/>
            <a:ext cx="9144000" cy="616387"/>
          </a:xfrm>
          <a:prstGeom prst="rect">
            <a:avLst/>
          </a:prstGeom>
          <a:noFill/>
        </p:spPr>
        <p:txBody>
          <a:bodyPr wrap="square" rtlCol="0">
            <a:spAutoFit/>
          </a:bodyPr>
          <a:lstStyle/>
          <a:p>
            <a:pPr marL="571500" indent="-571500" algn="ctr">
              <a:lnSpc>
                <a:spcPct val="150000"/>
              </a:lnSpc>
              <a:buFont typeface="+mj-lt"/>
              <a:buAutoNum type="romanUcPeriod"/>
            </a:pPr>
            <a:r>
              <a:rPr lang="en-US" sz="2600" dirty="0" smtClean="0">
                <a:solidFill>
                  <a:srgbClr val="FFFFCC"/>
                </a:solidFill>
              </a:rPr>
              <a:t>Some Things Worth More Than Silver &amp; Gold (v. 6)</a:t>
            </a:r>
            <a:endParaRPr lang="en-US" sz="2600" dirty="0">
              <a:solidFill>
                <a:srgbClr val="FFFFCC"/>
              </a:solidFill>
            </a:endParaRPr>
          </a:p>
        </p:txBody>
      </p:sp>
      <p:cxnSp>
        <p:nvCxnSpPr>
          <p:cNvPr id="10" name="Straight Connector 9"/>
          <p:cNvCxnSpPr/>
          <p:nvPr/>
        </p:nvCxnSpPr>
        <p:spPr>
          <a:xfrm>
            <a:off x="-67236" y="6051177"/>
            <a:ext cx="9278471"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http://mycoins.co/pictures/Gold-and-silver-coins-from-Flickr-Gerard_Belfa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1834" y="4556445"/>
            <a:ext cx="1942166" cy="14566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70647" y="1183340"/>
            <a:ext cx="8485094" cy="3970318"/>
          </a:xfrm>
          <a:prstGeom prst="rect">
            <a:avLst/>
          </a:prstGeom>
          <a:noFill/>
        </p:spPr>
        <p:txBody>
          <a:bodyPr wrap="square" rtlCol="0">
            <a:spAutoFit/>
          </a:bodyPr>
          <a:lstStyle/>
          <a:p>
            <a:pPr marL="457200" indent="-457200">
              <a:lnSpc>
                <a:spcPct val="150000"/>
              </a:lnSpc>
              <a:buFont typeface="+mj-lt"/>
              <a:buAutoNum type="alphaUcPeriod"/>
            </a:pPr>
            <a:r>
              <a:rPr lang="en-US" sz="2400" dirty="0" smtClean="0"/>
              <a:t>Soul </a:t>
            </a:r>
            <a:r>
              <a:rPr lang="en-US" sz="2400" dirty="0" smtClean="0">
                <a:solidFill>
                  <a:srgbClr val="FFFF99"/>
                </a:solidFill>
              </a:rPr>
              <a:t>(Matt. 16:26)</a:t>
            </a:r>
          </a:p>
          <a:p>
            <a:pPr marL="457200" indent="-457200">
              <a:lnSpc>
                <a:spcPct val="150000"/>
              </a:lnSpc>
              <a:buFont typeface="+mj-lt"/>
              <a:buAutoNum type="alphaUcPeriod"/>
            </a:pPr>
            <a:r>
              <a:rPr lang="en-US" sz="2400" dirty="0" smtClean="0"/>
              <a:t>Forgiveness </a:t>
            </a:r>
            <a:r>
              <a:rPr lang="en-US" sz="2400" dirty="0" smtClean="0">
                <a:solidFill>
                  <a:srgbClr val="FFFF99"/>
                </a:solidFill>
              </a:rPr>
              <a:t>(Heb. 8:12)</a:t>
            </a:r>
          </a:p>
          <a:p>
            <a:pPr marL="457200" indent="-457200">
              <a:lnSpc>
                <a:spcPct val="150000"/>
              </a:lnSpc>
              <a:buFont typeface="+mj-lt"/>
              <a:buAutoNum type="alphaUcPeriod"/>
            </a:pPr>
            <a:r>
              <a:rPr lang="en-US" sz="2400" dirty="0" smtClean="0"/>
              <a:t>Hope of heaven </a:t>
            </a:r>
            <a:r>
              <a:rPr lang="en-US" sz="2400" dirty="0" smtClean="0">
                <a:solidFill>
                  <a:srgbClr val="FFFF99"/>
                </a:solidFill>
              </a:rPr>
              <a:t>(Titus 1:2; 3:7)</a:t>
            </a:r>
          </a:p>
          <a:p>
            <a:pPr marL="457200" indent="-457200">
              <a:lnSpc>
                <a:spcPct val="150000"/>
              </a:lnSpc>
              <a:buFont typeface="+mj-lt"/>
              <a:buAutoNum type="alphaUcPeriod"/>
            </a:pPr>
            <a:r>
              <a:rPr lang="en-US" sz="2400" dirty="0" smtClean="0"/>
              <a:t>Word &amp; knowledge of it </a:t>
            </a:r>
            <a:r>
              <a:rPr lang="en-US" sz="2400" dirty="0" smtClean="0">
                <a:solidFill>
                  <a:srgbClr val="FFFF99"/>
                </a:solidFill>
              </a:rPr>
              <a:t>(Psa. 19:10; 119:72)</a:t>
            </a:r>
          </a:p>
          <a:p>
            <a:pPr marL="457200" indent="-457200">
              <a:lnSpc>
                <a:spcPct val="150000"/>
              </a:lnSpc>
              <a:buFont typeface="+mj-lt"/>
              <a:buAutoNum type="alphaUcPeriod"/>
            </a:pPr>
            <a:r>
              <a:rPr lang="en-US" sz="2400" dirty="0" smtClean="0"/>
              <a:t>Wisdom </a:t>
            </a:r>
            <a:r>
              <a:rPr lang="en-US" sz="2400" dirty="0" smtClean="0">
                <a:solidFill>
                  <a:srgbClr val="FFFF99"/>
                </a:solidFill>
              </a:rPr>
              <a:t>(Prov. 8:19; Col. 1:9)</a:t>
            </a:r>
          </a:p>
          <a:p>
            <a:pPr marL="457200" indent="-457200">
              <a:lnSpc>
                <a:spcPct val="150000"/>
              </a:lnSpc>
              <a:buFont typeface="+mj-lt"/>
              <a:buAutoNum type="alphaUcPeriod"/>
            </a:pPr>
            <a:r>
              <a:rPr lang="en-US" sz="2400" dirty="0" smtClean="0"/>
              <a:t>Good name </a:t>
            </a:r>
            <a:r>
              <a:rPr lang="en-US" sz="2400" dirty="0" smtClean="0">
                <a:solidFill>
                  <a:srgbClr val="FFFF99"/>
                </a:solidFill>
              </a:rPr>
              <a:t>(Prov. 22:1)</a:t>
            </a:r>
          </a:p>
          <a:p>
            <a:pPr marL="457200" indent="-457200">
              <a:lnSpc>
                <a:spcPct val="150000"/>
              </a:lnSpc>
              <a:buFont typeface="+mj-lt"/>
              <a:buAutoNum type="alphaUcPeriod"/>
            </a:pPr>
            <a:r>
              <a:rPr lang="en-US" sz="2400" dirty="0" smtClean="0"/>
              <a:t>Time &amp; attention to children </a:t>
            </a:r>
            <a:r>
              <a:rPr lang="en-US" sz="2400" dirty="0" smtClean="0">
                <a:solidFill>
                  <a:srgbClr val="FFFF99"/>
                </a:solidFill>
              </a:rPr>
              <a:t>(Prov. 22:6)</a:t>
            </a:r>
          </a:p>
        </p:txBody>
      </p:sp>
      <p:sp>
        <p:nvSpPr>
          <p:cNvPr id="15" name="Oval 14"/>
          <p:cNvSpPr/>
          <p:nvPr/>
        </p:nvSpPr>
        <p:spPr>
          <a:xfrm>
            <a:off x="6306670" y="11339"/>
            <a:ext cx="1062318" cy="1021977"/>
          </a:xfrm>
          <a:prstGeom prst="ellipse">
            <a:avLst/>
          </a:prstGeom>
          <a:solidFill>
            <a:schemeClr val="accent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I.</a:t>
            </a:r>
            <a:endParaRPr lang="en-US" sz="3200" dirty="0">
              <a:solidFill>
                <a:schemeClr val="tx1"/>
              </a:solidFill>
            </a:endParaRPr>
          </a:p>
        </p:txBody>
      </p:sp>
    </p:spTree>
    <p:extLst>
      <p:ext uri="{BB962C8B-B14F-4D97-AF65-F5344CB8AC3E}">
        <p14:creationId xmlns:p14="http://schemas.microsoft.com/office/powerpoint/2010/main" val="2710626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2" end="2"/>
                                            </p:txEl>
                                          </p:spTgt>
                                        </p:tgtEl>
                                        <p:attrNameLst>
                                          <p:attrName>style.visibility</p:attrName>
                                        </p:attrNameLst>
                                      </p:cBhvr>
                                      <p:to>
                                        <p:strVal val="visible"/>
                                      </p:to>
                                    </p:set>
                                    <p:animEffect transition="in" filter="fade">
                                      <p:cBhvr>
                                        <p:cTn id="14" dur="1000"/>
                                        <p:tgtEl>
                                          <p:spTgt spid="12">
                                            <p:txEl>
                                              <p:pRg st="2" end="2"/>
                                            </p:txEl>
                                          </p:spTgt>
                                        </p:tgtEl>
                                      </p:cBhvr>
                                    </p:animEffect>
                                    <p:anim calcmode="lin" valueType="num">
                                      <p:cBhvr>
                                        <p:cTn id="15"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animEffect transition="in" filter="fade">
                                      <p:cBhvr>
                                        <p:cTn id="21" dur="1000"/>
                                        <p:tgtEl>
                                          <p:spTgt spid="12">
                                            <p:txEl>
                                              <p:pRg st="3" end="3"/>
                                            </p:txEl>
                                          </p:spTgt>
                                        </p:tgtEl>
                                      </p:cBhvr>
                                    </p:animEffect>
                                    <p:anim calcmode="lin" valueType="num">
                                      <p:cBhvr>
                                        <p:cTn id="22"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xEl>
                                              <p:pRg st="4" end="4"/>
                                            </p:txEl>
                                          </p:spTgt>
                                        </p:tgtEl>
                                        <p:attrNameLst>
                                          <p:attrName>style.visibility</p:attrName>
                                        </p:attrNameLst>
                                      </p:cBhvr>
                                      <p:to>
                                        <p:strVal val="visible"/>
                                      </p:to>
                                    </p:set>
                                    <p:animEffect transition="in" filter="fade">
                                      <p:cBhvr>
                                        <p:cTn id="28" dur="1000"/>
                                        <p:tgtEl>
                                          <p:spTgt spid="12">
                                            <p:txEl>
                                              <p:pRg st="4" end="4"/>
                                            </p:txEl>
                                          </p:spTgt>
                                        </p:tgtEl>
                                      </p:cBhvr>
                                    </p:animEffect>
                                    <p:anim calcmode="lin" valueType="num">
                                      <p:cBhvr>
                                        <p:cTn id="29"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xEl>
                                              <p:pRg st="5" end="5"/>
                                            </p:txEl>
                                          </p:spTgt>
                                        </p:tgtEl>
                                        <p:attrNameLst>
                                          <p:attrName>style.visibility</p:attrName>
                                        </p:attrNameLst>
                                      </p:cBhvr>
                                      <p:to>
                                        <p:strVal val="visible"/>
                                      </p:to>
                                    </p:set>
                                    <p:animEffect transition="in" filter="fade">
                                      <p:cBhvr>
                                        <p:cTn id="35" dur="1000"/>
                                        <p:tgtEl>
                                          <p:spTgt spid="12">
                                            <p:txEl>
                                              <p:pRg st="5" end="5"/>
                                            </p:txEl>
                                          </p:spTgt>
                                        </p:tgtEl>
                                      </p:cBhvr>
                                    </p:animEffect>
                                    <p:anim calcmode="lin" valueType="num">
                                      <p:cBhvr>
                                        <p:cTn id="36" dur="1000" fill="hold"/>
                                        <p:tgtEl>
                                          <p:spTgt spid="1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1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2">
                                            <p:txEl>
                                              <p:pRg st="6" end="6"/>
                                            </p:txEl>
                                          </p:spTgt>
                                        </p:tgtEl>
                                        <p:attrNameLst>
                                          <p:attrName>style.visibility</p:attrName>
                                        </p:attrNameLst>
                                      </p:cBhvr>
                                      <p:to>
                                        <p:strVal val="visible"/>
                                      </p:to>
                                    </p:set>
                                    <p:animEffect transition="in" filter="fade">
                                      <p:cBhvr>
                                        <p:cTn id="42" dur="1000"/>
                                        <p:tgtEl>
                                          <p:spTgt spid="12">
                                            <p:txEl>
                                              <p:pRg st="6" end="6"/>
                                            </p:txEl>
                                          </p:spTgt>
                                        </p:tgtEl>
                                      </p:cBhvr>
                                    </p:animEffect>
                                    <p:anim calcmode="lin" valueType="num">
                                      <p:cBhvr>
                                        <p:cTn id="43" dur="1000" fill="hold"/>
                                        <p:tgtEl>
                                          <p:spTgt spid="12">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1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 y="0"/>
            <a:ext cx="9144001" cy="2191871"/>
          </a:xfrm>
          <a:prstGeom prst="rect">
            <a:avLst/>
          </a:prstGeom>
        </p:spPr>
      </p:pic>
      <p:sp>
        <p:nvSpPr>
          <p:cNvPr id="9" name="TextBox 8"/>
          <p:cNvSpPr txBox="1"/>
          <p:nvPr/>
        </p:nvSpPr>
        <p:spPr>
          <a:xfrm>
            <a:off x="268943" y="1893803"/>
            <a:ext cx="8996082" cy="1292662"/>
          </a:xfrm>
          <a:prstGeom prst="rect">
            <a:avLst/>
          </a:prstGeom>
          <a:noFill/>
        </p:spPr>
        <p:txBody>
          <a:bodyPr wrap="square" rtlCol="0">
            <a:spAutoFit/>
          </a:bodyPr>
          <a:lstStyle/>
          <a:p>
            <a:pPr marL="571500" indent="-571500">
              <a:lnSpc>
                <a:spcPct val="150000"/>
              </a:lnSpc>
              <a:buFont typeface="+mj-lt"/>
              <a:buAutoNum type="romanUcPeriod"/>
            </a:pPr>
            <a:r>
              <a:rPr lang="en-US" sz="2600" dirty="0" smtClean="0">
                <a:solidFill>
                  <a:srgbClr val="FFFFCC"/>
                </a:solidFill>
              </a:rPr>
              <a:t>Some Things Worth More Than Silver &amp; Gold (v. 6)</a:t>
            </a:r>
          </a:p>
          <a:p>
            <a:pPr marL="571500" indent="-571500">
              <a:lnSpc>
                <a:spcPct val="150000"/>
              </a:lnSpc>
              <a:buFont typeface="+mj-lt"/>
              <a:buAutoNum type="romanUcPeriod"/>
            </a:pPr>
            <a:r>
              <a:rPr lang="en-US" sz="2600" dirty="0" smtClean="0">
                <a:solidFill>
                  <a:srgbClr val="FFFFCC"/>
                </a:solidFill>
              </a:rPr>
              <a:t>Nature of Real Miracles (vv. 7, 9, 16)</a:t>
            </a:r>
            <a:endParaRPr lang="en-US" sz="2600" dirty="0">
              <a:solidFill>
                <a:srgbClr val="FFFFCC"/>
              </a:solidFill>
            </a:endParaRPr>
          </a:p>
        </p:txBody>
      </p:sp>
    </p:spTree>
    <p:extLst>
      <p:ext uri="{BB962C8B-B14F-4D97-AF65-F5344CB8AC3E}">
        <p14:creationId xmlns:p14="http://schemas.microsoft.com/office/powerpoint/2010/main" val="41361652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446" y="6051177"/>
            <a:ext cx="9130554" cy="692497"/>
          </a:xfrm>
          <a:prstGeom prst="rect">
            <a:avLst/>
          </a:prstGeom>
          <a:noFill/>
        </p:spPr>
        <p:txBody>
          <a:bodyPr wrap="square" rtlCol="0">
            <a:spAutoFit/>
          </a:bodyPr>
          <a:lstStyle/>
          <a:p>
            <a:pPr marL="571500" indent="-571500" algn="ctr">
              <a:lnSpc>
                <a:spcPct val="150000"/>
              </a:lnSpc>
              <a:buFont typeface="+mj-lt"/>
              <a:buAutoNum type="romanUcPeriod" startAt="2"/>
            </a:pPr>
            <a:r>
              <a:rPr lang="en-US" sz="2600" dirty="0" smtClean="0">
                <a:solidFill>
                  <a:srgbClr val="FFFFCC"/>
                </a:solidFill>
              </a:rPr>
              <a:t>Nature of Real Miracles (vv. 7, 9, 16)</a:t>
            </a:r>
            <a:endParaRPr lang="en-US" sz="2600" dirty="0">
              <a:solidFill>
                <a:srgbClr val="FFFFCC"/>
              </a:solidFill>
            </a:endParaRPr>
          </a:p>
        </p:txBody>
      </p:sp>
      <p:cxnSp>
        <p:nvCxnSpPr>
          <p:cNvPr id="3" name="Straight Connector 2"/>
          <p:cNvCxnSpPr/>
          <p:nvPr/>
        </p:nvCxnSpPr>
        <p:spPr>
          <a:xfrm>
            <a:off x="-67236" y="6051177"/>
            <a:ext cx="9278471" cy="0"/>
          </a:xfrm>
          <a:prstGeom prst="line">
            <a:avLst/>
          </a:prstGeom>
        </p:spPr>
        <p:style>
          <a:lnRef idx="1">
            <a:schemeClr val="accent1"/>
          </a:lnRef>
          <a:fillRef idx="0">
            <a:schemeClr val="accent1"/>
          </a:fillRef>
          <a:effectRef idx="0">
            <a:schemeClr val="accent1"/>
          </a:effectRef>
          <a:fontRef idx="minor">
            <a:schemeClr val="tx1"/>
          </a:fontRef>
        </p:style>
      </p:cxnSp>
      <p:pic>
        <p:nvPicPr>
          <p:cNvPr id="2050" name="Picture 2" descr="http://i197.photobucket.com/albums/aa23/thegodlight/healerpe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7328" y="3832412"/>
            <a:ext cx="1568031" cy="22187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Oval 4"/>
          <p:cNvSpPr/>
          <p:nvPr/>
        </p:nvSpPr>
        <p:spPr>
          <a:xfrm>
            <a:off x="6306670" y="11339"/>
            <a:ext cx="1062318" cy="1021977"/>
          </a:xfrm>
          <a:prstGeom prst="ellipse">
            <a:avLst/>
          </a:prstGeom>
          <a:solidFill>
            <a:schemeClr val="accent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II.</a:t>
            </a:r>
            <a:endParaRPr lang="en-US" sz="3200" dirty="0">
              <a:solidFill>
                <a:schemeClr val="tx1"/>
              </a:solidFill>
            </a:endParaRPr>
          </a:p>
        </p:txBody>
      </p:sp>
      <p:sp>
        <p:nvSpPr>
          <p:cNvPr id="6" name="TextBox 5"/>
          <p:cNvSpPr txBox="1"/>
          <p:nvPr/>
        </p:nvSpPr>
        <p:spPr>
          <a:xfrm>
            <a:off x="470647" y="1183340"/>
            <a:ext cx="7100047" cy="3416320"/>
          </a:xfrm>
          <a:prstGeom prst="rect">
            <a:avLst/>
          </a:prstGeom>
          <a:noFill/>
        </p:spPr>
        <p:txBody>
          <a:bodyPr wrap="square" rtlCol="0">
            <a:spAutoFit/>
          </a:bodyPr>
          <a:lstStyle/>
          <a:p>
            <a:pPr marL="457200" indent="-457200">
              <a:lnSpc>
                <a:spcPct val="150000"/>
              </a:lnSpc>
              <a:buFont typeface="+mj-lt"/>
              <a:buAutoNum type="alphaUcPeriod"/>
            </a:pPr>
            <a:r>
              <a:rPr lang="en-US" sz="2400" dirty="0" smtClean="0"/>
              <a:t>Immediate </a:t>
            </a:r>
            <a:r>
              <a:rPr lang="en-US" sz="2400" dirty="0" smtClean="0">
                <a:solidFill>
                  <a:srgbClr val="FFFF99"/>
                </a:solidFill>
              </a:rPr>
              <a:t>(v. 7)</a:t>
            </a:r>
          </a:p>
          <a:p>
            <a:pPr marL="457200" indent="-457200">
              <a:lnSpc>
                <a:spcPct val="150000"/>
              </a:lnSpc>
              <a:buFont typeface="+mj-lt"/>
              <a:buAutoNum type="alphaUcPeriod"/>
            </a:pPr>
            <a:r>
              <a:rPr lang="en-US" sz="2400" dirty="0" smtClean="0"/>
              <a:t>Complete </a:t>
            </a:r>
            <a:r>
              <a:rPr lang="en-US" sz="2400" dirty="0" smtClean="0">
                <a:solidFill>
                  <a:srgbClr val="FFFF99"/>
                </a:solidFill>
              </a:rPr>
              <a:t>(v. 16)</a:t>
            </a:r>
          </a:p>
          <a:p>
            <a:pPr marL="457200" indent="-457200">
              <a:lnSpc>
                <a:spcPct val="150000"/>
              </a:lnSpc>
              <a:buFont typeface="+mj-lt"/>
              <a:buAutoNum type="alphaUcPeriod"/>
            </a:pPr>
            <a:r>
              <a:rPr lang="en-US" sz="2400" dirty="0" smtClean="0"/>
              <a:t>Evident </a:t>
            </a:r>
            <a:r>
              <a:rPr lang="en-US" sz="2400" dirty="0" smtClean="0">
                <a:solidFill>
                  <a:srgbClr val="FFFF99"/>
                </a:solidFill>
              </a:rPr>
              <a:t>(vv. 9. 16)</a:t>
            </a:r>
          </a:p>
          <a:p>
            <a:pPr marL="457200" indent="-457200">
              <a:lnSpc>
                <a:spcPct val="150000"/>
              </a:lnSpc>
              <a:buFont typeface="+mj-lt"/>
              <a:buAutoNum type="alphaUcPeriod"/>
            </a:pPr>
            <a:r>
              <a:rPr lang="en-US" sz="2400" dirty="0" smtClean="0"/>
              <a:t>Faith of performer </a:t>
            </a:r>
            <a:r>
              <a:rPr lang="en-US" sz="2400" dirty="0" smtClean="0">
                <a:solidFill>
                  <a:srgbClr val="FFFF99"/>
                </a:solidFill>
              </a:rPr>
              <a:t>(v. 16)</a:t>
            </a:r>
            <a:endParaRPr lang="en-US" sz="2400" dirty="0" smtClean="0"/>
          </a:p>
          <a:p>
            <a:pPr marL="914400" lvl="1" indent="-457200">
              <a:buFont typeface="+mj-lt"/>
              <a:buAutoNum type="arabicPeriod"/>
            </a:pPr>
            <a:r>
              <a:rPr lang="en-US" sz="2400" dirty="0" smtClean="0"/>
              <a:t>Lame man – had no basis for faith</a:t>
            </a:r>
          </a:p>
          <a:p>
            <a:pPr marL="914400" lvl="1" indent="-457200">
              <a:buFont typeface="+mj-lt"/>
              <a:buAutoNum type="arabicPeriod"/>
            </a:pPr>
            <a:r>
              <a:rPr lang="en-US" sz="2400" dirty="0" smtClean="0"/>
              <a:t>Faith was required for performer not the  recipient  </a:t>
            </a:r>
            <a:r>
              <a:rPr lang="en-US" sz="2400" dirty="0" smtClean="0">
                <a:solidFill>
                  <a:srgbClr val="FFFF99"/>
                </a:solidFill>
              </a:rPr>
              <a:t>(Matt. 17:14-21)</a:t>
            </a:r>
          </a:p>
        </p:txBody>
      </p:sp>
    </p:spTree>
    <p:extLst>
      <p:ext uri="{BB962C8B-B14F-4D97-AF65-F5344CB8AC3E}">
        <p14:creationId xmlns:p14="http://schemas.microsoft.com/office/powerpoint/2010/main" val="13415005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1000"/>
                                        <p:tgtEl>
                                          <p:spTgt spid="6">
                                            <p:txEl>
                                              <p:pRg st="5" end="5"/>
                                            </p:txEl>
                                          </p:spTgt>
                                        </p:tgtEl>
                                      </p:cBhvr>
                                    </p:animEffect>
                                    <p:anim calcmode="lin" valueType="num">
                                      <p:cBhvr>
                                        <p:cTn id="3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 y="0"/>
            <a:ext cx="9144001" cy="2191871"/>
          </a:xfrm>
          <a:prstGeom prst="rect">
            <a:avLst/>
          </a:prstGeom>
        </p:spPr>
      </p:pic>
      <p:sp>
        <p:nvSpPr>
          <p:cNvPr id="9" name="TextBox 8"/>
          <p:cNvSpPr txBox="1"/>
          <p:nvPr/>
        </p:nvSpPr>
        <p:spPr>
          <a:xfrm>
            <a:off x="268943" y="1893803"/>
            <a:ext cx="8996082" cy="1892826"/>
          </a:xfrm>
          <a:prstGeom prst="rect">
            <a:avLst/>
          </a:prstGeom>
          <a:noFill/>
        </p:spPr>
        <p:txBody>
          <a:bodyPr wrap="square" rtlCol="0">
            <a:spAutoFit/>
          </a:bodyPr>
          <a:lstStyle/>
          <a:p>
            <a:pPr marL="571500" indent="-571500">
              <a:lnSpc>
                <a:spcPct val="150000"/>
              </a:lnSpc>
              <a:buFont typeface="+mj-lt"/>
              <a:buAutoNum type="romanUcPeriod"/>
            </a:pPr>
            <a:r>
              <a:rPr lang="en-US" sz="2600" dirty="0" smtClean="0">
                <a:solidFill>
                  <a:srgbClr val="FFFFCC"/>
                </a:solidFill>
              </a:rPr>
              <a:t>Some Things Worth More Than Silver &amp; Gold (v. 6)</a:t>
            </a:r>
          </a:p>
          <a:p>
            <a:pPr marL="571500" indent="-571500">
              <a:lnSpc>
                <a:spcPct val="150000"/>
              </a:lnSpc>
              <a:buFont typeface="+mj-lt"/>
              <a:buAutoNum type="romanUcPeriod"/>
            </a:pPr>
            <a:r>
              <a:rPr lang="en-US" sz="2600" dirty="0" smtClean="0">
                <a:solidFill>
                  <a:srgbClr val="FFFFCC"/>
                </a:solidFill>
              </a:rPr>
              <a:t>Nature of Real Miracles (vv. 7, 9, 16)</a:t>
            </a:r>
          </a:p>
          <a:p>
            <a:pPr marL="571500" indent="-571500">
              <a:lnSpc>
                <a:spcPct val="150000"/>
              </a:lnSpc>
              <a:buFont typeface="+mj-lt"/>
              <a:buAutoNum type="romanUcPeriod"/>
            </a:pPr>
            <a:r>
              <a:rPr lang="en-US" sz="2600" dirty="0" smtClean="0">
                <a:solidFill>
                  <a:srgbClr val="FFFFCC"/>
                </a:solidFill>
              </a:rPr>
              <a:t>Being Channels of Power (vv. 12, 16)</a:t>
            </a:r>
            <a:endParaRPr lang="en-US" sz="2600" dirty="0">
              <a:solidFill>
                <a:srgbClr val="FFFFCC"/>
              </a:solidFill>
            </a:endParaRPr>
          </a:p>
        </p:txBody>
      </p:sp>
    </p:spTree>
    <p:extLst>
      <p:ext uri="{BB962C8B-B14F-4D97-AF65-F5344CB8AC3E}">
        <p14:creationId xmlns:p14="http://schemas.microsoft.com/office/powerpoint/2010/main" val="1821591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051177"/>
            <a:ext cx="9144000" cy="692497"/>
          </a:xfrm>
          <a:prstGeom prst="rect">
            <a:avLst/>
          </a:prstGeom>
          <a:noFill/>
        </p:spPr>
        <p:txBody>
          <a:bodyPr wrap="square" rtlCol="0">
            <a:spAutoFit/>
          </a:bodyPr>
          <a:lstStyle/>
          <a:p>
            <a:pPr marL="571500" indent="-571500" algn="ctr">
              <a:lnSpc>
                <a:spcPct val="150000"/>
              </a:lnSpc>
              <a:buFont typeface="+mj-lt"/>
              <a:buAutoNum type="romanUcPeriod" startAt="3"/>
            </a:pPr>
            <a:r>
              <a:rPr lang="en-US" sz="2600" dirty="0" smtClean="0">
                <a:solidFill>
                  <a:srgbClr val="FFFFCC"/>
                </a:solidFill>
              </a:rPr>
              <a:t>Being Channels of Power (vv. 12, 16)</a:t>
            </a:r>
            <a:endParaRPr lang="en-US" sz="2600" dirty="0">
              <a:solidFill>
                <a:srgbClr val="FFFFCC"/>
              </a:solidFill>
            </a:endParaRPr>
          </a:p>
        </p:txBody>
      </p:sp>
      <p:cxnSp>
        <p:nvCxnSpPr>
          <p:cNvPr id="3" name="Straight Connector 2"/>
          <p:cNvCxnSpPr/>
          <p:nvPr/>
        </p:nvCxnSpPr>
        <p:spPr>
          <a:xfrm>
            <a:off x="-67236" y="6051177"/>
            <a:ext cx="9278471" cy="0"/>
          </a:xfrm>
          <a:prstGeom prst="line">
            <a:avLst/>
          </a:prstGeom>
        </p:spPr>
        <p:style>
          <a:lnRef idx="1">
            <a:schemeClr val="accent1"/>
          </a:lnRef>
          <a:fillRef idx="0">
            <a:schemeClr val="accent1"/>
          </a:fillRef>
          <a:effectRef idx="0">
            <a:schemeClr val="accent1"/>
          </a:effectRef>
          <a:fontRef idx="minor">
            <a:schemeClr val="tx1"/>
          </a:fontRef>
        </p:style>
      </p:cxnSp>
      <p:pic>
        <p:nvPicPr>
          <p:cNvPr id="3074" name="Picture 2" descr="http://shaswa.files.wordpress.com/2011/04/helping-ha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999" y="4504766"/>
            <a:ext cx="2099052" cy="13984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Oval 4"/>
          <p:cNvSpPr/>
          <p:nvPr/>
        </p:nvSpPr>
        <p:spPr>
          <a:xfrm>
            <a:off x="6306670" y="11339"/>
            <a:ext cx="1062318" cy="1021977"/>
          </a:xfrm>
          <a:prstGeom prst="ellipse">
            <a:avLst/>
          </a:prstGeom>
          <a:solidFill>
            <a:schemeClr val="accent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III.</a:t>
            </a:r>
            <a:endParaRPr lang="en-US" sz="3200" dirty="0">
              <a:solidFill>
                <a:schemeClr val="tx1"/>
              </a:solidFill>
            </a:endParaRPr>
          </a:p>
        </p:txBody>
      </p:sp>
      <p:sp>
        <p:nvSpPr>
          <p:cNvPr id="6" name="TextBox 5"/>
          <p:cNvSpPr txBox="1"/>
          <p:nvPr/>
        </p:nvSpPr>
        <p:spPr>
          <a:xfrm>
            <a:off x="470647" y="1183340"/>
            <a:ext cx="8485094" cy="830997"/>
          </a:xfrm>
          <a:prstGeom prst="rect">
            <a:avLst/>
          </a:prstGeom>
          <a:noFill/>
        </p:spPr>
        <p:txBody>
          <a:bodyPr wrap="square" rtlCol="0">
            <a:spAutoFit/>
          </a:bodyPr>
          <a:lstStyle/>
          <a:p>
            <a:pPr marL="457200" indent="-457200">
              <a:buFont typeface="+mj-lt"/>
              <a:buAutoNum type="alphaUcPeriod"/>
            </a:pPr>
            <a:r>
              <a:rPr lang="en-US" sz="2400" dirty="0" smtClean="0"/>
              <a:t>Apostles were not the source of power – but mere channels </a:t>
            </a:r>
            <a:r>
              <a:rPr lang="en-US" sz="2400" dirty="0" smtClean="0">
                <a:solidFill>
                  <a:srgbClr val="FFFF99"/>
                </a:solidFill>
              </a:rPr>
              <a:t>(vv. 12, 16)</a:t>
            </a:r>
          </a:p>
        </p:txBody>
      </p:sp>
    </p:spTree>
    <p:extLst>
      <p:ext uri="{BB962C8B-B14F-4D97-AF65-F5344CB8AC3E}">
        <p14:creationId xmlns:p14="http://schemas.microsoft.com/office/powerpoint/2010/main" val="4917393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9282" y="1814233"/>
            <a:ext cx="8633012" cy="4893647"/>
          </a:xfrm>
          <a:prstGeom prst="rect">
            <a:avLst/>
          </a:prstGeom>
          <a:noFill/>
        </p:spPr>
        <p:txBody>
          <a:bodyPr wrap="square" rtlCol="0">
            <a:spAutoFit/>
          </a:bodyPr>
          <a:lstStyle/>
          <a:p>
            <a:r>
              <a:rPr lang="en-US" sz="2400" dirty="0" smtClean="0"/>
              <a:t>“They never regarded themselves as the sources of power but only as channels of power. They were well aware of the limitations of what they could do. They were also well aware that there was no limitations to what the Risen Christ could do through them and with them. Therein lies the secret of the Christian life.</a:t>
            </a:r>
          </a:p>
          <a:p>
            <a:endParaRPr lang="en-US" sz="2400" dirty="0"/>
          </a:p>
          <a:p>
            <a:r>
              <a:rPr lang="en-US" sz="2400" dirty="0" smtClean="0"/>
              <a:t>The Christian knows that so long as he thinks of what I can do and what I can be, there will be nothing but failure and frustration and fear; but when he thinks of ‘not I, but Christ in me’ there can be nothing but peace and power.”</a:t>
            </a:r>
          </a:p>
          <a:p>
            <a:pPr algn="r"/>
            <a:r>
              <a:rPr lang="en-US" i="1" dirty="0" smtClean="0"/>
              <a:t>Acts of the Apostles</a:t>
            </a:r>
            <a:r>
              <a:rPr lang="en-US" dirty="0" smtClean="0"/>
              <a:t>, 30-31</a:t>
            </a:r>
            <a:endParaRPr lang="en-US" dirty="0"/>
          </a:p>
        </p:txBody>
      </p:sp>
      <p:pic>
        <p:nvPicPr>
          <p:cNvPr id="6146" name="Picture 2" descr="http://3.bp.blogspot.com/-zEKbQeScQbg/T09erVT64tI/AAAAAAAACG4/LGMF0Nbbbxc/s1600/BARCLAY%2BWILLI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3306" y="147917"/>
            <a:ext cx="1048315" cy="149150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39789" y="632059"/>
            <a:ext cx="3321424" cy="523220"/>
          </a:xfrm>
          <a:prstGeom prst="rect">
            <a:avLst/>
          </a:prstGeom>
          <a:noFill/>
        </p:spPr>
        <p:txBody>
          <a:bodyPr wrap="square" rtlCol="0">
            <a:spAutoFit/>
          </a:bodyPr>
          <a:lstStyle/>
          <a:p>
            <a:pPr algn="ctr"/>
            <a:r>
              <a:rPr lang="en-US" sz="2800" dirty="0" smtClean="0">
                <a:solidFill>
                  <a:srgbClr val="FFFF99"/>
                </a:solidFill>
              </a:rPr>
              <a:t>William Barclay</a:t>
            </a:r>
            <a:endParaRPr lang="en-US" sz="2800" dirty="0">
              <a:solidFill>
                <a:srgbClr val="FFFF99"/>
              </a:solidFill>
            </a:endParaRPr>
          </a:p>
        </p:txBody>
      </p:sp>
    </p:spTree>
    <p:extLst>
      <p:ext uri="{BB962C8B-B14F-4D97-AF65-F5344CB8AC3E}">
        <p14:creationId xmlns:p14="http://schemas.microsoft.com/office/powerpoint/2010/main" val="348184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051177"/>
            <a:ext cx="9144000" cy="692497"/>
          </a:xfrm>
          <a:prstGeom prst="rect">
            <a:avLst/>
          </a:prstGeom>
          <a:noFill/>
        </p:spPr>
        <p:txBody>
          <a:bodyPr wrap="square" rtlCol="0">
            <a:spAutoFit/>
          </a:bodyPr>
          <a:lstStyle/>
          <a:p>
            <a:pPr marL="571500" indent="-571500" algn="ctr">
              <a:lnSpc>
                <a:spcPct val="150000"/>
              </a:lnSpc>
              <a:buFont typeface="+mj-lt"/>
              <a:buAutoNum type="romanUcPeriod" startAt="3"/>
            </a:pPr>
            <a:r>
              <a:rPr lang="en-US" sz="2600" dirty="0" smtClean="0">
                <a:solidFill>
                  <a:srgbClr val="FFFFCC"/>
                </a:solidFill>
              </a:rPr>
              <a:t>Being Channels of Power (vv. 12, 16)</a:t>
            </a:r>
            <a:endParaRPr lang="en-US" sz="2600" dirty="0">
              <a:solidFill>
                <a:srgbClr val="FFFFCC"/>
              </a:solidFill>
            </a:endParaRPr>
          </a:p>
        </p:txBody>
      </p:sp>
      <p:cxnSp>
        <p:nvCxnSpPr>
          <p:cNvPr id="3" name="Straight Connector 2"/>
          <p:cNvCxnSpPr/>
          <p:nvPr/>
        </p:nvCxnSpPr>
        <p:spPr>
          <a:xfrm>
            <a:off x="-67236" y="6051177"/>
            <a:ext cx="9278471" cy="0"/>
          </a:xfrm>
          <a:prstGeom prst="line">
            <a:avLst/>
          </a:prstGeom>
        </p:spPr>
        <p:style>
          <a:lnRef idx="1">
            <a:schemeClr val="accent1"/>
          </a:lnRef>
          <a:fillRef idx="0">
            <a:schemeClr val="accent1"/>
          </a:fillRef>
          <a:effectRef idx="0">
            <a:schemeClr val="accent1"/>
          </a:effectRef>
          <a:fontRef idx="minor">
            <a:schemeClr val="tx1"/>
          </a:fontRef>
        </p:style>
      </p:cxnSp>
      <p:pic>
        <p:nvPicPr>
          <p:cNvPr id="3074" name="Picture 2" descr="http://shaswa.files.wordpress.com/2011/04/helping-ha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999" y="4504766"/>
            <a:ext cx="2099052" cy="13984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Oval 4"/>
          <p:cNvSpPr/>
          <p:nvPr/>
        </p:nvSpPr>
        <p:spPr>
          <a:xfrm>
            <a:off x="6306670" y="11339"/>
            <a:ext cx="1062318" cy="1021977"/>
          </a:xfrm>
          <a:prstGeom prst="ellipse">
            <a:avLst/>
          </a:prstGeom>
          <a:solidFill>
            <a:schemeClr val="accent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III.</a:t>
            </a:r>
            <a:endParaRPr lang="en-US" sz="3200" dirty="0">
              <a:solidFill>
                <a:schemeClr val="tx1"/>
              </a:solidFill>
            </a:endParaRPr>
          </a:p>
        </p:txBody>
      </p:sp>
      <p:sp>
        <p:nvSpPr>
          <p:cNvPr id="6" name="TextBox 5"/>
          <p:cNvSpPr txBox="1"/>
          <p:nvPr/>
        </p:nvSpPr>
        <p:spPr>
          <a:xfrm>
            <a:off x="470647" y="1183340"/>
            <a:ext cx="8485094" cy="3539430"/>
          </a:xfrm>
          <a:prstGeom prst="rect">
            <a:avLst/>
          </a:prstGeom>
          <a:noFill/>
        </p:spPr>
        <p:txBody>
          <a:bodyPr wrap="square" rtlCol="0">
            <a:spAutoFit/>
          </a:bodyPr>
          <a:lstStyle/>
          <a:p>
            <a:pPr marL="457200" indent="-457200">
              <a:buFont typeface="+mj-lt"/>
              <a:buAutoNum type="alphaUcPeriod"/>
            </a:pPr>
            <a:r>
              <a:rPr lang="en-US" sz="2400" dirty="0" smtClean="0"/>
              <a:t>Apostles were not the source of power – but mere channels </a:t>
            </a:r>
            <a:r>
              <a:rPr lang="en-US" sz="2400" dirty="0" smtClean="0">
                <a:solidFill>
                  <a:srgbClr val="FFFF99"/>
                </a:solidFill>
              </a:rPr>
              <a:t>(vv. 12, 16)</a:t>
            </a:r>
          </a:p>
          <a:p>
            <a:pPr marL="457200" indent="-457200">
              <a:buFont typeface="+mj-lt"/>
              <a:buAutoNum type="alphaUcPeriod"/>
            </a:pPr>
            <a:endParaRPr lang="en-US" sz="800" dirty="0" smtClean="0"/>
          </a:p>
          <a:p>
            <a:pPr marL="457200" indent="-457200">
              <a:buFont typeface="+mj-lt"/>
              <a:buAutoNum type="alphaUcPeriod"/>
            </a:pPr>
            <a:r>
              <a:rPr lang="en-US" sz="2400" dirty="0" smtClean="0"/>
              <a:t>We too are mere channels</a:t>
            </a:r>
          </a:p>
          <a:p>
            <a:pPr marL="914400" lvl="1" indent="-457200">
              <a:buFont typeface="+mj-lt"/>
              <a:buAutoNum type="arabicPeriod"/>
            </a:pPr>
            <a:r>
              <a:rPr lang="en-US" sz="2400" dirty="0" smtClean="0"/>
              <a:t>For the gospel </a:t>
            </a:r>
            <a:r>
              <a:rPr lang="en-US" sz="2400" dirty="0" smtClean="0">
                <a:solidFill>
                  <a:srgbClr val="FFFF99"/>
                </a:solidFill>
              </a:rPr>
              <a:t>(1 Cor. 3:5)</a:t>
            </a:r>
          </a:p>
          <a:p>
            <a:pPr marL="914400" lvl="1" indent="-457200">
              <a:buFont typeface="+mj-lt"/>
              <a:buAutoNum type="arabicPeriod"/>
            </a:pPr>
            <a:r>
              <a:rPr lang="en-US" sz="2400" dirty="0" smtClean="0"/>
              <a:t>For understanding </a:t>
            </a:r>
            <a:r>
              <a:rPr lang="en-US" sz="2400" dirty="0" smtClean="0">
                <a:solidFill>
                  <a:srgbClr val="FFFF99"/>
                </a:solidFill>
              </a:rPr>
              <a:t>(Neh. 8:7-8)</a:t>
            </a:r>
          </a:p>
          <a:p>
            <a:pPr marL="914400" lvl="1" indent="-457200">
              <a:buFont typeface="+mj-lt"/>
              <a:buAutoNum type="arabicPeriod"/>
            </a:pPr>
            <a:r>
              <a:rPr lang="en-US" sz="2400" dirty="0" smtClean="0"/>
              <a:t>For sorrow / repentance </a:t>
            </a:r>
            <a:r>
              <a:rPr lang="en-US" sz="2400" dirty="0" smtClean="0">
                <a:solidFill>
                  <a:srgbClr val="FFFF99"/>
                </a:solidFill>
              </a:rPr>
              <a:t>(2 Cor. 2:2)</a:t>
            </a:r>
          </a:p>
          <a:p>
            <a:pPr marL="914400" lvl="1" indent="-457200">
              <a:buFont typeface="+mj-lt"/>
              <a:buAutoNum type="arabicPeriod"/>
            </a:pPr>
            <a:r>
              <a:rPr lang="en-US" sz="2400" dirty="0" smtClean="0"/>
              <a:t>For wisdom </a:t>
            </a:r>
            <a:r>
              <a:rPr lang="en-US" sz="2400" dirty="0" smtClean="0">
                <a:solidFill>
                  <a:srgbClr val="FFFF99"/>
                </a:solidFill>
              </a:rPr>
              <a:t>(2 Cor. 10:12; Prov. 24:6)</a:t>
            </a:r>
          </a:p>
          <a:p>
            <a:pPr marL="914400" lvl="1" indent="-457200">
              <a:buFont typeface="+mj-lt"/>
              <a:buAutoNum type="arabicPeriod"/>
            </a:pPr>
            <a:r>
              <a:rPr lang="en-US" sz="2400" dirty="0" smtClean="0"/>
              <a:t>For encouragement </a:t>
            </a:r>
            <a:r>
              <a:rPr lang="en-US" sz="2400" dirty="0" smtClean="0">
                <a:solidFill>
                  <a:srgbClr val="FFFF99"/>
                </a:solidFill>
              </a:rPr>
              <a:t>(1 Thess. 4:18; Acts 15:31)</a:t>
            </a:r>
          </a:p>
          <a:p>
            <a:pPr marL="914400" lvl="1" indent="-457200">
              <a:buFont typeface="+mj-lt"/>
              <a:buAutoNum type="arabicPeriod"/>
            </a:pPr>
            <a:r>
              <a:rPr lang="en-US" sz="2400" dirty="0" smtClean="0"/>
              <a:t>For joy </a:t>
            </a:r>
            <a:r>
              <a:rPr lang="en-US" sz="2400" dirty="0" smtClean="0">
                <a:solidFill>
                  <a:srgbClr val="FFFF99"/>
                </a:solidFill>
              </a:rPr>
              <a:t>(Rom. 12:15) </a:t>
            </a:r>
          </a:p>
        </p:txBody>
      </p:sp>
    </p:spTree>
    <p:extLst>
      <p:ext uri="{BB962C8B-B14F-4D97-AF65-F5344CB8AC3E}">
        <p14:creationId xmlns:p14="http://schemas.microsoft.com/office/powerpoint/2010/main" val="1687265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Effect transition="in" filter="fade">
                                      <p:cBhvr>
                                        <p:cTn id="35" dur="1000"/>
                                        <p:tgtEl>
                                          <p:spTgt spid="6">
                                            <p:txEl>
                                              <p:pRg st="7" end="7"/>
                                            </p:txEl>
                                          </p:spTgt>
                                        </p:tgtEl>
                                      </p:cBhvr>
                                    </p:animEffect>
                                    <p:anim calcmode="lin" valueType="num">
                                      <p:cBhvr>
                                        <p:cTn id="36"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1000"/>
                                        <p:tgtEl>
                                          <p:spTgt spid="6">
                                            <p:txEl>
                                              <p:pRg st="8" end="8"/>
                                            </p:txEl>
                                          </p:spTgt>
                                        </p:tgtEl>
                                      </p:cBhvr>
                                    </p:animEffect>
                                    <p:anim calcmode="lin" valueType="num">
                                      <p:cBhvr>
                                        <p:cTn id="43"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 y="0"/>
            <a:ext cx="9144001" cy="2191871"/>
          </a:xfrm>
          <a:prstGeom prst="rect">
            <a:avLst/>
          </a:prstGeom>
        </p:spPr>
      </p:pic>
      <p:sp>
        <p:nvSpPr>
          <p:cNvPr id="9" name="TextBox 8"/>
          <p:cNvSpPr txBox="1"/>
          <p:nvPr/>
        </p:nvSpPr>
        <p:spPr>
          <a:xfrm>
            <a:off x="268943" y="1893803"/>
            <a:ext cx="8996082" cy="2492990"/>
          </a:xfrm>
          <a:prstGeom prst="rect">
            <a:avLst/>
          </a:prstGeom>
          <a:noFill/>
        </p:spPr>
        <p:txBody>
          <a:bodyPr wrap="square" rtlCol="0">
            <a:spAutoFit/>
          </a:bodyPr>
          <a:lstStyle/>
          <a:p>
            <a:pPr marL="571500" indent="-571500">
              <a:lnSpc>
                <a:spcPct val="150000"/>
              </a:lnSpc>
              <a:buFont typeface="+mj-lt"/>
              <a:buAutoNum type="romanUcPeriod"/>
            </a:pPr>
            <a:r>
              <a:rPr lang="en-US" sz="2600" dirty="0" smtClean="0">
                <a:solidFill>
                  <a:srgbClr val="FFFFCC"/>
                </a:solidFill>
              </a:rPr>
              <a:t>Some Things Worth More Than Silver &amp; Gold (v. 6)</a:t>
            </a:r>
          </a:p>
          <a:p>
            <a:pPr marL="571500" indent="-571500">
              <a:lnSpc>
                <a:spcPct val="150000"/>
              </a:lnSpc>
              <a:buFont typeface="+mj-lt"/>
              <a:buAutoNum type="romanUcPeriod"/>
            </a:pPr>
            <a:r>
              <a:rPr lang="en-US" sz="2600" dirty="0" smtClean="0">
                <a:solidFill>
                  <a:srgbClr val="FFFFCC"/>
                </a:solidFill>
              </a:rPr>
              <a:t>Nature of Real Miracles (vv. 7, 9, 16)</a:t>
            </a:r>
          </a:p>
          <a:p>
            <a:pPr marL="571500" indent="-571500">
              <a:lnSpc>
                <a:spcPct val="150000"/>
              </a:lnSpc>
              <a:buFont typeface="+mj-lt"/>
              <a:buAutoNum type="romanUcPeriod"/>
            </a:pPr>
            <a:r>
              <a:rPr lang="en-US" sz="2600" dirty="0" smtClean="0">
                <a:solidFill>
                  <a:srgbClr val="FFFFCC"/>
                </a:solidFill>
              </a:rPr>
              <a:t>Being Channels of Power (vv. 12, 16)</a:t>
            </a:r>
          </a:p>
          <a:p>
            <a:pPr marL="571500" indent="-571500">
              <a:lnSpc>
                <a:spcPct val="150000"/>
              </a:lnSpc>
              <a:buFont typeface="+mj-lt"/>
              <a:buAutoNum type="romanUcPeriod"/>
            </a:pPr>
            <a:r>
              <a:rPr lang="en-US" sz="2600" dirty="0" smtClean="0">
                <a:solidFill>
                  <a:srgbClr val="FFFFCC"/>
                </a:solidFill>
              </a:rPr>
              <a:t>Ignorance Does Not Remove Responsibility (v. 17)</a:t>
            </a:r>
            <a:endParaRPr lang="en-US" sz="2600" dirty="0">
              <a:solidFill>
                <a:srgbClr val="FFFFCC"/>
              </a:solidFill>
            </a:endParaRPr>
          </a:p>
        </p:txBody>
      </p:sp>
    </p:spTree>
    <p:extLst>
      <p:ext uri="{BB962C8B-B14F-4D97-AF65-F5344CB8AC3E}">
        <p14:creationId xmlns:p14="http://schemas.microsoft.com/office/powerpoint/2010/main" val="1522796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6051177"/>
            <a:ext cx="9144000" cy="692497"/>
          </a:xfrm>
          <a:prstGeom prst="rect">
            <a:avLst/>
          </a:prstGeom>
          <a:noFill/>
        </p:spPr>
        <p:txBody>
          <a:bodyPr wrap="square" rtlCol="0">
            <a:spAutoFit/>
          </a:bodyPr>
          <a:lstStyle/>
          <a:p>
            <a:pPr marL="571500" indent="-571500" algn="ctr">
              <a:lnSpc>
                <a:spcPct val="150000"/>
              </a:lnSpc>
              <a:buFont typeface="+mj-lt"/>
              <a:buAutoNum type="romanUcPeriod" startAt="4"/>
            </a:pPr>
            <a:r>
              <a:rPr lang="en-US" sz="2600" dirty="0" smtClean="0">
                <a:solidFill>
                  <a:srgbClr val="FFFFCC"/>
                </a:solidFill>
              </a:rPr>
              <a:t>Ignorance Does Not Remove Responsibility (v. 17)</a:t>
            </a:r>
            <a:endParaRPr lang="en-US" sz="2600" dirty="0">
              <a:solidFill>
                <a:srgbClr val="FFFFCC"/>
              </a:solidFill>
            </a:endParaRPr>
          </a:p>
        </p:txBody>
      </p:sp>
      <p:cxnSp>
        <p:nvCxnSpPr>
          <p:cNvPr id="3" name="Straight Connector 2"/>
          <p:cNvCxnSpPr/>
          <p:nvPr/>
        </p:nvCxnSpPr>
        <p:spPr>
          <a:xfrm>
            <a:off x="-67236" y="6051177"/>
            <a:ext cx="9278471" cy="0"/>
          </a:xfrm>
          <a:prstGeom prst="line">
            <a:avLst/>
          </a:prstGeom>
        </p:spPr>
        <p:style>
          <a:lnRef idx="1">
            <a:schemeClr val="accent1"/>
          </a:lnRef>
          <a:fillRef idx="0">
            <a:schemeClr val="accent1"/>
          </a:fillRef>
          <a:effectRef idx="0">
            <a:schemeClr val="accent1"/>
          </a:effectRef>
          <a:fontRef idx="minor">
            <a:schemeClr val="tx1"/>
          </a:fontRef>
        </p:style>
      </p:cxnSp>
      <p:pic>
        <p:nvPicPr>
          <p:cNvPr id="4098" name="Picture 2" descr="http://auspot.files.wordpress.com/2011/07/ignorance-doub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7293" y="4450976"/>
            <a:ext cx="1945343" cy="14590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Oval 4"/>
          <p:cNvSpPr/>
          <p:nvPr/>
        </p:nvSpPr>
        <p:spPr>
          <a:xfrm>
            <a:off x="6306670" y="11339"/>
            <a:ext cx="1062318" cy="1021977"/>
          </a:xfrm>
          <a:prstGeom prst="ellipse">
            <a:avLst/>
          </a:prstGeom>
          <a:solidFill>
            <a:schemeClr val="accent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IV.</a:t>
            </a:r>
            <a:endParaRPr lang="en-US" sz="3200" dirty="0">
              <a:solidFill>
                <a:schemeClr val="tx1"/>
              </a:solidFill>
            </a:endParaRPr>
          </a:p>
        </p:txBody>
      </p:sp>
      <p:sp>
        <p:nvSpPr>
          <p:cNvPr id="6" name="TextBox 5"/>
          <p:cNvSpPr txBox="1"/>
          <p:nvPr/>
        </p:nvSpPr>
        <p:spPr>
          <a:xfrm>
            <a:off x="470647" y="1183340"/>
            <a:ext cx="8485094" cy="1200329"/>
          </a:xfrm>
          <a:prstGeom prst="rect">
            <a:avLst/>
          </a:prstGeom>
          <a:noFill/>
        </p:spPr>
        <p:txBody>
          <a:bodyPr wrap="square" rtlCol="0">
            <a:spAutoFit/>
          </a:bodyPr>
          <a:lstStyle/>
          <a:p>
            <a:pPr marL="457200" indent="-457200">
              <a:buFont typeface="+mj-lt"/>
              <a:buAutoNum type="alphaUcPeriod"/>
            </a:pPr>
            <a:r>
              <a:rPr lang="en-US" sz="2400" dirty="0" smtClean="0"/>
              <a:t>Of what were they ignorant?</a:t>
            </a:r>
          </a:p>
          <a:p>
            <a:pPr marL="914400" lvl="1" indent="-457200">
              <a:buFont typeface="+mj-lt"/>
              <a:buAutoNum type="arabicPeriod"/>
            </a:pPr>
            <a:r>
              <a:rPr lang="en-US" sz="2400" dirty="0" smtClean="0"/>
              <a:t>Of who Jesus was – Son of God </a:t>
            </a:r>
            <a:r>
              <a:rPr lang="en-US" sz="2400" dirty="0" smtClean="0">
                <a:solidFill>
                  <a:srgbClr val="FFFF99"/>
                </a:solidFill>
              </a:rPr>
              <a:t>(Luke 23:34)</a:t>
            </a:r>
          </a:p>
          <a:p>
            <a:pPr marL="914400" lvl="1" indent="-457200">
              <a:buFont typeface="+mj-lt"/>
              <a:buAutoNum type="arabicPeriod"/>
            </a:pPr>
            <a:r>
              <a:rPr lang="en-US" sz="2400" dirty="0" smtClean="0"/>
              <a:t>That he was the one OT foretold </a:t>
            </a:r>
            <a:r>
              <a:rPr lang="en-US" sz="2400" dirty="0" smtClean="0">
                <a:solidFill>
                  <a:srgbClr val="FFFF99"/>
                </a:solidFill>
              </a:rPr>
              <a:t>(Acts 3:12-26)</a:t>
            </a:r>
          </a:p>
        </p:txBody>
      </p:sp>
    </p:spTree>
    <p:extLst>
      <p:ext uri="{BB962C8B-B14F-4D97-AF65-F5344CB8AC3E}">
        <p14:creationId xmlns:p14="http://schemas.microsoft.com/office/powerpoint/2010/main" val="3106196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6051177"/>
            <a:ext cx="9144000" cy="692497"/>
          </a:xfrm>
          <a:prstGeom prst="rect">
            <a:avLst/>
          </a:prstGeom>
          <a:noFill/>
        </p:spPr>
        <p:txBody>
          <a:bodyPr wrap="square" rtlCol="0">
            <a:spAutoFit/>
          </a:bodyPr>
          <a:lstStyle/>
          <a:p>
            <a:pPr marL="571500" indent="-571500" algn="ctr">
              <a:lnSpc>
                <a:spcPct val="150000"/>
              </a:lnSpc>
              <a:buFont typeface="+mj-lt"/>
              <a:buAutoNum type="romanUcPeriod" startAt="4"/>
            </a:pPr>
            <a:r>
              <a:rPr lang="en-US" sz="2600" dirty="0" smtClean="0">
                <a:solidFill>
                  <a:srgbClr val="FFFFCC"/>
                </a:solidFill>
              </a:rPr>
              <a:t>Ignorance Does Not Remove Responsibility (v. 17)</a:t>
            </a:r>
            <a:endParaRPr lang="en-US" sz="2600" dirty="0">
              <a:solidFill>
                <a:srgbClr val="FFFFCC"/>
              </a:solidFill>
            </a:endParaRPr>
          </a:p>
        </p:txBody>
      </p:sp>
      <p:cxnSp>
        <p:nvCxnSpPr>
          <p:cNvPr id="3" name="Straight Connector 2"/>
          <p:cNvCxnSpPr/>
          <p:nvPr/>
        </p:nvCxnSpPr>
        <p:spPr>
          <a:xfrm>
            <a:off x="-67236" y="6051177"/>
            <a:ext cx="9278471" cy="0"/>
          </a:xfrm>
          <a:prstGeom prst="line">
            <a:avLst/>
          </a:prstGeom>
        </p:spPr>
        <p:style>
          <a:lnRef idx="1">
            <a:schemeClr val="accent1"/>
          </a:lnRef>
          <a:fillRef idx="0">
            <a:schemeClr val="accent1"/>
          </a:fillRef>
          <a:effectRef idx="0">
            <a:schemeClr val="accent1"/>
          </a:effectRef>
          <a:fontRef idx="minor">
            <a:schemeClr val="tx1"/>
          </a:fontRef>
        </p:style>
      </p:cxnSp>
      <p:pic>
        <p:nvPicPr>
          <p:cNvPr id="4098" name="Picture 2" descr="http://auspot.files.wordpress.com/2011/07/ignorance-doub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7293" y="4450976"/>
            <a:ext cx="1945343" cy="14590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Oval 4"/>
          <p:cNvSpPr/>
          <p:nvPr/>
        </p:nvSpPr>
        <p:spPr>
          <a:xfrm>
            <a:off x="6306670" y="11339"/>
            <a:ext cx="1062318" cy="1021977"/>
          </a:xfrm>
          <a:prstGeom prst="ellipse">
            <a:avLst/>
          </a:prstGeom>
          <a:solidFill>
            <a:schemeClr val="accent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IV.</a:t>
            </a:r>
            <a:endParaRPr lang="en-US" sz="3200" dirty="0">
              <a:solidFill>
                <a:schemeClr val="tx1"/>
              </a:solidFill>
            </a:endParaRPr>
          </a:p>
        </p:txBody>
      </p:sp>
      <p:sp>
        <p:nvSpPr>
          <p:cNvPr id="6" name="TextBox 5"/>
          <p:cNvSpPr txBox="1"/>
          <p:nvPr/>
        </p:nvSpPr>
        <p:spPr>
          <a:xfrm>
            <a:off x="470647" y="1183340"/>
            <a:ext cx="8485094" cy="2062103"/>
          </a:xfrm>
          <a:prstGeom prst="rect">
            <a:avLst/>
          </a:prstGeom>
          <a:noFill/>
        </p:spPr>
        <p:txBody>
          <a:bodyPr wrap="square" rtlCol="0">
            <a:spAutoFit/>
          </a:bodyPr>
          <a:lstStyle/>
          <a:p>
            <a:pPr marL="457200" indent="-457200">
              <a:buFont typeface="+mj-lt"/>
              <a:buAutoNum type="alphaUcPeriod"/>
            </a:pPr>
            <a:r>
              <a:rPr lang="en-US" sz="2400" dirty="0" smtClean="0"/>
              <a:t>Of what were they ignorant?</a:t>
            </a:r>
          </a:p>
          <a:p>
            <a:pPr marL="457200" indent="-457200">
              <a:buFont typeface="+mj-lt"/>
              <a:buAutoNum type="alphaUcPeriod"/>
            </a:pPr>
            <a:endParaRPr lang="en-US" sz="800" dirty="0" smtClean="0"/>
          </a:p>
          <a:p>
            <a:pPr marL="457200" indent="-457200">
              <a:buFont typeface="+mj-lt"/>
              <a:buAutoNum type="alphaUcPeriod"/>
            </a:pPr>
            <a:r>
              <a:rPr lang="en-US" sz="2400" dirty="0" smtClean="0"/>
              <a:t>Should not have been ignorant</a:t>
            </a:r>
          </a:p>
          <a:p>
            <a:pPr marL="914400" lvl="1" indent="-457200">
              <a:buFont typeface="+mj-lt"/>
              <a:buAutoNum type="arabicPeriod"/>
            </a:pPr>
            <a:r>
              <a:rPr lang="en-US" sz="2400" dirty="0" smtClean="0"/>
              <a:t>Ample evidence </a:t>
            </a:r>
            <a:r>
              <a:rPr lang="en-US" sz="2400" dirty="0" smtClean="0">
                <a:solidFill>
                  <a:srgbClr val="FFFF99"/>
                </a:solidFill>
              </a:rPr>
              <a:t>(Acts 2:22)</a:t>
            </a:r>
          </a:p>
          <a:p>
            <a:pPr marL="914400" lvl="1" indent="-457200">
              <a:buFont typeface="+mj-lt"/>
              <a:buAutoNum type="arabicPeriod"/>
            </a:pPr>
            <a:r>
              <a:rPr lang="en-US" sz="2400" dirty="0" smtClean="0"/>
              <a:t>Even Gentiles without excuse </a:t>
            </a:r>
            <a:r>
              <a:rPr lang="en-US" sz="2400" dirty="0" smtClean="0">
                <a:solidFill>
                  <a:srgbClr val="FFFF99"/>
                </a:solidFill>
              </a:rPr>
              <a:t>(Rom. 1:20)</a:t>
            </a:r>
          </a:p>
          <a:p>
            <a:pPr marL="914400" lvl="1" indent="-457200">
              <a:buFont typeface="+mj-lt"/>
              <a:buAutoNum type="arabicPeriod"/>
            </a:pPr>
            <a:r>
              <a:rPr lang="en-US" sz="2400" dirty="0" smtClean="0"/>
              <a:t>It is our responsibility to read &amp; know </a:t>
            </a:r>
            <a:r>
              <a:rPr lang="en-US" sz="2400" dirty="0" smtClean="0">
                <a:solidFill>
                  <a:srgbClr val="FFFF99"/>
                </a:solidFill>
              </a:rPr>
              <a:t>(2 Pet. 3:18)</a:t>
            </a:r>
          </a:p>
        </p:txBody>
      </p:sp>
    </p:spTree>
    <p:extLst>
      <p:ext uri="{BB962C8B-B14F-4D97-AF65-F5344CB8AC3E}">
        <p14:creationId xmlns:p14="http://schemas.microsoft.com/office/powerpoint/2010/main" val="42836815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6051177"/>
            <a:ext cx="9144000" cy="692497"/>
          </a:xfrm>
          <a:prstGeom prst="rect">
            <a:avLst/>
          </a:prstGeom>
          <a:noFill/>
        </p:spPr>
        <p:txBody>
          <a:bodyPr wrap="square" rtlCol="0">
            <a:spAutoFit/>
          </a:bodyPr>
          <a:lstStyle/>
          <a:p>
            <a:pPr marL="571500" indent="-571500" algn="ctr">
              <a:lnSpc>
                <a:spcPct val="150000"/>
              </a:lnSpc>
              <a:buFont typeface="+mj-lt"/>
              <a:buAutoNum type="romanUcPeriod" startAt="4"/>
            </a:pPr>
            <a:r>
              <a:rPr lang="en-US" sz="2600" dirty="0" smtClean="0">
                <a:solidFill>
                  <a:srgbClr val="FFFFCC"/>
                </a:solidFill>
              </a:rPr>
              <a:t>Ignorance Does Not Remove Responsibility (v. 17)</a:t>
            </a:r>
            <a:endParaRPr lang="en-US" sz="2600" dirty="0">
              <a:solidFill>
                <a:srgbClr val="FFFFCC"/>
              </a:solidFill>
            </a:endParaRPr>
          </a:p>
        </p:txBody>
      </p:sp>
      <p:cxnSp>
        <p:nvCxnSpPr>
          <p:cNvPr id="3" name="Straight Connector 2"/>
          <p:cNvCxnSpPr/>
          <p:nvPr/>
        </p:nvCxnSpPr>
        <p:spPr>
          <a:xfrm>
            <a:off x="-67236" y="6051177"/>
            <a:ext cx="9278471" cy="0"/>
          </a:xfrm>
          <a:prstGeom prst="line">
            <a:avLst/>
          </a:prstGeom>
        </p:spPr>
        <p:style>
          <a:lnRef idx="1">
            <a:schemeClr val="accent1"/>
          </a:lnRef>
          <a:fillRef idx="0">
            <a:schemeClr val="accent1"/>
          </a:fillRef>
          <a:effectRef idx="0">
            <a:schemeClr val="accent1"/>
          </a:effectRef>
          <a:fontRef idx="minor">
            <a:schemeClr val="tx1"/>
          </a:fontRef>
        </p:style>
      </p:cxnSp>
      <p:pic>
        <p:nvPicPr>
          <p:cNvPr id="4098" name="Picture 2" descr="http://auspot.files.wordpress.com/2011/07/ignorance-doub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7293" y="4450976"/>
            <a:ext cx="1945343" cy="14590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Oval 4"/>
          <p:cNvSpPr/>
          <p:nvPr/>
        </p:nvSpPr>
        <p:spPr>
          <a:xfrm>
            <a:off x="6306670" y="11339"/>
            <a:ext cx="1062318" cy="1021977"/>
          </a:xfrm>
          <a:prstGeom prst="ellipse">
            <a:avLst/>
          </a:prstGeom>
          <a:solidFill>
            <a:schemeClr val="accent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IV.</a:t>
            </a:r>
            <a:endParaRPr lang="en-US" sz="3200" dirty="0">
              <a:solidFill>
                <a:schemeClr val="tx1"/>
              </a:solidFill>
            </a:endParaRPr>
          </a:p>
        </p:txBody>
      </p:sp>
      <p:sp>
        <p:nvSpPr>
          <p:cNvPr id="6" name="TextBox 5"/>
          <p:cNvSpPr txBox="1"/>
          <p:nvPr/>
        </p:nvSpPr>
        <p:spPr>
          <a:xfrm>
            <a:off x="470646" y="1183340"/>
            <a:ext cx="8673353" cy="4031873"/>
          </a:xfrm>
          <a:prstGeom prst="rect">
            <a:avLst/>
          </a:prstGeom>
          <a:noFill/>
        </p:spPr>
        <p:txBody>
          <a:bodyPr wrap="square" rtlCol="0">
            <a:spAutoFit/>
          </a:bodyPr>
          <a:lstStyle/>
          <a:p>
            <a:pPr marL="457200" indent="-457200">
              <a:buFont typeface="+mj-lt"/>
              <a:buAutoNum type="alphaUcPeriod"/>
            </a:pPr>
            <a:r>
              <a:rPr lang="en-US" sz="2400" dirty="0" smtClean="0"/>
              <a:t>Of what were they ignorant?</a:t>
            </a:r>
          </a:p>
          <a:p>
            <a:pPr marL="457200" indent="-457200">
              <a:buFont typeface="+mj-lt"/>
              <a:buAutoNum type="alphaUcPeriod"/>
            </a:pPr>
            <a:endParaRPr lang="en-US" sz="800" dirty="0" smtClean="0"/>
          </a:p>
          <a:p>
            <a:pPr marL="457200" indent="-457200">
              <a:buFont typeface="+mj-lt"/>
              <a:buAutoNum type="alphaUcPeriod"/>
            </a:pPr>
            <a:r>
              <a:rPr lang="en-US" sz="2400" dirty="0" smtClean="0"/>
              <a:t>Should not have been ignorant</a:t>
            </a:r>
          </a:p>
          <a:p>
            <a:pPr marL="457200" indent="-457200">
              <a:buFont typeface="+mj-lt"/>
              <a:buAutoNum type="alphaUcPeriod"/>
            </a:pPr>
            <a:endParaRPr lang="en-US" sz="800" dirty="0"/>
          </a:p>
          <a:p>
            <a:pPr marL="457200" indent="-457200">
              <a:buFont typeface="+mj-lt"/>
              <a:buAutoNum type="alphaUcPeriod"/>
            </a:pPr>
            <a:r>
              <a:rPr lang="en-US" sz="2400" dirty="0" smtClean="0"/>
              <a:t>Sins of ignorance are still sin </a:t>
            </a:r>
            <a:r>
              <a:rPr lang="en-US" sz="2400" dirty="0" smtClean="0">
                <a:solidFill>
                  <a:srgbClr val="FFFF99"/>
                </a:solidFill>
              </a:rPr>
              <a:t>(1 Tim. 1:13)</a:t>
            </a:r>
          </a:p>
          <a:p>
            <a:pPr marL="914400" lvl="1" indent="-457200">
              <a:buFont typeface="+mj-lt"/>
              <a:buAutoNum type="arabicPeriod"/>
            </a:pPr>
            <a:r>
              <a:rPr lang="en-US" sz="2400" dirty="0" smtClean="0"/>
              <a:t>Violation of law (done ignorantly) still sin </a:t>
            </a:r>
            <a:r>
              <a:rPr lang="en-US" sz="2400" dirty="0" smtClean="0">
                <a:solidFill>
                  <a:srgbClr val="FFFF99"/>
                </a:solidFill>
              </a:rPr>
              <a:t>(1 </a:t>
            </a:r>
            <a:r>
              <a:rPr lang="en-US" sz="2400" dirty="0" err="1" smtClean="0">
                <a:solidFill>
                  <a:srgbClr val="FFFF99"/>
                </a:solidFill>
              </a:rPr>
              <a:t>Jno</a:t>
            </a:r>
            <a:r>
              <a:rPr lang="en-US" sz="2400" dirty="0" smtClean="0">
                <a:solidFill>
                  <a:srgbClr val="FFFF99"/>
                </a:solidFill>
              </a:rPr>
              <a:t>. 3:4)</a:t>
            </a:r>
          </a:p>
          <a:p>
            <a:pPr marL="914400" lvl="1" indent="-457200">
              <a:buFont typeface="+mj-lt"/>
              <a:buAutoNum type="arabicPeriod"/>
            </a:pPr>
            <a:r>
              <a:rPr lang="en-US" sz="2400" dirty="0" smtClean="0"/>
              <a:t>Commands don’t obey (in ignorance) still sin</a:t>
            </a:r>
          </a:p>
          <a:p>
            <a:pPr marL="914400" lvl="1" indent="-457200">
              <a:buFont typeface="+mj-lt"/>
              <a:buAutoNum type="arabicPeriod"/>
            </a:pPr>
            <a:r>
              <a:rPr lang="en-US" sz="2400" dirty="0" smtClean="0"/>
              <a:t> May involve:</a:t>
            </a:r>
          </a:p>
          <a:p>
            <a:pPr marL="1371600" lvl="2" indent="-457200">
              <a:buFont typeface="Arial" panose="020B0604020202020204" pitchFamily="34" charset="0"/>
              <a:buChar char="•"/>
            </a:pPr>
            <a:r>
              <a:rPr lang="en-US" sz="2400" dirty="0" smtClean="0"/>
              <a:t>Worldliness: (drink, dance, dress)</a:t>
            </a:r>
          </a:p>
          <a:p>
            <a:pPr marL="1371600" lvl="2" indent="-457200">
              <a:buFont typeface="Arial" panose="020B0604020202020204" pitchFamily="34" charset="0"/>
              <a:buChar char="•"/>
            </a:pPr>
            <a:r>
              <a:rPr lang="en-US" sz="2400" dirty="0" smtClean="0"/>
              <a:t>Marriage: (adultery)</a:t>
            </a:r>
          </a:p>
          <a:p>
            <a:pPr marL="1371600" lvl="2" indent="-457200">
              <a:buFont typeface="Arial" panose="020B0604020202020204" pitchFamily="34" charset="0"/>
              <a:buChar char="•"/>
            </a:pPr>
            <a:r>
              <a:rPr lang="en-US" sz="2400" dirty="0" smtClean="0"/>
              <a:t>Worship: (</a:t>
            </a:r>
            <a:r>
              <a:rPr lang="en-US" sz="2400" dirty="0" err="1" smtClean="0"/>
              <a:t>instrum</a:t>
            </a:r>
            <a:r>
              <a:rPr lang="en-US" sz="2400" dirty="0" smtClean="0"/>
              <a:t>. music)</a:t>
            </a:r>
          </a:p>
          <a:p>
            <a:pPr marL="1371600" lvl="2" indent="-457200">
              <a:buFont typeface="Arial" panose="020B0604020202020204" pitchFamily="34" charset="0"/>
              <a:buChar char="•"/>
            </a:pPr>
            <a:r>
              <a:rPr lang="en-US" sz="2400" dirty="0" smtClean="0"/>
              <a:t>Church: (denomination)</a:t>
            </a:r>
          </a:p>
        </p:txBody>
      </p:sp>
    </p:spTree>
    <p:extLst>
      <p:ext uri="{BB962C8B-B14F-4D97-AF65-F5344CB8AC3E}">
        <p14:creationId xmlns:p14="http://schemas.microsoft.com/office/powerpoint/2010/main" val="1653229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6" end="6"/>
                                            </p:txEl>
                                          </p:spTgt>
                                        </p:tgtEl>
                                        <p:attrNameLst>
                                          <p:attrName>style.visibility</p:attrName>
                                        </p:attrNameLst>
                                      </p:cBhvr>
                                      <p:to>
                                        <p:strVal val="visible"/>
                                      </p:to>
                                    </p:set>
                                    <p:animEffect transition="in" filter="fade">
                                      <p:cBhvr>
                                        <p:cTn id="14" dur="1000"/>
                                        <p:tgtEl>
                                          <p:spTgt spid="6">
                                            <p:txEl>
                                              <p:pRg st="6" end="6"/>
                                            </p:txEl>
                                          </p:spTgt>
                                        </p:tgtEl>
                                      </p:cBhvr>
                                    </p:animEffect>
                                    <p:anim calcmode="lin" valueType="num">
                                      <p:cBhvr>
                                        <p:cTn id="1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animEffect transition="in" filter="fade">
                                      <p:cBhvr>
                                        <p:cTn id="21" dur="1000"/>
                                        <p:tgtEl>
                                          <p:spTgt spid="6">
                                            <p:txEl>
                                              <p:pRg st="7" end="7"/>
                                            </p:txEl>
                                          </p:spTgt>
                                        </p:tgtEl>
                                      </p:cBhvr>
                                    </p:animEffect>
                                    <p:anim calcmode="lin" valueType="num">
                                      <p:cBhvr>
                                        <p:cTn id="22"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8" end="8"/>
                                            </p:txEl>
                                          </p:spTgt>
                                        </p:tgtEl>
                                        <p:attrNameLst>
                                          <p:attrName>style.visibility</p:attrName>
                                        </p:attrNameLst>
                                      </p:cBhvr>
                                      <p:to>
                                        <p:strVal val="visible"/>
                                      </p:to>
                                    </p:set>
                                    <p:animEffect transition="in" filter="fade">
                                      <p:cBhvr>
                                        <p:cTn id="28" dur="1000"/>
                                        <p:tgtEl>
                                          <p:spTgt spid="6">
                                            <p:txEl>
                                              <p:pRg st="8" end="8"/>
                                            </p:txEl>
                                          </p:spTgt>
                                        </p:tgtEl>
                                      </p:cBhvr>
                                    </p:animEffect>
                                    <p:anim calcmode="lin" valueType="num">
                                      <p:cBhvr>
                                        <p:cTn id="29"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fade">
                                      <p:cBhvr>
                                        <p:cTn id="35" dur="1000"/>
                                        <p:tgtEl>
                                          <p:spTgt spid="6">
                                            <p:txEl>
                                              <p:pRg st="9" end="9"/>
                                            </p:txEl>
                                          </p:spTgt>
                                        </p:tgtEl>
                                      </p:cBhvr>
                                    </p:animEffect>
                                    <p:anim calcmode="lin" valueType="num">
                                      <p:cBhvr>
                                        <p:cTn id="36"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10" end="10"/>
                                            </p:txEl>
                                          </p:spTgt>
                                        </p:tgtEl>
                                        <p:attrNameLst>
                                          <p:attrName>style.visibility</p:attrName>
                                        </p:attrNameLst>
                                      </p:cBhvr>
                                      <p:to>
                                        <p:strVal val="visible"/>
                                      </p:to>
                                    </p:set>
                                    <p:animEffect transition="in" filter="fade">
                                      <p:cBhvr>
                                        <p:cTn id="42" dur="1000"/>
                                        <p:tgtEl>
                                          <p:spTgt spid="6">
                                            <p:txEl>
                                              <p:pRg st="10" end="10"/>
                                            </p:txEl>
                                          </p:spTgt>
                                        </p:tgtEl>
                                      </p:cBhvr>
                                    </p:animEffect>
                                    <p:anim calcmode="lin" valueType="num">
                                      <p:cBhvr>
                                        <p:cTn id="43"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Effect transition="in" filter="fade">
                                      <p:cBhvr>
                                        <p:cTn id="49" dur="1000"/>
                                        <p:tgtEl>
                                          <p:spTgt spid="6">
                                            <p:txEl>
                                              <p:pRg st="11" end="11"/>
                                            </p:txEl>
                                          </p:spTgt>
                                        </p:tgtEl>
                                      </p:cBhvr>
                                    </p:animEffect>
                                    <p:anim calcmode="lin" valueType="num">
                                      <p:cBhvr>
                                        <p:cTn id="50" dur="1000" fill="hold"/>
                                        <p:tgtEl>
                                          <p:spTgt spid="6">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6051177"/>
            <a:ext cx="9144000" cy="692497"/>
          </a:xfrm>
          <a:prstGeom prst="rect">
            <a:avLst/>
          </a:prstGeom>
          <a:noFill/>
        </p:spPr>
        <p:txBody>
          <a:bodyPr wrap="square" rtlCol="0">
            <a:spAutoFit/>
          </a:bodyPr>
          <a:lstStyle/>
          <a:p>
            <a:pPr marL="571500" indent="-571500" algn="ctr">
              <a:lnSpc>
                <a:spcPct val="150000"/>
              </a:lnSpc>
              <a:buFont typeface="+mj-lt"/>
              <a:buAutoNum type="romanUcPeriod" startAt="4"/>
            </a:pPr>
            <a:r>
              <a:rPr lang="en-US" sz="2600" dirty="0" smtClean="0">
                <a:solidFill>
                  <a:srgbClr val="FFFFCC"/>
                </a:solidFill>
              </a:rPr>
              <a:t>Ignorance Does Not Remove Responsibility (v. 17)</a:t>
            </a:r>
            <a:endParaRPr lang="en-US" sz="2600" dirty="0">
              <a:solidFill>
                <a:srgbClr val="FFFFCC"/>
              </a:solidFill>
            </a:endParaRPr>
          </a:p>
        </p:txBody>
      </p:sp>
      <p:cxnSp>
        <p:nvCxnSpPr>
          <p:cNvPr id="3" name="Straight Connector 2"/>
          <p:cNvCxnSpPr/>
          <p:nvPr/>
        </p:nvCxnSpPr>
        <p:spPr>
          <a:xfrm>
            <a:off x="-67236" y="6051177"/>
            <a:ext cx="9278471" cy="0"/>
          </a:xfrm>
          <a:prstGeom prst="line">
            <a:avLst/>
          </a:prstGeom>
        </p:spPr>
        <p:style>
          <a:lnRef idx="1">
            <a:schemeClr val="accent1"/>
          </a:lnRef>
          <a:fillRef idx="0">
            <a:schemeClr val="accent1"/>
          </a:fillRef>
          <a:effectRef idx="0">
            <a:schemeClr val="accent1"/>
          </a:effectRef>
          <a:fontRef idx="minor">
            <a:schemeClr val="tx1"/>
          </a:fontRef>
        </p:style>
      </p:cxnSp>
      <p:pic>
        <p:nvPicPr>
          <p:cNvPr id="4098" name="Picture 2" descr="http://auspot.files.wordpress.com/2011/07/ignorance-doub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7293" y="4450976"/>
            <a:ext cx="1945343" cy="14590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Oval 4"/>
          <p:cNvSpPr/>
          <p:nvPr/>
        </p:nvSpPr>
        <p:spPr>
          <a:xfrm>
            <a:off x="6306670" y="11339"/>
            <a:ext cx="1062318" cy="1021977"/>
          </a:xfrm>
          <a:prstGeom prst="ellipse">
            <a:avLst/>
          </a:prstGeom>
          <a:solidFill>
            <a:schemeClr val="accent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IV.</a:t>
            </a:r>
            <a:endParaRPr lang="en-US" sz="3200" dirty="0">
              <a:solidFill>
                <a:schemeClr val="tx1"/>
              </a:solidFill>
            </a:endParaRPr>
          </a:p>
        </p:txBody>
      </p:sp>
      <p:sp>
        <p:nvSpPr>
          <p:cNvPr id="6" name="TextBox 5"/>
          <p:cNvSpPr txBox="1"/>
          <p:nvPr/>
        </p:nvSpPr>
        <p:spPr>
          <a:xfrm>
            <a:off x="470646" y="1183340"/>
            <a:ext cx="8673353" cy="2308324"/>
          </a:xfrm>
          <a:prstGeom prst="rect">
            <a:avLst/>
          </a:prstGeom>
          <a:noFill/>
        </p:spPr>
        <p:txBody>
          <a:bodyPr wrap="square" rtlCol="0">
            <a:spAutoFit/>
          </a:bodyPr>
          <a:lstStyle/>
          <a:p>
            <a:pPr marL="457200" indent="-457200">
              <a:buFont typeface="+mj-lt"/>
              <a:buAutoNum type="alphaUcPeriod"/>
            </a:pPr>
            <a:r>
              <a:rPr lang="en-US" sz="2400" dirty="0" smtClean="0"/>
              <a:t>Of what were they ignorant?</a:t>
            </a:r>
          </a:p>
          <a:p>
            <a:pPr marL="457200" indent="-457200">
              <a:buFont typeface="+mj-lt"/>
              <a:buAutoNum type="alphaUcPeriod"/>
            </a:pPr>
            <a:endParaRPr lang="en-US" sz="800" dirty="0" smtClean="0"/>
          </a:p>
          <a:p>
            <a:pPr marL="457200" indent="-457200">
              <a:buFont typeface="+mj-lt"/>
              <a:buAutoNum type="alphaUcPeriod"/>
            </a:pPr>
            <a:r>
              <a:rPr lang="en-US" sz="2400" dirty="0" smtClean="0"/>
              <a:t>Should not have been ignorant</a:t>
            </a:r>
          </a:p>
          <a:p>
            <a:pPr marL="457200" indent="-457200">
              <a:buFont typeface="+mj-lt"/>
              <a:buAutoNum type="alphaUcPeriod"/>
            </a:pPr>
            <a:endParaRPr lang="en-US" sz="800" dirty="0"/>
          </a:p>
          <a:p>
            <a:pPr marL="457200" indent="-457200">
              <a:buFont typeface="+mj-lt"/>
              <a:buAutoNum type="alphaUcPeriod"/>
            </a:pPr>
            <a:r>
              <a:rPr lang="en-US" sz="2400" dirty="0" smtClean="0"/>
              <a:t>Sins of ignorance are still sin </a:t>
            </a:r>
            <a:r>
              <a:rPr lang="en-US" sz="2400" dirty="0" smtClean="0">
                <a:solidFill>
                  <a:srgbClr val="FFFF99"/>
                </a:solidFill>
              </a:rPr>
              <a:t>(1 Tim. 1:13)</a:t>
            </a:r>
          </a:p>
          <a:p>
            <a:pPr marL="457200" indent="-457200">
              <a:buFont typeface="+mj-lt"/>
              <a:buAutoNum type="alphaUcPeriod"/>
            </a:pPr>
            <a:endParaRPr lang="en-US" sz="800" dirty="0"/>
          </a:p>
          <a:p>
            <a:pPr marL="457200" indent="-457200">
              <a:buFont typeface="+mj-lt"/>
              <a:buAutoNum type="alphaUcPeriod"/>
            </a:pPr>
            <a:r>
              <a:rPr lang="en-US" sz="2400" dirty="0" smtClean="0"/>
              <a:t>If in ignorance – means when learn will change </a:t>
            </a:r>
            <a:r>
              <a:rPr lang="en-US" sz="2400" dirty="0" smtClean="0">
                <a:solidFill>
                  <a:srgbClr val="FFFF99"/>
                </a:solidFill>
              </a:rPr>
              <a:t>(1 Tim. 1:13)</a:t>
            </a:r>
          </a:p>
        </p:txBody>
      </p:sp>
    </p:spTree>
    <p:extLst>
      <p:ext uri="{BB962C8B-B14F-4D97-AF65-F5344CB8AC3E}">
        <p14:creationId xmlns:p14="http://schemas.microsoft.com/office/powerpoint/2010/main" val="6050826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 y="0"/>
            <a:ext cx="9144001" cy="2191871"/>
          </a:xfrm>
          <a:prstGeom prst="rect">
            <a:avLst/>
          </a:prstGeom>
        </p:spPr>
      </p:pic>
      <p:sp>
        <p:nvSpPr>
          <p:cNvPr id="9" name="TextBox 8"/>
          <p:cNvSpPr txBox="1"/>
          <p:nvPr/>
        </p:nvSpPr>
        <p:spPr>
          <a:xfrm>
            <a:off x="268943" y="1893803"/>
            <a:ext cx="8996082" cy="3017044"/>
          </a:xfrm>
          <a:prstGeom prst="rect">
            <a:avLst/>
          </a:prstGeom>
          <a:noFill/>
        </p:spPr>
        <p:txBody>
          <a:bodyPr wrap="square" rtlCol="0">
            <a:spAutoFit/>
          </a:bodyPr>
          <a:lstStyle/>
          <a:p>
            <a:pPr marL="571500" indent="-571500">
              <a:lnSpc>
                <a:spcPct val="150000"/>
              </a:lnSpc>
              <a:buFont typeface="+mj-lt"/>
              <a:buAutoNum type="romanUcPeriod"/>
            </a:pPr>
            <a:r>
              <a:rPr lang="en-US" sz="2600" dirty="0" smtClean="0">
                <a:solidFill>
                  <a:srgbClr val="FFFFCC"/>
                </a:solidFill>
              </a:rPr>
              <a:t>Some Things Worth More Than Silver &amp; Gold (v. 6)</a:t>
            </a:r>
          </a:p>
          <a:p>
            <a:pPr marL="571500" indent="-571500">
              <a:lnSpc>
                <a:spcPct val="150000"/>
              </a:lnSpc>
              <a:buFont typeface="+mj-lt"/>
              <a:buAutoNum type="romanUcPeriod"/>
            </a:pPr>
            <a:r>
              <a:rPr lang="en-US" sz="2600" dirty="0" smtClean="0">
                <a:solidFill>
                  <a:srgbClr val="FFFFCC"/>
                </a:solidFill>
              </a:rPr>
              <a:t>Nature of Real Miracles (vv. 7, 9, 16)</a:t>
            </a:r>
          </a:p>
          <a:p>
            <a:pPr marL="571500" indent="-571500">
              <a:lnSpc>
                <a:spcPct val="150000"/>
              </a:lnSpc>
              <a:buFont typeface="+mj-lt"/>
              <a:buAutoNum type="romanUcPeriod"/>
            </a:pPr>
            <a:r>
              <a:rPr lang="en-US" sz="2600" dirty="0" smtClean="0">
                <a:solidFill>
                  <a:srgbClr val="FFFFCC"/>
                </a:solidFill>
              </a:rPr>
              <a:t>Being Channels of Power (vv. 12, 16)</a:t>
            </a:r>
          </a:p>
          <a:p>
            <a:pPr marL="571500" indent="-571500">
              <a:lnSpc>
                <a:spcPct val="150000"/>
              </a:lnSpc>
              <a:buFont typeface="+mj-lt"/>
              <a:buAutoNum type="romanUcPeriod"/>
            </a:pPr>
            <a:r>
              <a:rPr lang="en-US" sz="2600" dirty="0" smtClean="0">
                <a:solidFill>
                  <a:srgbClr val="FFFFCC"/>
                </a:solidFill>
              </a:rPr>
              <a:t>Ignorance Does Not Remove Responsibility (v. 17)</a:t>
            </a:r>
          </a:p>
          <a:p>
            <a:pPr marL="571500" indent="-571500">
              <a:lnSpc>
                <a:spcPct val="150000"/>
              </a:lnSpc>
              <a:buFont typeface="+mj-lt"/>
              <a:buAutoNum type="romanUcPeriod"/>
            </a:pPr>
            <a:r>
              <a:rPr lang="en-US" sz="2600" dirty="0" smtClean="0">
                <a:solidFill>
                  <a:srgbClr val="FFFFCC"/>
                </a:solidFill>
              </a:rPr>
              <a:t>Who Jesus Is  &amp; What That Means (vv. 12-26)</a:t>
            </a:r>
            <a:endParaRPr lang="en-US" sz="2600" dirty="0">
              <a:solidFill>
                <a:srgbClr val="FFFFCC"/>
              </a:solidFill>
            </a:endParaRPr>
          </a:p>
        </p:txBody>
      </p:sp>
    </p:spTree>
    <p:extLst>
      <p:ext uri="{BB962C8B-B14F-4D97-AF65-F5344CB8AC3E}">
        <p14:creationId xmlns:p14="http://schemas.microsoft.com/office/powerpoint/2010/main" val="21608105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6051177"/>
            <a:ext cx="9144000" cy="692497"/>
          </a:xfrm>
          <a:prstGeom prst="rect">
            <a:avLst/>
          </a:prstGeom>
          <a:noFill/>
        </p:spPr>
        <p:txBody>
          <a:bodyPr wrap="square" rtlCol="0">
            <a:spAutoFit/>
          </a:bodyPr>
          <a:lstStyle/>
          <a:p>
            <a:pPr marL="571500" indent="-571500" algn="ctr">
              <a:lnSpc>
                <a:spcPct val="150000"/>
              </a:lnSpc>
              <a:buFont typeface="+mj-lt"/>
              <a:buAutoNum type="romanUcPeriod" startAt="5"/>
            </a:pPr>
            <a:r>
              <a:rPr lang="en-US" sz="2600" dirty="0" smtClean="0">
                <a:solidFill>
                  <a:srgbClr val="FFFFCC"/>
                </a:solidFill>
              </a:rPr>
              <a:t>Who Jesus Is  &amp; What That Means (vv. 12-26)</a:t>
            </a:r>
            <a:endParaRPr lang="en-US" sz="2600" dirty="0">
              <a:solidFill>
                <a:srgbClr val="FFFFCC"/>
              </a:solidFill>
            </a:endParaRPr>
          </a:p>
        </p:txBody>
      </p:sp>
      <p:cxnSp>
        <p:nvCxnSpPr>
          <p:cNvPr id="3" name="Straight Connector 2"/>
          <p:cNvCxnSpPr/>
          <p:nvPr/>
        </p:nvCxnSpPr>
        <p:spPr>
          <a:xfrm>
            <a:off x="-67236" y="6051177"/>
            <a:ext cx="9278471" cy="0"/>
          </a:xfrm>
          <a:prstGeom prst="line">
            <a:avLst/>
          </a:prstGeom>
        </p:spPr>
        <p:style>
          <a:lnRef idx="1">
            <a:schemeClr val="accent1"/>
          </a:lnRef>
          <a:fillRef idx="0">
            <a:schemeClr val="accent1"/>
          </a:fillRef>
          <a:effectRef idx="0">
            <a:schemeClr val="accent1"/>
          </a:effectRef>
          <a:fontRef idx="minor">
            <a:schemeClr val="tx1"/>
          </a:fontRef>
        </p:style>
      </p:cxnSp>
      <p:pic>
        <p:nvPicPr>
          <p:cNvPr id="5122" name="Picture 2" descr="http://www.gotchurch.ca/sites/all/modules/art_content/content/images/who_is_jesu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6732" y="4817717"/>
            <a:ext cx="2163856" cy="1081928"/>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6306670" y="11339"/>
            <a:ext cx="1062318" cy="1021977"/>
          </a:xfrm>
          <a:prstGeom prst="ellipse">
            <a:avLst/>
          </a:prstGeom>
          <a:solidFill>
            <a:schemeClr val="accent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V.</a:t>
            </a:r>
            <a:endParaRPr lang="en-US" sz="3200" dirty="0">
              <a:solidFill>
                <a:schemeClr val="tx1"/>
              </a:solidFill>
            </a:endParaRPr>
          </a:p>
        </p:txBody>
      </p:sp>
      <p:sp>
        <p:nvSpPr>
          <p:cNvPr id="6" name="TextBox 5"/>
          <p:cNvSpPr txBox="1"/>
          <p:nvPr/>
        </p:nvSpPr>
        <p:spPr>
          <a:xfrm>
            <a:off x="309282" y="1325844"/>
            <a:ext cx="8633013" cy="1938992"/>
          </a:xfrm>
          <a:prstGeom prst="rect">
            <a:avLst/>
          </a:prstGeom>
          <a:noFill/>
        </p:spPr>
        <p:txBody>
          <a:bodyPr wrap="square" rtlCol="0">
            <a:spAutoFit/>
          </a:bodyPr>
          <a:lstStyle/>
          <a:p>
            <a:pPr marL="514350" indent="-514350">
              <a:buFont typeface="+mj-lt"/>
              <a:buAutoNum type="alphaUcPeriod"/>
            </a:pPr>
            <a:r>
              <a:rPr lang="en-US" sz="2400" dirty="0" smtClean="0"/>
              <a:t>Peter’s Sermon about Jesus </a:t>
            </a:r>
            <a:r>
              <a:rPr lang="en-US" sz="2400" dirty="0" smtClean="0">
                <a:solidFill>
                  <a:srgbClr val="FFFF99"/>
                </a:solidFill>
              </a:rPr>
              <a:t>(vv. 12-26)</a:t>
            </a:r>
          </a:p>
          <a:p>
            <a:pPr marL="514350" indent="-514350">
              <a:buFont typeface="+mj-lt"/>
              <a:buAutoNum type="alphaUcPeriod"/>
            </a:pPr>
            <a:endParaRPr lang="en-US" sz="800" dirty="0" smtClean="0"/>
          </a:p>
          <a:p>
            <a:pPr marL="914400" lvl="1" indent="-457200">
              <a:buFont typeface="+mj-lt"/>
              <a:buAutoNum type="arabicPeriod"/>
            </a:pPr>
            <a:r>
              <a:rPr lang="en-US" sz="2400" i="1" dirty="0" smtClean="0"/>
              <a:t>Jesus: The suffering servant </a:t>
            </a:r>
            <a:r>
              <a:rPr lang="en-US" sz="2400" i="1" dirty="0" smtClean="0">
                <a:solidFill>
                  <a:srgbClr val="FFFF99"/>
                </a:solidFill>
              </a:rPr>
              <a:t>(vv. 12-21)</a:t>
            </a:r>
          </a:p>
          <a:p>
            <a:pPr marL="914400" lvl="1" indent="-457200">
              <a:buFont typeface="+mj-lt"/>
              <a:buAutoNum type="arabicPeriod"/>
            </a:pPr>
            <a:endParaRPr lang="en-US" sz="800" i="1" dirty="0" smtClean="0"/>
          </a:p>
          <a:p>
            <a:pPr marL="914400" lvl="1" indent="-457200">
              <a:buFont typeface="+mj-lt"/>
              <a:buAutoNum type="arabicPeriod"/>
            </a:pPr>
            <a:r>
              <a:rPr lang="en-US" sz="2400" i="1" dirty="0" smtClean="0"/>
              <a:t>Jesus: The prophet of prophecy </a:t>
            </a:r>
            <a:r>
              <a:rPr lang="en-US" sz="2400" i="1" dirty="0" smtClean="0">
                <a:solidFill>
                  <a:srgbClr val="FFFF99"/>
                </a:solidFill>
              </a:rPr>
              <a:t>(vv. 22-24)</a:t>
            </a:r>
          </a:p>
          <a:p>
            <a:pPr marL="914400" lvl="1" indent="-457200">
              <a:buFont typeface="+mj-lt"/>
              <a:buAutoNum type="arabicPeriod"/>
            </a:pPr>
            <a:endParaRPr lang="en-US" sz="800" i="1" dirty="0" smtClean="0"/>
          </a:p>
          <a:p>
            <a:pPr marL="914400" lvl="1" indent="-457200">
              <a:buFont typeface="+mj-lt"/>
              <a:buAutoNum type="arabicPeriod"/>
            </a:pPr>
            <a:r>
              <a:rPr lang="en-US" sz="2400" i="1" dirty="0" smtClean="0"/>
              <a:t>Jesus: The seed of Abraham </a:t>
            </a:r>
            <a:r>
              <a:rPr lang="en-US" sz="2400" i="1" dirty="0" smtClean="0">
                <a:solidFill>
                  <a:srgbClr val="FFFF99"/>
                </a:solidFill>
              </a:rPr>
              <a:t>(vv. 25-26)</a:t>
            </a:r>
          </a:p>
        </p:txBody>
      </p:sp>
    </p:spTree>
    <p:extLst>
      <p:ext uri="{BB962C8B-B14F-4D97-AF65-F5344CB8AC3E}">
        <p14:creationId xmlns:p14="http://schemas.microsoft.com/office/powerpoint/2010/main" val="9414830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1000"/>
                                        <p:tgtEl>
                                          <p:spTgt spid="6">
                                            <p:txEl>
                                              <p:pRg st="6" end="6"/>
                                            </p:txEl>
                                          </p:spTgt>
                                        </p:tgtEl>
                                      </p:cBhvr>
                                    </p:animEffect>
                                    <p:anim calcmode="lin" valueType="num">
                                      <p:cBhvr>
                                        <p:cTn id="2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6051177"/>
            <a:ext cx="9144000" cy="692497"/>
          </a:xfrm>
          <a:prstGeom prst="rect">
            <a:avLst/>
          </a:prstGeom>
          <a:noFill/>
        </p:spPr>
        <p:txBody>
          <a:bodyPr wrap="square" rtlCol="0">
            <a:spAutoFit/>
          </a:bodyPr>
          <a:lstStyle/>
          <a:p>
            <a:pPr marL="571500" indent="-571500" algn="ctr">
              <a:lnSpc>
                <a:spcPct val="150000"/>
              </a:lnSpc>
              <a:buFont typeface="+mj-lt"/>
              <a:buAutoNum type="romanUcPeriod" startAt="5"/>
            </a:pPr>
            <a:r>
              <a:rPr lang="en-US" sz="2600" dirty="0" smtClean="0">
                <a:solidFill>
                  <a:srgbClr val="FFFFCC"/>
                </a:solidFill>
              </a:rPr>
              <a:t>Who Jesus Is  &amp; What That Means (vv. 12-26)</a:t>
            </a:r>
            <a:endParaRPr lang="en-US" sz="2600" dirty="0">
              <a:solidFill>
                <a:srgbClr val="FFFFCC"/>
              </a:solidFill>
            </a:endParaRPr>
          </a:p>
        </p:txBody>
      </p:sp>
      <p:cxnSp>
        <p:nvCxnSpPr>
          <p:cNvPr id="3" name="Straight Connector 2"/>
          <p:cNvCxnSpPr/>
          <p:nvPr/>
        </p:nvCxnSpPr>
        <p:spPr>
          <a:xfrm>
            <a:off x="-67236" y="6051177"/>
            <a:ext cx="9278471" cy="0"/>
          </a:xfrm>
          <a:prstGeom prst="line">
            <a:avLst/>
          </a:prstGeom>
        </p:spPr>
        <p:style>
          <a:lnRef idx="1">
            <a:schemeClr val="accent1"/>
          </a:lnRef>
          <a:fillRef idx="0">
            <a:schemeClr val="accent1"/>
          </a:fillRef>
          <a:effectRef idx="0">
            <a:schemeClr val="accent1"/>
          </a:effectRef>
          <a:fontRef idx="minor">
            <a:schemeClr val="tx1"/>
          </a:fontRef>
        </p:style>
      </p:cxnSp>
      <p:pic>
        <p:nvPicPr>
          <p:cNvPr id="5122" name="Picture 2" descr="http://www.gotchurch.ca/sites/all/modules/art_content/content/images/who_is_jesu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6732" y="4817717"/>
            <a:ext cx="2163856" cy="1081928"/>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6306670" y="11339"/>
            <a:ext cx="1062318" cy="1021977"/>
          </a:xfrm>
          <a:prstGeom prst="ellipse">
            <a:avLst/>
          </a:prstGeom>
          <a:solidFill>
            <a:schemeClr val="accent1"/>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V.</a:t>
            </a:r>
            <a:endParaRPr lang="en-US" sz="3200" dirty="0">
              <a:solidFill>
                <a:schemeClr val="tx1"/>
              </a:solidFill>
            </a:endParaRPr>
          </a:p>
        </p:txBody>
      </p:sp>
      <p:sp>
        <p:nvSpPr>
          <p:cNvPr id="6" name="TextBox 5"/>
          <p:cNvSpPr txBox="1"/>
          <p:nvPr/>
        </p:nvSpPr>
        <p:spPr>
          <a:xfrm>
            <a:off x="309282" y="1325844"/>
            <a:ext cx="8633013" cy="2923877"/>
          </a:xfrm>
          <a:prstGeom prst="rect">
            <a:avLst/>
          </a:prstGeom>
          <a:noFill/>
        </p:spPr>
        <p:txBody>
          <a:bodyPr wrap="square" rtlCol="0">
            <a:spAutoFit/>
          </a:bodyPr>
          <a:lstStyle/>
          <a:p>
            <a:pPr marL="514350" indent="-514350">
              <a:buFont typeface="+mj-lt"/>
              <a:buAutoNum type="alphaUcPeriod"/>
            </a:pPr>
            <a:r>
              <a:rPr lang="en-US" sz="2400" dirty="0" smtClean="0"/>
              <a:t>Peter’s Sermon about Jesus (vv. 12-26)</a:t>
            </a:r>
          </a:p>
          <a:p>
            <a:pPr marL="514350" indent="-514350">
              <a:buFont typeface="+mj-lt"/>
              <a:buAutoNum type="alphaUcPeriod"/>
            </a:pPr>
            <a:endParaRPr lang="en-US" sz="800" dirty="0"/>
          </a:p>
          <a:p>
            <a:pPr marL="514350" indent="-514350">
              <a:buFont typeface="+mj-lt"/>
              <a:buAutoNum type="alphaUcPeriod"/>
            </a:pPr>
            <a:r>
              <a:rPr lang="en-US" sz="2400" dirty="0" smtClean="0"/>
              <a:t>Means:</a:t>
            </a:r>
          </a:p>
          <a:p>
            <a:pPr marL="514350" indent="-514350">
              <a:buFont typeface="+mj-lt"/>
              <a:buAutoNum type="alphaUcPeriod"/>
            </a:pPr>
            <a:endParaRPr lang="en-US" sz="800" dirty="0" smtClean="0"/>
          </a:p>
          <a:p>
            <a:pPr marL="914400" lvl="1" indent="-457200">
              <a:buFont typeface="+mj-lt"/>
              <a:buAutoNum type="arabicPeriod"/>
            </a:pPr>
            <a:r>
              <a:rPr lang="en-US" sz="2400" dirty="0" smtClean="0"/>
              <a:t>Power (v.12, 16)</a:t>
            </a:r>
          </a:p>
          <a:p>
            <a:pPr marL="914400" lvl="1" indent="-457200">
              <a:buFont typeface="+mj-lt"/>
              <a:buAutoNum type="arabicPeriod"/>
            </a:pPr>
            <a:r>
              <a:rPr lang="en-US" sz="2400" dirty="0" smtClean="0"/>
              <a:t>Repent &amp; be converted (v. 19)</a:t>
            </a:r>
          </a:p>
          <a:p>
            <a:pPr marL="914400" lvl="1" indent="-457200">
              <a:buFont typeface="+mj-lt"/>
              <a:buAutoNum type="arabicPeriod"/>
            </a:pPr>
            <a:r>
              <a:rPr lang="en-US" sz="2400" dirty="0" smtClean="0"/>
              <a:t>Hear him in all things (v. 22)</a:t>
            </a:r>
          </a:p>
          <a:p>
            <a:pPr marL="914400" lvl="1" indent="-457200">
              <a:buFont typeface="+mj-lt"/>
              <a:buAutoNum type="arabicPeriod"/>
            </a:pPr>
            <a:r>
              <a:rPr lang="en-US" sz="2400" dirty="0" smtClean="0"/>
              <a:t>Refreshing from the Lord (v. 19)</a:t>
            </a:r>
          </a:p>
          <a:p>
            <a:pPr marL="914400" lvl="1" indent="-457200">
              <a:buFont typeface="+mj-lt"/>
              <a:buAutoNum type="arabicPeriod"/>
            </a:pPr>
            <a:r>
              <a:rPr lang="en-US" sz="2400" dirty="0" smtClean="0"/>
              <a:t>Can be forgiven of all iniquities (v. 26)</a:t>
            </a:r>
          </a:p>
        </p:txBody>
      </p:sp>
    </p:spTree>
    <p:extLst>
      <p:ext uri="{BB962C8B-B14F-4D97-AF65-F5344CB8AC3E}">
        <p14:creationId xmlns:p14="http://schemas.microsoft.com/office/powerpoint/2010/main" val="3104736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5" end="5"/>
                                            </p:txEl>
                                          </p:spTgt>
                                        </p:tgtEl>
                                        <p:attrNameLst>
                                          <p:attrName>style.visibility</p:attrName>
                                        </p:attrNameLst>
                                      </p:cBhvr>
                                      <p:to>
                                        <p:strVal val="visible"/>
                                      </p:to>
                                    </p:set>
                                    <p:animEffect transition="in" filter="fade">
                                      <p:cBhvr>
                                        <p:cTn id="14" dur="1000"/>
                                        <p:tgtEl>
                                          <p:spTgt spid="6">
                                            <p:txEl>
                                              <p:pRg st="5" end="5"/>
                                            </p:txEl>
                                          </p:spTgt>
                                        </p:tgtEl>
                                      </p:cBhvr>
                                    </p:animEffect>
                                    <p:anim calcmode="lin" valueType="num">
                                      <p:cBhvr>
                                        <p:cTn id="1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1000"/>
                                        <p:tgtEl>
                                          <p:spTgt spid="6">
                                            <p:txEl>
                                              <p:pRg st="6" end="6"/>
                                            </p:txEl>
                                          </p:spTgt>
                                        </p:tgtEl>
                                      </p:cBhvr>
                                    </p:animEffect>
                                    <p:anim calcmode="lin" valueType="num">
                                      <p:cBhvr>
                                        <p:cTn id="2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7" end="7"/>
                                            </p:txEl>
                                          </p:spTgt>
                                        </p:tgtEl>
                                        <p:attrNameLst>
                                          <p:attrName>style.visibility</p:attrName>
                                        </p:attrNameLst>
                                      </p:cBhvr>
                                      <p:to>
                                        <p:strVal val="visible"/>
                                      </p:to>
                                    </p:set>
                                    <p:animEffect transition="in" filter="fade">
                                      <p:cBhvr>
                                        <p:cTn id="28" dur="1000"/>
                                        <p:tgtEl>
                                          <p:spTgt spid="6">
                                            <p:txEl>
                                              <p:pRg st="7" end="7"/>
                                            </p:txEl>
                                          </p:spTgt>
                                        </p:tgtEl>
                                      </p:cBhvr>
                                    </p:animEffect>
                                    <p:anim calcmode="lin" valueType="num">
                                      <p:cBhvr>
                                        <p:cTn id="29"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animEffect transition="in" filter="fade">
                                      <p:cBhvr>
                                        <p:cTn id="35" dur="1000"/>
                                        <p:tgtEl>
                                          <p:spTgt spid="6">
                                            <p:txEl>
                                              <p:pRg st="8" end="8"/>
                                            </p:txEl>
                                          </p:spTgt>
                                        </p:tgtEl>
                                      </p:cBhvr>
                                    </p:animEffect>
                                    <p:anim calcmode="lin" valueType="num">
                                      <p:cBhvr>
                                        <p:cTn id="36"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 y="0"/>
            <a:ext cx="9144001" cy="2191871"/>
          </a:xfrm>
          <a:prstGeom prst="rect">
            <a:avLst/>
          </a:prstGeom>
        </p:spPr>
      </p:pic>
      <p:sp>
        <p:nvSpPr>
          <p:cNvPr id="9" name="TextBox 8"/>
          <p:cNvSpPr txBox="1"/>
          <p:nvPr/>
        </p:nvSpPr>
        <p:spPr>
          <a:xfrm>
            <a:off x="268943" y="1893803"/>
            <a:ext cx="8996082" cy="3017044"/>
          </a:xfrm>
          <a:prstGeom prst="rect">
            <a:avLst/>
          </a:prstGeom>
          <a:noFill/>
        </p:spPr>
        <p:txBody>
          <a:bodyPr wrap="square" rtlCol="0">
            <a:spAutoFit/>
          </a:bodyPr>
          <a:lstStyle/>
          <a:p>
            <a:pPr marL="571500" indent="-571500">
              <a:lnSpc>
                <a:spcPct val="150000"/>
              </a:lnSpc>
              <a:buFont typeface="+mj-lt"/>
              <a:buAutoNum type="romanUcPeriod"/>
            </a:pPr>
            <a:r>
              <a:rPr lang="en-US" sz="2600" dirty="0" smtClean="0">
                <a:solidFill>
                  <a:srgbClr val="FFFFCC"/>
                </a:solidFill>
              </a:rPr>
              <a:t>Some Things Worth More Than Silver &amp; Gold (v. 6)</a:t>
            </a:r>
          </a:p>
          <a:p>
            <a:pPr marL="571500" indent="-571500">
              <a:lnSpc>
                <a:spcPct val="150000"/>
              </a:lnSpc>
              <a:buFont typeface="+mj-lt"/>
              <a:buAutoNum type="romanUcPeriod"/>
            </a:pPr>
            <a:r>
              <a:rPr lang="en-US" sz="2600" dirty="0" smtClean="0">
                <a:solidFill>
                  <a:srgbClr val="FFFFCC"/>
                </a:solidFill>
              </a:rPr>
              <a:t>Nature of Real Miracles (vv. 7, 9, 16)</a:t>
            </a:r>
          </a:p>
          <a:p>
            <a:pPr marL="571500" indent="-571500">
              <a:lnSpc>
                <a:spcPct val="150000"/>
              </a:lnSpc>
              <a:buFont typeface="+mj-lt"/>
              <a:buAutoNum type="romanUcPeriod"/>
            </a:pPr>
            <a:r>
              <a:rPr lang="en-US" sz="2600" dirty="0" smtClean="0">
                <a:solidFill>
                  <a:srgbClr val="FFFFCC"/>
                </a:solidFill>
              </a:rPr>
              <a:t>Being Channels of Power (vv. 12, 16)</a:t>
            </a:r>
          </a:p>
          <a:p>
            <a:pPr marL="571500" indent="-571500">
              <a:lnSpc>
                <a:spcPct val="150000"/>
              </a:lnSpc>
              <a:buFont typeface="+mj-lt"/>
              <a:buAutoNum type="romanUcPeriod"/>
            </a:pPr>
            <a:r>
              <a:rPr lang="en-US" sz="2600" dirty="0" smtClean="0">
                <a:solidFill>
                  <a:srgbClr val="FFFFCC"/>
                </a:solidFill>
              </a:rPr>
              <a:t>Ignorance Does Not Remove Responsibility (v. 17)</a:t>
            </a:r>
          </a:p>
          <a:p>
            <a:pPr marL="571500" indent="-571500">
              <a:lnSpc>
                <a:spcPct val="150000"/>
              </a:lnSpc>
              <a:buFont typeface="+mj-lt"/>
              <a:buAutoNum type="romanUcPeriod"/>
            </a:pPr>
            <a:r>
              <a:rPr lang="en-US" sz="2600" dirty="0" smtClean="0">
                <a:solidFill>
                  <a:srgbClr val="FFFFCC"/>
                </a:solidFill>
              </a:rPr>
              <a:t>Who Jesus Is  &amp; What That Means (vv. 12-26)</a:t>
            </a:r>
            <a:endParaRPr lang="en-US" sz="2600" dirty="0">
              <a:solidFill>
                <a:srgbClr val="FFFFCC"/>
              </a:solidFill>
            </a:endParaRPr>
          </a:p>
        </p:txBody>
      </p:sp>
    </p:spTree>
    <p:extLst>
      <p:ext uri="{BB962C8B-B14F-4D97-AF65-F5344CB8AC3E}">
        <p14:creationId xmlns:p14="http://schemas.microsoft.com/office/powerpoint/2010/main" val="644216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TC104033937[[fn=Vapor Trail]]</Template>
  <TotalTime>1397</TotalTime>
  <Words>1405</Words>
  <Application>Microsoft Office PowerPoint</Application>
  <PresentationFormat>On-screen Show (4:3)</PresentationFormat>
  <Paragraphs>167</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Century Gothic</vt:lpstr>
      <vt:lpstr>Calibri</vt:lpstr>
      <vt:lpstr>Arial</vt:lpstr>
      <vt:lpstr>Vapor Trail</vt:lpstr>
      <vt:lpstr>PowerPoint Presentation</vt:lpstr>
      <vt:lpstr>PowerPoint Presentation</vt:lpstr>
      <vt:lpstr>PowerPoint Presentation</vt:lpstr>
      <vt:lpstr>PowerPoint Presentation</vt:lpstr>
      <vt:lpstr>PowerPoint Presentation</vt:lpstr>
      <vt:lpstr>Lessons From Healing of Lame Man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Lessons From Healing of Lame Man</dc:title>
  <dc:creator>DonnieV</dc:creator>
  <cp:lastModifiedBy>DonnieV</cp:lastModifiedBy>
  <cp:revision>36</cp:revision>
  <dcterms:created xsi:type="dcterms:W3CDTF">2014-01-18T03:04:43Z</dcterms:created>
  <dcterms:modified xsi:type="dcterms:W3CDTF">2014-03-12T12:25:58Z</dcterms:modified>
</cp:coreProperties>
</file>