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15" r:id="rId3"/>
  </p:sldMasterIdLst>
  <p:notesMasterIdLst>
    <p:notesMasterId r:id="rId40"/>
  </p:notesMasterIdLst>
  <p:handoutMasterIdLst>
    <p:handoutMasterId r:id="rId41"/>
  </p:handoutMasterIdLst>
  <p:sldIdLst>
    <p:sldId id="270" r:id="rId4"/>
    <p:sldId id="272" r:id="rId5"/>
    <p:sldId id="257" r:id="rId6"/>
    <p:sldId id="256" r:id="rId7"/>
    <p:sldId id="273" r:id="rId8"/>
    <p:sldId id="258" r:id="rId9"/>
    <p:sldId id="260" r:id="rId10"/>
    <p:sldId id="274" r:id="rId11"/>
    <p:sldId id="275" r:id="rId12"/>
    <p:sldId id="261" r:id="rId13"/>
    <p:sldId id="262" r:id="rId14"/>
    <p:sldId id="277" r:id="rId15"/>
    <p:sldId id="259" r:id="rId16"/>
    <p:sldId id="276" r:id="rId17"/>
    <p:sldId id="266" r:id="rId18"/>
    <p:sldId id="264" r:id="rId19"/>
    <p:sldId id="267" r:id="rId20"/>
    <p:sldId id="284" r:id="rId21"/>
    <p:sldId id="285" r:id="rId22"/>
    <p:sldId id="278" r:id="rId23"/>
    <p:sldId id="279" r:id="rId24"/>
    <p:sldId id="280" r:id="rId25"/>
    <p:sldId id="281" r:id="rId26"/>
    <p:sldId id="282" r:id="rId27"/>
    <p:sldId id="283" r:id="rId28"/>
    <p:sldId id="263" r:id="rId29"/>
    <p:sldId id="268" r:id="rId30"/>
    <p:sldId id="286" r:id="rId31"/>
    <p:sldId id="287" r:id="rId32"/>
    <p:sldId id="288" r:id="rId33"/>
    <p:sldId id="289" r:id="rId34"/>
    <p:sldId id="290" r:id="rId35"/>
    <p:sldId id="291" r:id="rId36"/>
    <p:sldId id="292" r:id="rId37"/>
    <p:sldId id="293" r:id="rId38"/>
    <p:sldId id="265" r:id="rId3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FFFF"/>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5996" autoAdjust="0"/>
  </p:normalViewPr>
  <p:slideViewPr>
    <p:cSldViewPr snapToGrid="0">
      <p:cViewPr varScale="1">
        <p:scale>
          <a:sx n="60" d="100"/>
          <a:sy n="60" d="100"/>
        </p:scale>
        <p:origin x="162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6EF8A91-1867-4F65-83EC-390FD620EF06}" type="datetimeFigureOut">
              <a:rPr lang="en-US" smtClean="0"/>
              <a:t>2/26/2015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2373EF9-19F9-452C-B898-1AE95B525D34}" type="slidenum">
              <a:rPr lang="en-US" smtClean="0"/>
              <a:t>‹#›</a:t>
            </a:fld>
            <a:endParaRPr lang="en-US"/>
          </a:p>
        </p:txBody>
      </p:sp>
    </p:spTree>
    <p:extLst>
      <p:ext uri="{BB962C8B-B14F-4D97-AF65-F5344CB8AC3E}">
        <p14:creationId xmlns:p14="http://schemas.microsoft.com/office/powerpoint/2010/main" val="1690416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6456BE9-6E2A-4C10-A797-752233C955B3}" type="datetimeFigureOut">
              <a:rPr lang="en-US" smtClean="0"/>
              <a:t>2/26/2015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170CF94-64D5-44DA-BF4B-1A7D10B4F6FF}" type="slidenum">
              <a:rPr lang="en-US" smtClean="0"/>
              <a:t>‹#›</a:t>
            </a:fld>
            <a:endParaRPr lang="en-US"/>
          </a:p>
        </p:txBody>
      </p:sp>
    </p:spTree>
    <p:extLst>
      <p:ext uri="{BB962C8B-B14F-4D97-AF65-F5344CB8AC3E}">
        <p14:creationId xmlns:p14="http://schemas.microsoft.com/office/powerpoint/2010/main" val="1132206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 of the gall – arrogance takes to do such a thing</a:t>
            </a:r>
            <a:endParaRPr lang="en-US" dirty="0"/>
          </a:p>
        </p:txBody>
      </p:sp>
      <p:sp>
        <p:nvSpPr>
          <p:cNvPr id="4" name="Slide Number Placeholder 3"/>
          <p:cNvSpPr>
            <a:spLocks noGrp="1"/>
          </p:cNvSpPr>
          <p:nvPr>
            <p:ph type="sldNum" sz="quarter" idx="10"/>
          </p:nvPr>
        </p:nvSpPr>
        <p:spPr/>
        <p:txBody>
          <a:bodyPr/>
          <a:lstStyle/>
          <a:p>
            <a:fld id="{7170CF94-64D5-44DA-BF4B-1A7D10B4F6FF}" type="slidenum">
              <a:rPr lang="en-US" smtClean="0"/>
              <a:t>1</a:t>
            </a:fld>
            <a:endParaRPr lang="en-US"/>
          </a:p>
        </p:txBody>
      </p:sp>
    </p:spTree>
    <p:extLst>
      <p:ext uri="{BB962C8B-B14F-4D97-AF65-F5344CB8AC3E}">
        <p14:creationId xmlns:p14="http://schemas.microsoft.com/office/powerpoint/2010/main" val="3436790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as bad as woman cutting verse out! – both</a:t>
            </a:r>
            <a:r>
              <a:rPr lang="en-US" baseline="0" dirty="0" smtClean="0"/>
              <a:t> are judging the law of God!</a:t>
            </a:r>
            <a:endParaRPr lang="en-US" dirty="0"/>
          </a:p>
        </p:txBody>
      </p:sp>
      <p:sp>
        <p:nvSpPr>
          <p:cNvPr id="4" name="Slide Number Placeholder 3"/>
          <p:cNvSpPr>
            <a:spLocks noGrp="1"/>
          </p:cNvSpPr>
          <p:nvPr>
            <p:ph type="sldNum" sz="quarter" idx="10"/>
          </p:nvPr>
        </p:nvSpPr>
        <p:spPr/>
        <p:txBody>
          <a:bodyPr/>
          <a:lstStyle/>
          <a:p>
            <a:fld id="{7170CF94-64D5-44DA-BF4B-1A7D10B4F6FF}" type="slidenum">
              <a:rPr lang="en-US" smtClean="0"/>
              <a:t>2</a:t>
            </a:fld>
            <a:endParaRPr lang="en-US"/>
          </a:p>
        </p:txBody>
      </p:sp>
    </p:spTree>
    <p:extLst>
      <p:ext uri="{BB962C8B-B14F-4D97-AF65-F5344CB8AC3E}">
        <p14:creationId xmlns:p14="http://schemas.microsoft.com/office/powerpoint/2010/main" val="1134704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a new problem</a:t>
            </a:r>
          </a:p>
          <a:p>
            <a:r>
              <a:rPr lang="en-US" dirty="0" smtClean="0"/>
              <a:t>Bold</a:t>
            </a:r>
            <a:r>
              <a:rPr lang="en-US" baseline="0" dirty="0" smtClean="0"/>
              <a:t> move – not bothered at all – but hardened (</a:t>
            </a:r>
            <a:r>
              <a:rPr lang="en-US" baseline="0" dirty="0" err="1" smtClean="0"/>
              <a:t>v.</a:t>
            </a:r>
            <a:r>
              <a:rPr lang="en-US" baseline="0" dirty="0" smtClean="0"/>
              <a:t> 24)</a:t>
            </a:r>
            <a:endParaRPr lang="en-US" dirty="0"/>
          </a:p>
        </p:txBody>
      </p:sp>
      <p:sp>
        <p:nvSpPr>
          <p:cNvPr id="4" name="Slide Number Placeholder 3"/>
          <p:cNvSpPr>
            <a:spLocks noGrp="1"/>
          </p:cNvSpPr>
          <p:nvPr>
            <p:ph type="sldNum" sz="quarter" idx="10"/>
          </p:nvPr>
        </p:nvSpPr>
        <p:spPr/>
        <p:txBody>
          <a:bodyPr/>
          <a:lstStyle/>
          <a:p>
            <a:fld id="{7170CF94-64D5-44DA-BF4B-1A7D10B4F6FF}" type="slidenum">
              <a:rPr lang="en-US" smtClean="0"/>
              <a:t>3</a:t>
            </a:fld>
            <a:endParaRPr lang="en-US"/>
          </a:p>
        </p:txBody>
      </p:sp>
    </p:spTree>
    <p:extLst>
      <p:ext uri="{BB962C8B-B14F-4D97-AF65-F5344CB8AC3E}">
        <p14:creationId xmlns:p14="http://schemas.microsoft.com/office/powerpoint/2010/main" val="2746028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Message</a:t>
            </a:r>
            <a:r>
              <a:rPr lang="en-US" baseline="0" dirty="0" smtClean="0"/>
              <a:t> Translation</a:t>
            </a:r>
          </a:p>
          <a:p>
            <a:r>
              <a:rPr lang="en-US" baseline="0" dirty="0" smtClean="0"/>
              <a:t>“precepts” (</a:t>
            </a:r>
            <a:r>
              <a:rPr lang="en-US" baseline="0" dirty="0" err="1" smtClean="0"/>
              <a:t>v.</a:t>
            </a:r>
            <a:r>
              <a:rPr lang="en-US" baseline="0" dirty="0" smtClean="0"/>
              <a:t> 7) – “They stand fast forever and ever…” (NKJV)</a:t>
            </a:r>
            <a:endParaRPr lang="en-US" dirty="0"/>
          </a:p>
        </p:txBody>
      </p:sp>
      <p:sp>
        <p:nvSpPr>
          <p:cNvPr id="4" name="Slide Number Placeholder 3"/>
          <p:cNvSpPr>
            <a:spLocks noGrp="1"/>
          </p:cNvSpPr>
          <p:nvPr>
            <p:ph type="sldNum" sz="quarter" idx="10"/>
          </p:nvPr>
        </p:nvSpPr>
        <p:spPr/>
        <p:txBody>
          <a:bodyPr/>
          <a:lstStyle/>
          <a:p>
            <a:fld id="{7170CF94-64D5-44DA-BF4B-1A7D10B4F6FF}" type="slidenum">
              <a:rPr lang="en-US" smtClean="0"/>
              <a:t>23</a:t>
            </a:fld>
            <a:endParaRPr lang="en-US"/>
          </a:p>
        </p:txBody>
      </p:sp>
    </p:spTree>
    <p:extLst>
      <p:ext uri="{BB962C8B-B14F-4D97-AF65-F5344CB8AC3E}">
        <p14:creationId xmlns:p14="http://schemas.microsoft.com/office/powerpoint/2010/main" val="24735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wouldn’t think about: cutting verses out / saying</a:t>
            </a:r>
            <a:r>
              <a:rPr lang="en-US" baseline="0" dirty="0" smtClean="0"/>
              <a:t> “not a very good…” / sitting on a committee</a:t>
            </a:r>
            <a:endParaRPr lang="en-US" dirty="0"/>
          </a:p>
        </p:txBody>
      </p:sp>
      <p:sp>
        <p:nvSpPr>
          <p:cNvPr id="4" name="Slide Number Placeholder 3"/>
          <p:cNvSpPr>
            <a:spLocks noGrp="1"/>
          </p:cNvSpPr>
          <p:nvPr>
            <p:ph type="sldNum" sz="quarter" idx="10"/>
          </p:nvPr>
        </p:nvSpPr>
        <p:spPr/>
        <p:txBody>
          <a:bodyPr/>
          <a:lstStyle/>
          <a:p>
            <a:fld id="{7170CF94-64D5-44DA-BF4B-1A7D10B4F6FF}" type="slidenum">
              <a:rPr lang="en-US" smtClean="0"/>
              <a:t>25</a:t>
            </a:fld>
            <a:endParaRPr lang="en-US"/>
          </a:p>
        </p:txBody>
      </p:sp>
    </p:spTree>
    <p:extLst>
      <p:ext uri="{BB962C8B-B14F-4D97-AF65-F5344CB8AC3E}">
        <p14:creationId xmlns:p14="http://schemas.microsoft.com/office/powerpoint/2010/main" val="3929399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Could add</a:t>
            </a:r>
            <a:r>
              <a:rPr lang="en-US" baseline="0" dirty="0" smtClean="0"/>
              <a:t> more:</a:t>
            </a:r>
          </a:p>
          <a:p>
            <a:r>
              <a:rPr lang="en-US" baseline="0" dirty="0" smtClean="0"/>
              <a:t>Don’t retaliate (Rom. 12:17-21)</a:t>
            </a:r>
          </a:p>
          <a:p>
            <a:r>
              <a:rPr lang="en-US" baseline="0" dirty="0" smtClean="0"/>
              <a:t>Forgive (</a:t>
            </a:r>
            <a:r>
              <a:rPr lang="en-US" baseline="0" dirty="0" err="1" smtClean="0"/>
              <a:t>Eph</a:t>
            </a:r>
            <a:r>
              <a:rPr lang="en-US" baseline="0" dirty="0" smtClean="0"/>
              <a:t>; 4:32) – Judge: can’t / too hard</a:t>
            </a:r>
            <a:endParaRPr lang="en-US" dirty="0"/>
          </a:p>
        </p:txBody>
      </p:sp>
      <p:sp>
        <p:nvSpPr>
          <p:cNvPr id="4" name="Slide Number Placeholder 3"/>
          <p:cNvSpPr>
            <a:spLocks noGrp="1"/>
          </p:cNvSpPr>
          <p:nvPr>
            <p:ph type="sldNum" sz="quarter" idx="10"/>
          </p:nvPr>
        </p:nvSpPr>
        <p:spPr/>
        <p:txBody>
          <a:bodyPr/>
          <a:lstStyle/>
          <a:p>
            <a:fld id="{7170CF94-64D5-44DA-BF4B-1A7D10B4F6FF}" type="slidenum">
              <a:rPr lang="en-US" smtClean="0"/>
              <a:t>35</a:t>
            </a:fld>
            <a:endParaRPr lang="en-US"/>
          </a:p>
        </p:txBody>
      </p:sp>
    </p:spTree>
    <p:extLst>
      <p:ext uri="{BB962C8B-B14F-4D97-AF65-F5344CB8AC3E}">
        <p14:creationId xmlns:p14="http://schemas.microsoft.com/office/powerpoint/2010/main" val="853896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42860283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28217049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1763980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58D0D2-3A73-4217-81C6-6B3BFA1B0E0A}"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2062898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58D0D2-3A73-4217-81C6-6B3BFA1B0E0A}"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17779218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58D0D2-3A73-4217-81C6-6B3BFA1B0E0A}"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33781922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4587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58D0D2-3A73-4217-81C6-6B3BFA1B0E0A}"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2124727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58D0D2-3A73-4217-81C6-6B3BFA1B0E0A}"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2867099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80190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3979897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2662343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3069256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4152876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58D0D2-3A73-4217-81C6-6B3BFA1B0E0A}"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2664884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58D0D2-3A73-4217-81C6-6B3BFA1B0E0A}"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3713422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58D0D2-3A73-4217-81C6-6B3BFA1B0E0A}"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27021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0839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58D0D2-3A73-4217-81C6-6B3BFA1B0E0A}"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2684654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58D0D2-3A73-4217-81C6-6B3BFA1B0E0A}"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2371802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1292925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58D0D2-3A73-4217-81C6-6B3BFA1B0E0A}"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50276-C86F-469B-BEBB-E45A97148616}" type="slidenum">
              <a:rPr lang="en-US" smtClean="0"/>
              <a:t>‹#›</a:t>
            </a:fld>
            <a:endParaRPr lang="en-US"/>
          </a:p>
        </p:txBody>
      </p:sp>
    </p:spTree>
    <p:extLst>
      <p:ext uri="{BB962C8B-B14F-4D97-AF65-F5344CB8AC3E}">
        <p14:creationId xmlns:p14="http://schemas.microsoft.com/office/powerpoint/2010/main" val="3935011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219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58406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99332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51182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02162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6229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85466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53827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061732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25204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7988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25000">
              <a:schemeClr val="accent1">
                <a:lumMod val="5000"/>
                <a:lumOff val="95000"/>
              </a:schemeClr>
            </a:gs>
            <a:gs pos="72000">
              <a:schemeClr val="accent1">
                <a:lumMod val="45000"/>
                <a:lumOff val="55000"/>
              </a:schemeClr>
            </a:gs>
            <a:gs pos="8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58D0D2-3A73-4217-81C6-6B3BFA1B0E0A}"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550276-C86F-469B-BEBB-E45A97148616}" type="slidenum">
              <a:rPr lang="en-US" smtClean="0"/>
              <a:t>‹#›</a:t>
            </a:fld>
            <a:endParaRPr lang="en-US"/>
          </a:p>
        </p:txBody>
      </p:sp>
      <p:sp>
        <p:nvSpPr>
          <p:cNvPr id="7" name="Oval 6"/>
          <p:cNvSpPr/>
          <p:nvPr userDrawn="1"/>
        </p:nvSpPr>
        <p:spPr>
          <a:xfrm>
            <a:off x="0" y="0"/>
            <a:ext cx="9144000" cy="6857999"/>
          </a:xfrm>
          <a:prstGeom prst="ellipse">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4180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25000">
              <a:schemeClr val="accent1">
                <a:lumMod val="5000"/>
                <a:lumOff val="95000"/>
              </a:schemeClr>
            </a:gs>
            <a:gs pos="72000">
              <a:schemeClr val="accent1">
                <a:lumMod val="45000"/>
                <a:lumOff val="55000"/>
              </a:schemeClr>
            </a:gs>
            <a:gs pos="8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58D0D2-3A73-4217-81C6-6B3BFA1B0E0A}"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550276-C86F-469B-BEBB-E45A97148616}" type="slidenum">
              <a:rPr lang="en-US" smtClean="0"/>
              <a:t>‹#›</a:t>
            </a:fld>
            <a:endParaRPr lang="en-US"/>
          </a:p>
        </p:txBody>
      </p:sp>
      <p:sp>
        <p:nvSpPr>
          <p:cNvPr id="7" name="Oval 6"/>
          <p:cNvSpPr/>
          <p:nvPr userDrawn="1"/>
        </p:nvSpPr>
        <p:spPr>
          <a:xfrm>
            <a:off x="0" y="0"/>
            <a:ext cx="9144000" cy="1646237"/>
          </a:xfrm>
          <a:prstGeom prst="ellipse">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15102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0ACC7-3908-4E49-80D3-73D7F0FDBFDE}" type="datetimeFigureOut">
              <a:rPr lang="en-US" smtClean="0">
                <a:solidFill>
                  <a:prstClr val="black">
                    <a:tint val="75000"/>
                  </a:prstClr>
                </a:solidFill>
                <a:cs typeface="Arial" charset="0"/>
              </a:rPr>
              <a:pPr/>
              <a:t>2/26/2015</a:t>
            </a:fld>
            <a:endParaRPr lang="en-US" dirty="0">
              <a:solidFill>
                <a:prstClr val="black">
                  <a:tint val="75000"/>
                </a:prstClr>
              </a:solidFill>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FA3C6-7C60-430F-B028-42B5104B86BE}" type="slidenum">
              <a:rPr lang="en-US" smtClean="0">
                <a:solidFill>
                  <a:prstClr val="black">
                    <a:tint val="75000"/>
                  </a:prstClr>
                </a:solidFill>
                <a:cs typeface="Arial" charset="0"/>
              </a:rPr>
              <a:pPr/>
              <a:t>‹#›</a:t>
            </a:fld>
            <a:endParaRPr lang="en-US" dirty="0">
              <a:solidFill>
                <a:prstClr val="black">
                  <a:tint val="75000"/>
                </a:prstClr>
              </a:solidFill>
              <a:cs typeface="Arial" charset="0"/>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55083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850776" y="3402105"/>
            <a:ext cx="3429000" cy="2193925"/>
            <a:chOff x="4867835" y="2366682"/>
            <a:chExt cx="3429000" cy="2193925"/>
          </a:xfrm>
        </p:grpSpPr>
        <p:pic>
          <p:nvPicPr>
            <p:cNvPr id="5" name="Picture 5" descr="open_bi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7835" y="2366682"/>
              <a:ext cx="3429000" cy="21939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rot="20343011">
              <a:off x="5460968" y="2990367"/>
              <a:ext cx="466516" cy="169644"/>
            </a:xfrm>
            <a:prstGeom prst="rect">
              <a:avLst/>
            </a:prstGeom>
            <a:solidFill>
              <a:schemeClr val="bg1"/>
            </a:solidFill>
            <a:ln>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p:cNvSpPr txBox="1"/>
          <p:nvPr/>
        </p:nvSpPr>
        <p:spPr>
          <a:xfrm>
            <a:off x="215153" y="174812"/>
            <a:ext cx="8821271" cy="3108543"/>
          </a:xfrm>
          <a:prstGeom prst="rect">
            <a:avLst/>
          </a:prstGeom>
          <a:solidFill>
            <a:srgbClr val="FFFFFF">
              <a:alpha val="50196"/>
            </a:srgbClr>
          </a:solidFill>
        </p:spPr>
        <p:txBody>
          <a:bodyPr wrap="square" rtlCol="0">
            <a:spAutoFit/>
          </a:bodyPr>
          <a:lstStyle/>
          <a:p>
            <a:r>
              <a:rPr lang="en-US" sz="2400" b="1" u="sng" dirty="0" smtClean="0"/>
              <a:t>Woman</a:t>
            </a:r>
            <a:r>
              <a:rPr lang="en-US" sz="2400" dirty="0" smtClean="0"/>
              <a:t>: “‘He that believeth and his baptized shall be saved’ is not in my Bible.’”</a:t>
            </a:r>
          </a:p>
          <a:p>
            <a:endParaRPr lang="en-US" sz="800" dirty="0" smtClean="0"/>
          </a:p>
          <a:p>
            <a:r>
              <a:rPr lang="en-US" sz="2400" b="1" u="sng" dirty="0" smtClean="0"/>
              <a:t>Preacher</a:t>
            </a:r>
            <a:r>
              <a:rPr lang="en-US" sz="2400" dirty="0" smtClean="0"/>
              <a:t>: “Yes it is. In Mark 16:16”</a:t>
            </a:r>
          </a:p>
          <a:p>
            <a:endParaRPr lang="en-US" sz="800" dirty="0" smtClean="0"/>
          </a:p>
          <a:p>
            <a:r>
              <a:rPr lang="en-US" sz="2400" b="1" u="sng" dirty="0" smtClean="0"/>
              <a:t>Woman</a:t>
            </a:r>
            <a:r>
              <a:rPr lang="en-US" sz="2400" dirty="0" smtClean="0"/>
              <a:t>: “No, its not in my Bible.”</a:t>
            </a:r>
          </a:p>
          <a:p>
            <a:endParaRPr lang="en-US" sz="800" dirty="0" smtClean="0"/>
          </a:p>
          <a:p>
            <a:r>
              <a:rPr lang="en-US" sz="2400" b="1" u="sng" dirty="0" smtClean="0"/>
              <a:t>Preacher</a:t>
            </a:r>
            <a:r>
              <a:rPr lang="en-US" sz="2400" dirty="0" smtClean="0"/>
              <a:t>: “Let me have your Bible and I will show you.”</a:t>
            </a:r>
          </a:p>
          <a:p>
            <a:endParaRPr lang="en-US" sz="2400" dirty="0"/>
          </a:p>
          <a:p>
            <a:pPr algn="ctr"/>
            <a:r>
              <a:rPr lang="en-US" sz="2800" i="1" dirty="0" smtClean="0">
                <a:solidFill>
                  <a:srgbClr val="0070C0"/>
                </a:solidFill>
                <a:effectLst>
                  <a:outerShdw blurRad="38100" dist="38100" dir="2700000" algn="tl">
                    <a:srgbClr val="000000">
                      <a:alpha val="43137"/>
                    </a:srgbClr>
                  </a:outerShdw>
                </a:effectLst>
              </a:rPr>
              <a:t>He opened it to find – she had cut it out!</a:t>
            </a:r>
          </a:p>
        </p:txBody>
      </p:sp>
    </p:spTree>
    <p:extLst>
      <p:ext uri="{BB962C8B-B14F-4D97-AF65-F5344CB8AC3E}">
        <p14:creationId xmlns:p14="http://schemas.microsoft.com/office/powerpoint/2010/main" val="2493917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anim calcmode="lin" valueType="num">
                                      <p:cBhvr>
                                        <p:cTn id="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4" end="4"/>
                                            </p:txEl>
                                          </p:spTgt>
                                        </p:tgtEl>
                                        <p:attrNameLst>
                                          <p:attrName>style.visibility</p:attrName>
                                        </p:attrNameLst>
                                      </p:cBhvr>
                                      <p:to>
                                        <p:strVal val="visible"/>
                                      </p:to>
                                    </p:set>
                                    <p:animEffect transition="in" filter="fade">
                                      <p:cBhvr>
                                        <p:cTn id="14" dur="1000"/>
                                        <p:tgtEl>
                                          <p:spTgt spid="8">
                                            <p:txEl>
                                              <p:pRg st="4" end="4"/>
                                            </p:txEl>
                                          </p:spTgt>
                                        </p:tgtEl>
                                      </p:cBhvr>
                                    </p:animEffect>
                                    <p:anim calcmode="lin" valueType="num">
                                      <p:cBhvr>
                                        <p:cTn id="1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animEffect transition="in" filter="fade">
                                      <p:cBhvr>
                                        <p:cTn id="21" dur="1000"/>
                                        <p:tgtEl>
                                          <p:spTgt spid="8">
                                            <p:txEl>
                                              <p:pRg st="6" end="6"/>
                                            </p:txEl>
                                          </p:spTgt>
                                        </p:tgtEl>
                                      </p:cBhvr>
                                    </p:animEffect>
                                    <p:anim calcmode="lin" valueType="num">
                                      <p:cBhvr>
                                        <p:cTn id="22"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8" end="8"/>
                                            </p:txEl>
                                          </p:spTgt>
                                        </p:tgtEl>
                                        <p:attrNameLst>
                                          <p:attrName>style.visibility</p:attrName>
                                        </p:attrNameLst>
                                      </p:cBhvr>
                                      <p:to>
                                        <p:strVal val="visible"/>
                                      </p:to>
                                    </p:set>
                                    <p:animEffect transition="in" filter="fade">
                                      <p:cBhvr>
                                        <p:cTn id="28" dur="1000"/>
                                        <p:tgtEl>
                                          <p:spTgt spid="8">
                                            <p:txEl>
                                              <p:pRg st="8" end="8"/>
                                            </p:txEl>
                                          </p:spTgt>
                                        </p:tgtEl>
                                      </p:cBhvr>
                                    </p:animEffect>
                                    <p:anim calcmode="lin" valueType="num">
                                      <p:cBhvr>
                                        <p:cTn id="29"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8" end="8"/>
                                            </p:txEl>
                                          </p:spTgt>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19" y="2326342"/>
            <a:ext cx="8377516" cy="1692771"/>
          </a:xfrm>
          <a:prstGeom prst="rect">
            <a:avLst/>
          </a:prstGeom>
          <a:solidFill>
            <a:schemeClr val="bg1"/>
          </a:solidFill>
          <a:ln>
            <a:solidFill>
              <a:srgbClr val="0070C0"/>
            </a:solidFill>
          </a:ln>
        </p:spPr>
        <p:txBody>
          <a:bodyPr wrap="square" rtlCol="0">
            <a:spAutoFit/>
          </a:bodyPr>
          <a:lstStyle/>
          <a:p>
            <a:pPr algn="ctr"/>
            <a:r>
              <a:rPr lang="en-US" sz="2400" b="1" u="sng" dirty="0">
                <a:latin typeface="Times New Roman" panose="02020603050405020304" pitchFamily="18" charset="0"/>
                <a:cs typeface="Times New Roman" panose="02020603050405020304" pitchFamily="18" charset="0"/>
              </a:rPr>
              <a:t>Matt </a:t>
            </a:r>
            <a:r>
              <a:rPr lang="en-US" sz="2400" b="1" u="sng" dirty="0" smtClean="0">
                <a:latin typeface="Times New Roman" panose="02020603050405020304" pitchFamily="18" charset="0"/>
                <a:cs typeface="Times New Roman" panose="02020603050405020304" pitchFamily="18" charset="0"/>
              </a:rPr>
              <a:t>19:9</a:t>
            </a:r>
          </a:p>
          <a:p>
            <a:endParaRPr lang="en-US" sz="8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And </a:t>
            </a:r>
            <a:r>
              <a:rPr lang="en-US" sz="2400" dirty="0">
                <a:latin typeface="Times New Roman" panose="02020603050405020304" pitchFamily="18" charset="0"/>
                <a:cs typeface="Times New Roman" panose="02020603050405020304" pitchFamily="18" charset="0"/>
              </a:rPr>
              <a:t>I say unto you, Whosoever shall put away his wife, except it be for fornication, and shall marry another, </a:t>
            </a:r>
            <a:r>
              <a:rPr lang="en-US" sz="2400" dirty="0" err="1">
                <a:latin typeface="Times New Roman" panose="02020603050405020304" pitchFamily="18" charset="0"/>
                <a:cs typeface="Times New Roman" panose="02020603050405020304" pitchFamily="18" charset="0"/>
              </a:rPr>
              <a:t>committeth</a:t>
            </a:r>
            <a:r>
              <a:rPr lang="en-US" sz="2400" dirty="0">
                <a:latin typeface="Times New Roman" panose="02020603050405020304" pitchFamily="18" charset="0"/>
                <a:cs typeface="Times New Roman" panose="02020603050405020304" pitchFamily="18" charset="0"/>
              </a:rPr>
              <a:t> adultery: and whoso </a:t>
            </a:r>
            <a:r>
              <a:rPr lang="en-US" sz="2400" dirty="0" err="1">
                <a:latin typeface="Times New Roman" panose="02020603050405020304" pitchFamily="18" charset="0"/>
                <a:cs typeface="Times New Roman" panose="02020603050405020304" pitchFamily="18" charset="0"/>
              </a:rPr>
              <a:t>marrieth</a:t>
            </a:r>
            <a:r>
              <a:rPr lang="en-US" sz="2400" dirty="0">
                <a:latin typeface="Times New Roman" panose="02020603050405020304" pitchFamily="18" charset="0"/>
                <a:cs typeface="Times New Roman" panose="02020603050405020304" pitchFamily="18" charset="0"/>
              </a:rPr>
              <a:t> her which is put away doth commit adultery</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22730" y="376517"/>
            <a:ext cx="8485093" cy="1538883"/>
          </a:xfrm>
          <a:prstGeom prst="rect">
            <a:avLst/>
          </a:prstGeom>
          <a:noFill/>
        </p:spPr>
        <p:txBody>
          <a:bodyPr wrap="square" rtlCol="0">
            <a:spAutoFit/>
          </a:bodyPr>
          <a:lstStyle/>
          <a:p>
            <a:pPr algn="ctr"/>
            <a:r>
              <a:rPr lang="en-US" sz="2800" dirty="0" smtClean="0">
                <a:solidFill>
                  <a:srgbClr val="002060"/>
                </a:solidFill>
              </a:rPr>
              <a:t>Preacher in Texas</a:t>
            </a:r>
          </a:p>
          <a:p>
            <a:pPr algn="ctr"/>
            <a:r>
              <a:rPr lang="en-US" sz="2800" dirty="0" smtClean="0">
                <a:solidFill>
                  <a:srgbClr val="002060"/>
                </a:solidFill>
              </a:rPr>
              <a:t>Began a class by reading a text</a:t>
            </a:r>
          </a:p>
          <a:p>
            <a:pPr algn="ctr"/>
            <a:endParaRPr lang="en-US" sz="1000" dirty="0" smtClean="0">
              <a:solidFill>
                <a:srgbClr val="002060"/>
              </a:solidFill>
            </a:endParaRPr>
          </a:p>
          <a:p>
            <a:pPr algn="ctr"/>
            <a:r>
              <a:rPr lang="en-US" sz="2800" i="1" dirty="0" smtClean="0">
                <a:solidFill>
                  <a:srgbClr val="C00000"/>
                </a:solidFill>
                <a:effectLst>
                  <a:outerShdw blurRad="38100" dist="38100" dir="2700000" algn="tl">
                    <a:srgbClr val="000000">
                      <a:alpha val="43137"/>
                    </a:srgbClr>
                  </a:outerShdw>
                </a:effectLst>
              </a:rPr>
              <a:t>Without comment, explanation or application</a:t>
            </a:r>
            <a:endParaRPr lang="en-US" sz="2800" i="1" dirty="0">
              <a:solidFill>
                <a:srgbClr val="C00000"/>
              </a:solidFill>
              <a:effectLst>
                <a:outerShdw blurRad="38100" dist="38100" dir="2700000" algn="tl">
                  <a:srgbClr val="000000">
                    <a:alpha val="43137"/>
                  </a:srgbClr>
                </a:outerShdw>
              </a:effectLst>
            </a:endParaRPr>
          </a:p>
        </p:txBody>
      </p:sp>
      <p:sp>
        <p:nvSpPr>
          <p:cNvPr id="4" name="TextBox 3"/>
          <p:cNvSpPr txBox="1"/>
          <p:nvPr/>
        </p:nvSpPr>
        <p:spPr>
          <a:xfrm>
            <a:off x="625288" y="4620411"/>
            <a:ext cx="7879975" cy="584775"/>
          </a:xfrm>
          <a:prstGeom prst="rect">
            <a:avLst/>
          </a:prstGeom>
          <a:noFill/>
        </p:spPr>
        <p:txBody>
          <a:bodyPr wrap="square" rtlCol="0">
            <a:spAutoFit/>
          </a:bodyPr>
          <a:lstStyle/>
          <a:p>
            <a:pPr algn="ctr"/>
            <a:r>
              <a:rPr lang="en-US" sz="3200" i="1" dirty="0" smtClean="0">
                <a:effectLst>
                  <a:outerShdw blurRad="38100" dist="38100" dir="2700000" algn="tl">
                    <a:srgbClr val="000000">
                      <a:alpha val="43137"/>
                    </a:srgbClr>
                  </a:outerShdw>
                </a:effectLst>
              </a:rPr>
              <a:t>“That don’t seem like a very good law to me!”</a:t>
            </a:r>
            <a:endParaRPr lang="en-US" sz="32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6849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udpreacher.files.wordpress.com/2008/11/cut_it_with_the_penknife.jpg"/>
          <p:cNvPicPr>
            <a:picLocks noChangeAspect="1" noChangeArrowheads="1"/>
          </p:cNvPicPr>
          <p:nvPr/>
        </p:nvPicPr>
        <p:blipFill rotWithShape="1">
          <a:blip r:embed="rId3">
            <a:extLst>
              <a:ext uri="{28A0092B-C50C-407E-A947-70E740481C1C}">
                <a14:useLocalDpi xmlns:a14="http://schemas.microsoft.com/office/drawing/2010/main" val="0"/>
              </a:ext>
            </a:extLst>
          </a:blip>
          <a:srcRect b="4944"/>
          <a:stretch/>
        </p:blipFill>
        <p:spPr bwMode="auto">
          <a:xfrm>
            <a:off x="2589493" y="2204196"/>
            <a:ext cx="4067175" cy="4653804"/>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484094"/>
            <a:ext cx="9144000" cy="1569660"/>
          </a:xfrm>
          <a:prstGeom prst="rect">
            <a:avLst/>
          </a:prstGeom>
          <a:noFill/>
        </p:spPr>
        <p:txBody>
          <a:bodyPr wrap="square" rtlCol="0">
            <a:spAutoFit/>
          </a:bodyPr>
          <a:lstStyle/>
          <a:p>
            <a:pPr algn="ctr"/>
            <a:r>
              <a:rPr lang="en-US" sz="2400" dirty="0" err="1" smtClean="0"/>
              <a:t>Jehoiakim</a:t>
            </a:r>
            <a:endParaRPr lang="en-US" sz="2400" dirty="0" smtClean="0"/>
          </a:p>
          <a:p>
            <a:pPr algn="ctr"/>
            <a:r>
              <a:rPr lang="en-US" sz="2400" dirty="0" smtClean="0"/>
              <a:t>Took a penknife and cut the scroll </a:t>
            </a:r>
          </a:p>
          <a:p>
            <a:pPr algn="ctr"/>
            <a:r>
              <a:rPr lang="en-US" sz="2400" dirty="0" smtClean="0"/>
              <a:t>and burned it in the fire</a:t>
            </a:r>
          </a:p>
          <a:p>
            <a:pPr algn="ctr"/>
            <a:r>
              <a:rPr lang="en-US" sz="2400" dirty="0" smtClean="0"/>
              <a:t>(Jer. 36:23)</a:t>
            </a:r>
            <a:endParaRPr lang="en-US" sz="2400" dirty="0"/>
          </a:p>
        </p:txBody>
      </p:sp>
    </p:spTree>
    <p:extLst>
      <p:ext uri="{BB962C8B-B14F-4D97-AF65-F5344CB8AC3E}">
        <p14:creationId xmlns:p14="http://schemas.microsoft.com/office/powerpoint/2010/main" val="2825775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41573" y="1324815"/>
            <a:ext cx="7196716" cy="4296055"/>
          </a:xfrm>
          <a:prstGeom prst="rect">
            <a:avLst/>
          </a:prstGeom>
          <a:ln>
            <a:solidFill>
              <a:schemeClr val="tx1"/>
            </a:solidFill>
          </a:ln>
        </p:spPr>
      </p:pic>
      <p:sp>
        <p:nvSpPr>
          <p:cNvPr id="2" name="TextBox 1"/>
          <p:cNvSpPr txBox="1"/>
          <p:nvPr/>
        </p:nvSpPr>
        <p:spPr>
          <a:xfrm>
            <a:off x="0" y="0"/>
            <a:ext cx="9144000" cy="830997"/>
          </a:xfrm>
          <a:prstGeom prst="rect">
            <a:avLst/>
          </a:prstGeom>
          <a:solidFill>
            <a:srgbClr val="FFFFFF"/>
          </a:solidFill>
        </p:spPr>
        <p:txBody>
          <a:bodyPr wrap="square" rtlCol="0">
            <a:spAutoFit/>
          </a:bodyPr>
          <a:lstStyle/>
          <a:p>
            <a:pPr algn="ctr"/>
            <a:r>
              <a:rPr lang="en-US" sz="2400" b="1" dirty="0" smtClean="0"/>
              <a:t>A Spoof – Circulated on the Internet</a:t>
            </a:r>
          </a:p>
          <a:p>
            <a:pPr algn="ctr"/>
            <a:r>
              <a:rPr lang="en-US" sz="2400" b="1" dirty="0" smtClean="0"/>
              <a:t>Illustrates How People Approach the Bible</a:t>
            </a:r>
            <a:endParaRPr lang="en-US" sz="2400" b="1" dirty="0"/>
          </a:p>
        </p:txBody>
      </p:sp>
    </p:spTree>
    <p:extLst>
      <p:ext uri="{BB962C8B-B14F-4D97-AF65-F5344CB8AC3E}">
        <p14:creationId xmlns:p14="http://schemas.microsoft.com/office/powerpoint/2010/main" val="2598806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analytical.unsw.edu.au/images/committee_flas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5" y="2593228"/>
            <a:ext cx="6000750" cy="2190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712694"/>
            <a:ext cx="9144000" cy="830997"/>
          </a:xfrm>
          <a:prstGeom prst="rect">
            <a:avLst/>
          </a:prstGeom>
          <a:noFill/>
        </p:spPr>
        <p:txBody>
          <a:bodyPr wrap="square" rtlCol="0">
            <a:spAutoFit/>
          </a:bodyPr>
          <a:lstStyle/>
          <a:p>
            <a:pPr algn="ctr"/>
            <a:r>
              <a:rPr lang="en-US" sz="2400" b="1" dirty="0" smtClean="0">
                <a:solidFill>
                  <a:srgbClr val="002060"/>
                </a:solidFill>
              </a:rPr>
              <a:t>Would You Like to Sit On a Committee / Panel</a:t>
            </a:r>
          </a:p>
          <a:p>
            <a:pPr algn="ctr"/>
            <a:r>
              <a:rPr lang="en-US" sz="2400" b="1" dirty="0" smtClean="0">
                <a:solidFill>
                  <a:srgbClr val="002060"/>
                </a:solidFill>
              </a:rPr>
              <a:t>That Passes Judgment on the Bible?</a:t>
            </a:r>
            <a:endParaRPr lang="en-US" sz="2400" b="1" dirty="0">
              <a:solidFill>
                <a:srgbClr val="002060"/>
              </a:solidFill>
            </a:endParaRPr>
          </a:p>
        </p:txBody>
      </p:sp>
      <p:sp>
        <p:nvSpPr>
          <p:cNvPr id="3" name="TextBox 2"/>
          <p:cNvSpPr txBox="1"/>
          <p:nvPr/>
        </p:nvSpPr>
        <p:spPr>
          <a:xfrm>
            <a:off x="0" y="1806849"/>
            <a:ext cx="9144000" cy="523220"/>
          </a:xfrm>
          <a:prstGeom prst="rect">
            <a:avLst/>
          </a:prstGeom>
          <a:noFill/>
        </p:spPr>
        <p:txBody>
          <a:bodyPr wrap="square" rtlCol="0">
            <a:spAutoFit/>
          </a:bodyPr>
          <a:lstStyle/>
          <a:p>
            <a:pPr algn="ctr"/>
            <a:r>
              <a:rPr lang="en-US" sz="2800" i="1" u="sng" dirty="0" smtClean="0">
                <a:solidFill>
                  <a:srgbClr val="C00000"/>
                </a:solidFill>
                <a:effectLst>
                  <a:outerShdw blurRad="38100" dist="38100" dir="2700000" algn="tl">
                    <a:srgbClr val="000000">
                      <a:alpha val="43137"/>
                    </a:srgbClr>
                  </a:outerShdw>
                </a:effectLst>
              </a:rPr>
              <a:t>To Determine What is Good and What is Not?</a:t>
            </a:r>
            <a:endParaRPr lang="en-US" sz="2800" i="1" u="sng" dirty="0">
              <a:solidFill>
                <a:srgbClr val="C00000"/>
              </a:solidFill>
              <a:effectLst>
                <a:outerShdw blurRad="38100" dist="38100" dir="2700000" algn="tl">
                  <a:srgbClr val="000000">
                    <a:alpha val="43137"/>
                  </a:srgbClr>
                </a:outerShdw>
              </a:effectLst>
            </a:endParaRPr>
          </a:p>
        </p:txBody>
      </p:sp>
      <p:sp>
        <p:nvSpPr>
          <p:cNvPr id="4" name="TextBox 3"/>
          <p:cNvSpPr txBox="1"/>
          <p:nvPr/>
        </p:nvSpPr>
        <p:spPr>
          <a:xfrm>
            <a:off x="0" y="5163671"/>
            <a:ext cx="9144000" cy="954107"/>
          </a:xfrm>
          <a:prstGeom prst="rect">
            <a:avLst/>
          </a:prstGeom>
          <a:noFill/>
        </p:spPr>
        <p:txBody>
          <a:bodyPr wrap="square" rtlCol="0">
            <a:spAutoFit/>
          </a:bodyPr>
          <a:lstStyle/>
          <a:p>
            <a:pPr algn="ctr"/>
            <a:r>
              <a:rPr lang="en-US" sz="2800" dirty="0" smtClean="0"/>
              <a:t>James gives such a warning</a:t>
            </a:r>
          </a:p>
          <a:p>
            <a:pPr algn="ctr"/>
            <a:r>
              <a:rPr lang="en-US" sz="2800" dirty="0" smtClean="0"/>
              <a:t>James 4:11-12</a:t>
            </a:r>
            <a:endParaRPr lang="en-US" sz="2800" dirty="0"/>
          </a:p>
        </p:txBody>
      </p:sp>
    </p:spTree>
    <p:extLst>
      <p:ext uri="{BB962C8B-B14F-4D97-AF65-F5344CB8AC3E}">
        <p14:creationId xmlns:p14="http://schemas.microsoft.com/office/powerpoint/2010/main" val="1417949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011" y="295836"/>
            <a:ext cx="8081683" cy="5016758"/>
          </a:xfrm>
          <a:prstGeom prst="rect">
            <a:avLst/>
          </a:prstGeom>
          <a:noFill/>
        </p:spPr>
        <p:txBody>
          <a:bodyPr wrap="square" rtlCol="0">
            <a:spAutoFit/>
          </a:bodyPr>
          <a:lstStyle/>
          <a:p>
            <a:pPr algn="ctr"/>
            <a:r>
              <a:rPr lang="en-US" sz="3200" b="1" u="sng" dirty="0" smtClean="0">
                <a:latin typeface="Times New Roman" panose="02020603050405020304" pitchFamily="18" charset="0"/>
                <a:cs typeface="Times New Roman" panose="02020603050405020304" pitchFamily="18" charset="0"/>
              </a:rPr>
              <a:t>James 4:11-12</a:t>
            </a:r>
          </a:p>
          <a:p>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11 Do not speak evil of one another, brethren. He who speaks evil of a brother and judges his brother, speaks evil of the law and judges the law. But if you judge the law, you are not a doer of the law but a judge. </a:t>
            </a:r>
          </a:p>
          <a:p>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12 There is one Lawgiver, who is able to save and to destroy. Who are you to judge another? </a:t>
            </a:r>
          </a:p>
        </p:txBody>
      </p:sp>
    </p:spTree>
    <p:extLst>
      <p:ext uri="{BB962C8B-B14F-4D97-AF65-F5344CB8AC3E}">
        <p14:creationId xmlns:p14="http://schemas.microsoft.com/office/powerpoint/2010/main" val="1855066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011" y="295836"/>
            <a:ext cx="8081683" cy="5016758"/>
          </a:xfrm>
          <a:prstGeom prst="rect">
            <a:avLst/>
          </a:prstGeom>
          <a:noFill/>
        </p:spPr>
        <p:txBody>
          <a:bodyPr wrap="square" rtlCol="0">
            <a:spAutoFit/>
          </a:bodyPr>
          <a:lstStyle/>
          <a:p>
            <a:pPr algn="ctr"/>
            <a:r>
              <a:rPr lang="en-US" sz="3200" b="1" u="sng" dirty="0" smtClean="0">
                <a:latin typeface="Times New Roman" panose="02020603050405020304" pitchFamily="18" charset="0"/>
                <a:cs typeface="Times New Roman" panose="02020603050405020304" pitchFamily="18" charset="0"/>
              </a:rPr>
              <a:t>James 4:11-12</a:t>
            </a:r>
          </a:p>
          <a:p>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11 Do not speak evil of one another, brethren. He who speaks evil of a brother and judges his brother, speaks evil of the law and </a:t>
            </a:r>
            <a:r>
              <a:rPr lang="en-US" sz="3200" b="1" u="sng" dirty="0" smtClean="0">
                <a:latin typeface="Times New Roman" panose="02020603050405020304" pitchFamily="18" charset="0"/>
                <a:cs typeface="Times New Roman" panose="02020603050405020304" pitchFamily="18" charset="0"/>
              </a:rPr>
              <a:t>judges the law</a:t>
            </a:r>
            <a:r>
              <a:rPr lang="en-US" sz="3200" dirty="0" smtClean="0">
                <a:latin typeface="Times New Roman" panose="02020603050405020304" pitchFamily="18" charset="0"/>
                <a:cs typeface="Times New Roman" panose="02020603050405020304" pitchFamily="18" charset="0"/>
              </a:rPr>
              <a:t>. But if you </a:t>
            </a:r>
            <a:r>
              <a:rPr lang="en-US" sz="3200" b="1" u="sng" dirty="0" smtClean="0">
                <a:latin typeface="Times New Roman" panose="02020603050405020304" pitchFamily="18" charset="0"/>
                <a:cs typeface="Times New Roman" panose="02020603050405020304" pitchFamily="18" charset="0"/>
              </a:rPr>
              <a:t>judge the law</a:t>
            </a:r>
            <a:r>
              <a:rPr lang="en-US" sz="3200" dirty="0" smtClean="0">
                <a:latin typeface="Times New Roman" panose="02020603050405020304" pitchFamily="18" charset="0"/>
                <a:cs typeface="Times New Roman" panose="02020603050405020304" pitchFamily="18" charset="0"/>
              </a:rPr>
              <a:t>, you are not a doer of the law but a </a:t>
            </a:r>
            <a:r>
              <a:rPr lang="en-US" sz="3200" b="1" u="sng" dirty="0" smtClean="0">
                <a:latin typeface="Times New Roman" panose="02020603050405020304" pitchFamily="18" charset="0"/>
                <a:cs typeface="Times New Roman" panose="02020603050405020304" pitchFamily="18" charset="0"/>
              </a:rPr>
              <a:t>judge</a:t>
            </a:r>
            <a:r>
              <a:rPr lang="en-US" sz="3200" dirty="0" smtClean="0">
                <a:latin typeface="Times New Roman" panose="02020603050405020304" pitchFamily="18" charset="0"/>
                <a:cs typeface="Times New Roman" panose="02020603050405020304" pitchFamily="18" charset="0"/>
              </a:rPr>
              <a:t>. </a:t>
            </a:r>
          </a:p>
          <a:p>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12 There is one Lawgiver, who is able to save and to destroy. Who are you to judge another? </a:t>
            </a:r>
          </a:p>
        </p:txBody>
      </p:sp>
    </p:spTree>
    <p:extLst>
      <p:ext uri="{BB962C8B-B14F-4D97-AF65-F5344CB8AC3E}">
        <p14:creationId xmlns:p14="http://schemas.microsoft.com/office/powerpoint/2010/main" val="1588171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2640107" cy="7019365"/>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80681" y="1592689"/>
            <a:ext cx="2532531" cy="3970318"/>
          </a:xfrm>
          <a:prstGeom prst="rect">
            <a:avLst/>
          </a:prstGeom>
          <a:solidFill>
            <a:srgbClr val="FFFFFF"/>
          </a:solidFill>
        </p:spPr>
        <p:txBody>
          <a:bodyPr wrap="square" rtlCol="0">
            <a:spAutoFit/>
          </a:bodyPr>
          <a:lstStyle/>
          <a:p>
            <a:r>
              <a:rPr lang="en-US" dirty="0" smtClean="0">
                <a:latin typeface="Times New Roman" panose="02020603050405020304" pitchFamily="18" charset="0"/>
                <a:cs typeface="Times New Roman" panose="02020603050405020304" pitchFamily="18" charset="0"/>
              </a:rPr>
              <a:t>11 Do not speak evil of one another, brethren. He who speaks evil of a brother and judges his brother, speaks evil of the law and </a:t>
            </a:r>
            <a:r>
              <a:rPr lang="en-US" b="1" u="sng" dirty="0" smtClean="0">
                <a:latin typeface="Times New Roman" panose="02020603050405020304" pitchFamily="18" charset="0"/>
                <a:cs typeface="Times New Roman" panose="02020603050405020304" pitchFamily="18" charset="0"/>
              </a:rPr>
              <a:t>judges the law</a:t>
            </a:r>
            <a:r>
              <a:rPr lang="en-US" dirty="0" smtClean="0">
                <a:latin typeface="Times New Roman" panose="02020603050405020304" pitchFamily="18" charset="0"/>
                <a:cs typeface="Times New Roman" panose="02020603050405020304" pitchFamily="18" charset="0"/>
              </a:rPr>
              <a:t>. But if you </a:t>
            </a:r>
            <a:r>
              <a:rPr lang="en-US" b="1" u="sng" dirty="0" smtClean="0">
                <a:latin typeface="Times New Roman" panose="02020603050405020304" pitchFamily="18" charset="0"/>
                <a:cs typeface="Times New Roman" panose="02020603050405020304" pitchFamily="18" charset="0"/>
              </a:rPr>
              <a:t>judge the law</a:t>
            </a:r>
            <a:r>
              <a:rPr lang="en-US" dirty="0" smtClean="0">
                <a:latin typeface="Times New Roman" panose="02020603050405020304" pitchFamily="18" charset="0"/>
                <a:cs typeface="Times New Roman" panose="02020603050405020304" pitchFamily="18" charset="0"/>
              </a:rPr>
              <a:t>, you are not a doer of the law but a </a:t>
            </a:r>
            <a:r>
              <a:rPr lang="en-US" b="1" u="sng" dirty="0" smtClean="0">
                <a:latin typeface="Times New Roman" panose="02020603050405020304" pitchFamily="18" charset="0"/>
                <a:cs typeface="Times New Roman" panose="02020603050405020304" pitchFamily="18" charset="0"/>
              </a:rPr>
              <a:t>judge</a:t>
            </a:r>
            <a:r>
              <a:rPr lang="en-US" dirty="0" smtClean="0">
                <a:latin typeface="Times New Roman" panose="02020603050405020304" pitchFamily="18" charset="0"/>
                <a:cs typeface="Times New Roman" panose="02020603050405020304" pitchFamily="18" charset="0"/>
              </a:rPr>
              <a:t>. </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12 There is one Lawgiver, who is able to save and to destroy. Who are you to judge another? </a:t>
            </a:r>
          </a:p>
        </p:txBody>
      </p:sp>
      <p:sp>
        <p:nvSpPr>
          <p:cNvPr id="3" name="TextBox 2"/>
          <p:cNvSpPr txBox="1"/>
          <p:nvPr/>
        </p:nvSpPr>
        <p:spPr>
          <a:xfrm>
            <a:off x="2640107" y="233083"/>
            <a:ext cx="3899647" cy="1077218"/>
          </a:xfrm>
          <a:prstGeom prst="rect">
            <a:avLst/>
          </a:prstGeom>
          <a:noFill/>
        </p:spPr>
        <p:txBody>
          <a:bodyPr wrap="square" rtlCol="0">
            <a:spAutoFit/>
          </a:bodyPr>
          <a:lstStyle/>
          <a:p>
            <a:pPr algn="ctr"/>
            <a:r>
              <a:rPr lang="en-US" sz="3200" b="1" u="sng" dirty="0" smtClean="0">
                <a:latin typeface="Times New Roman" panose="02020603050405020304" pitchFamily="18" charset="0"/>
                <a:cs typeface="Times New Roman" panose="02020603050405020304" pitchFamily="18" charset="0"/>
              </a:rPr>
              <a:t>James 4:11-12</a:t>
            </a:r>
          </a:p>
          <a:p>
            <a:pPr algn="ctr"/>
            <a:r>
              <a:rPr lang="en-US" sz="3200" b="1" i="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Context</a:t>
            </a:r>
          </a:p>
        </p:txBody>
      </p:sp>
      <p:sp>
        <p:nvSpPr>
          <p:cNvPr id="5" name="TextBox 4"/>
          <p:cNvSpPr txBox="1"/>
          <p:nvPr/>
        </p:nvSpPr>
        <p:spPr>
          <a:xfrm>
            <a:off x="2823882" y="1543384"/>
            <a:ext cx="6145306" cy="3385542"/>
          </a:xfrm>
          <a:prstGeom prst="rect">
            <a:avLst/>
          </a:prstGeom>
          <a:noFill/>
        </p:spPr>
        <p:txBody>
          <a:bodyPr wrap="square" rtlCol="0">
            <a:spAutoFit/>
          </a:bodyPr>
          <a:lstStyle/>
          <a:p>
            <a:pPr marL="285750" indent="-285750">
              <a:buFont typeface="Wingdings" panose="05000000000000000000" pitchFamily="2" charset="2"/>
              <a:buChar char="§"/>
            </a:pPr>
            <a:r>
              <a:rPr lang="en-US" sz="2800" dirty="0" smtClean="0"/>
              <a:t>Subject: Speaking evil of brother</a:t>
            </a:r>
          </a:p>
          <a:p>
            <a:pPr marL="285750" indent="-285750">
              <a:buFont typeface="Wingdings" panose="05000000000000000000" pitchFamily="2" charset="2"/>
              <a:buChar char="§"/>
            </a:pPr>
            <a:endParaRPr lang="en-US" sz="900" dirty="0" smtClean="0"/>
          </a:p>
          <a:p>
            <a:pPr marL="285750" indent="-285750">
              <a:buFont typeface="Wingdings" panose="05000000000000000000" pitchFamily="2" charset="2"/>
              <a:buChar char="§"/>
            </a:pPr>
            <a:r>
              <a:rPr lang="en-US" sz="2800" dirty="0" smtClean="0"/>
              <a:t>The law (1:25; 2:8) forbade that</a:t>
            </a:r>
          </a:p>
          <a:p>
            <a:pPr marL="285750" indent="-285750">
              <a:buFont typeface="Wingdings" panose="05000000000000000000" pitchFamily="2" charset="2"/>
              <a:buChar char="§"/>
            </a:pPr>
            <a:endParaRPr lang="en-US" sz="900" dirty="0" smtClean="0"/>
          </a:p>
          <a:p>
            <a:pPr marL="285750" indent="-285750">
              <a:buFont typeface="Wingdings" panose="05000000000000000000" pitchFamily="2" charset="2"/>
              <a:buChar char="§"/>
            </a:pPr>
            <a:r>
              <a:rPr lang="en-US" sz="2800" dirty="0" smtClean="0"/>
              <a:t>To violate the law:</a:t>
            </a:r>
          </a:p>
          <a:p>
            <a:pPr marL="800100" lvl="1" indent="-342900">
              <a:buFont typeface="Wingdings" panose="05000000000000000000" pitchFamily="2" charset="2"/>
              <a:buChar char="ü"/>
            </a:pPr>
            <a:r>
              <a:rPr lang="en-US" sz="2800" i="1" dirty="0" smtClean="0"/>
              <a:t>Speak evil of the law</a:t>
            </a:r>
          </a:p>
          <a:p>
            <a:pPr marL="800100" lvl="1" indent="-342900">
              <a:buFont typeface="Wingdings" panose="05000000000000000000" pitchFamily="2" charset="2"/>
              <a:buChar char="ü"/>
            </a:pPr>
            <a:r>
              <a:rPr lang="en-US" sz="2800" i="1" dirty="0" smtClean="0"/>
              <a:t>Judge the law</a:t>
            </a:r>
          </a:p>
          <a:p>
            <a:pPr marL="800100" lvl="1" indent="-342900">
              <a:buFont typeface="Wingdings" panose="05000000000000000000" pitchFamily="2" charset="2"/>
              <a:buChar char="ü"/>
            </a:pPr>
            <a:r>
              <a:rPr lang="en-US" sz="2800" i="1" dirty="0" smtClean="0"/>
              <a:t>Not a doer of law (</a:t>
            </a:r>
            <a:r>
              <a:rPr lang="en-US" sz="2800" i="1" dirty="0" err="1" smtClean="0"/>
              <a:t>v.</a:t>
            </a:r>
            <a:r>
              <a:rPr lang="en-US" sz="2800" i="1" dirty="0" smtClean="0"/>
              <a:t> 11)</a:t>
            </a:r>
          </a:p>
          <a:p>
            <a:pPr marL="800100" lvl="1" indent="-342900">
              <a:buFont typeface="Wingdings" panose="05000000000000000000" pitchFamily="2" charset="2"/>
              <a:buChar char="ü"/>
            </a:pPr>
            <a:r>
              <a:rPr lang="en-US" sz="2800" i="1" dirty="0" smtClean="0"/>
              <a:t>Sitting in the place of God (</a:t>
            </a:r>
            <a:r>
              <a:rPr lang="en-US" sz="2800" i="1" dirty="0" err="1" smtClean="0"/>
              <a:t>v.</a:t>
            </a:r>
            <a:r>
              <a:rPr lang="en-US" sz="2800" i="1" dirty="0" smtClean="0"/>
              <a:t> 12)</a:t>
            </a:r>
            <a:endParaRPr lang="en-US" sz="2800" i="1" dirty="0"/>
          </a:p>
        </p:txBody>
      </p:sp>
      <p:sp>
        <p:nvSpPr>
          <p:cNvPr id="6" name="Oval 5"/>
          <p:cNvSpPr/>
          <p:nvPr/>
        </p:nvSpPr>
        <p:spPr>
          <a:xfrm>
            <a:off x="3213847" y="3402106"/>
            <a:ext cx="2904565" cy="753035"/>
          </a:xfrm>
          <a:prstGeom prst="ellipse">
            <a:avLst/>
          </a:prstGeom>
          <a:noFill/>
          <a:ln w="76200">
            <a:solidFill>
              <a:srgbClr val="FFFF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1607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Effect transition="in" filter="fade">
                                      <p:cBhvr>
                                        <p:cTn id="49" dur="1000"/>
                                        <p:tgtEl>
                                          <p:spTgt spid="5">
                                            <p:txEl>
                                              <p:pRg st="8" end="8"/>
                                            </p:txEl>
                                          </p:spTgt>
                                        </p:tgtEl>
                                      </p:cBhvr>
                                    </p:animEffect>
                                    <p:anim calcmode="lin" valueType="num">
                                      <p:cBhvr>
                                        <p:cTn id="50"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down)">
                                      <p:cBhvr>
                                        <p:cTn id="5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53554" y="259977"/>
            <a:ext cx="3899647" cy="646331"/>
          </a:xfrm>
          <a:prstGeom prst="rect">
            <a:avLst/>
          </a:prstGeom>
          <a:noFill/>
        </p:spPr>
        <p:txBody>
          <a:bodyPr wrap="square" rtlCol="0">
            <a:spAutoFit/>
          </a:bodyPr>
          <a:lstStyle/>
          <a:p>
            <a:pPr algn="ctr"/>
            <a:r>
              <a:rPr lang="en-US" sz="3600" b="1" u="sng" dirty="0" smtClean="0">
                <a:latin typeface="Times New Roman" panose="02020603050405020304" pitchFamily="18" charset="0"/>
                <a:cs typeface="Times New Roman" panose="02020603050405020304" pitchFamily="18" charset="0"/>
              </a:rPr>
              <a:t>Judge of the Law</a:t>
            </a:r>
            <a:endParaRPr lang="en-US" sz="3600" b="1" i="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336176" y="1143000"/>
            <a:ext cx="8431306" cy="5509200"/>
          </a:xfrm>
          <a:prstGeom prst="rect">
            <a:avLst/>
          </a:prstGeom>
          <a:solidFill>
            <a:srgbClr val="FFFFFF">
              <a:alpha val="50196"/>
            </a:srgbClr>
          </a:solidFill>
        </p:spPr>
        <p:txBody>
          <a:bodyPr wrap="square" rtlCol="0">
            <a:spAutoFit/>
          </a:bodyPr>
          <a:lstStyle/>
          <a:p>
            <a:pPr marL="285750" indent="-285750">
              <a:buFont typeface="Arial" panose="020B0604020202020204" pitchFamily="34" charset="0"/>
              <a:buChar char="•"/>
            </a:pPr>
            <a:r>
              <a:rPr lang="en-US" sz="2400" dirty="0" smtClean="0"/>
              <a:t>Assume the office of judging the propriety and fitness of the law</a:t>
            </a:r>
          </a:p>
          <a:p>
            <a:pPr marL="285750" indent="-285750">
              <a:buFont typeface="Arial" panose="020B0604020202020204" pitchFamily="34" charset="0"/>
              <a:buChar char="•"/>
            </a:pPr>
            <a:endParaRPr lang="en-US" sz="800" dirty="0" smtClean="0"/>
          </a:p>
          <a:p>
            <a:pPr marL="285750" indent="-285750">
              <a:buFont typeface="Arial" panose="020B0604020202020204" pitchFamily="34" charset="0"/>
              <a:buChar char="•"/>
            </a:pPr>
            <a:r>
              <a:rPr lang="en-US" sz="2400" dirty="0" smtClean="0"/>
              <a:t>Takes a role of superiority over the law</a:t>
            </a:r>
          </a:p>
          <a:p>
            <a:pPr marL="285750" indent="-285750">
              <a:buFont typeface="Arial" panose="020B0604020202020204" pitchFamily="34" charset="0"/>
              <a:buChar char="•"/>
            </a:pPr>
            <a:endParaRPr lang="en-US" sz="800" dirty="0" smtClean="0"/>
          </a:p>
          <a:p>
            <a:pPr marL="285750" indent="-285750">
              <a:buFont typeface="Arial" panose="020B0604020202020204" pitchFamily="34" charset="0"/>
              <a:buChar char="•"/>
            </a:pPr>
            <a:r>
              <a:rPr lang="en-US" sz="2400" dirty="0" smtClean="0"/>
              <a:t>“To exercise the office of a censor is to play the part of a judge” (Woods).</a:t>
            </a:r>
          </a:p>
          <a:p>
            <a:pPr marL="285750" indent="-285750">
              <a:buFont typeface="Arial" panose="020B0604020202020204" pitchFamily="34" charset="0"/>
              <a:buChar char="•"/>
            </a:pPr>
            <a:endParaRPr lang="en-US" sz="800" dirty="0" smtClean="0"/>
          </a:p>
          <a:p>
            <a:pPr marL="285750" indent="-285750">
              <a:buFont typeface="Arial" panose="020B0604020202020204" pitchFamily="34" charset="0"/>
              <a:buChar char="•"/>
            </a:pPr>
            <a:r>
              <a:rPr lang="en-US" sz="2400" dirty="0" smtClean="0"/>
              <a:t>Usurps God’s position as lawgiver</a:t>
            </a:r>
          </a:p>
          <a:p>
            <a:pPr marL="285750" indent="-285750">
              <a:buFont typeface="Arial" panose="020B0604020202020204" pitchFamily="34" charset="0"/>
              <a:buChar char="•"/>
            </a:pPr>
            <a:endParaRPr lang="en-US" sz="800" dirty="0" smtClean="0"/>
          </a:p>
          <a:p>
            <a:pPr marL="285750" indent="-285750">
              <a:buFont typeface="Arial" panose="020B0604020202020204" pitchFamily="34" charset="0"/>
              <a:buChar char="•"/>
            </a:pPr>
            <a:r>
              <a:rPr lang="en-US" sz="2400" dirty="0" smtClean="0"/>
              <a:t>Saying the word is not a perfect rule</a:t>
            </a:r>
          </a:p>
          <a:p>
            <a:pPr marL="285750" indent="-285750">
              <a:buFont typeface="Arial" panose="020B0604020202020204" pitchFamily="34" charset="0"/>
              <a:buChar char="•"/>
            </a:pPr>
            <a:endParaRPr lang="en-US" sz="800" dirty="0" smtClean="0"/>
          </a:p>
          <a:p>
            <a:pPr marL="285750" indent="-285750">
              <a:buFont typeface="Arial" panose="020B0604020202020204" pitchFamily="34" charset="0"/>
              <a:buChar char="•"/>
            </a:pPr>
            <a:r>
              <a:rPr lang="en-US" sz="2400" dirty="0" smtClean="0"/>
              <a:t>Consider the law unworthy to be kept</a:t>
            </a:r>
          </a:p>
          <a:p>
            <a:pPr marL="285750" indent="-285750">
              <a:buFont typeface="Arial" panose="020B0604020202020204" pitchFamily="34" charset="0"/>
              <a:buChar char="•"/>
            </a:pPr>
            <a:endParaRPr lang="en-US" sz="800" dirty="0" smtClean="0"/>
          </a:p>
          <a:p>
            <a:pPr marL="285750" indent="-285750">
              <a:buFont typeface="Arial" panose="020B0604020202020204" pitchFamily="34" charset="0"/>
              <a:buChar char="•"/>
            </a:pPr>
            <a:r>
              <a:rPr lang="en-US" sz="2400" dirty="0" smtClean="0"/>
              <a:t>Deems the law improper, unimportant, and unjust</a:t>
            </a:r>
          </a:p>
          <a:p>
            <a:pPr marL="285750" indent="-285750">
              <a:buFont typeface="Arial" panose="020B0604020202020204" pitchFamily="34" charset="0"/>
              <a:buChar char="•"/>
            </a:pPr>
            <a:endParaRPr lang="en-US" sz="800" dirty="0" smtClean="0"/>
          </a:p>
          <a:p>
            <a:pPr marL="285750" indent="-285750">
              <a:buFont typeface="Arial" panose="020B0604020202020204" pitchFamily="34" charset="0"/>
              <a:buChar char="•"/>
            </a:pPr>
            <a:r>
              <a:rPr lang="en-US" sz="2400" dirty="0" smtClean="0"/>
              <a:t>Says the law is “a bad one, or at best defective; and may, therefore, be disregarded” (Woods)</a:t>
            </a:r>
          </a:p>
          <a:p>
            <a:pPr marL="285750" indent="-285750">
              <a:buFont typeface="Arial" panose="020B0604020202020204" pitchFamily="34" charset="0"/>
              <a:buChar char="•"/>
            </a:pPr>
            <a:endParaRPr lang="en-US" sz="800" dirty="0" smtClean="0"/>
          </a:p>
          <a:p>
            <a:pPr marL="285750" indent="-285750">
              <a:buFont typeface="Arial" panose="020B0604020202020204" pitchFamily="34" charset="0"/>
              <a:buChar char="•"/>
            </a:pPr>
            <a:r>
              <a:rPr lang="en-US" sz="2400" dirty="0" smtClean="0"/>
              <a:t>“He has sat in judgment on the law, and has made his own will more binding than the law” (Barclay)</a:t>
            </a:r>
            <a:endParaRPr lang="en-US" sz="2400" dirty="0"/>
          </a:p>
        </p:txBody>
      </p:sp>
    </p:spTree>
    <p:extLst>
      <p:ext uri="{BB962C8B-B14F-4D97-AF65-F5344CB8AC3E}">
        <p14:creationId xmlns:p14="http://schemas.microsoft.com/office/powerpoint/2010/main" val="1262840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1000"/>
                                        <p:tgtEl>
                                          <p:spTgt spid="3">
                                            <p:txEl>
                                              <p:pRg st="12" end="12"/>
                                            </p:txEl>
                                          </p:spTgt>
                                        </p:tgtEl>
                                      </p:cBhvr>
                                    </p:animEffect>
                                    <p:anim calcmode="lin" valueType="num">
                                      <p:cBhvr>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Effect transition="in" filter="fade">
                                      <p:cBhvr>
                                        <p:cTn id="49" dur="1000"/>
                                        <p:tgtEl>
                                          <p:spTgt spid="3">
                                            <p:txEl>
                                              <p:pRg st="14" end="14"/>
                                            </p:txEl>
                                          </p:spTgt>
                                        </p:tgtEl>
                                      </p:cBhvr>
                                    </p:animEffect>
                                    <p:anim calcmode="lin" valueType="num">
                                      <p:cBhvr>
                                        <p:cTn id="50"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6" end="16"/>
                                            </p:txEl>
                                          </p:spTgt>
                                        </p:tgtEl>
                                        <p:attrNameLst>
                                          <p:attrName>style.visibility</p:attrName>
                                        </p:attrNameLst>
                                      </p:cBhvr>
                                      <p:to>
                                        <p:strVal val="visible"/>
                                      </p:to>
                                    </p:set>
                                    <p:animEffect transition="in" filter="fade">
                                      <p:cBhvr>
                                        <p:cTn id="56" dur="1000"/>
                                        <p:tgtEl>
                                          <p:spTgt spid="3">
                                            <p:txEl>
                                              <p:pRg st="16" end="16"/>
                                            </p:txEl>
                                          </p:spTgt>
                                        </p:tgtEl>
                                      </p:cBhvr>
                                    </p:animEffect>
                                    <p:anim calcmode="lin" valueType="num">
                                      <p:cBhvr>
                                        <p:cTn id="57"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2352" y="1143000"/>
            <a:ext cx="7839635" cy="3970318"/>
          </a:xfrm>
          <a:prstGeom prst="rect">
            <a:avLst/>
          </a:prstGeom>
          <a:noFill/>
        </p:spPr>
        <p:txBody>
          <a:bodyPr wrap="square" rtlCol="0">
            <a:spAutoFit/>
          </a:bodyPr>
          <a:lstStyle/>
          <a:p>
            <a:pPr algn="ctr"/>
            <a:r>
              <a:rPr lang="en-US" sz="2800" b="1" u="sng" dirty="0" smtClean="0">
                <a:latin typeface="Times New Roman" panose="02020603050405020304" pitchFamily="18" charset="0"/>
                <a:cs typeface="Times New Roman" panose="02020603050405020304" pitchFamily="18" charset="0"/>
              </a:rPr>
              <a:t>James 4:11</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Don't criticize and speak evil about each other, dear brothers. If you do, you will be </a:t>
            </a:r>
            <a:r>
              <a:rPr lang="en-US" sz="2800" b="1" u="sng" dirty="0" smtClean="0">
                <a:latin typeface="Times New Roman" panose="02020603050405020304" pitchFamily="18" charset="0"/>
                <a:cs typeface="Times New Roman" panose="02020603050405020304" pitchFamily="18" charset="0"/>
              </a:rPr>
              <a:t>fighting against God's law of loving one another, declaring it is wrong</a:t>
            </a:r>
            <a:r>
              <a:rPr lang="en-US" sz="2800" dirty="0" smtClean="0">
                <a:latin typeface="Times New Roman" panose="02020603050405020304" pitchFamily="18" charset="0"/>
                <a:cs typeface="Times New Roman" panose="02020603050405020304" pitchFamily="18" charset="0"/>
              </a:rPr>
              <a:t>. </a:t>
            </a:r>
            <a:r>
              <a:rPr lang="en-US" sz="2800" b="1" u="sng" dirty="0" smtClean="0">
                <a:latin typeface="Times New Roman" panose="02020603050405020304" pitchFamily="18" charset="0"/>
                <a:cs typeface="Times New Roman" panose="02020603050405020304" pitchFamily="18" charset="0"/>
              </a:rPr>
              <a:t>But your job is not to decide whether this law is right or wrong</a:t>
            </a:r>
            <a:r>
              <a:rPr lang="en-US" sz="2800" dirty="0" smtClean="0">
                <a:latin typeface="Times New Roman" panose="02020603050405020304" pitchFamily="18" charset="0"/>
                <a:cs typeface="Times New Roman" panose="02020603050405020304" pitchFamily="18" charset="0"/>
              </a:rPr>
              <a:t>, but to obey it. </a:t>
            </a:r>
          </a:p>
          <a:p>
            <a:endParaRPr lang="en-US" sz="2800" dirty="0" smtClean="0">
              <a:latin typeface="Times New Roman" panose="02020603050405020304" pitchFamily="18" charset="0"/>
              <a:cs typeface="Times New Roman" panose="02020603050405020304" pitchFamily="18" charset="0"/>
            </a:endParaRPr>
          </a:p>
          <a:p>
            <a:pPr algn="r"/>
            <a:r>
              <a:rPr lang="en-US" sz="2800" i="1" dirty="0" smtClean="0">
                <a:latin typeface="Times New Roman" panose="02020603050405020304" pitchFamily="18" charset="0"/>
                <a:cs typeface="Times New Roman" panose="02020603050405020304" pitchFamily="18" charset="0"/>
              </a:rPr>
              <a:t>The Living Bible</a:t>
            </a:r>
            <a:endParaRPr lang="en-US" sz="2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962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1636" y="1371600"/>
            <a:ext cx="7126941" cy="3785652"/>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11 Don't speak evil against each other, dear brothers and sisters.* If you criticize and judge each other, then you are criticizing and judging God's law. </a:t>
            </a:r>
            <a:r>
              <a:rPr lang="en-US" sz="2400" b="1" u="sng" dirty="0">
                <a:latin typeface="Times New Roman" panose="02020603050405020304" pitchFamily="18" charset="0"/>
                <a:cs typeface="Times New Roman" panose="02020603050405020304" pitchFamily="18" charset="0"/>
              </a:rPr>
              <a:t>But your job is to obey the law, not to judge whether it applies to you</a:t>
            </a:r>
            <a:r>
              <a:rPr lang="en-US" sz="2400" b="1" u="sng" dirty="0" smtClean="0">
                <a:latin typeface="Times New Roman" panose="02020603050405020304" pitchFamily="18" charset="0"/>
                <a:cs typeface="Times New Roman" panose="02020603050405020304" pitchFamily="18" charset="0"/>
              </a:rPr>
              <a:t>.</a:t>
            </a:r>
          </a:p>
          <a:p>
            <a:endParaRPr lang="en-US" sz="2400" b="1" u="sng"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12</a:t>
            </a:r>
            <a:r>
              <a:rPr lang="en-US" sz="2400" dirty="0">
                <a:latin typeface="Times New Roman" panose="02020603050405020304" pitchFamily="18" charset="0"/>
                <a:cs typeface="Times New Roman" panose="02020603050405020304" pitchFamily="18" charset="0"/>
              </a:rPr>
              <a:t> God alone, who gave the law, is the Judge. He alone has the power to save or to destroy. So what right do you have to judge your neighbor? </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pPr algn="r"/>
            <a:r>
              <a:rPr lang="en-US" sz="2400" i="1" dirty="0" smtClean="0">
                <a:latin typeface="Times New Roman" panose="02020603050405020304" pitchFamily="18" charset="0"/>
                <a:cs typeface="Times New Roman" panose="02020603050405020304" pitchFamily="18" charset="0"/>
              </a:rPr>
              <a:t>The New Living Translation</a:t>
            </a:r>
            <a:endParaRPr lang="en-US"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09862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7"/>
          <p:cNvSpPr/>
          <p:nvPr/>
        </p:nvSpPr>
        <p:spPr>
          <a:xfrm>
            <a:off x="3285566" y="2859554"/>
            <a:ext cx="1936376" cy="860612"/>
          </a:xfrm>
          <a:prstGeom prst="rightArrow">
            <a:avLst/>
          </a:prstGeom>
          <a:solidFill>
            <a:srgbClr val="FFFF00"/>
          </a:solidFill>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653554" y="259977"/>
            <a:ext cx="3899647" cy="646331"/>
          </a:xfrm>
          <a:prstGeom prst="rect">
            <a:avLst/>
          </a:prstGeom>
          <a:noFill/>
        </p:spPr>
        <p:txBody>
          <a:bodyPr wrap="square" rtlCol="0">
            <a:spAutoFit/>
          </a:bodyPr>
          <a:lstStyle/>
          <a:p>
            <a:pPr algn="ctr"/>
            <a:r>
              <a:rPr lang="en-US" sz="3600" b="1" u="sng" dirty="0" smtClean="0">
                <a:latin typeface="Times New Roman" panose="02020603050405020304" pitchFamily="18" charset="0"/>
                <a:cs typeface="Times New Roman" panose="02020603050405020304" pitchFamily="18" charset="0"/>
              </a:rPr>
              <a:t>Serious Matter</a:t>
            </a:r>
            <a:endParaRPr lang="en-US" sz="3600" b="1" i="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5" descr="open_b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1942" y="2438101"/>
            <a:ext cx="2662518" cy="17035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1241613" y="2207372"/>
            <a:ext cx="2420470" cy="2164976"/>
          </a:xfrm>
          <a:prstGeom prst="ellipse">
            <a:avLst/>
          </a:prstGeom>
          <a:solidFill>
            <a:schemeClr val="bg1"/>
          </a:solidFill>
          <a:effectLst>
            <a:outerShdw blurRad="50800" dist="38100" dir="2700000" algn="tl" rotWithShape="0">
              <a:prstClr val="black">
                <a:alpha val="40000"/>
              </a:prstClr>
            </a:outerShdw>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chemeClr val="tx1"/>
                </a:solidFill>
                <a:latin typeface="Times New Roman" panose="02020603050405020304" pitchFamily="18" charset="0"/>
                <a:cs typeface="Times New Roman" panose="02020603050405020304" pitchFamily="18" charset="0"/>
              </a:rPr>
              <a:t>God</a:t>
            </a:r>
            <a:endParaRPr lang="en-US" sz="6000" dirty="0">
              <a:solidFill>
                <a:schemeClr val="tx1"/>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1286436" y="1555049"/>
            <a:ext cx="6311154" cy="1077218"/>
          </a:xfrm>
          <a:prstGeom prst="rect">
            <a:avLst/>
          </a:prstGeom>
          <a:noFill/>
        </p:spPr>
        <p:txBody>
          <a:bodyPr wrap="square" rtlCol="0">
            <a:spAutoFit/>
          </a:bodyPr>
          <a:lstStyle/>
          <a:p>
            <a:pPr algn="ctr"/>
            <a:r>
              <a:rPr lang="en-US" sz="3200" i="1" dirty="0" smtClean="0"/>
              <a:t>To Judge the law is to judge God who gave the law</a:t>
            </a:r>
            <a:endParaRPr lang="en-US" sz="3200" i="1" dirty="0"/>
          </a:p>
        </p:txBody>
      </p:sp>
      <p:sp>
        <p:nvSpPr>
          <p:cNvPr id="10" name="TextBox 9"/>
          <p:cNvSpPr txBox="1"/>
          <p:nvPr/>
        </p:nvSpPr>
        <p:spPr>
          <a:xfrm>
            <a:off x="1286436" y="4489929"/>
            <a:ext cx="7028329" cy="1938992"/>
          </a:xfrm>
          <a:prstGeom prst="rect">
            <a:avLst/>
          </a:prstGeom>
          <a:noFill/>
        </p:spPr>
        <p:txBody>
          <a:bodyPr wrap="square" rtlCol="0">
            <a:spAutoFit/>
          </a:bodyPr>
          <a:lstStyle/>
          <a:p>
            <a:r>
              <a:rPr lang="en-US" sz="2400" dirty="0" smtClean="0"/>
              <a:t>“To seek to judge his laws means that we think we are wiser than he. To seek to replace his laws would mean that we consider ourselves to be greater than God. This is the basis of sin and idolatry”</a:t>
            </a:r>
          </a:p>
          <a:p>
            <a:pPr algn="r"/>
            <a:r>
              <a:rPr lang="en-US" sz="2400" dirty="0" smtClean="0"/>
              <a:t>(Clayton K. </a:t>
            </a:r>
            <a:r>
              <a:rPr lang="en-US" sz="2400" dirty="0" err="1" smtClean="0"/>
              <a:t>Harrop</a:t>
            </a:r>
            <a:r>
              <a:rPr lang="en-US" sz="2400" dirty="0" smtClean="0"/>
              <a:t>, 119)</a:t>
            </a:r>
            <a:endParaRPr lang="en-US" sz="2400" dirty="0"/>
          </a:p>
        </p:txBody>
      </p:sp>
    </p:spTree>
    <p:extLst>
      <p:ext uri="{BB962C8B-B14F-4D97-AF65-F5344CB8AC3E}">
        <p14:creationId xmlns:p14="http://schemas.microsoft.com/office/powerpoint/2010/main" val="1295870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9015" y="1604206"/>
            <a:ext cx="6364243" cy="36317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1500" b="1" dirty="0" smtClean="0">
                <a:ln/>
                <a:solidFill>
                  <a:srgbClr val="002060"/>
                </a:solidFill>
                <a:effectLst>
                  <a:outerShdw blurRad="38100" dist="38100" dir="2700000" algn="tl">
                    <a:srgbClr val="000000">
                      <a:alpha val="43137"/>
                    </a:srgbClr>
                  </a:outerShdw>
                </a:effectLst>
                <a:latin typeface="Technical" panose="03050502040202020B03" pitchFamily="66" charset="0"/>
              </a:rPr>
              <a:t>Judges</a:t>
            </a:r>
          </a:p>
          <a:p>
            <a:pPr algn="ctr"/>
            <a:r>
              <a:rPr lang="en-US" sz="11500" b="1" dirty="0" smtClean="0">
                <a:ln/>
                <a:solidFill>
                  <a:srgbClr val="002060"/>
                </a:solidFill>
                <a:effectLst>
                  <a:outerShdw blurRad="38100" dist="38100" dir="2700000" algn="tl">
                    <a:srgbClr val="000000">
                      <a:alpha val="43137"/>
                    </a:srgbClr>
                  </a:outerShdw>
                </a:effectLst>
                <a:latin typeface="Technical" panose="03050502040202020B03" pitchFamily="66" charset="0"/>
              </a:rPr>
              <a:t>of the Law</a:t>
            </a:r>
            <a:endParaRPr lang="en-US" sz="11500" b="1" dirty="0">
              <a:ln/>
              <a:solidFill>
                <a:srgbClr val="002060"/>
              </a:solidFill>
              <a:effectLst>
                <a:outerShdw blurRad="38100" dist="38100" dir="2700000" algn="tl">
                  <a:srgbClr val="000000">
                    <a:alpha val="43137"/>
                  </a:srgbClr>
                </a:outerShdw>
              </a:effectLst>
              <a:latin typeface="Technical" panose="03050502040202020B03" pitchFamily="66" charset="0"/>
            </a:endParaRPr>
          </a:p>
        </p:txBody>
      </p:sp>
      <p:pic>
        <p:nvPicPr>
          <p:cNvPr id="2050" name="Picture 2" descr="http://www.careerrocketeer.com/wp-content/uploads/Judge-and-Ju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02" y="86842"/>
            <a:ext cx="2547931" cy="21050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http://shoutitforlife.com/wp-content/uploads/2011/04/open-bibl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6822" y="5004999"/>
            <a:ext cx="3213849" cy="17483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6252882"/>
            <a:ext cx="2073375" cy="461665"/>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James 4:11-12</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3950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6579" y="0"/>
            <a:ext cx="4483920" cy="255454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000" b="1" dirty="0" smtClean="0">
                <a:ln/>
                <a:solidFill>
                  <a:srgbClr val="002060"/>
                </a:solidFill>
                <a:effectLst>
                  <a:outerShdw blurRad="38100" dist="38100" dir="2700000" algn="tl">
                    <a:srgbClr val="000000">
                      <a:alpha val="43137"/>
                    </a:srgbClr>
                  </a:outerShdw>
                </a:effectLst>
                <a:latin typeface="Technical" panose="03050502040202020B03" pitchFamily="66" charset="0"/>
              </a:rPr>
              <a:t>Judges</a:t>
            </a:r>
          </a:p>
          <a:p>
            <a:pPr algn="ctr"/>
            <a:r>
              <a:rPr lang="en-US" sz="8000" b="1" dirty="0" smtClean="0">
                <a:ln/>
                <a:solidFill>
                  <a:srgbClr val="002060"/>
                </a:solidFill>
                <a:effectLst>
                  <a:outerShdw blurRad="38100" dist="38100" dir="2700000" algn="tl">
                    <a:srgbClr val="000000">
                      <a:alpha val="43137"/>
                    </a:srgbClr>
                  </a:outerShdw>
                </a:effectLst>
                <a:latin typeface="Technical" panose="03050502040202020B03" pitchFamily="66" charset="0"/>
              </a:rPr>
              <a:t>of the Law</a:t>
            </a:r>
            <a:endParaRPr lang="en-US" sz="8000" b="1" dirty="0">
              <a:ln/>
              <a:solidFill>
                <a:srgbClr val="002060"/>
              </a:solidFill>
              <a:effectLst>
                <a:outerShdw blurRad="38100" dist="38100" dir="2700000" algn="tl">
                  <a:srgbClr val="000000">
                    <a:alpha val="43137"/>
                  </a:srgbClr>
                </a:outerShdw>
              </a:effectLst>
              <a:latin typeface="Technical" panose="03050502040202020B03" pitchFamily="66" charset="0"/>
            </a:endParaRPr>
          </a:p>
        </p:txBody>
      </p:sp>
      <p:pic>
        <p:nvPicPr>
          <p:cNvPr id="2050" name="Picture 2" descr="http://www.careerrocketeer.com/wp-content/uploads/Judge-and-Ju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02" y="86842"/>
            <a:ext cx="2178424" cy="17997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http://shoutitforlife.com/wp-content/uploads/2011/04/open-bibl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4563" y="86842"/>
            <a:ext cx="2559437" cy="13923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99247" y="2641387"/>
            <a:ext cx="8552329" cy="937308"/>
          </a:xfrm>
          <a:prstGeom prst="rect">
            <a:avLst/>
          </a:prstGeom>
          <a:noFill/>
        </p:spPr>
        <p:txBody>
          <a:bodyPr wrap="square" rtlCol="0">
            <a:spAutoFit/>
          </a:bodyPr>
          <a:lstStyle/>
          <a:p>
            <a:pPr marL="400050" indent="-400050">
              <a:lnSpc>
                <a:spcPct val="150000"/>
              </a:lnSpc>
              <a:buFont typeface="+mj-lt"/>
              <a:buAutoNum type="romanUcPeriod"/>
            </a:pPr>
            <a:r>
              <a:rPr lang="en-US" sz="4000" b="1" u="sng" dirty="0" smtClean="0">
                <a:latin typeface="Technical" panose="03050502040202020B03" pitchFamily="66" charset="0"/>
              </a:rPr>
              <a:t>Why We Cannot Be Judges of the Law</a:t>
            </a:r>
          </a:p>
        </p:txBody>
      </p:sp>
    </p:spTree>
    <p:extLst>
      <p:ext uri="{BB962C8B-B14F-4D97-AF65-F5344CB8AC3E}">
        <p14:creationId xmlns:p14="http://schemas.microsoft.com/office/powerpoint/2010/main" val="2484655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2729" y="180575"/>
            <a:ext cx="8552329" cy="937308"/>
          </a:xfrm>
          <a:prstGeom prst="rect">
            <a:avLst/>
          </a:prstGeom>
          <a:noFill/>
        </p:spPr>
        <p:txBody>
          <a:bodyPr wrap="square" rtlCol="0">
            <a:spAutoFit/>
          </a:bodyPr>
          <a:lstStyle/>
          <a:p>
            <a:pPr marL="400050" indent="-400050" algn="ctr">
              <a:lnSpc>
                <a:spcPct val="150000"/>
              </a:lnSpc>
              <a:buFont typeface="+mj-lt"/>
              <a:buAutoNum type="romanUcPeriod"/>
            </a:pPr>
            <a:r>
              <a:rPr lang="en-US" sz="4000" b="1" u="sng" dirty="0" smtClean="0">
                <a:latin typeface="Technical" panose="03050502040202020B03" pitchFamily="66" charset="0"/>
              </a:rPr>
              <a:t>Why We Cannot Be Judges of the Law</a:t>
            </a:r>
          </a:p>
        </p:txBody>
      </p:sp>
      <p:sp>
        <p:nvSpPr>
          <p:cNvPr id="3" name="TextBox 2"/>
          <p:cNvSpPr txBox="1"/>
          <p:nvPr/>
        </p:nvSpPr>
        <p:spPr>
          <a:xfrm>
            <a:off x="443752" y="1680882"/>
            <a:ext cx="8310282" cy="4308872"/>
          </a:xfrm>
          <a:prstGeom prst="rect">
            <a:avLst/>
          </a:prstGeom>
          <a:noFill/>
        </p:spPr>
        <p:txBody>
          <a:bodyPr wrap="square" rtlCol="0">
            <a:spAutoFit/>
          </a:bodyPr>
          <a:lstStyle/>
          <a:p>
            <a:pPr marL="457200" indent="-457200">
              <a:buFont typeface="+mj-lt"/>
              <a:buAutoNum type="alphaUcPeriod"/>
            </a:pPr>
            <a:r>
              <a:rPr lang="en-US" sz="2800" i="1" dirty="0" smtClean="0"/>
              <a:t>There is one lawgiver</a:t>
            </a:r>
            <a:r>
              <a:rPr lang="en-US" sz="2800" dirty="0" smtClean="0"/>
              <a:t> </a:t>
            </a:r>
            <a:r>
              <a:rPr lang="en-US" sz="2800" dirty="0" smtClean="0">
                <a:solidFill>
                  <a:srgbClr val="C00000"/>
                </a:solidFill>
              </a:rPr>
              <a:t>(Jas. 4:11-12)</a:t>
            </a:r>
          </a:p>
          <a:p>
            <a:pPr marL="457200" indent="-457200">
              <a:buFont typeface="+mj-lt"/>
              <a:buAutoNum type="alphaUcPeriod"/>
            </a:pPr>
            <a:endParaRPr lang="en-US" sz="1000" dirty="0" smtClean="0"/>
          </a:p>
          <a:p>
            <a:pPr marL="457200" indent="-457200">
              <a:buFont typeface="+mj-lt"/>
              <a:buAutoNum type="alphaUcPeriod"/>
            </a:pPr>
            <a:r>
              <a:rPr lang="en-US" sz="2800" i="1" dirty="0" smtClean="0"/>
              <a:t>Law is given by inspiration</a:t>
            </a:r>
            <a:r>
              <a:rPr lang="en-US" sz="2800" dirty="0" smtClean="0"/>
              <a:t> </a:t>
            </a:r>
            <a:r>
              <a:rPr lang="en-US" sz="2800" dirty="0" smtClean="0">
                <a:solidFill>
                  <a:srgbClr val="C00000"/>
                </a:solidFill>
              </a:rPr>
              <a:t>(1 Cor. 2:9-13)</a:t>
            </a:r>
          </a:p>
          <a:p>
            <a:pPr marL="457200" indent="-457200">
              <a:buFont typeface="+mj-lt"/>
              <a:buAutoNum type="alphaUcPeriod"/>
            </a:pPr>
            <a:endParaRPr lang="en-US" sz="1000" dirty="0" smtClean="0"/>
          </a:p>
          <a:p>
            <a:pPr marL="457200" indent="-457200">
              <a:buFont typeface="+mj-lt"/>
              <a:buAutoNum type="alphaUcPeriod"/>
            </a:pPr>
            <a:r>
              <a:rPr lang="en-US" sz="2800" i="1" dirty="0" smtClean="0"/>
              <a:t>God is infinite in wisdom </a:t>
            </a:r>
            <a:r>
              <a:rPr lang="en-US" sz="2800" dirty="0" smtClean="0">
                <a:solidFill>
                  <a:srgbClr val="C00000"/>
                </a:solidFill>
              </a:rPr>
              <a:t>(Isa. 55:8-9; Rom. 11:34)</a:t>
            </a:r>
          </a:p>
          <a:p>
            <a:pPr marL="457200" indent="-457200">
              <a:buFont typeface="+mj-lt"/>
              <a:buAutoNum type="alphaUcPeriod"/>
            </a:pPr>
            <a:endParaRPr lang="en-US" sz="1000" dirty="0" smtClean="0"/>
          </a:p>
          <a:p>
            <a:pPr marL="457200" indent="-457200">
              <a:buFont typeface="+mj-lt"/>
              <a:buAutoNum type="alphaUcPeriod"/>
            </a:pPr>
            <a:r>
              <a:rPr lang="en-US" sz="2800" i="1" dirty="0" smtClean="0"/>
              <a:t>We are forbidden to change it at all</a:t>
            </a:r>
            <a:r>
              <a:rPr lang="en-US" sz="2800" dirty="0" smtClean="0"/>
              <a:t> </a:t>
            </a:r>
            <a:r>
              <a:rPr lang="en-US" sz="2800" dirty="0" smtClean="0">
                <a:solidFill>
                  <a:srgbClr val="C00000"/>
                </a:solidFill>
              </a:rPr>
              <a:t>(Deut. 4:2; Rev. 22:18-19)</a:t>
            </a:r>
          </a:p>
          <a:p>
            <a:pPr marL="457200" indent="-457200">
              <a:buFont typeface="+mj-lt"/>
              <a:buAutoNum type="alphaUcPeriod"/>
            </a:pPr>
            <a:endParaRPr lang="en-US" sz="1000" dirty="0" smtClean="0"/>
          </a:p>
          <a:p>
            <a:pPr marL="457200" indent="-457200">
              <a:buFont typeface="+mj-lt"/>
              <a:buAutoNum type="alphaUcPeriod"/>
            </a:pPr>
            <a:r>
              <a:rPr lang="en-US" sz="2800" i="1" dirty="0" smtClean="0"/>
              <a:t>We are to be doers of the law</a:t>
            </a:r>
            <a:r>
              <a:rPr lang="en-US" sz="2800" dirty="0" smtClean="0"/>
              <a:t> </a:t>
            </a:r>
            <a:r>
              <a:rPr lang="en-US" sz="2800" dirty="0" smtClean="0">
                <a:solidFill>
                  <a:srgbClr val="C00000"/>
                </a:solidFill>
              </a:rPr>
              <a:t>(Jas. 4:11-12)</a:t>
            </a:r>
          </a:p>
          <a:p>
            <a:pPr marL="457200" indent="-457200">
              <a:buFont typeface="+mj-lt"/>
              <a:buAutoNum type="alphaUcPeriod"/>
            </a:pPr>
            <a:endParaRPr lang="en-US" sz="1000" dirty="0" smtClean="0"/>
          </a:p>
          <a:p>
            <a:pPr marL="457200" indent="-457200">
              <a:buFont typeface="+mj-lt"/>
              <a:buAutoNum type="alphaUcPeriod"/>
            </a:pPr>
            <a:r>
              <a:rPr lang="en-US" sz="2800" i="1" dirty="0" smtClean="0"/>
              <a:t>The law of God is complete and perfect</a:t>
            </a:r>
            <a:r>
              <a:rPr lang="en-US" sz="2800" dirty="0" smtClean="0"/>
              <a:t> </a:t>
            </a:r>
            <a:r>
              <a:rPr lang="en-US" sz="2800" dirty="0" smtClean="0">
                <a:solidFill>
                  <a:srgbClr val="C00000"/>
                </a:solidFill>
              </a:rPr>
              <a:t>(2 Pet. 1:3; Jas. 1:25)</a:t>
            </a:r>
            <a:endParaRPr lang="en-US" sz="2800" dirty="0">
              <a:solidFill>
                <a:srgbClr val="C00000"/>
              </a:solidFill>
            </a:endParaRPr>
          </a:p>
        </p:txBody>
      </p:sp>
    </p:spTree>
    <p:extLst>
      <p:ext uri="{BB962C8B-B14F-4D97-AF65-F5344CB8AC3E}">
        <p14:creationId xmlns:p14="http://schemas.microsoft.com/office/powerpoint/2010/main" val="2801745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6579" y="0"/>
            <a:ext cx="4483920" cy="255454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000" b="1" dirty="0" smtClean="0">
                <a:ln/>
                <a:solidFill>
                  <a:srgbClr val="002060"/>
                </a:solidFill>
                <a:effectLst>
                  <a:outerShdw blurRad="38100" dist="38100" dir="2700000" algn="tl">
                    <a:srgbClr val="000000">
                      <a:alpha val="43137"/>
                    </a:srgbClr>
                  </a:outerShdw>
                </a:effectLst>
                <a:latin typeface="Technical" panose="03050502040202020B03" pitchFamily="66" charset="0"/>
              </a:rPr>
              <a:t>Judges</a:t>
            </a:r>
          </a:p>
          <a:p>
            <a:pPr algn="ctr"/>
            <a:r>
              <a:rPr lang="en-US" sz="8000" b="1" dirty="0" smtClean="0">
                <a:ln/>
                <a:solidFill>
                  <a:srgbClr val="002060"/>
                </a:solidFill>
                <a:effectLst>
                  <a:outerShdw blurRad="38100" dist="38100" dir="2700000" algn="tl">
                    <a:srgbClr val="000000">
                      <a:alpha val="43137"/>
                    </a:srgbClr>
                  </a:outerShdw>
                </a:effectLst>
                <a:latin typeface="Technical" panose="03050502040202020B03" pitchFamily="66" charset="0"/>
              </a:rPr>
              <a:t>of the Law</a:t>
            </a:r>
            <a:endParaRPr lang="en-US" sz="8000" b="1" dirty="0">
              <a:ln/>
              <a:solidFill>
                <a:srgbClr val="002060"/>
              </a:solidFill>
              <a:effectLst>
                <a:outerShdw blurRad="38100" dist="38100" dir="2700000" algn="tl">
                  <a:srgbClr val="000000">
                    <a:alpha val="43137"/>
                  </a:srgbClr>
                </a:outerShdw>
              </a:effectLst>
              <a:latin typeface="Technical" panose="03050502040202020B03" pitchFamily="66" charset="0"/>
            </a:endParaRPr>
          </a:p>
        </p:txBody>
      </p:sp>
      <p:pic>
        <p:nvPicPr>
          <p:cNvPr id="2050" name="Picture 2" descr="http://www.careerrocketeer.com/wp-content/uploads/Judge-and-Ju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02" y="86842"/>
            <a:ext cx="2178424" cy="17997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http://shoutitforlife.com/wp-content/uploads/2011/04/open-bibl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4563" y="86842"/>
            <a:ext cx="2559437" cy="13923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99247" y="2641387"/>
            <a:ext cx="8552329" cy="1860638"/>
          </a:xfrm>
          <a:prstGeom prst="rect">
            <a:avLst/>
          </a:prstGeom>
          <a:noFill/>
        </p:spPr>
        <p:txBody>
          <a:bodyPr wrap="square" rtlCol="0">
            <a:spAutoFit/>
          </a:bodyPr>
          <a:lstStyle/>
          <a:p>
            <a:pPr marL="400050" indent="-400050">
              <a:lnSpc>
                <a:spcPct val="150000"/>
              </a:lnSpc>
              <a:buFont typeface="+mj-lt"/>
              <a:buAutoNum type="romanUcPeriod"/>
            </a:pPr>
            <a:r>
              <a:rPr lang="en-US" sz="4000" b="1" u="sng" dirty="0" smtClean="0">
                <a:latin typeface="Technical" panose="03050502040202020B03" pitchFamily="66" charset="0"/>
              </a:rPr>
              <a:t>Why We Cannot Be Judges of the Law</a:t>
            </a:r>
          </a:p>
          <a:p>
            <a:pPr marL="400050" indent="-400050">
              <a:lnSpc>
                <a:spcPct val="150000"/>
              </a:lnSpc>
              <a:buFont typeface="+mj-lt"/>
              <a:buAutoNum type="romanUcPeriod"/>
            </a:pPr>
            <a:r>
              <a:rPr lang="en-US" sz="4000" b="1" u="sng" dirty="0" smtClean="0">
                <a:latin typeface="Technical" panose="03050502040202020B03" pitchFamily="66" charset="0"/>
              </a:rPr>
              <a:t>How We Become Judges of the Law</a:t>
            </a:r>
          </a:p>
        </p:txBody>
      </p:sp>
    </p:spTree>
    <p:extLst>
      <p:ext uri="{BB962C8B-B14F-4D97-AF65-F5344CB8AC3E}">
        <p14:creationId xmlns:p14="http://schemas.microsoft.com/office/powerpoint/2010/main" val="619686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20916"/>
            <a:ext cx="8552329" cy="937308"/>
          </a:xfrm>
          <a:prstGeom prst="rect">
            <a:avLst/>
          </a:prstGeom>
          <a:noFill/>
        </p:spPr>
        <p:txBody>
          <a:bodyPr wrap="square" rtlCol="0">
            <a:spAutoFit/>
          </a:bodyPr>
          <a:lstStyle/>
          <a:p>
            <a:pPr marL="857250" indent="-857250" algn="ctr">
              <a:lnSpc>
                <a:spcPct val="150000"/>
              </a:lnSpc>
              <a:buFont typeface="+mj-lt"/>
              <a:buAutoNum type="romanUcPeriod" startAt="2"/>
            </a:pPr>
            <a:r>
              <a:rPr lang="en-US" sz="4000" b="1" u="sng" dirty="0" smtClean="0">
                <a:latin typeface="Technical" panose="03050502040202020B03" pitchFamily="66" charset="0"/>
              </a:rPr>
              <a:t>How We Become Judges of the Law</a:t>
            </a:r>
          </a:p>
        </p:txBody>
      </p:sp>
      <p:sp>
        <p:nvSpPr>
          <p:cNvPr id="3" name="TextBox 2"/>
          <p:cNvSpPr txBox="1"/>
          <p:nvPr/>
        </p:nvSpPr>
        <p:spPr>
          <a:xfrm>
            <a:off x="443752" y="1680882"/>
            <a:ext cx="8310282" cy="2739211"/>
          </a:xfrm>
          <a:prstGeom prst="rect">
            <a:avLst/>
          </a:prstGeom>
          <a:noFill/>
        </p:spPr>
        <p:txBody>
          <a:bodyPr wrap="square" rtlCol="0">
            <a:spAutoFit/>
          </a:bodyPr>
          <a:lstStyle/>
          <a:p>
            <a:pPr marL="457200" indent="-457200">
              <a:buFont typeface="+mj-lt"/>
              <a:buAutoNum type="alphaUcPeriod"/>
            </a:pPr>
            <a:r>
              <a:rPr lang="en-US" sz="2800" b="1" i="1" dirty="0" smtClean="0"/>
              <a:t>Think it will not work</a:t>
            </a:r>
          </a:p>
          <a:p>
            <a:pPr marL="914400" lvl="1" indent="-457200">
              <a:buFont typeface="+mj-lt"/>
              <a:buAutoNum type="arabicPeriod"/>
            </a:pPr>
            <a:r>
              <a:rPr lang="en-US" sz="2400" dirty="0" smtClean="0"/>
              <a:t>Analyze God’s law – conclude: it just won’t work</a:t>
            </a:r>
          </a:p>
          <a:p>
            <a:pPr marL="914400" lvl="1" indent="-457200">
              <a:buFont typeface="+mj-lt"/>
              <a:buAutoNum type="arabicPeriod"/>
            </a:pPr>
            <a:r>
              <a:rPr lang="en-US" sz="2400" dirty="0" smtClean="0"/>
              <a:t>Examples:</a:t>
            </a:r>
          </a:p>
          <a:p>
            <a:pPr marL="1371600" lvl="2" indent="-457200">
              <a:buFont typeface="+mj-lt"/>
              <a:buAutoNum type="alphaLcPeriod"/>
            </a:pPr>
            <a:r>
              <a:rPr lang="en-US" sz="2400" dirty="0" smtClean="0"/>
              <a:t>Moses </a:t>
            </a:r>
            <a:r>
              <a:rPr lang="en-US" sz="2400" dirty="0" smtClean="0">
                <a:solidFill>
                  <a:srgbClr val="C00000"/>
                </a:solidFill>
              </a:rPr>
              <a:t>(</a:t>
            </a:r>
            <a:r>
              <a:rPr lang="en-US" sz="2400" dirty="0" err="1" smtClean="0">
                <a:solidFill>
                  <a:srgbClr val="C00000"/>
                </a:solidFill>
              </a:rPr>
              <a:t>Exo</a:t>
            </a:r>
            <a:r>
              <a:rPr lang="en-US" sz="2400" dirty="0" smtClean="0">
                <a:solidFill>
                  <a:srgbClr val="C00000"/>
                </a:solidFill>
              </a:rPr>
              <a:t>. 3:10, 13; 4:1, 10)</a:t>
            </a:r>
          </a:p>
          <a:p>
            <a:pPr marL="1371600" lvl="2" indent="-457200">
              <a:buFont typeface="+mj-lt"/>
              <a:buAutoNum type="alphaLcPeriod"/>
            </a:pPr>
            <a:r>
              <a:rPr lang="en-US" sz="2400" dirty="0" smtClean="0"/>
              <a:t>Spies </a:t>
            </a:r>
            <a:r>
              <a:rPr lang="en-US" sz="2400" dirty="0" smtClean="0">
                <a:solidFill>
                  <a:srgbClr val="C00000"/>
                </a:solidFill>
              </a:rPr>
              <a:t>(Num. 13:31-33)</a:t>
            </a:r>
          </a:p>
          <a:p>
            <a:pPr marL="1371600" lvl="2" indent="-457200">
              <a:buFont typeface="+mj-lt"/>
              <a:buAutoNum type="alphaLcPeriod"/>
            </a:pPr>
            <a:r>
              <a:rPr lang="en-US" sz="2400" dirty="0" smtClean="0"/>
              <a:t>Habakkuk </a:t>
            </a:r>
            <a:r>
              <a:rPr lang="en-US" sz="2400" dirty="0" smtClean="0">
                <a:solidFill>
                  <a:srgbClr val="C00000"/>
                </a:solidFill>
              </a:rPr>
              <a:t>(Hab. 1:2, 6, 12-13)</a:t>
            </a:r>
          </a:p>
          <a:p>
            <a:pPr marL="1371600" lvl="2" indent="-457200">
              <a:buFont typeface="+mj-lt"/>
              <a:buAutoNum type="alphaLcPeriod"/>
            </a:pPr>
            <a:r>
              <a:rPr lang="en-US" sz="2400" dirty="0" smtClean="0"/>
              <a:t>Greeks </a:t>
            </a:r>
            <a:r>
              <a:rPr lang="en-US" sz="2400" dirty="0" smtClean="0">
                <a:solidFill>
                  <a:srgbClr val="C00000"/>
                </a:solidFill>
              </a:rPr>
              <a:t>(1 Cor. 1:18, 21, 23)</a:t>
            </a:r>
            <a:endParaRPr lang="en-US" sz="2400" dirty="0">
              <a:solidFill>
                <a:srgbClr val="C00000"/>
              </a:solidFill>
            </a:endParaRPr>
          </a:p>
        </p:txBody>
      </p:sp>
    </p:spTree>
    <p:extLst>
      <p:ext uri="{BB962C8B-B14F-4D97-AF65-F5344CB8AC3E}">
        <p14:creationId xmlns:p14="http://schemas.microsoft.com/office/powerpoint/2010/main" val="25872667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20916"/>
            <a:ext cx="8552329" cy="937308"/>
          </a:xfrm>
          <a:prstGeom prst="rect">
            <a:avLst/>
          </a:prstGeom>
          <a:noFill/>
        </p:spPr>
        <p:txBody>
          <a:bodyPr wrap="square" rtlCol="0">
            <a:spAutoFit/>
          </a:bodyPr>
          <a:lstStyle/>
          <a:p>
            <a:pPr marL="857250" indent="-857250" algn="ctr">
              <a:lnSpc>
                <a:spcPct val="150000"/>
              </a:lnSpc>
              <a:buFont typeface="+mj-lt"/>
              <a:buAutoNum type="romanUcPeriod" startAt="2"/>
            </a:pPr>
            <a:r>
              <a:rPr lang="en-US" sz="4000" b="1" u="sng" dirty="0" smtClean="0">
                <a:latin typeface="Technical" panose="03050502040202020B03" pitchFamily="66" charset="0"/>
              </a:rPr>
              <a:t>How We Become Judges of the Law</a:t>
            </a:r>
          </a:p>
        </p:txBody>
      </p:sp>
      <p:sp>
        <p:nvSpPr>
          <p:cNvPr id="3" name="TextBox 2"/>
          <p:cNvSpPr txBox="1"/>
          <p:nvPr/>
        </p:nvSpPr>
        <p:spPr>
          <a:xfrm>
            <a:off x="443752" y="1680882"/>
            <a:ext cx="8310282" cy="3108543"/>
          </a:xfrm>
          <a:prstGeom prst="rect">
            <a:avLst/>
          </a:prstGeom>
          <a:noFill/>
        </p:spPr>
        <p:txBody>
          <a:bodyPr wrap="square" rtlCol="0">
            <a:spAutoFit/>
          </a:bodyPr>
          <a:lstStyle/>
          <a:p>
            <a:pPr marL="457200" indent="-457200">
              <a:buFont typeface="+mj-lt"/>
              <a:buAutoNum type="alphaUcPeriod"/>
            </a:pPr>
            <a:r>
              <a:rPr lang="en-US" sz="2800" b="1" i="1" dirty="0" smtClean="0"/>
              <a:t>Think it will not work</a:t>
            </a:r>
          </a:p>
          <a:p>
            <a:pPr marL="914400" lvl="1" indent="-457200">
              <a:buFont typeface="+mj-lt"/>
              <a:buAutoNum type="arabicPeriod"/>
            </a:pPr>
            <a:r>
              <a:rPr lang="en-US" sz="2400" dirty="0" smtClean="0"/>
              <a:t>Analyze God’s law – conclude: it just won’t work</a:t>
            </a:r>
          </a:p>
          <a:p>
            <a:pPr marL="914400" lvl="1" indent="-457200">
              <a:buFont typeface="+mj-lt"/>
              <a:buAutoNum type="arabicPeriod"/>
            </a:pPr>
            <a:r>
              <a:rPr lang="en-US" sz="2400" dirty="0" smtClean="0"/>
              <a:t>Examples:</a:t>
            </a:r>
            <a:endParaRPr lang="en-US" sz="2400" dirty="0"/>
          </a:p>
          <a:p>
            <a:pPr marL="914400" lvl="1" indent="-457200">
              <a:buFont typeface="+mj-lt"/>
              <a:buAutoNum type="arabicPeriod"/>
            </a:pPr>
            <a:r>
              <a:rPr lang="en-US" sz="2400" dirty="0" smtClean="0"/>
              <a:t>To human thinking – God’s way looks like not work</a:t>
            </a:r>
          </a:p>
          <a:p>
            <a:pPr marL="1371600" lvl="2" indent="-457200">
              <a:buFont typeface="+mj-lt"/>
              <a:buAutoNum type="alphaLcPeriod"/>
            </a:pPr>
            <a:r>
              <a:rPr lang="en-US" sz="2400" dirty="0" smtClean="0"/>
              <a:t>Dipping 7 times in Jordan </a:t>
            </a:r>
            <a:r>
              <a:rPr lang="en-US" sz="2400" dirty="0" smtClean="0">
                <a:solidFill>
                  <a:srgbClr val="C00000"/>
                </a:solidFill>
              </a:rPr>
              <a:t>(2 Kings 5:10-14)</a:t>
            </a:r>
          </a:p>
          <a:p>
            <a:pPr marL="1371600" lvl="2" indent="-457200">
              <a:buFont typeface="+mj-lt"/>
              <a:buAutoNum type="alphaLcPeriod"/>
            </a:pPr>
            <a:r>
              <a:rPr lang="en-US" sz="2400" dirty="0" smtClean="0"/>
              <a:t>Looking at a serpent on pole </a:t>
            </a:r>
            <a:r>
              <a:rPr lang="en-US" sz="2400" dirty="0" smtClean="0">
                <a:solidFill>
                  <a:srgbClr val="C00000"/>
                </a:solidFill>
              </a:rPr>
              <a:t>(Num. 21:4-9)</a:t>
            </a:r>
          </a:p>
          <a:p>
            <a:pPr marL="1371600" lvl="2" indent="-457200">
              <a:buFont typeface="+mj-lt"/>
              <a:buAutoNum type="alphaLcPeriod"/>
            </a:pPr>
            <a:r>
              <a:rPr lang="en-US" sz="2400" dirty="0" smtClean="0"/>
              <a:t>Marching around city </a:t>
            </a:r>
            <a:r>
              <a:rPr lang="en-US" sz="2400" dirty="0" smtClean="0">
                <a:solidFill>
                  <a:srgbClr val="C00000"/>
                </a:solidFill>
              </a:rPr>
              <a:t>(Josh. 6:1-7)</a:t>
            </a:r>
          </a:p>
          <a:p>
            <a:pPr marL="1371600" lvl="2" indent="-457200">
              <a:buFont typeface="+mj-lt"/>
              <a:buAutoNum type="alphaLcPeriod"/>
            </a:pPr>
            <a:r>
              <a:rPr lang="en-US" sz="2400" dirty="0" smtClean="0"/>
              <a:t>Putting clay on eyes </a:t>
            </a:r>
            <a:r>
              <a:rPr lang="en-US" sz="2400" dirty="0" smtClean="0">
                <a:solidFill>
                  <a:srgbClr val="C00000"/>
                </a:solidFill>
              </a:rPr>
              <a:t>(John 9:6-7)</a:t>
            </a:r>
          </a:p>
        </p:txBody>
      </p:sp>
    </p:spTree>
    <p:extLst>
      <p:ext uri="{BB962C8B-B14F-4D97-AF65-F5344CB8AC3E}">
        <p14:creationId xmlns:p14="http://schemas.microsoft.com/office/powerpoint/2010/main" val="166106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20916"/>
            <a:ext cx="8552329" cy="937308"/>
          </a:xfrm>
          <a:prstGeom prst="rect">
            <a:avLst/>
          </a:prstGeom>
          <a:noFill/>
        </p:spPr>
        <p:txBody>
          <a:bodyPr wrap="square" rtlCol="0">
            <a:spAutoFit/>
          </a:bodyPr>
          <a:lstStyle/>
          <a:p>
            <a:pPr marL="857250" indent="-857250" algn="ctr">
              <a:lnSpc>
                <a:spcPct val="150000"/>
              </a:lnSpc>
              <a:buFont typeface="+mj-lt"/>
              <a:buAutoNum type="romanUcPeriod" startAt="2"/>
            </a:pPr>
            <a:r>
              <a:rPr lang="en-US" sz="4000" b="1" u="sng" dirty="0" smtClean="0">
                <a:latin typeface="Technical" panose="03050502040202020B03" pitchFamily="66" charset="0"/>
              </a:rPr>
              <a:t>How We Become Judges of the Law</a:t>
            </a:r>
          </a:p>
        </p:txBody>
      </p:sp>
      <p:sp>
        <p:nvSpPr>
          <p:cNvPr id="3" name="TextBox 2"/>
          <p:cNvSpPr txBox="1"/>
          <p:nvPr/>
        </p:nvSpPr>
        <p:spPr>
          <a:xfrm>
            <a:off x="443752" y="1680882"/>
            <a:ext cx="8310282" cy="2369880"/>
          </a:xfrm>
          <a:prstGeom prst="rect">
            <a:avLst/>
          </a:prstGeom>
          <a:noFill/>
        </p:spPr>
        <p:txBody>
          <a:bodyPr wrap="square" rtlCol="0">
            <a:spAutoFit/>
          </a:bodyPr>
          <a:lstStyle/>
          <a:p>
            <a:pPr marL="457200" indent="-457200">
              <a:buFont typeface="+mj-lt"/>
              <a:buAutoNum type="alphaUcPeriod"/>
            </a:pPr>
            <a:r>
              <a:rPr lang="en-US" sz="2800" b="1" i="1" dirty="0" smtClean="0"/>
              <a:t>Think it will not work</a:t>
            </a:r>
          </a:p>
          <a:p>
            <a:pPr marL="914400" lvl="1" indent="-457200">
              <a:buFont typeface="+mj-lt"/>
              <a:buAutoNum type="arabicPeriod"/>
            </a:pPr>
            <a:r>
              <a:rPr lang="en-US" sz="2400" dirty="0" smtClean="0"/>
              <a:t>Analyze God’s law – conclude: it just won’t work</a:t>
            </a:r>
          </a:p>
          <a:p>
            <a:pPr marL="914400" lvl="1" indent="-457200">
              <a:buFont typeface="+mj-lt"/>
              <a:buAutoNum type="arabicPeriod"/>
            </a:pPr>
            <a:r>
              <a:rPr lang="en-US" sz="2400" dirty="0" smtClean="0"/>
              <a:t>Examples:</a:t>
            </a:r>
            <a:endParaRPr lang="en-US" sz="2400" dirty="0"/>
          </a:p>
          <a:p>
            <a:pPr marL="914400" lvl="1" indent="-457200">
              <a:buFont typeface="+mj-lt"/>
              <a:buAutoNum type="arabicPeriod"/>
            </a:pPr>
            <a:r>
              <a:rPr lang="en-US" sz="2400" dirty="0" smtClean="0"/>
              <a:t>To human thinking – God’s way looks like not work</a:t>
            </a:r>
          </a:p>
          <a:p>
            <a:pPr marL="914400" lvl="1" indent="-457200">
              <a:buFont typeface="+mj-lt"/>
              <a:buAutoNum type="arabicPeriod"/>
            </a:pPr>
            <a:r>
              <a:rPr lang="en-US" sz="2400" dirty="0" smtClean="0"/>
              <a:t>Way that seems right – but is not </a:t>
            </a:r>
            <a:r>
              <a:rPr lang="en-US" sz="2400" dirty="0" smtClean="0">
                <a:solidFill>
                  <a:srgbClr val="C00000"/>
                </a:solidFill>
              </a:rPr>
              <a:t>(Prov. 16:25)</a:t>
            </a:r>
            <a:endParaRPr lang="en-US" sz="2400" dirty="0">
              <a:solidFill>
                <a:srgbClr val="C00000"/>
              </a:solidFill>
            </a:endParaRPr>
          </a:p>
          <a:p>
            <a:pPr marL="914400" lvl="1" indent="-457200">
              <a:buFont typeface="+mj-lt"/>
              <a:buAutoNum type="arabicPeriod"/>
            </a:pPr>
            <a:r>
              <a:rPr lang="en-US" sz="2400" dirty="0" smtClean="0"/>
              <a:t>Must learn to trust </a:t>
            </a:r>
            <a:r>
              <a:rPr lang="en-US" sz="2400" dirty="0" smtClean="0">
                <a:solidFill>
                  <a:srgbClr val="C00000"/>
                </a:solidFill>
              </a:rPr>
              <a:t>(Prov. 3:5-6)</a:t>
            </a:r>
          </a:p>
        </p:txBody>
      </p:sp>
    </p:spTree>
    <p:extLst>
      <p:ext uri="{BB962C8B-B14F-4D97-AF65-F5344CB8AC3E}">
        <p14:creationId xmlns:p14="http://schemas.microsoft.com/office/powerpoint/2010/main" val="3876085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20916"/>
            <a:ext cx="8552329" cy="937308"/>
          </a:xfrm>
          <a:prstGeom prst="rect">
            <a:avLst/>
          </a:prstGeom>
          <a:noFill/>
        </p:spPr>
        <p:txBody>
          <a:bodyPr wrap="square" rtlCol="0">
            <a:spAutoFit/>
          </a:bodyPr>
          <a:lstStyle/>
          <a:p>
            <a:pPr marL="857250" indent="-857250" algn="ctr">
              <a:lnSpc>
                <a:spcPct val="150000"/>
              </a:lnSpc>
              <a:buFont typeface="+mj-lt"/>
              <a:buAutoNum type="romanUcPeriod" startAt="2"/>
            </a:pPr>
            <a:r>
              <a:rPr lang="en-US" sz="4000" b="1" u="sng" dirty="0" smtClean="0">
                <a:latin typeface="Technical" panose="03050502040202020B03" pitchFamily="66" charset="0"/>
              </a:rPr>
              <a:t>How We Become Judges of the Law</a:t>
            </a:r>
          </a:p>
        </p:txBody>
      </p:sp>
      <p:sp>
        <p:nvSpPr>
          <p:cNvPr id="3" name="TextBox 2"/>
          <p:cNvSpPr txBox="1"/>
          <p:nvPr/>
        </p:nvSpPr>
        <p:spPr>
          <a:xfrm>
            <a:off x="443752" y="1680882"/>
            <a:ext cx="8700248" cy="3323987"/>
          </a:xfrm>
          <a:prstGeom prst="rect">
            <a:avLst/>
          </a:prstGeom>
          <a:noFill/>
        </p:spPr>
        <p:txBody>
          <a:bodyPr wrap="square" rtlCol="0">
            <a:spAutoFit/>
          </a:bodyPr>
          <a:lstStyle/>
          <a:p>
            <a:pPr marL="457200" indent="-457200">
              <a:buFont typeface="+mj-lt"/>
              <a:buAutoNum type="alphaUcPeriod"/>
            </a:pPr>
            <a:r>
              <a:rPr lang="en-US" sz="2800" b="1" i="1" dirty="0" smtClean="0"/>
              <a:t>Think it will not work</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unfair</a:t>
            </a:r>
          </a:p>
          <a:p>
            <a:pPr marL="971550" lvl="1" indent="-514350">
              <a:buFont typeface="+mj-lt"/>
              <a:buAutoNum type="arabicPeriod"/>
            </a:pPr>
            <a:r>
              <a:rPr lang="en-US" sz="2400" dirty="0" smtClean="0"/>
              <a:t>“Not fair for God to ask me to….”</a:t>
            </a:r>
          </a:p>
          <a:p>
            <a:pPr marL="971550" lvl="1" indent="-514350">
              <a:buFont typeface="+mj-lt"/>
              <a:buAutoNum type="arabicPeriod"/>
            </a:pPr>
            <a:r>
              <a:rPr lang="en-US" sz="2400" dirty="0" smtClean="0"/>
              <a:t>Jews thought God was not fair </a:t>
            </a:r>
            <a:r>
              <a:rPr lang="en-US" sz="2400" dirty="0" smtClean="0">
                <a:solidFill>
                  <a:srgbClr val="C00000"/>
                </a:solidFill>
              </a:rPr>
              <a:t>(Rom. 9:14-24; 11:34)</a:t>
            </a:r>
          </a:p>
          <a:p>
            <a:pPr marL="971550" lvl="1" indent="-514350">
              <a:buFont typeface="+mj-lt"/>
              <a:buAutoNum type="arabicPeriod"/>
            </a:pPr>
            <a:r>
              <a:rPr lang="en-US" sz="2400" dirty="0" smtClean="0"/>
              <a:t>Human reasoning says God is unfair</a:t>
            </a:r>
          </a:p>
          <a:p>
            <a:pPr marL="1428750" lvl="2" indent="-514350">
              <a:buFont typeface="+mj-lt"/>
              <a:buAutoNum type="alphaLcPeriod"/>
            </a:pPr>
            <a:r>
              <a:rPr lang="en-US" sz="2400" dirty="0" smtClean="0"/>
              <a:t>Required Abraham to sac. his son </a:t>
            </a:r>
            <a:r>
              <a:rPr lang="en-US" sz="2400" dirty="0" smtClean="0">
                <a:solidFill>
                  <a:srgbClr val="C00000"/>
                </a:solidFill>
              </a:rPr>
              <a:t>(Gen. 22)</a:t>
            </a:r>
          </a:p>
          <a:p>
            <a:pPr marL="1428750" lvl="2" indent="-514350">
              <a:buFont typeface="+mj-lt"/>
              <a:buAutoNum type="alphaLcPeriod"/>
            </a:pPr>
            <a:r>
              <a:rPr lang="en-US" sz="2400" dirty="0" smtClean="0"/>
              <a:t>Held back all of Israel because of </a:t>
            </a:r>
            <a:r>
              <a:rPr lang="en-US" sz="2400" dirty="0" err="1" smtClean="0"/>
              <a:t>Achan</a:t>
            </a:r>
            <a:r>
              <a:rPr lang="en-US" sz="2400" dirty="0"/>
              <a:t> </a:t>
            </a:r>
            <a:r>
              <a:rPr lang="en-US" sz="2400" dirty="0" smtClean="0">
                <a:solidFill>
                  <a:srgbClr val="C00000"/>
                </a:solidFill>
              </a:rPr>
              <a:t>(Josh. 7)</a:t>
            </a:r>
          </a:p>
          <a:p>
            <a:pPr marL="1428750" lvl="2" indent="-514350">
              <a:buFont typeface="+mj-lt"/>
              <a:buAutoNum type="alphaLcPeriod"/>
            </a:pPr>
            <a:r>
              <a:rPr lang="en-US" sz="2400" dirty="0" smtClean="0"/>
              <a:t>Demanded the break up of families </a:t>
            </a:r>
            <a:r>
              <a:rPr lang="en-US" sz="2400" dirty="0" smtClean="0">
                <a:solidFill>
                  <a:srgbClr val="C00000"/>
                </a:solidFill>
              </a:rPr>
              <a:t>(Ezra 10:10-11, 44)</a:t>
            </a:r>
            <a:endParaRPr lang="en-US" sz="2400" dirty="0">
              <a:solidFill>
                <a:srgbClr val="C00000"/>
              </a:solidFill>
            </a:endParaRPr>
          </a:p>
        </p:txBody>
      </p:sp>
    </p:spTree>
    <p:extLst>
      <p:ext uri="{BB962C8B-B14F-4D97-AF65-F5344CB8AC3E}">
        <p14:creationId xmlns:p14="http://schemas.microsoft.com/office/powerpoint/2010/main" val="3117201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20916"/>
            <a:ext cx="8552329" cy="937308"/>
          </a:xfrm>
          <a:prstGeom prst="rect">
            <a:avLst/>
          </a:prstGeom>
          <a:noFill/>
        </p:spPr>
        <p:txBody>
          <a:bodyPr wrap="square" rtlCol="0">
            <a:spAutoFit/>
          </a:bodyPr>
          <a:lstStyle/>
          <a:p>
            <a:pPr marL="857250" indent="-857250" algn="ctr">
              <a:lnSpc>
                <a:spcPct val="150000"/>
              </a:lnSpc>
              <a:buFont typeface="+mj-lt"/>
              <a:buAutoNum type="romanUcPeriod" startAt="2"/>
            </a:pPr>
            <a:r>
              <a:rPr lang="en-US" sz="4000" b="1" u="sng" dirty="0" smtClean="0">
                <a:latin typeface="Technical" panose="03050502040202020B03" pitchFamily="66" charset="0"/>
              </a:rPr>
              <a:t>How We Become Judges of the Law</a:t>
            </a:r>
          </a:p>
        </p:txBody>
      </p:sp>
      <p:sp>
        <p:nvSpPr>
          <p:cNvPr id="3" name="TextBox 2"/>
          <p:cNvSpPr txBox="1"/>
          <p:nvPr/>
        </p:nvSpPr>
        <p:spPr>
          <a:xfrm>
            <a:off x="443752" y="1680882"/>
            <a:ext cx="8310282" cy="5016758"/>
          </a:xfrm>
          <a:prstGeom prst="rect">
            <a:avLst/>
          </a:prstGeom>
          <a:noFill/>
        </p:spPr>
        <p:txBody>
          <a:bodyPr wrap="square" rtlCol="0">
            <a:spAutoFit/>
          </a:bodyPr>
          <a:lstStyle/>
          <a:p>
            <a:pPr marL="457200" indent="-457200">
              <a:buFont typeface="+mj-lt"/>
              <a:buAutoNum type="alphaUcPeriod"/>
            </a:pPr>
            <a:r>
              <a:rPr lang="en-US" sz="2800" b="1" i="1" dirty="0" smtClean="0"/>
              <a:t>Think it will not work</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unfair</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too hard</a:t>
            </a:r>
          </a:p>
          <a:p>
            <a:pPr marL="914400" lvl="1" indent="-457200">
              <a:buFont typeface="+mj-lt"/>
              <a:buAutoNum type="arabicPeriod"/>
            </a:pPr>
            <a:r>
              <a:rPr lang="en-US" sz="2400" dirty="0" smtClean="0"/>
              <a:t>Reason: “Just can’t do it.”</a:t>
            </a:r>
          </a:p>
          <a:p>
            <a:pPr marL="914400" lvl="1" indent="-457200">
              <a:buFont typeface="+mj-lt"/>
              <a:buAutoNum type="arabicPeriod"/>
            </a:pPr>
            <a:r>
              <a:rPr lang="en-US" sz="2400" dirty="0" smtClean="0"/>
              <a:t>Examples:</a:t>
            </a:r>
          </a:p>
          <a:p>
            <a:pPr marL="1371600" lvl="2" indent="-457200">
              <a:buFont typeface="+mj-lt"/>
              <a:buAutoNum type="alphaLcPeriod"/>
            </a:pPr>
            <a:r>
              <a:rPr lang="en-US" sz="2400" dirty="0" smtClean="0"/>
              <a:t>Rich young ruler – too much to give up money </a:t>
            </a:r>
            <a:r>
              <a:rPr lang="en-US" sz="2400" dirty="0" smtClean="0">
                <a:solidFill>
                  <a:srgbClr val="C00000"/>
                </a:solidFill>
              </a:rPr>
              <a:t>(Matt. 19:16-ff)</a:t>
            </a:r>
          </a:p>
          <a:p>
            <a:pPr marL="1371600" lvl="2" indent="-457200">
              <a:buFont typeface="+mj-lt"/>
              <a:buAutoNum type="alphaLcPeriod"/>
            </a:pPr>
            <a:r>
              <a:rPr lang="en-US" sz="2400" dirty="0" smtClean="0"/>
              <a:t>Disciples – too much to forgive 7 times in day </a:t>
            </a:r>
            <a:r>
              <a:rPr lang="en-US" sz="2400" dirty="0" smtClean="0">
                <a:solidFill>
                  <a:srgbClr val="C00000"/>
                </a:solidFill>
              </a:rPr>
              <a:t>(Luke 17:4-5)</a:t>
            </a:r>
          </a:p>
          <a:p>
            <a:pPr marL="914400" lvl="1" indent="-457200">
              <a:buFont typeface="+mj-lt"/>
              <a:buAutoNum type="arabicPeriod"/>
            </a:pPr>
            <a:r>
              <a:rPr lang="en-US" sz="2400" dirty="0" smtClean="0"/>
              <a:t>God’s law is not too hard</a:t>
            </a:r>
          </a:p>
          <a:p>
            <a:pPr marL="1371600" lvl="2" indent="-457200">
              <a:buFont typeface="+mj-lt"/>
              <a:buAutoNum type="alphaLcPeriod"/>
            </a:pPr>
            <a:r>
              <a:rPr lang="en-US" sz="2400" dirty="0" smtClean="0"/>
              <a:t>Not burdensome </a:t>
            </a:r>
            <a:r>
              <a:rPr lang="en-US" sz="2400" dirty="0" smtClean="0">
                <a:solidFill>
                  <a:srgbClr val="C00000"/>
                </a:solidFill>
              </a:rPr>
              <a:t>(1 John 5:3)</a:t>
            </a:r>
          </a:p>
          <a:p>
            <a:pPr marL="1371600" lvl="2" indent="-457200">
              <a:buFont typeface="+mj-lt"/>
              <a:buAutoNum type="alphaLcPeriod"/>
            </a:pPr>
            <a:r>
              <a:rPr lang="en-US" sz="2400" dirty="0" smtClean="0"/>
              <a:t>Easy / within reach </a:t>
            </a:r>
            <a:r>
              <a:rPr lang="en-US" sz="2400" dirty="0" smtClean="0">
                <a:solidFill>
                  <a:srgbClr val="C00000"/>
                </a:solidFill>
              </a:rPr>
              <a:t>(Matt. 11:28-30; Rom. 10:8-10)</a:t>
            </a:r>
            <a:endParaRPr lang="en-US" sz="2400" dirty="0">
              <a:solidFill>
                <a:srgbClr val="C00000"/>
              </a:solidFill>
            </a:endParaRPr>
          </a:p>
        </p:txBody>
      </p:sp>
    </p:spTree>
    <p:extLst>
      <p:ext uri="{BB962C8B-B14F-4D97-AF65-F5344CB8AC3E}">
        <p14:creationId xmlns:p14="http://schemas.microsoft.com/office/powerpoint/2010/main" val="21068072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20916"/>
            <a:ext cx="8552329" cy="937308"/>
          </a:xfrm>
          <a:prstGeom prst="rect">
            <a:avLst/>
          </a:prstGeom>
          <a:noFill/>
        </p:spPr>
        <p:txBody>
          <a:bodyPr wrap="square" rtlCol="0">
            <a:spAutoFit/>
          </a:bodyPr>
          <a:lstStyle/>
          <a:p>
            <a:pPr marL="857250" indent="-857250" algn="ctr">
              <a:lnSpc>
                <a:spcPct val="150000"/>
              </a:lnSpc>
              <a:buFont typeface="+mj-lt"/>
              <a:buAutoNum type="romanUcPeriod" startAt="2"/>
            </a:pPr>
            <a:r>
              <a:rPr lang="en-US" sz="4000" b="1" u="sng" dirty="0" smtClean="0">
                <a:latin typeface="Technical" panose="03050502040202020B03" pitchFamily="66" charset="0"/>
              </a:rPr>
              <a:t>How We Become Judges of the Law</a:t>
            </a:r>
          </a:p>
        </p:txBody>
      </p:sp>
      <p:sp>
        <p:nvSpPr>
          <p:cNvPr id="3" name="TextBox 2"/>
          <p:cNvSpPr txBox="1"/>
          <p:nvPr/>
        </p:nvSpPr>
        <p:spPr>
          <a:xfrm>
            <a:off x="443752" y="1680882"/>
            <a:ext cx="8310282" cy="4862870"/>
          </a:xfrm>
          <a:prstGeom prst="rect">
            <a:avLst/>
          </a:prstGeom>
          <a:noFill/>
        </p:spPr>
        <p:txBody>
          <a:bodyPr wrap="square" rtlCol="0">
            <a:spAutoFit/>
          </a:bodyPr>
          <a:lstStyle/>
          <a:p>
            <a:pPr marL="457200" indent="-457200">
              <a:buFont typeface="+mj-lt"/>
              <a:buAutoNum type="alphaUcPeriod"/>
            </a:pPr>
            <a:r>
              <a:rPr lang="en-US" sz="2800" b="1" i="1" dirty="0" smtClean="0"/>
              <a:t>Think it will not work</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unfair</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too hard</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unnecessary</a:t>
            </a:r>
          </a:p>
          <a:p>
            <a:pPr marL="914400" lvl="1" indent="-457200">
              <a:buFont typeface="+mj-lt"/>
              <a:buAutoNum type="arabicPeriod"/>
            </a:pPr>
            <a:r>
              <a:rPr lang="en-US" sz="2400" dirty="0" smtClean="0"/>
              <a:t>Parse law out into categories: (important / unimportant)</a:t>
            </a:r>
          </a:p>
          <a:p>
            <a:pPr marL="914400" lvl="1" indent="-457200">
              <a:buFont typeface="+mj-lt"/>
              <a:buAutoNum type="arabicPeriod"/>
            </a:pPr>
            <a:r>
              <a:rPr lang="en-US" sz="2400" dirty="0" smtClean="0"/>
              <a:t>Examples:</a:t>
            </a:r>
          </a:p>
          <a:p>
            <a:pPr marL="1371600" lvl="2" indent="-457200">
              <a:buFont typeface="+mj-lt"/>
              <a:buAutoNum type="alphaLcPeriod"/>
            </a:pPr>
            <a:r>
              <a:rPr lang="en-US" sz="2400" dirty="0" smtClean="0"/>
              <a:t>Fails to pray </a:t>
            </a:r>
            <a:r>
              <a:rPr lang="en-US" sz="2400" dirty="0" smtClean="0">
                <a:solidFill>
                  <a:srgbClr val="C00000"/>
                </a:solidFill>
              </a:rPr>
              <a:t>(Jas. 4:2)</a:t>
            </a:r>
          </a:p>
          <a:p>
            <a:pPr marL="1371600" lvl="2" indent="-457200">
              <a:buFont typeface="+mj-lt"/>
              <a:buAutoNum type="alphaLcPeriod"/>
            </a:pPr>
            <a:r>
              <a:rPr lang="en-US" sz="2400" dirty="0" smtClean="0"/>
              <a:t>Didn’t dwell in booths </a:t>
            </a:r>
            <a:r>
              <a:rPr lang="en-US" sz="2400" dirty="0" smtClean="0">
                <a:solidFill>
                  <a:srgbClr val="C00000"/>
                </a:solidFill>
              </a:rPr>
              <a:t>(Neh. 8:13-18)</a:t>
            </a:r>
          </a:p>
          <a:p>
            <a:pPr marL="1371600" lvl="2" indent="-457200">
              <a:buFont typeface="+mj-lt"/>
              <a:buAutoNum type="alphaLcPeriod"/>
            </a:pPr>
            <a:r>
              <a:rPr lang="en-US" sz="2400" dirty="0" smtClean="0"/>
              <a:t>Didn’t circumcise </a:t>
            </a:r>
            <a:r>
              <a:rPr lang="en-US" sz="2400" dirty="0" smtClean="0">
                <a:solidFill>
                  <a:srgbClr val="C00000"/>
                </a:solidFill>
              </a:rPr>
              <a:t>(Joshua 5)</a:t>
            </a:r>
          </a:p>
          <a:p>
            <a:pPr marL="914400" lvl="1" indent="-457200">
              <a:buFont typeface="+mj-lt"/>
              <a:buAutoNum type="arabicPeriod"/>
            </a:pPr>
            <a:r>
              <a:rPr lang="en-US" sz="2400" dirty="0" smtClean="0"/>
              <a:t>How does one determine what is important and what is not?</a:t>
            </a:r>
            <a:endParaRPr lang="en-US" sz="2400" dirty="0"/>
          </a:p>
        </p:txBody>
      </p:sp>
    </p:spTree>
    <p:extLst>
      <p:ext uri="{BB962C8B-B14F-4D97-AF65-F5344CB8AC3E}">
        <p14:creationId xmlns:p14="http://schemas.microsoft.com/office/powerpoint/2010/main" val="3271380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1000"/>
                                        <p:tgtEl>
                                          <p:spTgt spid="3">
                                            <p:txEl>
                                              <p:pRg st="12" end="12"/>
                                            </p:txEl>
                                          </p:spTgt>
                                        </p:tgtEl>
                                      </p:cBhvr>
                                    </p:animEffect>
                                    <p:anim calcmode="lin" valueType="num">
                                      <p:cBhvr>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20916"/>
            <a:ext cx="8552329" cy="937308"/>
          </a:xfrm>
          <a:prstGeom prst="rect">
            <a:avLst/>
          </a:prstGeom>
          <a:noFill/>
        </p:spPr>
        <p:txBody>
          <a:bodyPr wrap="square" rtlCol="0">
            <a:spAutoFit/>
          </a:bodyPr>
          <a:lstStyle/>
          <a:p>
            <a:pPr marL="857250" indent="-857250" algn="ctr">
              <a:lnSpc>
                <a:spcPct val="150000"/>
              </a:lnSpc>
              <a:buFont typeface="+mj-lt"/>
              <a:buAutoNum type="romanUcPeriod" startAt="2"/>
            </a:pPr>
            <a:r>
              <a:rPr lang="en-US" sz="4000" b="1" u="sng" dirty="0" smtClean="0">
                <a:latin typeface="Technical" panose="03050502040202020B03" pitchFamily="66" charset="0"/>
              </a:rPr>
              <a:t>How We Become Judges of the Law</a:t>
            </a:r>
          </a:p>
        </p:txBody>
      </p:sp>
      <p:sp>
        <p:nvSpPr>
          <p:cNvPr id="3" name="TextBox 2"/>
          <p:cNvSpPr txBox="1"/>
          <p:nvPr/>
        </p:nvSpPr>
        <p:spPr>
          <a:xfrm>
            <a:off x="443752" y="1680882"/>
            <a:ext cx="8700248" cy="4339650"/>
          </a:xfrm>
          <a:prstGeom prst="rect">
            <a:avLst/>
          </a:prstGeom>
          <a:noFill/>
        </p:spPr>
        <p:txBody>
          <a:bodyPr wrap="square" rtlCol="0">
            <a:spAutoFit/>
          </a:bodyPr>
          <a:lstStyle/>
          <a:p>
            <a:pPr marL="457200" indent="-457200">
              <a:buFont typeface="+mj-lt"/>
              <a:buAutoNum type="alphaUcPeriod"/>
            </a:pPr>
            <a:r>
              <a:rPr lang="en-US" sz="2800" b="1" i="1" dirty="0" smtClean="0"/>
              <a:t>Think it will not work</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unfair</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too hard</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unnecessary</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out of date</a:t>
            </a:r>
          </a:p>
          <a:p>
            <a:pPr marL="914400" lvl="1" indent="-457200">
              <a:buFont typeface="+mj-lt"/>
              <a:buAutoNum type="arabicPeriod"/>
            </a:pPr>
            <a:r>
              <a:rPr lang="en-US" sz="2400" dirty="0" smtClean="0"/>
              <a:t>Applies only to time period – addresses culture….</a:t>
            </a:r>
          </a:p>
          <a:p>
            <a:pPr marL="914400" lvl="1" indent="-457200">
              <a:buFont typeface="+mj-lt"/>
              <a:buAutoNum type="arabicPeriod"/>
            </a:pPr>
            <a:r>
              <a:rPr lang="en-US" sz="2400" dirty="0" smtClean="0"/>
              <a:t>Word of God is never out of date</a:t>
            </a:r>
          </a:p>
          <a:p>
            <a:pPr marL="1371600" lvl="2" indent="-457200">
              <a:buFont typeface="+mj-lt"/>
              <a:buAutoNum type="alphaLcPeriod"/>
            </a:pPr>
            <a:r>
              <a:rPr lang="en-US" sz="2400" dirty="0" smtClean="0"/>
              <a:t> </a:t>
            </a:r>
            <a:r>
              <a:rPr lang="en-US" sz="2400" dirty="0" smtClean="0">
                <a:solidFill>
                  <a:srgbClr val="C00000"/>
                </a:solidFill>
              </a:rPr>
              <a:t>Psa. 111:8 </a:t>
            </a:r>
            <a:r>
              <a:rPr lang="en-US" sz="2400" dirty="0" smtClean="0"/>
              <a:t>– “never out of date, never obsolete” (MSG)</a:t>
            </a:r>
          </a:p>
          <a:p>
            <a:pPr marL="1371600" lvl="2" indent="-457200">
              <a:buFont typeface="+mj-lt"/>
              <a:buAutoNum type="alphaLcPeriod"/>
            </a:pPr>
            <a:r>
              <a:rPr lang="en-US" sz="2400" dirty="0" smtClean="0"/>
              <a:t> </a:t>
            </a:r>
            <a:r>
              <a:rPr lang="en-US" sz="2400" dirty="0" smtClean="0">
                <a:solidFill>
                  <a:srgbClr val="C00000"/>
                </a:solidFill>
              </a:rPr>
              <a:t>1 Pet. 1:25 </a:t>
            </a:r>
            <a:r>
              <a:rPr lang="en-US" sz="2400" dirty="0" smtClean="0"/>
              <a:t>– endures forever</a:t>
            </a:r>
            <a:endParaRPr lang="en-US" sz="2400" dirty="0"/>
          </a:p>
        </p:txBody>
      </p:sp>
    </p:spTree>
    <p:extLst>
      <p:ext uri="{BB962C8B-B14F-4D97-AF65-F5344CB8AC3E}">
        <p14:creationId xmlns:p14="http://schemas.microsoft.com/office/powerpoint/2010/main" val="19593982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fade">
                                      <p:cBhvr>
                                        <p:cTn id="21" dur="1000"/>
                                        <p:tgtEl>
                                          <p:spTgt spid="3">
                                            <p:txEl>
                                              <p:pRg st="11" end="11"/>
                                            </p:txEl>
                                          </p:spTgt>
                                        </p:tgtEl>
                                      </p:cBhvr>
                                    </p:animEffect>
                                    <p:anim calcmode="lin" valueType="num">
                                      <p:cBhvr>
                                        <p:cTn id="2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animEffect transition="in" filter="fade">
                                      <p:cBhvr>
                                        <p:cTn id="28" dur="1000"/>
                                        <p:tgtEl>
                                          <p:spTgt spid="3">
                                            <p:txEl>
                                              <p:pRg st="12" end="12"/>
                                            </p:txEl>
                                          </p:spTgt>
                                        </p:tgtEl>
                                      </p:cBhvr>
                                    </p:animEffect>
                                    <p:anim calcmode="lin" valueType="num">
                                      <p:cBhvr>
                                        <p:cTn id="29"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20916"/>
            <a:ext cx="8552329" cy="937308"/>
          </a:xfrm>
          <a:prstGeom prst="rect">
            <a:avLst/>
          </a:prstGeom>
          <a:noFill/>
        </p:spPr>
        <p:txBody>
          <a:bodyPr wrap="square" rtlCol="0">
            <a:spAutoFit/>
          </a:bodyPr>
          <a:lstStyle/>
          <a:p>
            <a:pPr marL="857250" indent="-857250" algn="ctr">
              <a:lnSpc>
                <a:spcPct val="150000"/>
              </a:lnSpc>
              <a:buFont typeface="+mj-lt"/>
              <a:buAutoNum type="romanUcPeriod" startAt="2"/>
            </a:pPr>
            <a:r>
              <a:rPr lang="en-US" sz="4000" b="1" u="sng" dirty="0" smtClean="0">
                <a:latin typeface="Technical" panose="03050502040202020B03" pitchFamily="66" charset="0"/>
              </a:rPr>
              <a:t>How We Become Judges of the Law</a:t>
            </a:r>
          </a:p>
        </p:txBody>
      </p:sp>
      <p:sp>
        <p:nvSpPr>
          <p:cNvPr id="3" name="TextBox 2"/>
          <p:cNvSpPr txBox="1"/>
          <p:nvPr/>
        </p:nvSpPr>
        <p:spPr>
          <a:xfrm>
            <a:off x="443752" y="1680882"/>
            <a:ext cx="8310282" cy="4924425"/>
          </a:xfrm>
          <a:prstGeom prst="rect">
            <a:avLst/>
          </a:prstGeom>
          <a:noFill/>
        </p:spPr>
        <p:txBody>
          <a:bodyPr wrap="square" rtlCol="0">
            <a:spAutoFit/>
          </a:bodyPr>
          <a:lstStyle/>
          <a:p>
            <a:pPr marL="457200" indent="-457200">
              <a:buFont typeface="+mj-lt"/>
              <a:buAutoNum type="alphaUcPeriod"/>
            </a:pPr>
            <a:r>
              <a:rPr lang="en-US" sz="2800" b="1" i="1" dirty="0" smtClean="0"/>
              <a:t>Think it will not work</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unfair</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too hard</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unnecessary</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out of date</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we can disregard or ignore</a:t>
            </a:r>
          </a:p>
          <a:p>
            <a:pPr marL="914400" lvl="1" indent="-457200">
              <a:buFont typeface="+mj-lt"/>
              <a:buAutoNum type="arabicPeriod"/>
            </a:pPr>
            <a:r>
              <a:rPr lang="en-US" sz="2400" dirty="0" smtClean="0"/>
              <a:t>Admit &amp; know what text says – just ignore it</a:t>
            </a:r>
          </a:p>
          <a:p>
            <a:pPr marL="914400" lvl="1" indent="-457200">
              <a:buFont typeface="+mj-lt"/>
              <a:buAutoNum type="arabicPeriod"/>
            </a:pPr>
            <a:r>
              <a:rPr lang="en-US" sz="2400" dirty="0" smtClean="0"/>
              <a:t>Examples:</a:t>
            </a:r>
          </a:p>
          <a:p>
            <a:pPr marL="1428750" lvl="2" indent="-514350">
              <a:buFont typeface="+mj-lt"/>
              <a:buAutoNum type="alphaLcPeriod"/>
            </a:pPr>
            <a:r>
              <a:rPr lang="en-US" sz="2400" dirty="0" smtClean="0"/>
              <a:t> </a:t>
            </a:r>
            <a:r>
              <a:rPr lang="en-US" sz="2400" dirty="0" smtClean="0">
                <a:solidFill>
                  <a:srgbClr val="C00000"/>
                </a:solidFill>
              </a:rPr>
              <a:t>Judges 17:6; 21:25 </a:t>
            </a:r>
            <a:r>
              <a:rPr lang="en-US" sz="2400" dirty="0" smtClean="0"/>
              <a:t>– lived like they wanted</a:t>
            </a:r>
          </a:p>
          <a:p>
            <a:pPr marL="1428750" lvl="2" indent="-514350">
              <a:buFont typeface="+mj-lt"/>
              <a:buAutoNum type="alphaLcPeriod"/>
            </a:pPr>
            <a:r>
              <a:rPr lang="en-US" sz="2400" dirty="0" smtClean="0"/>
              <a:t> </a:t>
            </a:r>
            <a:r>
              <a:rPr lang="en-US" sz="2400" dirty="0" smtClean="0">
                <a:solidFill>
                  <a:srgbClr val="C00000"/>
                </a:solidFill>
              </a:rPr>
              <a:t>Jas 4:11-12 </a:t>
            </a:r>
            <a:r>
              <a:rPr lang="en-US" sz="2400" dirty="0" smtClean="0"/>
              <a:t>– ignore the law about love</a:t>
            </a:r>
            <a:endParaRPr lang="en-US" sz="2400" dirty="0"/>
          </a:p>
        </p:txBody>
      </p:sp>
    </p:spTree>
    <p:extLst>
      <p:ext uri="{BB962C8B-B14F-4D97-AF65-F5344CB8AC3E}">
        <p14:creationId xmlns:p14="http://schemas.microsoft.com/office/powerpoint/2010/main" val="665354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fade">
                                      <p:cBhvr>
                                        <p:cTn id="7" dur="1000"/>
                                        <p:tgtEl>
                                          <p:spTgt spid="3">
                                            <p:txEl>
                                              <p:pRg st="11" end="11"/>
                                            </p:txEl>
                                          </p:spTgt>
                                        </p:tgtEl>
                                      </p:cBhvr>
                                    </p:animEffect>
                                    <p:anim calcmode="lin" valueType="num">
                                      <p:cBhvr>
                                        <p:cTn id="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2" end="12"/>
                                            </p:txEl>
                                          </p:spTgt>
                                        </p:tgtEl>
                                        <p:attrNameLst>
                                          <p:attrName>style.visibility</p:attrName>
                                        </p:attrNameLst>
                                      </p:cBhvr>
                                      <p:to>
                                        <p:strVal val="visible"/>
                                      </p:to>
                                    </p:set>
                                    <p:animEffect transition="in" filter="fade">
                                      <p:cBhvr>
                                        <p:cTn id="14" dur="1000"/>
                                        <p:tgtEl>
                                          <p:spTgt spid="3">
                                            <p:txEl>
                                              <p:pRg st="12" end="12"/>
                                            </p:txEl>
                                          </p:spTgt>
                                        </p:tgtEl>
                                      </p:cBhvr>
                                    </p:animEffect>
                                    <p:anim calcmode="lin" valueType="num">
                                      <p:cBhvr>
                                        <p:cTn id="1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animEffect transition="in" filter="fade">
                                      <p:cBhvr>
                                        <p:cTn id="21" dur="1000"/>
                                        <p:tgtEl>
                                          <p:spTgt spid="3">
                                            <p:txEl>
                                              <p:pRg st="13" end="13"/>
                                            </p:txEl>
                                          </p:spTgt>
                                        </p:tgtEl>
                                      </p:cBhvr>
                                    </p:animEffect>
                                    <p:anim calcmode="lin" valueType="num">
                                      <p:cBhvr>
                                        <p:cTn id="2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4" end="14"/>
                                            </p:txEl>
                                          </p:spTgt>
                                        </p:tgtEl>
                                        <p:attrNameLst>
                                          <p:attrName>style.visibility</p:attrName>
                                        </p:attrNameLst>
                                      </p:cBhvr>
                                      <p:to>
                                        <p:strVal val="visible"/>
                                      </p:to>
                                    </p:set>
                                    <p:animEffect transition="in" filter="fade">
                                      <p:cBhvr>
                                        <p:cTn id="28" dur="1000"/>
                                        <p:tgtEl>
                                          <p:spTgt spid="3">
                                            <p:txEl>
                                              <p:pRg st="14" end="14"/>
                                            </p:txEl>
                                          </p:spTgt>
                                        </p:tgtEl>
                                      </p:cBhvr>
                                    </p:animEffect>
                                    <p:anim calcmode="lin" valueType="num">
                                      <p:cBhvr>
                                        <p:cTn id="29"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20916"/>
            <a:ext cx="8552329" cy="937308"/>
          </a:xfrm>
          <a:prstGeom prst="rect">
            <a:avLst/>
          </a:prstGeom>
          <a:noFill/>
        </p:spPr>
        <p:txBody>
          <a:bodyPr wrap="square" rtlCol="0">
            <a:spAutoFit/>
          </a:bodyPr>
          <a:lstStyle/>
          <a:p>
            <a:pPr marL="857250" indent="-857250" algn="ctr">
              <a:lnSpc>
                <a:spcPct val="150000"/>
              </a:lnSpc>
              <a:buFont typeface="+mj-lt"/>
              <a:buAutoNum type="romanUcPeriod" startAt="2"/>
            </a:pPr>
            <a:r>
              <a:rPr lang="en-US" sz="4000" b="1" u="sng" dirty="0" smtClean="0">
                <a:latin typeface="Technical" panose="03050502040202020B03" pitchFamily="66" charset="0"/>
              </a:rPr>
              <a:t>How We Become Judges of the Law</a:t>
            </a:r>
          </a:p>
        </p:txBody>
      </p:sp>
      <p:sp>
        <p:nvSpPr>
          <p:cNvPr id="3" name="TextBox 2"/>
          <p:cNvSpPr txBox="1"/>
          <p:nvPr/>
        </p:nvSpPr>
        <p:spPr>
          <a:xfrm>
            <a:off x="443752" y="1680882"/>
            <a:ext cx="8310282" cy="3447098"/>
          </a:xfrm>
          <a:prstGeom prst="rect">
            <a:avLst/>
          </a:prstGeom>
          <a:noFill/>
        </p:spPr>
        <p:txBody>
          <a:bodyPr wrap="square" rtlCol="0">
            <a:spAutoFit/>
          </a:bodyPr>
          <a:lstStyle/>
          <a:p>
            <a:pPr marL="457200" indent="-457200">
              <a:buFont typeface="+mj-lt"/>
              <a:buAutoNum type="alphaUcPeriod"/>
            </a:pPr>
            <a:r>
              <a:rPr lang="en-US" sz="2800" b="1" i="1" dirty="0" smtClean="0"/>
              <a:t>Think it will not work</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unfair</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too hard</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unnecessary</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it is out of date</a:t>
            </a:r>
          </a:p>
          <a:p>
            <a:pPr marL="457200" indent="-457200">
              <a:buFont typeface="+mj-lt"/>
              <a:buAutoNum type="alphaUcPeriod"/>
            </a:pPr>
            <a:endParaRPr lang="en-US" sz="1000" b="1" i="1" dirty="0" smtClean="0"/>
          </a:p>
          <a:p>
            <a:pPr marL="457200" indent="-457200">
              <a:buFont typeface="+mj-lt"/>
              <a:buAutoNum type="alphaUcPeriod"/>
            </a:pPr>
            <a:r>
              <a:rPr lang="en-US" sz="2800" b="1" i="1" dirty="0" smtClean="0"/>
              <a:t>Think we can disregard or ignore</a:t>
            </a:r>
            <a:endParaRPr lang="en-US" sz="2800" b="1" dirty="0"/>
          </a:p>
        </p:txBody>
      </p:sp>
    </p:spTree>
    <p:extLst>
      <p:ext uri="{BB962C8B-B14F-4D97-AF65-F5344CB8AC3E}">
        <p14:creationId xmlns:p14="http://schemas.microsoft.com/office/powerpoint/2010/main" val="2699374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6579" y="0"/>
            <a:ext cx="4483920" cy="255454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000" b="1" dirty="0" smtClean="0">
                <a:ln/>
                <a:solidFill>
                  <a:srgbClr val="002060"/>
                </a:solidFill>
                <a:effectLst>
                  <a:outerShdw blurRad="38100" dist="38100" dir="2700000" algn="tl">
                    <a:srgbClr val="000000">
                      <a:alpha val="43137"/>
                    </a:srgbClr>
                  </a:outerShdw>
                </a:effectLst>
                <a:latin typeface="Technical" panose="03050502040202020B03" pitchFamily="66" charset="0"/>
              </a:rPr>
              <a:t>Judges</a:t>
            </a:r>
          </a:p>
          <a:p>
            <a:pPr algn="ctr"/>
            <a:r>
              <a:rPr lang="en-US" sz="8000" b="1" dirty="0" smtClean="0">
                <a:ln/>
                <a:solidFill>
                  <a:srgbClr val="002060"/>
                </a:solidFill>
                <a:effectLst>
                  <a:outerShdw blurRad="38100" dist="38100" dir="2700000" algn="tl">
                    <a:srgbClr val="000000">
                      <a:alpha val="43137"/>
                    </a:srgbClr>
                  </a:outerShdw>
                </a:effectLst>
                <a:latin typeface="Technical" panose="03050502040202020B03" pitchFamily="66" charset="0"/>
              </a:rPr>
              <a:t>of the Law</a:t>
            </a:r>
            <a:endParaRPr lang="en-US" sz="8000" b="1" dirty="0">
              <a:ln/>
              <a:solidFill>
                <a:srgbClr val="002060"/>
              </a:solidFill>
              <a:effectLst>
                <a:outerShdw blurRad="38100" dist="38100" dir="2700000" algn="tl">
                  <a:srgbClr val="000000">
                    <a:alpha val="43137"/>
                  </a:srgbClr>
                </a:outerShdw>
              </a:effectLst>
              <a:latin typeface="Technical" panose="03050502040202020B03" pitchFamily="66" charset="0"/>
            </a:endParaRPr>
          </a:p>
        </p:txBody>
      </p:sp>
      <p:pic>
        <p:nvPicPr>
          <p:cNvPr id="2050" name="Picture 2" descr="http://www.careerrocketeer.com/wp-content/uploads/Judge-and-Ju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02" y="86842"/>
            <a:ext cx="2178424" cy="17997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http://shoutitforlife.com/wp-content/uploads/2011/04/open-bibl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4563" y="86842"/>
            <a:ext cx="2559437" cy="13923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99247" y="2641387"/>
            <a:ext cx="8552329" cy="2783967"/>
          </a:xfrm>
          <a:prstGeom prst="rect">
            <a:avLst/>
          </a:prstGeom>
          <a:noFill/>
        </p:spPr>
        <p:txBody>
          <a:bodyPr wrap="square" rtlCol="0">
            <a:spAutoFit/>
          </a:bodyPr>
          <a:lstStyle/>
          <a:p>
            <a:pPr marL="400050" indent="-400050">
              <a:lnSpc>
                <a:spcPct val="150000"/>
              </a:lnSpc>
              <a:buFont typeface="+mj-lt"/>
              <a:buAutoNum type="romanUcPeriod"/>
            </a:pPr>
            <a:r>
              <a:rPr lang="en-US" sz="4000" b="1" u="sng" dirty="0" smtClean="0">
                <a:latin typeface="Technical" panose="03050502040202020B03" pitchFamily="66" charset="0"/>
              </a:rPr>
              <a:t>Why We Cannot Be Judges of the Law</a:t>
            </a:r>
          </a:p>
          <a:p>
            <a:pPr marL="400050" indent="-400050">
              <a:lnSpc>
                <a:spcPct val="150000"/>
              </a:lnSpc>
              <a:buFont typeface="+mj-lt"/>
              <a:buAutoNum type="romanUcPeriod"/>
            </a:pPr>
            <a:r>
              <a:rPr lang="en-US" sz="4000" b="1" u="sng" dirty="0" smtClean="0">
                <a:latin typeface="Technical" panose="03050502040202020B03" pitchFamily="66" charset="0"/>
              </a:rPr>
              <a:t>How We Become Judges of the Law</a:t>
            </a:r>
          </a:p>
          <a:p>
            <a:pPr marL="400050" indent="-400050">
              <a:lnSpc>
                <a:spcPct val="150000"/>
              </a:lnSpc>
              <a:buFont typeface="+mj-lt"/>
              <a:buAutoNum type="romanUcPeriod"/>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Tree>
    <p:extLst>
      <p:ext uri="{BB962C8B-B14F-4D97-AF65-F5344CB8AC3E}">
        <p14:creationId xmlns:p14="http://schemas.microsoft.com/office/powerpoint/2010/main" val="625547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2" y="207469"/>
            <a:ext cx="8552329" cy="937308"/>
          </a:xfrm>
          <a:prstGeom prst="rect">
            <a:avLst/>
          </a:prstGeom>
          <a:noFill/>
        </p:spPr>
        <p:txBody>
          <a:bodyPr wrap="square" rtlCol="0">
            <a:spAutoFit/>
          </a:bodyPr>
          <a:lstStyle/>
          <a:p>
            <a:pPr marL="857250" indent="-857250" algn="ctr">
              <a:lnSpc>
                <a:spcPct val="150000"/>
              </a:lnSpc>
              <a:buFont typeface="+mj-lt"/>
              <a:buAutoNum type="romanUcPeriod" startAt="3"/>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
        <p:nvSpPr>
          <p:cNvPr id="3" name="TextBox 2"/>
          <p:cNvSpPr txBox="1"/>
          <p:nvPr/>
        </p:nvSpPr>
        <p:spPr>
          <a:xfrm>
            <a:off x="443752" y="1680882"/>
            <a:ext cx="8310282" cy="1631216"/>
          </a:xfrm>
          <a:prstGeom prst="rect">
            <a:avLst/>
          </a:prstGeom>
          <a:noFill/>
        </p:spPr>
        <p:txBody>
          <a:bodyPr wrap="square" rtlCol="0">
            <a:spAutoFit/>
          </a:bodyPr>
          <a:lstStyle/>
          <a:p>
            <a:pPr marL="457200" indent="-457200">
              <a:buFont typeface="+mj-lt"/>
              <a:buAutoNum type="alphaUcPeriod"/>
            </a:pPr>
            <a:r>
              <a:rPr lang="en-US" sz="2800" b="1" i="1" dirty="0" smtClean="0"/>
              <a:t>Baptism</a:t>
            </a:r>
          </a:p>
          <a:p>
            <a:pPr marL="914400" lvl="1" indent="-457200">
              <a:buFont typeface="+mj-lt"/>
              <a:buAutoNum type="arabicPeriod"/>
            </a:pPr>
            <a:r>
              <a:rPr lang="en-US" sz="2400" dirty="0" smtClean="0"/>
              <a:t>The Law: </a:t>
            </a:r>
            <a:r>
              <a:rPr lang="en-US" sz="2400" dirty="0" smtClean="0">
                <a:solidFill>
                  <a:srgbClr val="C00000"/>
                </a:solidFill>
              </a:rPr>
              <a:t>Mark 16:16</a:t>
            </a:r>
          </a:p>
          <a:p>
            <a:pPr marL="914400" lvl="1" indent="-457200">
              <a:buFont typeface="+mj-lt"/>
              <a:buAutoNum type="arabicPeriod"/>
            </a:pPr>
            <a:r>
              <a:rPr lang="en-US" sz="2400" dirty="0" smtClean="0"/>
              <a:t>Judge: Can’t be for that would mean those not baptized would be lost</a:t>
            </a:r>
            <a:endParaRPr lang="en-US" sz="2400" dirty="0"/>
          </a:p>
        </p:txBody>
      </p:sp>
    </p:spTree>
    <p:extLst>
      <p:ext uri="{BB962C8B-B14F-4D97-AF65-F5344CB8AC3E}">
        <p14:creationId xmlns:p14="http://schemas.microsoft.com/office/powerpoint/2010/main" val="439229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2" y="207469"/>
            <a:ext cx="8552329" cy="937308"/>
          </a:xfrm>
          <a:prstGeom prst="rect">
            <a:avLst/>
          </a:prstGeom>
          <a:noFill/>
        </p:spPr>
        <p:txBody>
          <a:bodyPr wrap="square" rtlCol="0">
            <a:spAutoFit/>
          </a:bodyPr>
          <a:lstStyle/>
          <a:p>
            <a:pPr marL="857250" indent="-857250" algn="ctr">
              <a:lnSpc>
                <a:spcPct val="150000"/>
              </a:lnSpc>
              <a:buFont typeface="+mj-lt"/>
              <a:buAutoNum type="romanUcPeriod" startAt="3"/>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
        <p:nvSpPr>
          <p:cNvPr id="3" name="TextBox 2"/>
          <p:cNvSpPr txBox="1"/>
          <p:nvPr/>
        </p:nvSpPr>
        <p:spPr>
          <a:xfrm>
            <a:off x="443752" y="1680882"/>
            <a:ext cx="8310282" cy="1692771"/>
          </a:xfrm>
          <a:prstGeom prst="rect">
            <a:avLst/>
          </a:prstGeom>
          <a:noFill/>
        </p:spPr>
        <p:txBody>
          <a:bodyPr wrap="square" rtlCol="0">
            <a:spAutoFit/>
          </a:bodyPr>
          <a:lstStyle/>
          <a:p>
            <a:pPr marL="457200" indent="-457200">
              <a:buFont typeface="+mj-lt"/>
              <a:buAutoNum type="alphaUcPeriod"/>
            </a:pPr>
            <a:r>
              <a:rPr lang="en-US" sz="2800" b="1" i="1" dirty="0" smtClean="0"/>
              <a:t>Baptism</a:t>
            </a:r>
          </a:p>
          <a:p>
            <a:pPr marL="457200" indent="-457200">
              <a:buFont typeface="+mj-lt"/>
              <a:buAutoNum type="alphaUcPeriod"/>
            </a:pPr>
            <a:r>
              <a:rPr lang="en-US" sz="2800" b="1" i="1" dirty="0" smtClean="0"/>
              <a:t>Speaking evil of a brother</a:t>
            </a:r>
          </a:p>
          <a:p>
            <a:pPr marL="914400" lvl="1" indent="-457200">
              <a:buFont typeface="+mj-lt"/>
              <a:buAutoNum type="arabicPeriod"/>
            </a:pPr>
            <a:r>
              <a:rPr lang="en-US" sz="2400" dirty="0" smtClean="0"/>
              <a:t>The Law: </a:t>
            </a:r>
            <a:r>
              <a:rPr lang="en-US" sz="2400" dirty="0" smtClean="0">
                <a:solidFill>
                  <a:srgbClr val="C00000"/>
                </a:solidFill>
              </a:rPr>
              <a:t>Jas. 4:11-12; 2:8</a:t>
            </a:r>
          </a:p>
          <a:p>
            <a:pPr marL="914400" lvl="1" indent="-457200">
              <a:buFont typeface="+mj-lt"/>
              <a:buAutoNum type="arabicPeriod"/>
            </a:pPr>
            <a:r>
              <a:rPr lang="en-US" sz="2400" dirty="0" smtClean="0"/>
              <a:t>Judge: Doesn’t apply to me / not a big deal to speak evil</a:t>
            </a:r>
            <a:endParaRPr lang="en-US" sz="2400" dirty="0"/>
          </a:p>
        </p:txBody>
      </p:sp>
    </p:spTree>
    <p:extLst>
      <p:ext uri="{BB962C8B-B14F-4D97-AF65-F5344CB8AC3E}">
        <p14:creationId xmlns:p14="http://schemas.microsoft.com/office/powerpoint/2010/main" val="1617620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2" y="207469"/>
            <a:ext cx="8552329" cy="937308"/>
          </a:xfrm>
          <a:prstGeom prst="rect">
            <a:avLst/>
          </a:prstGeom>
          <a:noFill/>
        </p:spPr>
        <p:txBody>
          <a:bodyPr wrap="square" rtlCol="0">
            <a:spAutoFit/>
          </a:bodyPr>
          <a:lstStyle/>
          <a:p>
            <a:pPr marL="857250" indent="-857250" algn="ctr">
              <a:lnSpc>
                <a:spcPct val="150000"/>
              </a:lnSpc>
              <a:buFont typeface="+mj-lt"/>
              <a:buAutoNum type="romanUcPeriod" startAt="3"/>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
        <p:nvSpPr>
          <p:cNvPr id="3" name="TextBox 2"/>
          <p:cNvSpPr txBox="1"/>
          <p:nvPr/>
        </p:nvSpPr>
        <p:spPr>
          <a:xfrm>
            <a:off x="443752" y="1680882"/>
            <a:ext cx="8310282" cy="2123658"/>
          </a:xfrm>
          <a:prstGeom prst="rect">
            <a:avLst/>
          </a:prstGeom>
          <a:noFill/>
        </p:spPr>
        <p:txBody>
          <a:bodyPr wrap="square" rtlCol="0">
            <a:spAutoFit/>
          </a:bodyPr>
          <a:lstStyle/>
          <a:p>
            <a:pPr marL="457200" indent="-457200">
              <a:buFont typeface="+mj-lt"/>
              <a:buAutoNum type="alphaUcPeriod"/>
            </a:pPr>
            <a:r>
              <a:rPr lang="en-US" sz="2800" b="1" i="1" dirty="0" smtClean="0"/>
              <a:t>Baptism</a:t>
            </a:r>
          </a:p>
          <a:p>
            <a:pPr marL="457200" indent="-457200">
              <a:buFont typeface="+mj-lt"/>
              <a:buAutoNum type="alphaUcPeriod"/>
            </a:pPr>
            <a:r>
              <a:rPr lang="en-US" sz="2800" b="1" i="1" dirty="0" smtClean="0"/>
              <a:t>Speaking evil of a brother</a:t>
            </a:r>
          </a:p>
          <a:p>
            <a:pPr marL="457200" indent="-457200">
              <a:buFont typeface="+mj-lt"/>
              <a:buAutoNum type="alphaUcPeriod"/>
            </a:pPr>
            <a:r>
              <a:rPr lang="en-US" sz="2800" b="1" i="1" dirty="0" smtClean="0"/>
              <a:t>Regular /consistent worship</a:t>
            </a:r>
          </a:p>
          <a:p>
            <a:pPr marL="914400" lvl="1" indent="-457200">
              <a:buFont typeface="+mj-lt"/>
              <a:buAutoNum type="arabicPeriod"/>
            </a:pPr>
            <a:r>
              <a:rPr lang="en-US" sz="2400" dirty="0" smtClean="0"/>
              <a:t>The Law: </a:t>
            </a:r>
            <a:r>
              <a:rPr lang="en-US" sz="2400" dirty="0" smtClean="0">
                <a:solidFill>
                  <a:srgbClr val="C00000"/>
                </a:solidFill>
              </a:rPr>
              <a:t>Heb. 10:25</a:t>
            </a:r>
          </a:p>
          <a:p>
            <a:pPr marL="914400" lvl="1" indent="-457200">
              <a:buFont typeface="+mj-lt"/>
              <a:buAutoNum type="arabicPeriod"/>
            </a:pPr>
            <a:r>
              <a:rPr lang="en-US" sz="2400" dirty="0" smtClean="0"/>
              <a:t>Judge: Not necessary / too much to do</a:t>
            </a:r>
            <a:endParaRPr lang="en-US" sz="2400" dirty="0"/>
          </a:p>
        </p:txBody>
      </p:sp>
    </p:spTree>
    <p:extLst>
      <p:ext uri="{BB962C8B-B14F-4D97-AF65-F5344CB8AC3E}">
        <p14:creationId xmlns:p14="http://schemas.microsoft.com/office/powerpoint/2010/main" val="2260141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2" y="207469"/>
            <a:ext cx="8552329" cy="937308"/>
          </a:xfrm>
          <a:prstGeom prst="rect">
            <a:avLst/>
          </a:prstGeom>
          <a:noFill/>
        </p:spPr>
        <p:txBody>
          <a:bodyPr wrap="square" rtlCol="0">
            <a:spAutoFit/>
          </a:bodyPr>
          <a:lstStyle/>
          <a:p>
            <a:pPr marL="857250" indent="-857250" algn="ctr">
              <a:lnSpc>
                <a:spcPct val="150000"/>
              </a:lnSpc>
              <a:buFont typeface="+mj-lt"/>
              <a:buAutoNum type="romanUcPeriod" startAt="3"/>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
        <p:nvSpPr>
          <p:cNvPr id="3" name="TextBox 2"/>
          <p:cNvSpPr txBox="1"/>
          <p:nvPr/>
        </p:nvSpPr>
        <p:spPr>
          <a:xfrm>
            <a:off x="443752" y="1680882"/>
            <a:ext cx="8310282" cy="3293209"/>
          </a:xfrm>
          <a:prstGeom prst="rect">
            <a:avLst/>
          </a:prstGeom>
          <a:noFill/>
        </p:spPr>
        <p:txBody>
          <a:bodyPr wrap="square" rtlCol="0">
            <a:spAutoFit/>
          </a:bodyPr>
          <a:lstStyle/>
          <a:p>
            <a:pPr marL="457200" indent="-457200">
              <a:buFont typeface="+mj-lt"/>
              <a:buAutoNum type="alphaUcPeriod"/>
            </a:pPr>
            <a:r>
              <a:rPr lang="en-US" sz="2800" b="1" i="1" dirty="0" smtClean="0"/>
              <a:t>Baptism</a:t>
            </a:r>
          </a:p>
          <a:p>
            <a:pPr marL="457200" indent="-457200">
              <a:buFont typeface="+mj-lt"/>
              <a:buAutoNum type="alphaUcPeriod"/>
            </a:pPr>
            <a:r>
              <a:rPr lang="en-US" sz="2800" b="1" i="1" dirty="0" smtClean="0"/>
              <a:t>Speaking evil of a brother</a:t>
            </a:r>
          </a:p>
          <a:p>
            <a:pPr marL="457200" indent="-457200">
              <a:buFont typeface="+mj-lt"/>
              <a:buAutoNum type="alphaUcPeriod"/>
            </a:pPr>
            <a:r>
              <a:rPr lang="en-US" sz="2800" b="1" i="1" dirty="0" smtClean="0"/>
              <a:t>Regular /consistent worship</a:t>
            </a:r>
          </a:p>
          <a:p>
            <a:pPr marL="457200" indent="-457200">
              <a:buFont typeface="+mj-lt"/>
              <a:buAutoNum type="alphaUcPeriod"/>
            </a:pPr>
            <a:r>
              <a:rPr lang="en-US" sz="2800" b="1" i="1" dirty="0" smtClean="0"/>
              <a:t>Daily spiritual exercise</a:t>
            </a:r>
          </a:p>
          <a:p>
            <a:pPr marL="914400" lvl="1" indent="-457200">
              <a:buFont typeface="+mj-lt"/>
              <a:buAutoNum type="arabicPeriod"/>
            </a:pPr>
            <a:r>
              <a:rPr lang="en-US" sz="2400" dirty="0" smtClean="0"/>
              <a:t>The Law:</a:t>
            </a:r>
          </a:p>
          <a:p>
            <a:pPr marL="1371600" lvl="2" indent="-457200">
              <a:buFont typeface="+mj-lt"/>
              <a:buAutoNum type="alphaLcPeriod"/>
            </a:pPr>
            <a:r>
              <a:rPr lang="en-US" sz="2400" dirty="0" smtClean="0"/>
              <a:t>Pray </a:t>
            </a:r>
            <a:r>
              <a:rPr lang="en-US" sz="2400" dirty="0" smtClean="0">
                <a:solidFill>
                  <a:srgbClr val="C00000"/>
                </a:solidFill>
              </a:rPr>
              <a:t>(1 Thess. 5:17; Psa. 55; Dan. 6:10)</a:t>
            </a:r>
          </a:p>
          <a:p>
            <a:pPr marL="1371600" lvl="2" indent="-457200">
              <a:buFont typeface="+mj-lt"/>
              <a:buAutoNum type="alphaLcPeriod"/>
            </a:pPr>
            <a:r>
              <a:rPr lang="en-US" sz="2400" dirty="0" smtClean="0"/>
              <a:t>Bible reading / study </a:t>
            </a:r>
            <a:r>
              <a:rPr lang="en-US" sz="2400" dirty="0" smtClean="0">
                <a:solidFill>
                  <a:srgbClr val="C00000"/>
                </a:solidFill>
              </a:rPr>
              <a:t>(Acts 17:11; 1 Pet. 2:2)</a:t>
            </a:r>
          </a:p>
          <a:p>
            <a:pPr marL="914400" lvl="1" indent="-457200">
              <a:buFont typeface="+mj-lt"/>
              <a:buAutoNum type="arabicPeriod"/>
            </a:pPr>
            <a:r>
              <a:rPr lang="en-US" sz="2400" dirty="0" smtClean="0"/>
              <a:t>Judge: Don’t see it necessary / just ignore it</a:t>
            </a:r>
            <a:endParaRPr lang="en-US" sz="2400" dirty="0"/>
          </a:p>
        </p:txBody>
      </p:sp>
    </p:spTree>
    <p:extLst>
      <p:ext uri="{BB962C8B-B14F-4D97-AF65-F5344CB8AC3E}">
        <p14:creationId xmlns:p14="http://schemas.microsoft.com/office/powerpoint/2010/main" val="3787387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2" y="207469"/>
            <a:ext cx="8552329" cy="937308"/>
          </a:xfrm>
          <a:prstGeom prst="rect">
            <a:avLst/>
          </a:prstGeom>
          <a:noFill/>
        </p:spPr>
        <p:txBody>
          <a:bodyPr wrap="square" rtlCol="0">
            <a:spAutoFit/>
          </a:bodyPr>
          <a:lstStyle/>
          <a:p>
            <a:pPr marL="857250" indent="-857250" algn="ctr">
              <a:lnSpc>
                <a:spcPct val="150000"/>
              </a:lnSpc>
              <a:buFont typeface="+mj-lt"/>
              <a:buAutoNum type="romanUcPeriod" startAt="3"/>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
        <p:nvSpPr>
          <p:cNvPr id="3" name="TextBox 2"/>
          <p:cNvSpPr txBox="1"/>
          <p:nvPr/>
        </p:nvSpPr>
        <p:spPr>
          <a:xfrm>
            <a:off x="443752" y="1680882"/>
            <a:ext cx="8700248" cy="4462760"/>
          </a:xfrm>
          <a:prstGeom prst="rect">
            <a:avLst/>
          </a:prstGeom>
          <a:noFill/>
        </p:spPr>
        <p:txBody>
          <a:bodyPr wrap="square" rtlCol="0">
            <a:spAutoFit/>
          </a:bodyPr>
          <a:lstStyle/>
          <a:p>
            <a:pPr marL="457200" indent="-457200">
              <a:buFont typeface="+mj-lt"/>
              <a:buAutoNum type="alphaUcPeriod"/>
            </a:pPr>
            <a:r>
              <a:rPr lang="en-US" sz="2800" b="1" i="1" dirty="0" smtClean="0"/>
              <a:t>Baptism</a:t>
            </a:r>
          </a:p>
          <a:p>
            <a:pPr marL="457200" indent="-457200">
              <a:buFont typeface="+mj-lt"/>
              <a:buAutoNum type="alphaUcPeriod"/>
            </a:pPr>
            <a:r>
              <a:rPr lang="en-US" sz="2800" b="1" i="1" dirty="0" smtClean="0"/>
              <a:t>Speaking evil of a brother</a:t>
            </a:r>
          </a:p>
          <a:p>
            <a:pPr marL="457200" indent="-457200">
              <a:buFont typeface="+mj-lt"/>
              <a:buAutoNum type="alphaUcPeriod"/>
            </a:pPr>
            <a:r>
              <a:rPr lang="en-US" sz="2800" b="1" i="1" dirty="0" smtClean="0"/>
              <a:t>Regular /consistent worship</a:t>
            </a:r>
          </a:p>
          <a:p>
            <a:pPr marL="457200" indent="-457200">
              <a:buFont typeface="+mj-lt"/>
              <a:buAutoNum type="alphaUcPeriod"/>
            </a:pPr>
            <a:r>
              <a:rPr lang="en-US" sz="2800" b="1" i="1" dirty="0" smtClean="0"/>
              <a:t>Daily spiritual exercise</a:t>
            </a:r>
          </a:p>
          <a:p>
            <a:pPr marL="457200" indent="-457200">
              <a:buFont typeface="+mj-lt"/>
              <a:buAutoNum type="alphaUcPeriod"/>
            </a:pPr>
            <a:r>
              <a:rPr lang="en-US" sz="2800" b="1" i="1" dirty="0" smtClean="0"/>
              <a:t>Divorce and remarriage</a:t>
            </a:r>
          </a:p>
          <a:p>
            <a:pPr marL="914400" lvl="1" indent="-457200">
              <a:buFont typeface="+mj-lt"/>
              <a:buAutoNum type="arabicPeriod"/>
            </a:pPr>
            <a:r>
              <a:rPr lang="en-US" sz="2400" dirty="0" smtClean="0"/>
              <a:t>The Law: </a:t>
            </a:r>
            <a:r>
              <a:rPr lang="en-US" sz="2400" dirty="0" smtClean="0">
                <a:solidFill>
                  <a:srgbClr val="C00000"/>
                </a:solidFill>
              </a:rPr>
              <a:t>Matt. 19:9</a:t>
            </a:r>
          </a:p>
          <a:p>
            <a:pPr marL="914400" lvl="1" indent="-457200">
              <a:buFont typeface="+mj-lt"/>
              <a:buAutoNum type="arabicPeriod"/>
            </a:pPr>
            <a:r>
              <a:rPr lang="en-US" sz="2400" dirty="0" smtClean="0"/>
              <a:t>Judge:</a:t>
            </a:r>
          </a:p>
          <a:p>
            <a:pPr marL="1371600" lvl="2" indent="-457200">
              <a:buFont typeface="+mj-lt"/>
              <a:buAutoNum type="alphaLcPeriod"/>
            </a:pPr>
            <a:r>
              <a:rPr lang="en-US" sz="2400" dirty="0" smtClean="0"/>
              <a:t>Not fair</a:t>
            </a:r>
          </a:p>
          <a:p>
            <a:pPr marL="1371600" lvl="2" indent="-457200">
              <a:buFont typeface="+mj-lt"/>
              <a:buAutoNum type="alphaLcPeriod"/>
            </a:pPr>
            <a:r>
              <a:rPr lang="en-US" sz="2400" dirty="0" smtClean="0"/>
              <a:t>Doesn’t make sense</a:t>
            </a:r>
          </a:p>
          <a:p>
            <a:pPr marL="1371600" lvl="2" indent="-457200">
              <a:buFont typeface="+mj-lt"/>
              <a:buAutoNum type="alphaLcPeriod"/>
            </a:pPr>
            <a:r>
              <a:rPr lang="en-US" sz="2400" dirty="0" smtClean="0"/>
              <a:t>Means happy families – must break up</a:t>
            </a:r>
          </a:p>
          <a:p>
            <a:pPr marL="1371600" lvl="2" indent="-457200">
              <a:buFont typeface="+mj-lt"/>
              <a:buAutoNum type="alphaLcPeriod"/>
            </a:pPr>
            <a:r>
              <a:rPr lang="en-US" sz="2400" dirty="0" smtClean="0"/>
              <a:t>If true, one of my relatives is in adultery – can’t accept it</a:t>
            </a:r>
            <a:endParaRPr lang="en-US" sz="2400" dirty="0"/>
          </a:p>
        </p:txBody>
      </p:sp>
    </p:spTree>
    <p:extLst>
      <p:ext uri="{BB962C8B-B14F-4D97-AF65-F5344CB8AC3E}">
        <p14:creationId xmlns:p14="http://schemas.microsoft.com/office/powerpoint/2010/main" val="2347717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2" y="207469"/>
            <a:ext cx="8552329" cy="937308"/>
          </a:xfrm>
          <a:prstGeom prst="rect">
            <a:avLst/>
          </a:prstGeom>
          <a:noFill/>
        </p:spPr>
        <p:txBody>
          <a:bodyPr wrap="square" rtlCol="0">
            <a:spAutoFit/>
          </a:bodyPr>
          <a:lstStyle/>
          <a:p>
            <a:pPr marL="857250" indent="-857250" algn="ctr">
              <a:lnSpc>
                <a:spcPct val="150000"/>
              </a:lnSpc>
              <a:buFont typeface="+mj-lt"/>
              <a:buAutoNum type="romanUcPeriod" startAt="3"/>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
        <p:nvSpPr>
          <p:cNvPr id="3" name="TextBox 2"/>
          <p:cNvSpPr txBox="1"/>
          <p:nvPr/>
        </p:nvSpPr>
        <p:spPr>
          <a:xfrm>
            <a:off x="443752" y="1680882"/>
            <a:ext cx="8310282" cy="3416320"/>
          </a:xfrm>
          <a:prstGeom prst="rect">
            <a:avLst/>
          </a:prstGeom>
          <a:noFill/>
        </p:spPr>
        <p:txBody>
          <a:bodyPr wrap="square" rtlCol="0">
            <a:spAutoFit/>
          </a:bodyPr>
          <a:lstStyle/>
          <a:p>
            <a:pPr marL="457200" indent="-457200">
              <a:buFont typeface="+mj-lt"/>
              <a:buAutoNum type="alphaUcPeriod"/>
            </a:pPr>
            <a:r>
              <a:rPr lang="en-US" sz="2800" b="1" i="1" dirty="0" smtClean="0"/>
              <a:t>Baptism</a:t>
            </a:r>
          </a:p>
          <a:p>
            <a:pPr marL="457200" indent="-457200">
              <a:buFont typeface="+mj-lt"/>
              <a:buAutoNum type="alphaUcPeriod"/>
            </a:pPr>
            <a:r>
              <a:rPr lang="en-US" sz="2800" b="1" i="1" dirty="0" smtClean="0"/>
              <a:t>Speaking evil of a brother</a:t>
            </a:r>
          </a:p>
          <a:p>
            <a:pPr marL="457200" indent="-457200">
              <a:buFont typeface="+mj-lt"/>
              <a:buAutoNum type="alphaUcPeriod"/>
            </a:pPr>
            <a:r>
              <a:rPr lang="en-US" sz="2800" b="1" i="1" dirty="0" smtClean="0"/>
              <a:t>Regular /consistent worship</a:t>
            </a:r>
          </a:p>
          <a:p>
            <a:pPr marL="457200" indent="-457200">
              <a:buFont typeface="+mj-lt"/>
              <a:buAutoNum type="alphaUcPeriod"/>
            </a:pPr>
            <a:r>
              <a:rPr lang="en-US" sz="2800" b="1" i="1" dirty="0" smtClean="0"/>
              <a:t>Daily spiritual exercise</a:t>
            </a:r>
          </a:p>
          <a:p>
            <a:pPr marL="457200" indent="-457200">
              <a:buFont typeface="+mj-lt"/>
              <a:buAutoNum type="alphaUcPeriod"/>
            </a:pPr>
            <a:r>
              <a:rPr lang="en-US" sz="2800" b="1" i="1" dirty="0" smtClean="0"/>
              <a:t>Divorce and remarriage</a:t>
            </a:r>
          </a:p>
          <a:p>
            <a:pPr marL="457200" indent="-457200">
              <a:buFont typeface="+mj-lt"/>
              <a:buAutoNum type="alphaUcPeriod"/>
            </a:pPr>
            <a:r>
              <a:rPr lang="en-US" sz="2800" b="1" i="1" dirty="0" smtClean="0"/>
              <a:t>Role of women</a:t>
            </a:r>
          </a:p>
          <a:p>
            <a:pPr marL="914400" lvl="1" indent="-457200">
              <a:buFont typeface="+mj-lt"/>
              <a:buAutoNum type="arabicPeriod"/>
            </a:pPr>
            <a:r>
              <a:rPr lang="en-US" sz="2400" dirty="0" smtClean="0"/>
              <a:t>The Law: </a:t>
            </a:r>
            <a:r>
              <a:rPr lang="en-US" sz="2400" dirty="0" smtClean="0">
                <a:solidFill>
                  <a:srgbClr val="C00000"/>
                </a:solidFill>
              </a:rPr>
              <a:t>1 Tim. 2:11-12; Eph. 5:22-ff</a:t>
            </a:r>
          </a:p>
          <a:p>
            <a:pPr marL="914400" lvl="1" indent="-457200">
              <a:buFont typeface="+mj-lt"/>
              <a:buAutoNum type="arabicPeriod"/>
            </a:pPr>
            <a:r>
              <a:rPr lang="en-US" sz="2400" dirty="0" smtClean="0"/>
              <a:t>Judge: Outdated / belittles women / make men superior</a:t>
            </a:r>
          </a:p>
        </p:txBody>
      </p:sp>
    </p:spTree>
    <p:extLst>
      <p:ext uri="{BB962C8B-B14F-4D97-AF65-F5344CB8AC3E}">
        <p14:creationId xmlns:p14="http://schemas.microsoft.com/office/powerpoint/2010/main" val="2094661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2" y="207469"/>
            <a:ext cx="8552329" cy="937308"/>
          </a:xfrm>
          <a:prstGeom prst="rect">
            <a:avLst/>
          </a:prstGeom>
          <a:noFill/>
        </p:spPr>
        <p:txBody>
          <a:bodyPr wrap="square" rtlCol="0">
            <a:spAutoFit/>
          </a:bodyPr>
          <a:lstStyle/>
          <a:p>
            <a:pPr marL="857250" indent="-857250" algn="ctr">
              <a:lnSpc>
                <a:spcPct val="150000"/>
              </a:lnSpc>
              <a:buFont typeface="+mj-lt"/>
              <a:buAutoNum type="romanUcPeriod" startAt="3"/>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
        <p:nvSpPr>
          <p:cNvPr id="3" name="TextBox 2"/>
          <p:cNvSpPr txBox="1"/>
          <p:nvPr/>
        </p:nvSpPr>
        <p:spPr>
          <a:xfrm>
            <a:off x="443752" y="1680882"/>
            <a:ext cx="8310282" cy="3847207"/>
          </a:xfrm>
          <a:prstGeom prst="rect">
            <a:avLst/>
          </a:prstGeom>
          <a:noFill/>
        </p:spPr>
        <p:txBody>
          <a:bodyPr wrap="square" rtlCol="0">
            <a:spAutoFit/>
          </a:bodyPr>
          <a:lstStyle/>
          <a:p>
            <a:pPr marL="457200" indent="-457200">
              <a:buFont typeface="+mj-lt"/>
              <a:buAutoNum type="alphaUcPeriod"/>
            </a:pPr>
            <a:r>
              <a:rPr lang="en-US" sz="2800" b="1" i="1" dirty="0" smtClean="0"/>
              <a:t>Baptism</a:t>
            </a:r>
          </a:p>
          <a:p>
            <a:pPr marL="457200" indent="-457200">
              <a:buFont typeface="+mj-lt"/>
              <a:buAutoNum type="alphaUcPeriod"/>
            </a:pPr>
            <a:r>
              <a:rPr lang="en-US" sz="2800" b="1" i="1" dirty="0" smtClean="0"/>
              <a:t>Speaking evil of a brother</a:t>
            </a:r>
          </a:p>
          <a:p>
            <a:pPr marL="457200" indent="-457200">
              <a:buFont typeface="+mj-lt"/>
              <a:buAutoNum type="alphaUcPeriod"/>
            </a:pPr>
            <a:r>
              <a:rPr lang="en-US" sz="2800" b="1" i="1" dirty="0" smtClean="0"/>
              <a:t>Regular /consistent worship</a:t>
            </a:r>
          </a:p>
          <a:p>
            <a:pPr marL="457200" indent="-457200">
              <a:buFont typeface="+mj-lt"/>
              <a:buAutoNum type="alphaUcPeriod"/>
            </a:pPr>
            <a:r>
              <a:rPr lang="en-US" sz="2800" b="1" i="1" dirty="0" smtClean="0"/>
              <a:t>Daily spiritual exercise</a:t>
            </a:r>
          </a:p>
          <a:p>
            <a:pPr marL="457200" indent="-457200">
              <a:buFont typeface="+mj-lt"/>
              <a:buAutoNum type="alphaUcPeriod"/>
            </a:pPr>
            <a:r>
              <a:rPr lang="en-US" sz="2800" b="1" i="1" dirty="0" smtClean="0"/>
              <a:t>Divorce and remarriage</a:t>
            </a:r>
          </a:p>
          <a:p>
            <a:pPr marL="457200" indent="-457200">
              <a:buFont typeface="+mj-lt"/>
              <a:buAutoNum type="alphaUcPeriod"/>
            </a:pPr>
            <a:r>
              <a:rPr lang="en-US" sz="2800" b="1" i="1" dirty="0" smtClean="0"/>
              <a:t>Role of women</a:t>
            </a:r>
          </a:p>
          <a:p>
            <a:pPr marL="457200" indent="-457200">
              <a:buFont typeface="+mj-lt"/>
              <a:buAutoNum type="alphaUcPeriod"/>
            </a:pPr>
            <a:r>
              <a:rPr lang="en-US" sz="2800" b="1" i="1" dirty="0" smtClean="0"/>
              <a:t>Modesty</a:t>
            </a:r>
          </a:p>
          <a:p>
            <a:pPr marL="914400" lvl="1" indent="-457200">
              <a:buFont typeface="+mj-lt"/>
              <a:buAutoNum type="arabicPeriod"/>
            </a:pPr>
            <a:r>
              <a:rPr lang="en-US" sz="2400" dirty="0" smtClean="0"/>
              <a:t>The Law: </a:t>
            </a:r>
            <a:r>
              <a:rPr lang="en-US" sz="2400" dirty="0" smtClean="0">
                <a:solidFill>
                  <a:srgbClr val="C00000"/>
                </a:solidFill>
              </a:rPr>
              <a:t>1 Tim. 9-10</a:t>
            </a:r>
          </a:p>
          <a:p>
            <a:pPr marL="914400" lvl="1" indent="-457200">
              <a:buFont typeface="+mj-lt"/>
              <a:buAutoNum type="arabicPeriod"/>
            </a:pPr>
            <a:r>
              <a:rPr lang="en-US" sz="2400" dirty="0" smtClean="0"/>
              <a:t>Judge: silly / hard to determine what is short or tight</a:t>
            </a:r>
          </a:p>
        </p:txBody>
      </p:sp>
    </p:spTree>
    <p:extLst>
      <p:ext uri="{BB962C8B-B14F-4D97-AF65-F5344CB8AC3E}">
        <p14:creationId xmlns:p14="http://schemas.microsoft.com/office/powerpoint/2010/main" val="1938987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2" y="207469"/>
            <a:ext cx="8552329" cy="937308"/>
          </a:xfrm>
          <a:prstGeom prst="rect">
            <a:avLst/>
          </a:prstGeom>
          <a:noFill/>
        </p:spPr>
        <p:txBody>
          <a:bodyPr wrap="square" rtlCol="0">
            <a:spAutoFit/>
          </a:bodyPr>
          <a:lstStyle/>
          <a:p>
            <a:pPr marL="857250" indent="-857250" algn="ctr">
              <a:lnSpc>
                <a:spcPct val="150000"/>
              </a:lnSpc>
              <a:buFont typeface="+mj-lt"/>
              <a:buAutoNum type="romanUcPeriod" startAt="3"/>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
        <p:nvSpPr>
          <p:cNvPr id="3" name="TextBox 2"/>
          <p:cNvSpPr txBox="1"/>
          <p:nvPr/>
        </p:nvSpPr>
        <p:spPr>
          <a:xfrm>
            <a:off x="443752" y="1680882"/>
            <a:ext cx="8310282" cy="4278094"/>
          </a:xfrm>
          <a:prstGeom prst="rect">
            <a:avLst/>
          </a:prstGeom>
          <a:noFill/>
        </p:spPr>
        <p:txBody>
          <a:bodyPr wrap="square" rtlCol="0">
            <a:spAutoFit/>
          </a:bodyPr>
          <a:lstStyle/>
          <a:p>
            <a:pPr marL="457200" indent="-457200">
              <a:buFont typeface="+mj-lt"/>
              <a:buAutoNum type="alphaUcPeriod"/>
            </a:pPr>
            <a:r>
              <a:rPr lang="en-US" sz="2800" b="1" i="1" dirty="0" smtClean="0"/>
              <a:t>Baptism</a:t>
            </a:r>
          </a:p>
          <a:p>
            <a:pPr marL="457200" indent="-457200">
              <a:buFont typeface="+mj-lt"/>
              <a:buAutoNum type="alphaUcPeriod"/>
            </a:pPr>
            <a:r>
              <a:rPr lang="en-US" sz="2800" b="1" i="1" dirty="0" smtClean="0"/>
              <a:t>Speaking evil of a brother</a:t>
            </a:r>
          </a:p>
          <a:p>
            <a:pPr marL="457200" indent="-457200">
              <a:buFont typeface="+mj-lt"/>
              <a:buAutoNum type="alphaUcPeriod"/>
            </a:pPr>
            <a:r>
              <a:rPr lang="en-US" sz="2800" b="1" i="1" dirty="0" smtClean="0"/>
              <a:t>Regular /consistent worship</a:t>
            </a:r>
          </a:p>
          <a:p>
            <a:pPr marL="457200" indent="-457200">
              <a:buFont typeface="+mj-lt"/>
              <a:buAutoNum type="alphaUcPeriod"/>
            </a:pPr>
            <a:r>
              <a:rPr lang="en-US" sz="2800" b="1" i="1" dirty="0" smtClean="0"/>
              <a:t>Daily spiritual exercise</a:t>
            </a:r>
          </a:p>
          <a:p>
            <a:pPr marL="457200" indent="-457200">
              <a:buFont typeface="+mj-lt"/>
              <a:buAutoNum type="alphaUcPeriod"/>
            </a:pPr>
            <a:r>
              <a:rPr lang="en-US" sz="2800" b="1" i="1" dirty="0" smtClean="0"/>
              <a:t>Divorce and remarriage</a:t>
            </a:r>
          </a:p>
          <a:p>
            <a:pPr marL="457200" indent="-457200">
              <a:buFont typeface="+mj-lt"/>
              <a:buAutoNum type="alphaUcPeriod"/>
            </a:pPr>
            <a:r>
              <a:rPr lang="en-US" sz="2800" b="1" i="1" dirty="0" smtClean="0"/>
              <a:t>Role of women</a:t>
            </a:r>
          </a:p>
          <a:p>
            <a:pPr marL="457200" indent="-457200">
              <a:buFont typeface="+mj-lt"/>
              <a:buAutoNum type="alphaUcPeriod"/>
            </a:pPr>
            <a:r>
              <a:rPr lang="en-US" sz="2800" b="1" i="1" dirty="0" smtClean="0"/>
              <a:t>Modesty</a:t>
            </a:r>
          </a:p>
          <a:p>
            <a:pPr marL="457200" indent="-457200">
              <a:buFont typeface="+mj-lt"/>
              <a:buAutoNum type="alphaUcPeriod"/>
            </a:pPr>
            <a:r>
              <a:rPr lang="en-US" sz="2800" b="1" i="1" dirty="0" smtClean="0"/>
              <a:t>Obeying civil law</a:t>
            </a:r>
          </a:p>
          <a:p>
            <a:pPr marL="914400" lvl="1" indent="-457200">
              <a:buFont typeface="+mj-lt"/>
              <a:buAutoNum type="arabicPeriod"/>
            </a:pPr>
            <a:r>
              <a:rPr lang="en-US" sz="2400" dirty="0" smtClean="0"/>
              <a:t>The Law: </a:t>
            </a:r>
            <a:r>
              <a:rPr lang="en-US" sz="2400" dirty="0" smtClean="0">
                <a:solidFill>
                  <a:srgbClr val="C00000"/>
                </a:solidFill>
              </a:rPr>
              <a:t>Rom. 13:1-7</a:t>
            </a:r>
          </a:p>
          <a:p>
            <a:pPr marL="914400" lvl="1" indent="-457200">
              <a:buFont typeface="+mj-lt"/>
              <a:buAutoNum type="arabicPeriod"/>
            </a:pPr>
            <a:r>
              <a:rPr lang="en-US" sz="2400" dirty="0" smtClean="0"/>
              <a:t>Judge: don’t have to / man’s laws are not important</a:t>
            </a:r>
          </a:p>
        </p:txBody>
      </p:sp>
    </p:spTree>
    <p:extLst>
      <p:ext uri="{BB962C8B-B14F-4D97-AF65-F5344CB8AC3E}">
        <p14:creationId xmlns:p14="http://schemas.microsoft.com/office/powerpoint/2010/main" val="2137011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9" end="9"/>
                                            </p:txEl>
                                          </p:spTgt>
                                        </p:tgtEl>
                                        <p:attrNameLst>
                                          <p:attrName>style.visibility</p:attrName>
                                        </p:attrNameLst>
                                      </p:cBhvr>
                                      <p:to>
                                        <p:strVal val="visible"/>
                                      </p:to>
                                    </p:set>
                                    <p:animEffect transition="in" filter="fade">
                                      <p:cBhvr>
                                        <p:cTn id="14" dur="1000"/>
                                        <p:tgtEl>
                                          <p:spTgt spid="3">
                                            <p:txEl>
                                              <p:pRg st="9" end="9"/>
                                            </p:txEl>
                                          </p:spTgt>
                                        </p:tgtEl>
                                      </p:cBhvr>
                                    </p:animEffect>
                                    <p:anim calcmode="lin" valueType="num">
                                      <p:cBhvr>
                                        <p:cTn id="1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2" y="207469"/>
            <a:ext cx="8552329" cy="937308"/>
          </a:xfrm>
          <a:prstGeom prst="rect">
            <a:avLst/>
          </a:prstGeom>
          <a:noFill/>
        </p:spPr>
        <p:txBody>
          <a:bodyPr wrap="square" rtlCol="0">
            <a:spAutoFit/>
          </a:bodyPr>
          <a:lstStyle/>
          <a:p>
            <a:pPr marL="857250" indent="-857250" algn="ctr">
              <a:lnSpc>
                <a:spcPct val="150000"/>
              </a:lnSpc>
              <a:buFont typeface="+mj-lt"/>
              <a:buAutoNum type="romanUcPeriod" startAt="3"/>
            </a:pPr>
            <a:r>
              <a:rPr lang="en-US" sz="4000" b="1" u="sng" dirty="0" smtClean="0">
                <a:latin typeface="Technical" panose="03050502040202020B03" pitchFamily="66" charset="0"/>
              </a:rPr>
              <a:t>The Laws We Judge</a:t>
            </a:r>
            <a:endParaRPr lang="en-US" sz="4000" b="1" u="sng" dirty="0">
              <a:latin typeface="Technical" panose="03050502040202020B03" pitchFamily="66" charset="0"/>
            </a:endParaRPr>
          </a:p>
        </p:txBody>
      </p:sp>
      <p:sp>
        <p:nvSpPr>
          <p:cNvPr id="3" name="TextBox 2"/>
          <p:cNvSpPr txBox="1"/>
          <p:nvPr/>
        </p:nvSpPr>
        <p:spPr>
          <a:xfrm>
            <a:off x="443752" y="1680882"/>
            <a:ext cx="8310282" cy="4708981"/>
          </a:xfrm>
          <a:prstGeom prst="rect">
            <a:avLst/>
          </a:prstGeom>
          <a:noFill/>
        </p:spPr>
        <p:txBody>
          <a:bodyPr wrap="square" rtlCol="0">
            <a:spAutoFit/>
          </a:bodyPr>
          <a:lstStyle/>
          <a:p>
            <a:pPr marL="457200" indent="-457200">
              <a:buFont typeface="+mj-lt"/>
              <a:buAutoNum type="alphaUcPeriod"/>
            </a:pPr>
            <a:r>
              <a:rPr lang="en-US" sz="2800" b="1" i="1" dirty="0" smtClean="0"/>
              <a:t>Baptism</a:t>
            </a:r>
          </a:p>
          <a:p>
            <a:pPr marL="457200" indent="-457200">
              <a:buFont typeface="+mj-lt"/>
              <a:buAutoNum type="alphaUcPeriod"/>
            </a:pPr>
            <a:r>
              <a:rPr lang="en-US" sz="2800" b="1" i="1" dirty="0" smtClean="0"/>
              <a:t>Speaking evil of a brother</a:t>
            </a:r>
          </a:p>
          <a:p>
            <a:pPr marL="457200" indent="-457200">
              <a:buFont typeface="+mj-lt"/>
              <a:buAutoNum type="alphaUcPeriod"/>
            </a:pPr>
            <a:r>
              <a:rPr lang="en-US" sz="2800" b="1" i="1" dirty="0" smtClean="0"/>
              <a:t>Regular /consistent worship</a:t>
            </a:r>
          </a:p>
          <a:p>
            <a:pPr marL="457200" indent="-457200">
              <a:buFont typeface="+mj-lt"/>
              <a:buAutoNum type="alphaUcPeriod"/>
            </a:pPr>
            <a:r>
              <a:rPr lang="en-US" sz="2800" b="1" i="1" dirty="0" smtClean="0"/>
              <a:t>Daily spiritual exercise</a:t>
            </a:r>
          </a:p>
          <a:p>
            <a:pPr marL="457200" indent="-457200">
              <a:buFont typeface="+mj-lt"/>
              <a:buAutoNum type="alphaUcPeriod"/>
            </a:pPr>
            <a:r>
              <a:rPr lang="en-US" sz="2800" b="1" i="1" dirty="0" smtClean="0"/>
              <a:t>Divorce and remarriage</a:t>
            </a:r>
          </a:p>
          <a:p>
            <a:pPr marL="457200" indent="-457200">
              <a:buFont typeface="+mj-lt"/>
              <a:buAutoNum type="alphaUcPeriod"/>
            </a:pPr>
            <a:r>
              <a:rPr lang="en-US" sz="2800" b="1" i="1" dirty="0" smtClean="0"/>
              <a:t>Role of women</a:t>
            </a:r>
          </a:p>
          <a:p>
            <a:pPr marL="457200" indent="-457200">
              <a:buFont typeface="+mj-lt"/>
              <a:buAutoNum type="alphaUcPeriod"/>
            </a:pPr>
            <a:r>
              <a:rPr lang="en-US" sz="2800" b="1" i="1" dirty="0" smtClean="0"/>
              <a:t>Modesty</a:t>
            </a:r>
          </a:p>
          <a:p>
            <a:pPr marL="457200" indent="-457200">
              <a:buFont typeface="+mj-lt"/>
              <a:buAutoNum type="alphaUcPeriod"/>
            </a:pPr>
            <a:r>
              <a:rPr lang="en-US" sz="2800" b="1" i="1" dirty="0" smtClean="0"/>
              <a:t>Obeying civil law</a:t>
            </a:r>
          </a:p>
          <a:p>
            <a:pPr marL="457200" indent="-457200">
              <a:buFont typeface="+mj-lt"/>
              <a:buAutoNum type="alphaUcPeriod"/>
            </a:pPr>
            <a:r>
              <a:rPr lang="en-US" sz="2800" b="1" i="1" dirty="0" smtClean="0"/>
              <a:t>Withdrawing from disorderly</a:t>
            </a:r>
          </a:p>
          <a:p>
            <a:pPr marL="914400" lvl="1" indent="-457200">
              <a:buFont typeface="+mj-lt"/>
              <a:buAutoNum type="arabicPeriod"/>
            </a:pPr>
            <a:r>
              <a:rPr lang="en-US" sz="2400" dirty="0" smtClean="0"/>
              <a:t>The Law: </a:t>
            </a:r>
            <a:r>
              <a:rPr lang="en-US" sz="2400" dirty="0" smtClean="0">
                <a:solidFill>
                  <a:srgbClr val="C00000"/>
                </a:solidFill>
              </a:rPr>
              <a:t>1 Cor. 5:1-13; 2 Thess. 3:6-15</a:t>
            </a:r>
          </a:p>
          <a:p>
            <a:pPr marL="914400" lvl="1" indent="-457200">
              <a:buFont typeface="+mj-lt"/>
              <a:buAutoNum type="arabicPeriod"/>
            </a:pPr>
            <a:r>
              <a:rPr lang="en-US" sz="2400" dirty="0" smtClean="0"/>
              <a:t>Judge: Won’t work / there a better way / too hard</a:t>
            </a:r>
          </a:p>
        </p:txBody>
      </p:sp>
    </p:spTree>
    <p:extLst>
      <p:ext uri="{BB962C8B-B14F-4D97-AF65-F5344CB8AC3E}">
        <p14:creationId xmlns:p14="http://schemas.microsoft.com/office/powerpoint/2010/main" val="391261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6579" y="0"/>
            <a:ext cx="4483920" cy="255454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000" b="1" dirty="0" smtClean="0">
                <a:ln/>
                <a:solidFill>
                  <a:srgbClr val="002060"/>
                </a:solidFill>
                <a:effectLst>
                  <a:outerShdw blurRad="38100" dist="38100" dir="2700000" algn="tl">
                    <a:srgbClr val="000000">
                      <a:alpha val="43137"/>
                    </a:srgbClr>
                  </a:outerShdw>
                </a:effectLst>
                <a:latin typeface="Technical" panose="03050502040202020B03" pitchFamily="66" charset="0"/>
              </a:rPr>
              <a:t>Judges</a:t>
            </a:r>
          </a:p>
          <a:p>
            <a:pPr algn="ctr"/>
            <a:r>
              <a:rPr lang="en-US" sz="8000" b="1" dirty="0" smtClean="0">
                <a:ln/>
                <a:solidFill>
                  <a:srgbClr val="002060"/>
                </a:solidFill>
                <a:effectLst>
                  <a:outerShdw blurRad="38100" dist="38100" dir="2700000" algn="tl">
                    <a:srgbClr val="000000">
                      <a:alpha val="43137"/>
                    </a:srgbClr>
                  </a:outerShdw>
                </a:effectLst>
                <a:latin typeface="Technical" panose="03050502040202020B03" pitchFamily="66" charset="0"/>
              </a:rPr>
              <a:t>of the Law</a:t>
            </a:r>
            <a:endParaRPr lang="en-US" sz="8000" b="1" dirty="0">
              <a:ln/>
              <a:solidFill>
                <a:srgbClr val="002060"/>
              </a:solidFill>
              <a:effectLst>
                <a:outerShdw blurRad="38100" dist="38100" dir="2700000" algn="tl">
                  <a:srgbClr val="000000">
                    <a:alpha val="43137"/>
                  </a:srgbClr>
                </a:outerShdw>
              </a:effectLst>
              <a:latin typeface="Technical" panose="03050502040202020B03" pitchFamily="66" charset="0"/>
            </a:endParaRPr>
          </a:p>
        </p:txBody>
      </p:sp>
      <p:pic>
        <p:nvPicPr>
          <p:cNvPr id="2050" name="Picture 2" descr="http://www.careerrocketeer.com/wp-content/uploads/Judge-and-Ju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02" y="86842"/>
            <a:ext cx="2178424" cy="17997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http://shoutitforlife.com/wp-content/uploads/2011/04/open-bibl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4563" y="86842"/>
            <a:ext cx="2559437" cy="13923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99247" y="2641387"/>
            <a:ext cx="8552329" cy="2783967"/>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latin typeface="Technical" panose="03050502040202020B03" pitchFamily="66" charset="0"/>
              </a:rPr>
              <a:t>Why We Cannot Be Judges of the Law</a:t>
            </a:r>
          </a:p>
          <a:p>
            <a:pPr marL="400050" indent="-400050">
              <a:lnSpc>
                <a:spcPct val="150000"/>
              </a:lnSpc>
              <a:buFont typeface="+mj-lt"/>
              <a:buAutoNum type="romanUcPeriod"/>
            </a:pPr>
            <a:r>
              <a:rPr lang="en-US" sz="4000" b="1" dirty="0" smtClean="0">
                <a:latin typeface="Technical" panose="03050502040202020B03" pitchFamily="66" charset="0"/>
              </a:rPr>
              <a:t>How We Become Judges of the Law</a:t>
            </a:r>
          </a:p>
          <a:p>
            <a:pPr marL="400050" indent="-400050">
              <a:lnSpc>
                <a:spcPct val="150000"/>
              </a:lnSpc>
              <a:buFont typeface="+mj-lt"/>
              <a:buAutoNum type="romanUcPeriod"/>
            </a:pPr>
            <a:r>
              <a:rPr lang="en-US" sz="4000" b="1" dirty="0" smtClean="0">
                <a:latin typeface="Technical" panose="03050502040202020B03" pitchFamily="66" charset="0"/>
              </a:rPr>
              <a:t>The Laws We Judge</a:t>
            </a:r>
            <a:endParaRPr lang="en-US" sz="4000" b="1" dirty="0">
              <a:latin typeface="Technical" panose="03050502040202020B03" pitchFamily="66" charset="0"/>
            </a:endParaRPr>
          </a:p>
        </p:txBody>
      </p:sp>
    </p:spTree>
    <p:extLst>
      <p:ext uri="{BB962C8B-B14F-4D97-AF65-F5344CB8AC3E}">
        <p14:creationId xmlns:p14="http://schemas.microsoft.com/office/powerpoint/2010/main" val="6027402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2853</TotalTime>
  <Words>2016</Words>
  <Application>Microsoft Office PowerPoint</Application>
  <PresentationFormat>On-screen Show (4:3)</PresentationFormat>
  <Paragraphs>314</Paragraphs>
  <Slides>36</Slides>
  <Notes>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36</vt:i4>
      </vt:variant>
    </vt:vector>
  </HeadingPairs>
  <TitlesOfParts>
    <vt:vector size="45" baseType="lpstr">
      <vt:lpstr>Arial</vt:lpstr>
      <vt:lpstr>Calibri</vt:lpstr>
      <vt:lpstr>Calibri Light</vt:lpstr>
      <vt:lpstr>Technical</vt:lpstr>
      <vt:lpstr>Times New Roman</vt:lpstr>
      <vt:lpstr>Wingdings</vt:lpstr>
      <vt:lpstr>Office Theme</vt:lpstr>
      <vt:lpstr>1_Office Theme</vt:lpstr>
      <vt:lpstr>13_Office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54</cp:revision>
  <cp:lastPrinted>2014-11-23T05:01:27Z</cp:lastPrinted>
  <dcterms:created xsi:type="dcterms:W3CDTF">2014-11-21T02:11:02Z</dcterms:created>
  <dcterms:modified xsi:type="dcterms:W3CDTF">2015-02-26T12:30:28Z</dcterms:modified>
</cp:coreProperties>
</file>