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43"/>
  </p:notesMasterIdLst>
  <p:sldIdLst>
    <p:sldId id="285" r:id="rId5"/>
    <p:sldId id="279" r:id="rId6"/>
    <p:sldId id="280" r:id="rId7"/>
    <p:sldId id="287" r:id="rId8"/>
    <p:sldId id="288" r:id="rId9"/>
    <p:sldId id="289" r:id="rId10"/>
    <p:sldId id="290" r:id="rId11"/>
    <p:sldId id="291" r:id="rId12"/>
    <p:sldId id="292" r:id="rId13"/>
    <p:sldId id="282" r:id="rId14"/>
    <p:sldId id="293" r:id="rId15"/>
    <p:sldId id="294" r:id="rId16"/>
    <p:sldId id="295" r:id="rId17"/>
    <p:sldId id="296" r:id="rId18"/>
    <p:sldId id="297" r:id="rId19"/>
    <p:sldId id="298" r:id="rId20"/>
    <p:sldId id="313" r:id="rId21"/>
    <p:sldId id="261" r:id="rId22"/>
    <p:sldId id="258" r:id="rId23"/>
    <p:sldId id="299" r:id="rId24"/>
    <p:sldId id="314" r:id="rId25"/>
    <p:sldId id="262" r:id="rId26"/>
    <p:sldId id="266" r:id="rId27"/>
    <p:sldId id="263" r:id="rId28"/>
    <p:sldId id="276" r:id="rId29"/>
    <p:sldId id="264" r:id="rId30"/>
    <p:sldId id="277" r:id="rId31"/>
    <p:sldId id="265" r:id="rId32"/>
    <p:sldId id="283" r:id="rId33"/>
    <p:sldId id="284" r:id="rId34"/>
    <p:sldId id="300" r:id="rId35"/>
    <p:sldId id="301" r:id="rId36"/>
    <p:sldId id="302" r:id="rId37"/>
    <p:sldId id="303" r:id="rId38"/>
    <p:sldId id="304" r:id="rId39"/>
    <p:sldId id="305" r:id="rId40"/>
    <p:sldId id="306" r:id="rId41"/>
    <p:sldId id="312" r:id="rId42"/>
  </p:sldIdLst>
  <p:sldSz cx="9144000" cy="6858000" type="screen4x3"/>
  <p:notesSz cx="6858000" cy="9144000"/>
  <p:embeddedFontLst>
    <p:embeddedFont>
      <p:font typeface="Arial Narrow" panose="020B0606020202030204" pitchFamily="34" charset="0"/>
      <p:regular r:id="rId44"/>
      <p:bold r:id="rId45"/>
      <p:italic r:id="rId46"/>
      <p:boldItalic r:id="rId47"/>
    </p:embeddedFont>
    <p:embeddedFont>
      <p:font typeface="Calibri" panose="020F0502020204030204" pitchFamily="34" charset="0"/>
      <p:regular r:id="rId48"/>
      <p:bold r:id="rId49"/>
      <p:italic r:id="rId50"/>
      <p:boldItalic r:id="rId51"/>
    </p:embeddedFont>
    <p:embeddedFont>
      <p:font typeface="Calibri Light" panose="020F0302020204030204" pitchFamily="34" charset="0"/>
      <p:regular r:id="rId52"/>
      <p:italic r:id="rId5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129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6.fntdata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font" Target="fonts/font8.fntdata"/><Relationship Id="rId3" Type="http://schemas.openxmlformats.org/officeDocument/2006/relationships/slideMaster" Target="slideMasters/slideMaster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B5B64-E326-4885-9241-0BA0702625D0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F96C55-87A2-422F-A1C6-5CE2BA542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698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484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87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65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72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74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64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04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08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532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41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347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2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90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6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88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09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490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25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84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769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895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22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726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847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32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22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778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0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67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38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22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08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34-02B5-46DC-BBA0-0D678B9EBF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6AC5F-EE55-4C16-865C-3156BCDB6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15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34-02B5-46DC-BBA0-0D678B9EBF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6AC5F-EE55-4C16-865C-3156BCDB6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88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34-02B5-46DC-BBA0-0D678B9EBF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6AC5F-EE55-4C16-865C-3156BCDB6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265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34-02B5-46DC-BBA0-0D678B9EBF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6AC5F-EE55-4C16-865C-3156BCDB6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18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34-02B5-46DC-BBA0-0D678B9EBF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6AC5F-EE55-4C16-865C-3156BCDB6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607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34-02B5-46DC-BBA0-0D678B9EBF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6AC5F-EE55-4C16-865C-3156BCDB6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27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34-02B5-46DC-BBA0-0D678B9EBF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6AC5F-EE55-4C16-865C-3156BCDB6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088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34-02B5-46DC-BBA0-0D678B9EBF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6AC5F-EE55-4C16-865C-3156BCDB6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90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34-02B5-46DC-BBA0-0D678B9EBF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6AC5F-EE55-4C16-865C-3156BCDB6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71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34-02B5-46DC-BBA0-0D678B9EBF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6AC5F-EE55-4C16-865C-3156BCDB6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65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34-02B5-46DC-BBA0-0D678B9EBF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6AC5F-EE55-4C16-865C-3156BCDB6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45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2" descr="JonahSermon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87434" cy="696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982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2" descr="JonahSermon"/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87434" cy="696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214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782B8-C0D9-4637-A0CA-A1E3BB904E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3A55E-F087-4FF0-8C66-D7A9A286216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2" descr="JonahSermon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96" y="241467"/>
            <a:ext cx="2112210" cy="1584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 userDrawn="1"/>
        </p:nvCxnSpPr>
        <p:spPr>
          <a:xfrm>
            <a:off x="278296" y="241467"/>
            <a:ext cx="88657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278296" y="241467"/>
            <a:ext cx="0" cy="66165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4488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0DA834-02B5-46DC-BBA0-0D678B9EBF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6AC5F-EE55-4C16-865C-3156BCDB6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905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039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8223" y="322729"/>
            <a:ext cx="822960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Jonah – the Man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/>
              <a:t>Lived in Galilean city of Gath-</a:t>
            </a:r>
            <a:r>
              <a:rPr lang="en-US" sz="2400" i="1" dirty="0" err="1" smtClean="0"/>
              <a:t>hepher</a:t>
            </a:r>
            <a:r>
              <a:rPr lang="en-US" sz="2400" i="1" dirty="0" smtClean="0"/>
              <a:t> (north of Nazareth)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262904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D:\Projectr\GIFFiles\Jonah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3" y="489857"/>
            <a:ext cx="8455025" cy="58578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2914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8223" y="322729"/>
            <a:ext cx="82296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Jonah – the Man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/>
              <a:t>Lived in Galilean city of Gath-</a:t>
            </a:r>
            <a:r>
              <a:rPr lang="en-US" sz="2400" i="1" dirty="0" err="1" smtClean="0"/>
              <a:t>hepher</a:t>
            </a:r>
            <a:r>
              <a:rPr lang="en-US" sz="2400" i="1" dirty="0" smtClean="0"/>
              <a:t> (north of Nazareth)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/>
              <a:t>During the time of Jeroboam, II [793-753 BC] (2 Kings 14:25)</a:t>
            </a:r>
          </a:p>
        </p:txBody>
      </p:sp>
    </p:spTree>
    <p:extLst>
      <p:ext uri="{BB962C8B-B14F-4D97-AF65-F5344CB8AC3E}">
        <p14:creationId xmlns:p14="http://schemas.microsoft.com/office/powerpoint/2010/main" val="87794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 descr="scan002.bmp"/>
          <p:cNvPicPr>
            <a:picLocks noChangeAspect="1"/>
          </p:cNvPicPr>
          <p:nvPr/>
        </p:nvPicPr>
        <p:blipFill>
          <a:blip r:embed="rId2"/>
          <a:srcRect b="3590"/>
          <a:stretch>
            <a:fillRect/>
          </a:stretch>
        </p:blipFill>
        <p:spPr bwMode="auto">
          <a:xfrm>
            <a:off x="0" y="762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5163671" y="2581835"/>
            <a:ext cx="793376" cy="1748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8323731" y="1008530"/>
            <a:ext cx="820269" cy="1465729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4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can003.bmp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"/>
            <a:ext cx="9144000" cy="663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075765" y="2474258"/>
            <a:ext cx="874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JONAH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75765" y="1008529"/>
            <a:ext cx="1949823" cy="1465729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52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8223" y="322729"/>
            <a:ext cx="822960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Jonah – the Man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/>
              <a:t>Lived in Galilean city of Gath-</a:t>
            </a:r>
            <a:r>
              <a:rPr lang="en-US" sz="2400" i="1" dirty="0" err="1" smtClean="0"/>
              <a:t>hepher</a:t>
            </a:r>
            <a:r>
              <a:rPr lang="en-US" sz="2400" i="1" dirty="0" smtClean="0"/>
              <a:t> (north of Nazareth)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/>
              <a:t>During the time of Jeroboam, II [793-753 BC] (2 Kings 14:25)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/>
              <a:t>Had an attitude problem: 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 smtClean="0"/>
              <a:t>Toward his enemy (Assyria) – didn’t want them to repent and be blessed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 smtClean="0"/>
              <a:t>Toward God – didn’t think God was doing right thing</a:t>
            </a:r>
          </a:p>
        </p:txBody>
      </p:sp>
    </p:spTree>
    <p:extLst>
      <p:ext uri="{BB962C8B-B14F-4D97-AF65-F5344CB8AC3E}">
        <p14:creationId xmlns:p14="http://schemas.microsoft.com/office/powerpoint/2010/main" val="374094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8223" y="322729"/>
            <a:ext cx="822960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Jonah – the Man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Date of Book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/>
              <a:t>During the time of Jeroboam, II [793-753 BC] (2 Kings 14:25)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/>
              <a:t>During the latter years of </a:t>
            </a:r>
            <a:r>
              <a:rPr lang="en-US" sz="2400" i="1" dirty="0" err="1" smtClean="0"/>
              <a:t>Amaziah</a:t>
            </a:r>
            <a:r>
              <a:rPr lang="en-US" sz="2400" i="1" dirty="0" smtClean="0"/>
              <a:t> </a:t>
            </a:r>
            <a:r>
              <a:rPr lang="en-US" sz="2400" i="1" dirty="0"/>
              <a:t>[</a:t>
            </a:r>
            <a:r>
              <a:rPr lang="en-US" sz="2400" i="1" dirty="0" smtClean="0"/>
              <a:t>Judah] (2 Kings 14:23-27)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/>
              <a:t>This would be toward the beginning of Jeroboam’s reign (790 – 780) BC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/>
              <a:t>Hailey: 780 BC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51183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8223" y="322729"/>
            <a:ext cx="82296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Jonah – the Man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Date of Book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Prophet to the North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/>
              <a:t>Classify prophet by kingdom and before or after exile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53393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2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9250241"/>
              </p:ext>
            </p:extLst>
          </p:nvPr>
        </p:nvGraphicFramePr>
        <p:xfrm>
          <a:off x="-79712" y="-152400"/>
          <a:ext cx="15316200" cy="708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Document" r:id="rId3" imgW="5705640" imgH="2638440" progId="WP8Doc">
                  <p:embed/>
                </p:oleObj>
              </mc:Choice>
              <mc:Fallback>
                <p:oleObj name="Document" r:id="rId3" imgW="5705640" imgH="2638440" progId="WP8Do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9712" y="-152400"/>
                        <a:ext cx="15316200" cy="708342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FF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val 1"/>
          <p:cNvSpPr/>
          <p:nvPr/>
        </p:nvSpPr>
        <p:spPr>
          <a:xfrm>
            <a:off x="2293034" y="1786597"/>
            <a:ext cx="1026941" cy="53457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55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8223" y="322729"/>
            <a:ext cx="822960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Jonah – the Man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Date of Book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Prophet to the North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/>
              <a:t>Classify prophet by kingdom and before or after exile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/>
              <a:t>Prophet to </a:t>
            </a:r>
            <a:r>
              <a:rPr lang="en-US" sz="2400" i="1" dirty="0" err="1" smtClean="0"/>
              <a:t>Ninivah</a:t>
            </a:r>
            <a:r>
              <a:rPr lang="en-US" sz="2400" i="1" dirty="0" smtClean="0"/>
              <a:t> (capital of Assyria)</a:t>
            </a:r>
            <a:endParaRPr lang="en-US" sz="24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180" y="2755670"/>
            <a:ext cx="7123020" cy="500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8223" y="322729"/>
            <a:ext cx="8229601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Jonah – the Man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Date of Book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Prophet to the North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Setting / Background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/>
              <a:t>Under Jeroboam Israel was reviving strength</a:t>
            </a:r>
          </a:p>
          <a:p>
            <a:pPr marL="1428750" lvl="2" indent="-514350">
              <a:buFont typeface="+mj-lt"/>
              <a:buAutoNum type="arabicParenR"/>
            </a:pPr>
            <a:r>
              <a:rPr lang="en-US" sz="2400" dirty="0" smtClean="0"/>
              <a:t>Captured </a:t>
            </a:r>
            <a:r>
              <a:rPr lang="en-US" sz="2400" dirty="0" err="1" smtClean="0"/>
              <a:t>Hamath</a:t>
            </a:r>
            <a:r>
              <a:rPr lang="en-US" sz="2400" dirty="0" smtClean="0"/>
              <a:t>, Damascus, and all territory from </a:t>
            </a:r>
            <a:r>
              <a:rPr lang="en-US" sz="2400" dirty="0" err="1" smtClean="0"/>
              <a:t>Hamath</a:t>
            </a:r>
            <a:r>
              <a:rPr lang="en-US" sz="2400" dirty="0" smtClean="0"/>
              <a:t> to Dead Sea – as Jonah and prophesied (2 Kings 14:23-27)</a:t>
            </a:r>
          </a:p>
          <a:p>
            <a:pPr marL="1428750" lvl="2" indent="-514350">
              <a:buFont typeface="+mj-lt"/>
              <a:buAutoNum type="arabicParenR"/>
            </a:pPr>
            <a:r>
              <a:rPr lang="en-US" sz="2400" dirty="0" smtClean="0"/>
              <a:t>Israel – has bright future – on the incline/ rise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dirty="0" smtClean="0"/>
              <a:t>Assyria is on the decline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dirty="0" smtClean="0"/>
              <a:t>Yet Assyria is still a threat and thorn to enemies (including Israel)</a:t>
            </a:r>
          </a:p>
        </p:txBody>
      </p:sp>
    </p:spTree>
    <p:extLst>
      <p:ext uri="{BB962C8B-B14F-4D97-AF65-F5344CB8AC3E}">
        <p14:creationId xmlns:p14="http://schemas.microsoft.com/office/powerpoint/2010/main" val="1574419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8223" y="322729"/>
            <a:ext cx="8229601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Jonah – the Man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Date of Book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Prophet to the North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Setting / Background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Nature of the Book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/>
              <a:t>The book is largely about the prophet – instead of a collection of oracles (only 1 line of prophecy 3:4)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/>
              <a:t>Unique:</a:t>
            </a:r>
          </a:p>
          <a:p>
            <a:pPr marL="1428750" lvl="2" indent="-514350">
              <a:buFont typeface="+mj-lt"/>
              <a:buAutoNum type="arabicParenR"/>
            </a:pPr>
            <a:r>
              <a:rPr lang="en-US" sz="2200" dirty="0" smtClean="0"/>
              <a:t>The only later prophet cast in narrative form</a:t>
            </a:r>
          </a:p>
          <a:p>
            <a:pPr marL="1428750" lvl="2" indent="-514350">
              <a:buFont typeface="+mj-lt"/>
              <a:buAutoNum type="arabicParenR"/>
            </a:pPr>
            <a:r>
              <a:rPr lang="en-US" sz="2200" dirty="0" smtClean="0"/>
              <a:t>The only minor prophet in whose career the miraculous plays an prominent role</a:t>
            </a:r>
          </a:p>
          <a:p>
            <a:pPr marL="1428750" lvl="2" indent="-514350">
              <a:buFont typeface="+mj-lt"/>
              <a:buAutoNum type="arabicParenR"/>
            </a:pPr>
            <a:r>
              <a:rPr lang="en-US" sz="2200" dirty="0" smtClean="0"/>
              <a:t>The only minor prophet who major activity is on foreign soil</a:t>
            </a:r>
          </a:p>
          <a:p>
            <a:pPr marL="1428750" lvl="2" indent="-514350">
              <a:buFont typeface="+mj-lt"/>
              <a:buAutoNum type="arabicParenR"/>
            </a:pPr>
            <a:r>
              <a:rPr lang="en-US" sz="2200" dirty="0" smtClean="0"/>
              <a:t>The only OT character represented as taking a trip on the Mediterranean</a:t>
            </a:r>
          </a:p>
          <a:p>
            <a:pPr marL="1428750" lvl="2" indent="-514350">
              <a:buFont typeface="+mj-lt"/>
              <a:buAutoNum type="arabicParenR"/>
            </a:pPr>
            <a:r>
              <a:rPr lang="en-US" sz="2200" dirty="0" smtClean="0"/>
              <a:t>The only minor prophet mentioned by Jesus</a:t>
            </a:r>
          </a:p>
        </p:txBody>
      </p:sp>
    </p:spTree>
    <p:extLst>
      <p:ext uri="{BB962C8B-B14F-4D97-AF65-F5344CB8AC3E}">
        <p14:creationId xmlns:p14="http://schemas.microsoft.com/office/powerpoint/2010/main" val="4060350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8223" y="322729"/>
            <a:ext cx="8229601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Jonah – the Man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Date of Book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Prophet to the North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Setting / Background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Nature of the Book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Message of the Book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/>
              <a:t>“First apostle to the Gentiles” (Dean Stanley)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/>
              <a:t>A warning to Nineveh (3:4)</a:t>
            </a:r>
            <a:endParaRPr lang="en-US" sz="2400" dirty="0" smtClean="0"/>
          </a:p>
          <a:p>
            <a:pPr marL="1428750" lvl="2" indent="-514350">
              <a:buFont typeface="+mj-lt"/>
              <a:buAutoNum type="arabicParenR"/>
            </a:pPr>
            <a:r>
              <a:rPr lang="en-US" sz="2200" dirty="0" smtClean="0"/>
              <a:t>Only 8 words (5 in Hebrew)</a:t>
            </a:r>
          </a:p>
          <a:p>
            <a:pPr marL="1428750" lvl="2" indent="-514350">
              <a:buFont typeface="+mj-lt"/>
              <a:buAutoNum type="arabicParenR"/>
            </a:pPr>
            <a:r>
              <a:rPr lang="en-US" sz="2200" dirty="0" smtClean="0"/>
              <a:t>A message of doom – plea for repentance</a:t>
            </a:r>
          </a:p>
          <a:p>
            <a:pPr marL="1428750" lvl="2" indent="-514350">
              <a:buFont typeface="+mj-lt"/>
              <a:buAutoNum type="arabicParenR"/>
            </a:pPr>
            <a:r>
              <a:rPr lang="en-US" sz="2200" dirty="0" smtClean="0"/>
              <a:t>Shows that God is a universal God</a:t>
            </a:r>
          </a:p>
        </p:txBody>
      </p:sp>
    </p:spTree>
    <p:extLst>
      <p:ext uri="{BB962C8B-B14F-4D97-AF65-F5344CB8AC3E}">
        <p14:creationId xmlns:p14="http://schemas.microsoft.com/office/powerpoint/2010/main" val="61640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8223" y="322729"/>
            <a:ext cx="8229601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Jonah – the Man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Date of Book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Prophet to the North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Setting / Background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Nature of the Book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Message of the Book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Methods of Interpretation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/>
              <a:t>Mythical (Fiction)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/>
              <a:t>Allegorical (Jonah = Israel; Fish = Captivity)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/>
              <a:t>Historical: True story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200" dirty="0" smtClean="0"/>
              <a:t>Jonah was a real man (2 Kings 14:25)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200" dirty="0" smtClean="0"/>
              <a:t>Jesus endorsed the story (Matt. 12:39-41)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200" dirty="0" smtClean="0"/>
              <a:t>Those who deny it – deny the miraculous</a:t>
            </a:r>
          </a:p>
        </p:txBody>
      </p:sp>
    </p:spTree>
    <p:extLst>
      <p:ext uri="{BB962C8B-B14F-4D97-AF65-F5344CB8AC3E}">
        <p14:creationId xmlns:p14="http://schemas.microsoft.com/office/powerpoint/2010/main" val="175046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8223" y="322729"/>
            <a:ext cx="8229601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Jonah – the Man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Date of Book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Prophet to the North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Setting / Background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Nature of the Book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Message of the Book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Methods of Interpretation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/>
              <a:t>Use in the New Testament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/>
              <a:t>Matt. 12:38-21; 16:4; Luke 11:29-32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/>
              <a:t>Taught about his resurrection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/>
              <a:t>Taught about repentance</a:t>
            </a: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244913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8576" y="3931023"/>
            <a:ext cx="8305800" cy="254685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b="1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Running From God </a:t>
            </a:r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 </a:t>
            </a:r>
            <a:r>
              <a:rPr lang="en-US" sz="3200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His Resignation</a:t>
            </a:r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(1</a:t>
            </a:r>
            <a:r>
              <a:rPr 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</a:p>
          <a:p>
            <a:pPr marL="571500" indent="-571500">
              <a:buFont typeface="+mj-lt"/>
              <a:buAutoNum type="romanUcPeriod"/>
            </a:pPr>
            <a:endParaRPr lang="en-US" sz="105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200" b="1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Running To God </a:t>
            </a:r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</a:t>
            </a:r>
            <a:r>
              <a:rPr lang="en-US" sz="3200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His Repentance</a:t>
            </a:r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(2</a:t>
            </a:r>
            <a:r>
              <a:rPr 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</a:p>
          <a:p>
            <a:pPr marL="571500" indent="-571500">
              <a:buFont typeface="+mj-lt"/>
              <a:buAutoNum type="romanUcPeriod"/>
            </a:pPr>
            <a:endParaRPr lang="en-US" sz="105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200" b="1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Running With God </a:t>
            </a:r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 </a:t>
            </a:r>
            <a:r>
              <a:rPr lang="en-US" sz="3200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His Revival</a:t>
            </a:r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(3</a:t>
            </a:r>
            <a:r>
              <a:rPr 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</a:p>
          <a:p>
            <a:pPr marL="571500" indent="-571500">
              <a:buFont typeface="+mj-lt"/>
              <a:buAutoNum type="romanUcPeriod"/>
            </a:pPr>
            <a:endParaRPr lang="en-US" sz="105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200" b="1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Running Ahead Of God </a:t>
            </a:r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 </a:t>
            </a:r>
            <a:r>
              <a:rPr lang="en-US" sz="3200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His Rebellion</a:t>
            </a:r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(4</a:t>
            </a:r>
            <a:r>
              <a:rPr 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0" y="-1"/>
            <a:ext cx="1694329" cy="672353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E7E6E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Book</a:t>
            </a:r>
            <a:endParaRPr lang="en-US" sz="2000" dirty="0">
              <a:solidFill>
                <a:srgbClr val="E7E6E6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428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8576" y="3931023"/>
            <a:ext cx="8305800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571500" lvl="0" indent="-571500">
              <a:buFont typeface="+mj-lt"/>
              <a:buAutoNum type="romanUcPeriod"/>
            </a:pP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Running From God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 </a:t>
            </a:r>
            <a:r>
              <a:rPr lang="en-US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His Resignation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(1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0" y="-1"/>
            <a:ext cx="1694329" cy="672353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Book</a:t>
            </a:r>
            <a:endParaRPr lang="en-US" sz="2000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5944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7894" y="2008094"/>
            <a:ext cx="8305800" cy="1269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1050" dirty="0" smtClean="0">
              <a:latin typeface="Arial Narrow" pitchFamily="34" charset="0"/>
            </a:endParaRPr>
          </a:p>
          <a:p>
            <a:pPr marL="1028700" lvl="1" indent="-571500">
              <a:buFont typeface="+mj-lt"/>
              <a:buAutoNum type="alphaUcPeriod"/>
            </a:pPr>
            <a:r>
              <a:rPr lang="en-US" sz="2800" b="1" i="1" dirty="0" smtClean="0">
                <a:latin typeface="Arial Narrow" pitchFamily="34" charset="0"/>
              </a:rPr>
              <a:t>Commissioned</a:t>
            </a:r>
            <a:r>
              <a:rPr lang="en-US" sz="2800" b="1" dirty="0" smtClean="0">
                <a:latin typeface="Arial Narrow" pitchFamily="34" charset="0"/>
              </a:rPr>
              <a:t> </a:t>
            </a:r>
            <a:r>
              <a:rPr lang="en-US" sz="2800" dirty="0">
                <a:latin typeface="Arial Narrow" pitchFamily="34" charset="0"/>
              </a:rPr>
              <a:t>(vv. </a:t>
            </a:r>
            <a:r>
              <a:rPr lang="en-US" sz="2800" dirty="0" smtClean="0">
                <a:latin typeface="Arial Narrow" pitchFamily="34" charset="0"/>
              </a:rPr>
              <a:t>1-2)</a:t>
            </a:r>
          </a:p>
          <a:p>
            <a:pPr marL="1028700" lvl="1" indent="-571500">
              <a:buFont typeface="+mj-lt"/>
              <a:buAutoNum type="alphaUcPeriod"/>
            </a:pPr>
            <a:endParaRPr lang="en-US" sz="1000" dirty="0" smtClean="0">
              <a:latin typeface="Arial Narrow" pitchFamily="34" charset="0"/>
            </a:endParaRPr>
          </a:p>
          <a:p>
            <a:pPr marL="1028700" lvl="1" indent="-571500">
              <a:buFont typeface="+mj-lt"/>
              <a:buAutoNum type="alphaUcPeriod"/>
            </a:pPr>
            <a:r>
              <a:rPr lang="en-US" sz="2800" b="1" i="1" dirty="0" smtClean="0">
                <a:latin typeface="Arial Narrow" pitchFamily="34" charset="0"/>
              </a:rPr>
              <a:t>Fled</a:t>
            </a:r>
            <a:r>
              <a:rPr lang="en-US" sz="2800" i="1" dirty="0" smtClean="0">
                <a:latin typeface="Arial Narrow" pitchFamily="34" charset="0"/>
              </a:rPr>
              <a:t> </a:t>
            </a:r>
            <a:r>
              <a:rPr lang="en-US" sz="2800" dirty="0">
                <a:latin typeface="Arial Narrow" pitchFamily="34" charset="0"/>
              </a:rPr>
              <a:t>(v. </a:t>
            </a:r>
            <a:r>
              <a:rPr lang="en-US" sz="2800" dirty="0" smtClean="0">
                <a:latin typeface="Arial Narrow" pitchFamily="34" charset="0"/>
              </a:rPr>
              <a:t>3)</a:t>
            </a:r>
            <a:endParaRPr lang="en-US" sz="2800" dirty="0"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66683" y="770964"/>
            <a:ext cx="6777318" cy="55399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571500" lvl="0" indent="-571500" algn="ctr">
              <a:buFont typeface="+mj-lt"/>
              <a:buAutoNum type="romanUcPeriod"/>
            </a:pPr>
            <a:r>
              <a:rPr lang="en-US" sz="3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Running From God 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 </a:t>
            </a:r>
            <a:r>
              <a:rPr lang="en-US" sz="3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His Resignation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(1</a:t>
            </a:r>
            <a:r>
              <a:rPr 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46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726" y="916090"/>
            <a:ext cx="8391525" cy="50768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3189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7894" y="2008094"/>
            <a:ext cx="8305800" cy="2439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50" dirty="0" smtClean="0">
              <a:solidFill>
                <a:prstClr val="black"/>
              </a:solidFill>
              <a:latin typeface="Arial Narrow" pitchFamily="34" charset="0"/>
            </a:endParaRPr>
          </a:p>
          <a:p>
            <a:pPr marL="1028700" lvl="1" indent="-571500">
              <a:buFont typeface="+mj-lt"/>
              <a:buAutoNum type="alphaUcPeriod"/>
            </a:pPr>
            <a:r>
              <a:rPr lang="en-US" sz="2800" b="1" i="1" dirty="0" smtClean="0">
                <a:solidFill>
                  <a:prstClr val="black"/>
                </a:solidFill>
                <a:latin typeface="Arial Narrow" pitchFamily="34" charset="0"/>
              </a:rPr>
              <a:t>Commissioned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Arial Narrow" pitchFamily="34" charset="0"/>
              </a:rPr>
              <a:t>(vv. </a:t>
            </a:r>
            <a:r>
              <a:rPr lang="en-US" sz="2800" dirty="0" smtClean="0">
                <a:solidFill>
                  <a:prstClr val="black"/>
                </a:solidFill>
                <a:latin typeface="Arial Narrow" pitchFamily="34" charset="0"/>
              </a:rPr>
              <a:t>1-2)</a:t>
            </a:r>
          </a:p>
          <a:p>
            <a:pPr marL="1028700" lvl="1" indent="-571500">
              <a:buFont typeface="+mj-lt"/>
              <a:buAutoNum type="alphaUcPeriod"/>
            </a:pPr>
            <a:endParaRPr lang="en-US" sz="1000" dirty="0" smtClean="0">
              <a:solidFill>
                <a:prstClr val="black"/>
              </a:solidFill>
              <a:latin typeface="Arial Narrow" pitchFamily="34" charset="0"/>
            </a:endParaRPr>
          </a:p>
          <a:p>
            <a:pPr marL="1028700" lvl="1" indent="-571500">
              <a:buFont typeface="+mj-lt"/>
              <a:buAutoNum type="alphaUcPeriod"/>
            </a:pPr>
            <a:r>
              <a:rPr lang="en-US" sz="2800" b="1" i="1" dirty="0" smtClean="0">
                <a:solidFill>
                  <a:prstClr val="black"/>
                </a:solidFill>
                <a:latin typeface="Arial Narrow" pitchFamily="34" charset="0"/>
              </a:rPr>
              <a:t>Fled</a:t>
            </a:r>
            <a:r>
              <a:rPr lang="en-US" sz="2800" i="1" dirty="0" smtClean="0">
                <a:solidFill>
                  <a:prstClr val="black"/>
                </a:solidFill>
                <a:latin typeface="Arial Narrow" pitchFamily="34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Arial Narrow" pitchFamily="34" charset="0"/>
              </a:rPr>
              <a:t>(v. </a:t>
            </a:r>
            <a:r>
              <a:rPr lang="en-US" sz="2800" dirty="0" smtClean="0">
                <a:solidFill>
                  <a:prstClr val="black"/>
                </a:solidFill>
                <a:latin typeface="Arial Narrow" pitchFamily="34" charset="0"/>
              </a:rPr>
              <a:t>3)</a:t>
            </a:r>
          </a:p>
          <a:p>
            <a:pPr marL="1028700" lvl="1" indent="-571500">
              <a:buFont typeface="+mj-lt"/>
              <a:buAutoNum type="alphaUcPeriod"/>
            </a:pPr>
            <a:endParaRPr lang="en-US" sz="1000" dirty="0" smtClean="0">
              <a:solidFill>
                <a:prstClr val="black"/>
              </a:solidFill>
              <a:latin typeface="Arial Narrow" pitchFamily="34" charset="0"/>
            </a:endParaRPr>
          </a:p>
          <a:p>
            <a:pPr marL="1028700" lvl="1" indent="-571500">
              <a:buFont typeface="+mj-lt"/>
              <a:buAutoNum type="alphaUcPeriod"/>
            </a:pPr>
            <a:r>
              <a:rPr lang="en-US" sz="2800" b="1" i="1" dirty="0" smtClean="0">
                <a:solidFill>
                  <a:prstClr val="black"/>
                </a:solidFill>
                <a:latin typeface="Arial Narrow" pitchFamily="34" charset="0"/>
              </a:rPr>
              <a:t>The </a:t>
            </a:r>
            <a:r>
              <a:rPr lang="en-US" sz="2800" b="1" i="1" dirty="0">
                <a:solidFill>
                  <a:prstClr val="black"/>
                </a:solidFill>
                <a:latin typeface="Arial Narrow" pitchFamily="34" charset="0"/>
              </a:rPr>
              <a:t>storm </a:t>
            </a:r>
            <a:r>
              <a:rPr lang="en-US" sz="2800" dirty="0">
                <a:solidFill>
                  <a:prstClr val="black"/>
                </a:solidFill>
                <a:latin typeface="Arial Narrow" pitchFamily="34" charset="0"/>
              </a:rPr>
              <a:t>(vv. </a:t>
            </a:r>
            <a:r>
              <a:rPr lang="en-US" sz="2800" dirty="0" smtClean="0">
                <a:solidFill>
                  <a:prstClr val="black"/>
                </a:solidFill>
                <a:latin typeface="Arial Narrow" pitchFamily="34" charset="0"/>
              </a:rPr>
              <a:t>4-16)</a:t>
            </a:r>
          </a:p>
          <a:p>
            <a:pPr marL="1028700" lvl="1" indent="-571500">
              <a:buFont typeface="+mj-lt"/>
              <a:buAutoNum type="alphaUcPeriod"/>
            </a:pPr>
            <a:endParaRPr lang="en-US" sz="1000" dirty="0" smtClean="0">
              <a:solidFill>
                <a:prstClr val="black"/>
              </a:solidFill>
              <a:latin typeface="Arial Narrow" pitchFamily="34" charset="0"/>
            </a:endParaRPr>
          </a:p>
          <a:p>
            <a:pPr marL="1028700" lvl="1" indent="-571500">
              <a:buFont typeface="+mj-lt"/>
              <a:buAutoNum type="alphaUcPeriod"/>
            </a:pPr>
            <a:r>
              <a:rPr lang="en-US" sz="2800" b="1" i="1" dirty="0" smtClean="0">
                <a:solidFill>
                  <a:prstClr val="black"/>
                </a:solidFill>
                <a:latin typeface="Arial Narrow" pitchFamily="34" charset="0"/>
              </a:rPr>
              <a:t>The </a:t>
            </a:r>
            <a:r>
              <a:rPr lang="en-US" sz="2800" b="1" i="1" dirty="0">
                <a:solidFill>
                  <a:prstClr val="black"/>
                </a:solidFill>
                <a:latin typeface="Arial Narrow" pitchFamily="34" charset="0"/>
              </a:rPr>
              <a:t>whale </a:t>
            </a:r>
            <a:r>
              <a:rPr lang="en-US" sz="2800" dirty="0">
                <a:solidFill>
                  <a:prstClr val="black"/>
                </a:solidFill>
                <a:latin typeface="Arial Narrow" pitchFamily="34" charset="0"/>
              </a:rPr>
              <a:t>(v. 17</a:t>
            </a:r>
            <a:r>
              <a:rPr lang="en-US" sz="2800" dirty="0" smtClean="0">
                <a:solidFill>
                  <a:prstClr val="black"/>
                </a:solidFill>
                <a:latin typeface="Arial Narrow" pitchFamily="34" charset="0"/>
              </a:rPr>
              <a:t>)</a:t>
            </a:r>
            <a:endParaRPr lang="en-US" sz="2800" dirty="0">
              <a:solidFill>
                <a:prstClr val="black"/>
              </a:solidFill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66683" y="770964"/>
            <a:ext cx="6777318" cy="55399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000" b="1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Running From God </a:t>
            </a:r>
            <a:r>
              <a:rPr lang="en-US" sz="3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 </a:t>
            </a:r>
            <a:r>
              <a:rPr lang="en-US" sz="3000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His Resignation</a:t>
            </a:r>
            <a:r>
              <a:rPr lang="en-US" sz="3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(1</a:t>
            </a:r>
            <a:r>
              <a:rPr 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91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8576" y="3931023"/>
            <a:ext cx="8305800" cy="123880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571500" lvl="0" indent="-571500">
              <a:buFont typeface="+mj-lt"/>
              <a:buAutoNum type="romanUcPeriod"/>
            </a:pP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Running From God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 </a:t>
            </a:r>
            <a:r>
              <a:rPr lang="en-US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His Resignation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(1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</a:p>
          <a:p>
            <a:pPr marL="571500" lvl="0" indent="-571500">
              <a:buFont typeface="+mj-lt"/>
              <a:buAutoNum type="romanUcPeriod"/>
            </a:pPr>
            <a:endParaRPr lang="en-US" sz="10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571500" lvl="0" indent="-571500">
              <a:buFont typeface="+mj-lt"/>
              <a:buAutoNum type="romanUcPeriod"/>
            </a:pP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Running To God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</a:t>
            </a:r>
            <a:r>
              <a:rPr lang="en-US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His Repentance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(2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0" y="-1"/>
            <a:ext cx="1694329" cy="672353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Book</a:t>
            </a:r>
            <a:endParaRPr lang="en-US" sz="2000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441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84612" y="770964"/>
            <a:ext cx="6759388" cy="55399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571500" lvl="0" indent="-571500" algn="ctr">
              <a:buFont typeface="+mj-lt"/>
              <a:buAutoNum type="romanUcPeriod" startAt="2"/>
            </a:pPr>
            <a:r>
              <a:rPr lang="en-US" sz="3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Running </a:t>
            </a:r>
            <a:r>
              <a:rPr lang="en-US" sz="3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To God 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</a:t>
            </a:r>
            <a:r>
              <a:rPr lang="en-US" sz="3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His Repentance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(2</a:t>
            </a:r>
            <a:r>
              <a:rPr 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4106" y="1873623"/>
            <a:ext cx="8305800" cy="2562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en-US" sz="1050" dirty="0">
              <a:latin typeface="Arial Narrow" pitchFamily="34" charset="0"/>
            </a:endParaRPr>
          </a:p>
          <a:p>
            <a:pPr marL="1028700" lvl="1" indent="-571500">
              <a:buFont typeface="+mj-lt"/>
              <a:buAutoNum type="alphaUcPeriod"/>
            </a:pPr>
            <a:r>
              <a:rPr lang="en-US" sz="2800" b="1" i="1" dirty="0" smtClean="0">
                <a:latin typeface="Arial Narrow" pitchFamily="34" charset="0"/>
              </a:rPr>
              <a:t>Repentance </a:t>
            </a:r>
            <a:r>
              <a:rPr lang="en-US" sz="2800" b="1" i="1" dirty="0">
                <a:latin typeface="Arial Narrow" pitchFamily="34" charset="0"/>
              </a:rPr>
              <a:t>&amp; prayer </a:t>
            </a:r>
            <a:r>
              <a:rPr lang="en-US" sz="2800" dirty="0">
                <a:latin typeface="Arial Narrow" pitchFamily="34" charset="0"/>
              </a:rPr>
              <a:t>(vv. </a:t>
            </a:r>
            <a:r>
              <a:rPr lang="en-US" sz="2800" dirty="0" smtClean="0">
                <a:latin typeface="Arial Narrow" pitchFamily="34" charset="0"/>
              </a:rPr>
              <a:t>1-9)</a:t>
            </a:r>
          </a:p>
          <a:p>
            <a:pPr marL="1485900" lvl="2" indent="-571500">
              <a:buFont typeface="+mj-lt"/>
              <a:buAutoNum type="arabicPeriod"/>
            </a:pPr>
            <a:r>
              <a:rPr lang="en-US" sz="2800" dirty="0" smtClean="0">
                <a:latin typeface="Arial Narrow" pitchFamily="34" charset="0"/>
              </a:rPr>
              <a:t>My </a:t>
            </a:r>
            <a:r>
              <a:rPr lang="en-US" sz="2800" dirty="0">
                <a:latin typeface="Arial Narrow" pitchFamily="34" charset="0"/>
              </a:rPr>
              <a:t>cry heard (v. </a:t>
            </a:r>
            <a:r>
              <a:rPr lang="en-US" sz="2800" dirty="0" smtClean="0">
                <a:latin typeface="Arial Narrow" pitchFamily="34" charset="0"/>
              </a:rPr>
              <a:t>2)</a:t>
            </a:r>
          </a:p>
          <a:p>
            <a:pPr marL="1485900" lvl="2" indent="-571500">
              <a:buFont typeface="+mj-lt"/>
              <a:buAutoNum type="arabicPeriod"/>
            </a:pPr>
            <a:r>
              <a:rPr lang="en-US" sz="2800" dirty="0" smtClean="0">
                <a:latin typeface="Arial Narrow" pitchFamily="34" charset="0"/>
              </a:rPr>
              <a:t>My </a:t>
            </a:r>
            <a:r>
              <a:rPr lang="en-US" sz="2800" dirty="0">
                <a:latin typeface="Arial Narrow" pitchFamily="34" charset="0"/>
              </a:rPr>
              <a:t>affliction (vv. </a:t>
            </a:r>
            <a:r>
              <a:rPr lang="en-US" sz="2800" dirty="0" smtClean="0">
                <a:latin typeface="Arial Narrow" pitchFamily="34" charset="0"/>
              </a:rPr>
              <a:t>3-6)</a:t>
            </a:r>
          </a:p>
          <a:p>
            <a:pPr marL="1485900" lvl="2" indent="-571500">
              <a:buFont typeface="+mj-lt"/>
              <a:buAutoNum type="arabicPeriod"/>
            </a:pPr>
            <a:r>
              <a:rPr lang="en-US" sz="2800" dirty="0" smtClean="0">
                <a:latin typeface="Arial Narrow" pitchFamily="34" charset="0"/>
              </a:rPr>
              <a:t>Result </a:t>
            </a:r>
            <a:r>
              <a:rPr lang="en-US" sz="2800" dirty="0">
                <a:latin typeface="Arial Narrow" pitchFamily="34" charset="0"/>
              </a:rPr>
              <a:t>- turn to you (vv. 4, </a:t>
            </a:r>
            <a:r>
              <a:rPr lang="en-US" sz="2800" dirty="0" smtClean="0">
                <a:latin typeface="Arial Narrow" pitchFamily="34" charset="0"/>
              </a:rPr>
              <a:t>7-9)</a:t>
            </a:r>
          </a:p>
          <a:p>
            <a:pPr marL="1485900" lvl="2" indent="-571500">
              <a:buFont typeface="+mj-lt"/>
              <a:buAutoNum type="arabicPeriod"/>
            </a:pPr>
            <a:endParaRPr lang="en-US" sz="1000" dirty="0" smtClean="0">
              <a:latin typeface="Arial Narrow" pitchFamily="34" charset="0"/>
            </a:endParaRPr>
          </a:p>
          <a:p>
            <a:pPr marL="1028700" lvl="1" indent="-571500">
              <a:buFont typeface="+mj-lt"/>
              <a:buAutoNum type="alphaUcPeriod"/>
            </a:pPr>
            <a:r>
              <a:rPr lang="en-US" sz="2800" b="1" i="1" dirty="0" smtClean="0">
                <a:latin typeface="Arial Narrow" pitchFamily="34" charset="0"/>
              </a:rPr>
              <a:t>Whale </a:t>
            </a:r>
            <a:r>
              <a:rPr lang="en-US" sz="2800" b="1" i="1" dirty="0">
                <a:latin typeface="Arial Narrow" pitchFamily="34" charset="0"/>
              </a:rPr>
              <a:t>vomited Jonah up </a:t>
            </a:r>
            <a:r>
              <a:rPr lang="en-US" sz="2800" dirty="0">
                <a:latin typeface="Arial Narrow" pitchFamily="34" charset="0"/>
              </a:rPr>
              <a:t>(v. 10</a:t>
            </a:r>
            <a:r>
              <a:rPr lang="en-US" sz="2800" dirty="0" smtClean="0">
                <a:latin typeface="Arial Narrow" pitchFamily="34" charset="0"/>
              </a:rPr>
              <a:t>)</a:t>
            </a:r>
            <a:endParaRPr lang="en-US" sz="48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81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8576" y="3931023"/>
            <a:ext cx="8305800" cy="189282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571500" lvl="0" indent="-571500">
              <a:buFont typeface="+mj-lt"/>
              <a:buAutoNum type="romanUcPeriod"/>
            </a:pP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Running From God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 </a:t>
            </a:r>
            <a:r>
              <a:rPr lang="en-US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His Resignation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(1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</a:p>
          <a:p>
            <a:pPr marL="571500" lvl="0" indent="-571500">
              <a:buFont typeface="+mj-lt"/>
              <a:buAutoNum type="romanUcPeriod"/>
            </a:pPr>
            <a:endParaRPr lang="en-US" sz="10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571500" lvl="0" indent="-571500">
              <a:buFont typeface="+mj-lt"/>
              <a:buAutoNum type="romanUcPeriod"/>
            </a:pP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Running To God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</a:t>
            </a:r>
            <a:r>
              <a:rPr lang="en-US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His Repentance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(2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</a:p>
          <a:p>
            <a:pPr marL="571500" lvl="0" indent="-571500">
              <a:buFont typeface="+mj-lt"/>
              <a:buAutoNum type="romanUcPeriod"/>
            </a:pPr>
            <a:endParaRPr lang="en-US" sz="10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571500" lvl="0" indent="-571500">
              <a:buFont typeface="+mj-lt"/>
              <a:buAutoNum type="romanUcPeriod"/>
            </a:pP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Running With God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 </a:t>
            </a:r>
            <a:r>
              <a:rPr lang="en-US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His Revival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(3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0" y="-1"/>
            <a:ext cx="1694329" cy="672353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Book</a:t>
            </a:r>
            <a:endParaRPr lang="en-US" sz="2000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1220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71165" y="784411"/>
            <a:ext cx="6772835" cy="55399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571500" lvl="0" indent="-571500" algn="ctr">
              <a:buFont typeface="+mj-lt"/>
              <a:buAutoNum type="romanUcPeriod" startAt="3"/>
            </a:pPr>
            <a:r>
              <a:rPr lang="en-US" sz="3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Running </a:t>
            </a:r>
            <a:r>
              <a:rPr lang="en-US" sz="3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With God 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 </a:t>
            </a:r>
            <a:r>
              <a:rPr lang="en-US" sz="3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His Revival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(3</a:t>
            </a:r>
            <a:r>
              <a:rPr 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981200"/>
            <a:ext cx="8305800" cy="1854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1050" dirty="0">
              <a:latin typeface="Arial Narrow" pitchFamily="34" charset="0"/>
            </a:endParaRPr>
          </a:p>
          <a:p>
            <a:pPr marL="1028700" lvl="1" indent="-571500">
              <a:buFont typeface="+mj-lt"/>
              <a:buAutoNum type="alphaUcPeriod"/>
            </a:pPr>
            <a:r>
              <a:rPr lang="en-US" sz="2800" b="1" i="1" dirty="0" smtClean="0">
                <a:latin typeface="Arial Narrow" pitchFamily="34" charset="0"/>
              </a:rPr>
              <a:t>Jonah </a:t>
            </a:r>
            <a:r>
              <a:rPr lang="en-US" sz="2800" b="1" i="1" dirty="0">
                <a:latin typeface="Arial Narrow" pitchFamily="34" charset="0"/>
              </a:rPr>
              <a:t>preached in Nineveh </a:t>
            </a:r>
            <a:r>
              <a:rPr lang="en-US" sz="2800" dirty="0">
                <a:latin typeface="Arial Narrow" pitchFamily="34" charset="0"/>
              </a:rPr>
              <a:t>(vv. </a:t>
            </a:r>
            <a:r>
              <a:rPr lang="en-US" sz="2800" dirty="0" smtClean="0">
                <a:latin typeface="Arial Narrow" pitchFamily="34" charset="0"/>
              </a:rPr>
              <a:t>1-4)</a:t>
            </a:r>
          </a:p>
          <a:p>
            <a:pPr marL="1028700" lvl="1" indent="-571500">
              <a:buFont typeface="+mj-lt"/>
              <a:buAutoNum type="alphaUcPeriod"/>
            </a:pPr>
            <a:endParaRPr lang="en-US" sz="1000" dirty="0" smtClean="0">
              <a:latin typeface="Arial Narrow" pitchFamily="34" charset="0"/>
            </a:endParaRPr>
          </a:p>
          <a:p>
            <a:pPr marL="1028700" lvl="1" indent="-571500">
              <a:buFont typeface="+mj-lt"/>
              <a:buAutoNum type="alphaUcPeriod"/>
            </a:pPr>
            <a:r>
              <a:rPr lang="en-US" sz="2800" b="1" i="1" dirty="0" smtClean="0">
                <a:latin typeface="Arial Narrow" pitchFamily="34" charset="0"/>
              </a:rPr>
              <a:t>Nineveh </a:t>
            </a:r>
            <a:r>
              <a:rPr lang="en-US" sz="2800" b="1" i="1" dirty="0">
                <a:latin typeface="Arial Narrow" pitchFamily="34" charset="0"/>
              </a:rPr>
              <a:t>repents </a:t>
            </a:r>
            <a:r>
              <a:rPr lang="en-US" sz="2800" dirty="0">
                <a:latin typeface="Arial Narrow" pitchFamily="34" charset="0"/>
              </a:rPr>
              <a:t>(vv. </a:t>
            </a:r>
            <a:r>
              <a:rPr lang="en-US" sz="2800" dirty="0" smtClean="0">
                <a:latin typeface="Arial Narrow" pitchFamily="34" charset="0"/>
              </a:rPr>
              <a:t>5-9)</a:t>
            </a:r>
          </a:p>
          <a:p>
            <a:pPr marL="1028700" lvl="1" indent="-571500">
              <a:buFont typeface="+mj-lt"/>
              <a:buAutoNum type="alphaUcPeriod"/>
            </a:pPr>
            <a:endParaRPr lang="en-US" sz="1000" dirty="0" smtClean="0">
              <a:latin typeface="Arial Narrow" pitchFamily="34" charset="0"/>
            </a:endParaRPr>
          </a:p>
          <a:p>
            <a:pPr marL="1028700" lvl="1" indent="-571500">
              <a:buFont typeface="+mj-lt"/>
              <a:buAutoNum type="alphaUcPeriod"/>
            </a:pPr>
            <a:r>
              <a:rPr lang="en-US" sz="2800" b="1" i="1" dirty="0" smtClean="0">
                <a:latin typeface="Arial Narrow" pitchFamily="34" charset="0"/>
              </a:rPr>
              <a:t>God </a:t>
            </a:r>
            <a:r>
              <a:rPr lang="en-US" sz="2800" b="1" i="1" dirty="0">
                <a:latin typeface="Arial Narrow" pitchFamily="34" charset="0"/>
              </a:rPr>
              <a:t>turns away his wrath </a:t>
            </a:r>
            <a:r>
              <a:rPr lang="en-US" sz="2800" dirty="0">
                <a:latin typeface="Arial Narrow" pitchFamily="34" charset="0"/>
              </a:rPr>
              <a:t>(v. 10</a:t>
            </a:r>
            <a:r>
              <a:rPr lang="en-US" sz="2800" dirty="0" smtClean="0">
                <a:latin typeface="Arial Narrow" pitchFamily="34" charset="0"/>
              </a:rPr>
              <a:t>)</a:t>
            </a:r>
            <a:endParaRPr lang="en-US" sz="28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17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8576" y="3931023"/>
            <a:ext cx="8305800" cy="254685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571500" lvl="0" indent="-571500">
              <a:buFont typeface="+mj-lt"/>
              <a:buAutoNum type="romanUcPeriod"/>
            </a:pP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Running From God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 </a:t>
            </a:r>
            <a:r>
              <a:rPr lang="en-US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His Resignation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(1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</a:p>
          <a:p>
            <a:pPr marL="571500" lvl="0" indent="-571500">
              <a:buFont typeface="+mj-lt"/>
              <a:buAutoNum type="romanUcPeriod"/>
            </a:pPr>
            <a:endParaRPr lang="en-US" sz="10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571500" lvl="0" indent="-571500">
              <a:buFont typeface="+mj-lt"/>
              <a:buAutoNum type="romanUcPeriod"/>
            </a:pP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Running To God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</a:t>
            </a:r>
            <a:r>
              <a:rPr lang="en-US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His Repentance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(2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</a:p>
          <a:p>
            <a:pPr marL="571500" lvl="0" indent="-571500">
              <a:buFont typeface="+mj-lt"/>
              <a:buAutoNum type="romanUcPeriod"/>
            </a:pPr>
            <a:endParaRPr lang="en-US" sz="10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571500" lvl="0" indent="-571500">
              <a:buFont typeface="+mj-lt"/>
              <a:buAutoNum type="romanUcPeriod"/>
            </a:pP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Running With God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 </a:t>
            </a:r>
            <a:r>
              <a:rPr lang="en-US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His Revival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(3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</a:p>
          <a:p>
            <a:pPr marL="571500" lvl="0" indent="-571500">
              <a:buFont typeface="+mj-lt"/>
              <a:buAutoNum type="romanUcPeriod"/>
            </a:pPr>
            <a:endParaRPr lang="en-US" sz="10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Running Ahead Of God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 </a:t>
            </a:r>
            <a:r>
              <a:rPr lang="en-US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His Rebellion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(4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0" y="-1"/>
            <a:ext cx="1694329" cy="672353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Book</a:t>
            </a:r>
            <a:endParaRPr lang="en-US" sz="2000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270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3235" y="744070"/>
            <a:ext cx="6817659" cy="55399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Running </a:t>
            </a:r>
            <a:r>
              <a:rPr lang="en-US" sz="3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Ahead Of God 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 </a:t>
            </a:r>
            <a:r>
              <a:rPr lang="en-US" sz="3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His Rebellion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(4</a:t>
            </a:r>
            <a:r>
              <a:rPr 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981200"/>
            <a:ext cx="8561294" cy="1269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50" dirty="0">
              <a:latin typeface="Arial Narrow" pitchFamily="34" charset="0"/>
            </a:endParaRPr>
          </a:p>
          <a:p>
            <a:pPr marL="1028700" lvl="1" indent="-571500">
              <a:buFont typeface="+mj-lt"/>
              <a:buAutoNum type="alphaUcPeriod"/>
            </a:pPr>
            <a:r>
              <a:rPr lang="en-US" sz="2800" b="1" i="1" dirty="0" smtClean="0">
                <a:latin typeface="Arial Narrow" pitchFamily="34" charset="0"/>
              </a:rPr>
              <a:t>Angry </a:t>
            </a:r>
            <a:r>
              <a:rPr lang="en-US" sz="2800" b="1" i="1" dirty="0">
                <a:latin typeface="Arial Narrow" pitchFamily="34" charset="0"/>
              </a:rPr>
              <a:t>with the Lord </a:t>
            </a:r>
            <a:r>
              <a:rPr lang="en-US" sz="2800" dirty="0">
                <a:latin typeface="Arial Narrow" pitchFamily="34" charset="0"/>
              </a:rPr>
              <a:t>(vv. </a:t>
            </a:r>
            <a:r>
              <a:rPr lang="en-US" sz="2800" dirty="0" smtClean="0">
                <a:latin typeface="Arial Narrow" pitchFamily="34" charset="0"/>
              </a:rPr>
              <a:t>1-4)</a:t>
            </a:r>
          </a:p>
          <a:p>
            <a:pPr marL="1028700" lvl="1" indent="-571500">
              <a:buFont typeface="+mj-lt"/>
              <a:buAutoNum type="alphaUcPeriod"/>
            </a:pPr>
            <a:endParaRPr lang="en-US" sz="1000" dirty="0" smtClean="0">
              <a:latin typeface="Arial Narrow" pitchFamily="34" charset="0"/>
            </a:endParaRPr>
          </a:p>
          <a:p>
            <a:pPr marL="1028700" lvl="1" indent="-571500">
              <a:buFont typeface="+mj-lt"/>
              <a:buAutoNum type="alphaUcPeriod"/>
            </a:pPr>
            <a:r>
              <a:rPr lang="en-US" sz="2800" b="1" i="1" dirty="0" smtClean="0">
                <a:latin typeface="Arial Narrow" pitchFamily="34" charset="0"/>
              </a:rPr>
              <a:t>God </a:t>
            </a:r>
            <a:r>
              <a:rPr lang="en-US" sz="2800" b="1" i="1" dirty="0">
                <a:latin typeface="Arial Narrow" pitchFamily="34" charset="0"/>
              </a:rPr>
              <a:t>uses a plant to illustrate pity to Jonah </a:t>
            </a:r>
            <a:r>
              <a:rPr lang="en-US" sz="2800" dirty="0">
                <a:latin typeface="Arial Narrow" pitchFamily="34" charset="0"/>
              </a:rPr>
              <a:t>(vv. 5-11)</a:t>
            </a:r>
            <a:endParaRPr lang="en-US" sz="60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090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8576" y="3931023"/>
            <a:ext cx="8305800" cy="254685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571500" lvl="0" indent="-571500">
              <a:buFont typeface="+mj-lt"/>
              <a:buAutoNum type="romanUcPeriod"/>
            </a:pP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Running From God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 </a:t>
            </a:r>
            <a:r>
              <a:rPr lang="en-US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His Resignation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(1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</a:p>
          <a:p>
            <a:pPr marL="571500" lvl="0" indent="-571500">
              <a:buFont typeface="+mj-lt"/>
              <a:buAutoNum type="romanUcPeriod"/>
            </a:pPr>
            <a:endParaRPr lang="en-US" sz="10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571500" lvl="0" indent="-571500">
              <a:buFont typeface="+mj-lt"/>
              <a:buAutoNum type="romanUcPeriod"/>
            </a:pP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Running To God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</a:t>
            </a:r>
            <a:r>
              <a:rPr lang="en-US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His Repentance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(2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</a:p>
          <a:p>
            <a:pPr marL="571500" lvl="0" indent="-571500">
              <a:buFont typeface="+mj-lt"/>
              <a:buAutoNum type="romanUcPeriod"/>
            </a:pPr>
            <a:endParaRPr lang="en-US" sz="10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571500" lvl="0" indent="-571500">
              <a:buFont typeface="+mj-lt"/>
              <a:buAutoNum type="romanUcPeriod"/>
            </a:pP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Running With God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 </a:t>
            </a:r>
            <a:r>
              <a:rPr lang="en-US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His Revival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(3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</a:p>
          <a:p>
            <a:pPr marL="571500" lvl="0" indent="-571500">
              <a:buFont typeface="+mj-lt"/>
              <a:buAutoNum type="romanUcPeriod"/>
            </a:pPr>
            <a:endParaRPr lang="en-US" sz="10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Running Ahead Of God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 </a:t>
            </a:r>
            <a:r>
              <a:rPr lang="en-US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His Rebellion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(4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0" y="-1"/>
            <a:ext cx="1694329" cy="672353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Book</a:t>
            </a:r>
            <a:endParaRPr lang="en-US" sz="2000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8480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0" y="-1"/>
            <a:ext cx="1694329" cy="672353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Lessons From</a:t>
            </a:r>
            <a:endParaRPr lang="en-US" sz="2000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9247" y="4105834"/>
            <a:ext cx="7732059" cy="86946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Lessons We Learn from Jonah</a:t>
            </a:r>
          </a:p>
          <a:p>
            <a:pPr algn="ctr"/>
            <a:endParaRPr lang="en-US" sz="10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70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80129" y="744070"/>
            <a:ext cx="6763871" cy="55399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Lessons We Learn from Jonah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1330" y="1869141"/>
            <a:ext cx="84850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God is a universal God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 smtClean="0">
                <a:latin typeface="Arial Narrow" panose="020B0606020202030204" pitchFamily="34" charset="0"/>
              </a:rPr>
              <a:t>“All nations” (Gen. 22:18)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 smtClean="0">
                <a:latin typeface="Arial Narrow" panose="020B0606020202030204" pitchFamily="34" charset="0"/>
              </a:rPr>
              <a:t>“Whosoever” (Joel 2:32)</a:t>
            </a:r>
          </a:p>
        </p:txBody>
      </p:sp>
    </p:spTree>
    <p:extLst>
      <p:ext uri="{BB962C8B-B14F-4D97-AF65-F5344CB8AC3E}">
        <p14:creationId xmlns:p14="http://schemas.microsoft.com/office/powerpoint/2010/main" val="139345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80129" y="744070"/>
            <a:ext cx="6763871" cy="55399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Lessons We Learn from Jonah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1330" y="1869141"/>
            <a:ext cx="84850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God is a universal God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Power of the word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 smtClean="0">
                <a:latin typeface="Arial Narrow" panose="020B0606020202030204" pitchFamily="34" charset="0"/>
              </a:rPr>
              <a:t>Jonah knew its power: Knew it could, and afraid it would convert them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 smtClean="0">
                <a:latin typeface="Arial Narrow" panose="020B0606020202030204" pitchFamily="34" charset="0"/>
              </a:rPr>
              <a:t>It caused them to repent (Matt. 12:41; Jonah 3:10)</a:t>
            </a:r>
          </a:p>
        </p:txBody>
      </p:sp>
    </p:spTree>
    <p:extLst>
      <p:ext uri="{BB962C8B-B14F-4D97-AF65-F5344CB8AC3E}">
        <p14:creationId xmlns:p14="http://schemas.microsoft.com/office/powerpoint/2010/main" val="22281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80129" y="744070"/>
            <a:ext cx="6763871" cy="55399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Lessons We Learn from Jonah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1330" y="1869141"/>
            <a:ext cx="84850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God is a universal God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Power of the word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God uses creation for his purpose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 smtClean="0">
                <a:latin typeface="Arial Narrow" panose="020B0606020202030204" pitchFamily="34" charset="0"/>
              </a:rPr>
              <a:t>Controlled the weather (1:4, 11, 13, 15; 4:8)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 smtClean="0">
                <a:latin typeface="Arial Narrow" panose="020B0606020202030204" pitchFamily="34" charset="0"/>
              </a:rPr>
              <a:t>Made a sea creature, a vine, and worm (1:17; 4:6-7)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 smtClean="0">
                <a:latin typeface="Arial Narrow" panose="020B0606020202030204" pitchFamily="34" charset="0"/>
              </a:rPr>
              <a:t>Rev. 4:11</a:t>
            </a:r>
          </a:p>
        </p:txBody>
      </p:sp>
    </p:spTree>
    <p:extLst>
      <p:ext uri="{BB962C8B-B14F-4D97-AF65-F5344CB8AC3E}">
        <p14:creationId xmlns:p14="http://schemas.microsoft.com/office/powerpoint/2010/main" val="80787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80129" y="744070"/>
            <a:ext cx="6763871" cy="55399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Lessons We Learn from Jonah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1330" y="1869141"/>
            <a:ext cx="84850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God is a universal God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Power of the word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God uses creation for his purpose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Repentance defined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 smtClean="0">
                <a:latin typeface="Arial Narrow" panose="020B0606020202030204" pitchFamily="34" charset="0"/>
              </a:rPr>
              <a:t>Turned from their evil way (Jonah 3:10)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 smtClean="0">
                <a:latin typeface="Arial Narrow" panose="020B0606020202030204" pitchFamily="34" charset="0"/>
              </a:rPr>
              <a:t>Jesus said they repented (Matt. 12:41)</a:t>
            </a:r>
          </a:p>
        </p:txBody>
      </p:sp>
    </p:spTree>
    <p:extLst>
      <p:ext uri="{BB962C8B-B14F-4D97-AF65-F5344CB8AC3E}">
        <p14:creationId xmlns:p14="http://schemas.microsoft.com/office/powerpoint/2010/main" val="1544680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80129" y="744070"/>
            <a:ext cx="6763871" cy="55399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Lessons We Learn from Jonah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1330" y="1869141"/>
            <a:ext cx="848509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God is a universal God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Power of the word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God uses creation for his purpose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Repentance defined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Conditional character of prophecy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 smtClean="0">
                <a:latin typeface="Arial Narrow" panose="020B0606020202030204" pitchFamily="34" charset="0"/>
              </a:rPr>
              <a:t>God threatens doom (3:4)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 smtClean="0">
                <a:latin typeface="Arial Narrow" panose="020B0606020202030204" pitchFamily="34" charset="0"/>
              </a:rPr>
              <a:t>But it is always conditional (cf. 3:9)</a:t>
            </a:r>
          </a:p>
        </p:txBody>
      </p:sp>
    </p:spTree>
    <p:extLst>
      <p:ext uri="{BB962C8B-B14F-4D97-AF65-F5344CB8AC3E}">
        <p14:creationId xmlns:p14="http://schemas.microsoft.com/office/powerpoint/2010/main" val="153314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80129" y="744070"/>
            <a:ext cx="6763871" cy="55399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Lessons We Learn from Jonah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1330" y="1869141"/>
            <a:ext cx="848509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God is a universal God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Power of the word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God uses creation for his purpose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Repentance defined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Conditional character of prophecy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Can’t run from God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 smtClean="0">
                <a:latin typeface="Arial Narrow" panose="020B0606020202030204" pitchFamily="34" charset="0"/>
              </a:rPr>
              <a:t>“Jonah learned, and through his experience millions have learned, that when God enjoins a disagreeable duty, it is far easier to go and do it than to run from it” (</a:t>
            </a:r>
            <a:r>
              <a:rPr lang="en-US" sz="2400" dirty="0" err="1" smtClean="0">
                <a:latin typeface="Arial Narrow" panose="020B0606020202030204" pitchFamily="34" charset="0"/>
              </a:rPr>
              <a:t>McGarvey</a:t>
            </a:r>
            <a:r>
              <a:rPr lang="en-US" sz="2400" dirty="0" smtClean="0">
                <a:latin typeface="Arial Narrow" panose="020B0606020202030204" pitchFamily="34" charset="0"/>
              </a:rPr>
              <a:t>).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 smtClean="0">
                <a:latin typeface="Arial Narrow" panose="020B0606020202030204" pitchFamily="34" charset="0"/>
              </a:rPr>
              <a:t>“When one sets out to baffle God, there is bound to be a storm” (George L. Robinson).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 smtClean="0">
                <a:latin typeface="Arial Narrow" panose="020B0606020202030204" pitchFamily="34" charset="0"/>
              </a:rPr>
              <a:t>“The path of self-will is always downward” (Kyle Yates)</a:t>
            </a:r>
          </a:p>
        </p:txBody>
      </p:sp>
    </p:spTree>
    <p:extLst>
      <p:ext uri="{BB962C8B-B14F-4D97-AF65-F5344CB8AC3E}">
        <p14:creationId xmlns:p14="http://schemas.microsoft.com/office/powerpoint/2010/main" val="314958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80129" y="744070"/>
            <a:ext cx="6763871" cy="55399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Lessons We Learn from Jonah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1330" y="1869141"/>
            <a:ext cx="84850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God is a universal God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Power of the word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God uses creation for his purpose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Repentance defined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Conditional character of prophecy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Can’t run from God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Mixed up values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 smtClean="0">
                <a:latin typeface="Arial Narrow" panose="020B0606020202030204" pitchFamily="34" charset="0"/>
              </a:rPr>
              <a:t>“He had been angry, at first, because Nineveh </a:t>
            </a:r>
            <a:r>
              <a:rPr lang="en-US" sz="2400" i="1" dirty="0" smtClean="0">
                <a:latin typeface="Arial Narrow" panose="020B0606020202030204" pitchFamily="34" charset="0"/>
              </a:rPr>
              <a:t>was spared</a:t>
            </a:r>
            <a:r>
              <a:rPr lang="en-US" sz="2400" dirty="0" smtClean="0">
                <a:latin typeface="Arial Narrow" panose="020B0606020202030204" pitchFamily="34" charset="0"/>
              </a:rPr>
              <a:t>; he is now angry because the gourd </a:t>
            </a:r>
            <a:r>
              <a:rPr lang="en-US" sz="2400" i="1" dirty="0" smtClean="0">
                <a:latin typeface="Arial Narrow" panose="020B0606020202030204" pitchFamily="34" charset="0"/>
              </a:rPr>
              <a:t>was not spared</a:t>
            </a:r>
            <a:r>
              <a:rPr lang="en-US" sz="2400" dirty="0" smtClean="0">
                <a:latin typeface="Arial Narrow" panose="020B0606020202030204" pitchFamily="34" charset="0"/>
              </a:rPr>
              <a:t>”  (</a:t>
            </a:r>
            <a:r>
              <a:rPr lang="en-US" sz="2400" dirty="0" err="1" smtClean="0">
                <a:latin typeface="Arial Narrow" panose="020B0606020202030204" pitchFamily="34" charset="0"/>
              </a:rPr>
              <a:t>G.L.Robinson</a:t>
            </a:r>
            <a:r>
              <a:rPr lang="en-US" sz="2400" dirty="0" smtClean="0">
                <a:latin typeface="Arial Narrow" panose="020B0606020202030204" pitchFamily="34" charset="0"/>
              </a:rPr>
              <a:t>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 smtClean="0">
                <a:latin typeface="Arial Narrow" panose="020B0606020202030204" pitchFamily="34" charset="0"/>
              </a:rPr>
              <a:t>More concerned about the material than people!</a:t>
            </a:r>
          </a:p>
        </p:txBody>
      </p:sp>
    </p:spTree>
    <p:extLst>
      <p:ext uri="{BB962C8B-B14F-4D97-AF65-F5344CB8AC3E}">
        <p14:creationId xmlns:p14="http://schemas.microsoft.com/office/powerpoint/2010/main" val="428822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80129" y="744070"/>
            <a:ext cx="6763871" cy="55399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Lessons We Learn from Jonah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1330" y="1869141"/>
            <a:ext cx="848509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God is a universal God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Power of the word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God uses creation for his purpose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Repentance defined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Conditional character of prophecy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Can’t run from God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Mixed up values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Narrow" panose="020B0606020202030204" pitchFamily="34" charset="0"/>
              </a:rPr>
              <a:t>Conflict of piety and duty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 smtClean="0">
                <a:latin typeface="Arial Narrow" panose="020B0606020202030204" pitchFamily="34" charset="0"/>
              </a:rPr>
              <a:t>Jonah feared God (1:9)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 smtClean="0">
                <a:latin typeface="Arial Narrow" panose="020B0606020202030204" pitchFamily="34" charset="0"/>
              </a:rPr>
              <a:t>At same time – running from his task (1:3)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 smtClean="0">
                <a:latin typeface="Arial Narrow" panose="020B0606020202030204" pitchFamily="34" charset="0"/>
              </a:rPr>
              <a:t>“…a man whose religion resided in the realm of emotion, rather than in the sphere of the will” (G.L. Robinson)</a:t>
            </a:r>
          </a:p>
        </p:txBody>
      </p:sp>
    </p:spTree>
    <p:extLst>
      <p:ext uri="{BB962C8B-B14F-4D97-AF65-F5344CB8AC3E}">
        <p14:creationId xmlns:p14="http://schemas.microsoft.com/office/powerpoint/2010/main" val="322608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676586">
            <a:off x="-12209" y="575140"/>
            <a:ext cx="4829925" cy="3668208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06423">
            <a:off x="4105408" y="2578567"/>
            <a:ext cx="5102745" cy="3798794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77727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2881</TotalTime>
  <Words>1373</Words>
  <Application>Microsoft Office PowerPoint</Application>
  <PresentationFormat>On-screen Show (4:3)</PresentationFormat>
  <Paragraphs>218</Paragraphs>
  <Slides>38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Arial Narrow</vt:lpstr>
      <vt:lpstr>Calibri</vt:lpstr>
      <vt:lpstr>Calibri Light</vt:lpstr>
      <vt:lpstr>Arial</vt:lpstr>
      <vt:lpstr>Office Theme</vt:lpstr>
      <vt:lpstr>1_Office Theme</vt:lpstr>
      <vt:lpstr>2_Office Theme</vt:lpstr>
      <vt:lpstr>3_Office Theme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34</cp:revision>
  <dcterms:created xsi:type="dcterms:W3CDTF">2014-11-28T05:43:08Z</dcterms:created>
  <dcterms:modified xsi:type="dcterms:W3CDTF">2015-02-26T12:29:43Z</dcterms:modified>
</cp:coreProperties>
</file>