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notesMasterIdLst>
    <p:notesMasterId r:id="rId54"/>
  </p:notesMasterIdLst>
  <p:handoutMasterIdLst>
    <p:handoutMasterId r:id="rId55"/>
  </p:handoutMasterIdLst>
  <p:sldIdLst>
    <p:sldId id="258" r:id="rId4"/>
    <p:sldId id="319" r:id="rId5"/>
    <p:sldId id="303" r:id="rId6"/>
    <p:sldId id="261" r:id="rId7"/>
    <p:sldId id="259" r:id="rId8"/>
    <p:sldId id="287" r:id="rId9"/>
    <p:sldId id="284" r:id="rId10"/>
    <p:sldId id="288" r:id="rId11"/>
    <p:sldId id="289" r:id="rId12"/>
    <p:sldId id="290" r:id="rId13"/>
    <p:sldId id="291" r:id="rId14"/>
    <p:sldId id="285" r:id="rId15"/>
    <p:sldId id="292" r:id="rId16"/>
    <p:sldId id="293" r:id="rId17"/>
    <p:sldId id="286" r:id="rId18"/>
    <p:sldId id="294" r:id="rId19"/>
    <p:sldId id="296" r:id="rId20"/>
    <p:sldId id="298" r:id="rId21"/>
    <p:sldId id="299" r:id="rId22"/>
    <p:sldId id="300" r:id="rId23"/>
    <p:sldId id="302" r:id="rId24"/>
    <p:sldId id="297" r:id="rId25"/>
    <p:sldId id="301" r:id="rId26"/>
    <p:sldId id="262" r:id="rId27"/>
    <p:sldId id="265" r:id="rId28"/>
    <p:sldId id="321" r:id="rId29"/>
    <p:sldId id="320" r:id="rId30"/>
    <p:sldId id="263" r:id="rId31"/>
    <p:sldId id="266" r:id="rId32"/>
    <p:sldId id="322" r:id="rId33"/>
    <p:sldId id="323" r:id="rId34"/>
    <p:sldId id="324" r:id="rId35"/>
    <p:sldId id="329" r:id="rId36"/>
    <p:sldId id="325" r:id="rId37"/>
    <p:sldId id="330" r:id="rId38"/>
    <p:sldId id="326" r:id="rId39"/>
    <p:sldId id="331" r:id="rId40"/>
    <p:sldId id="327" r:id="rId41"/>
    <p:sldId id="332" r:id="rId42"/>
    <p:sldId id="328" r:id="rId43"/>
    <p:sldId id="333" r:id="rId44"/>
    <p:sldId id="334" r:id="rId45"/>
    <p:sldId id="335" r:id="rId46"/>
    <p:sldId id="336" r:id="rId47"/>
    <p:sldId id="337" r:id="rId48"/>
    <p:sldId id="338" r:id="rId49"/>
    <p:sldId id="339" r:id="rId50"/>
    <p:sldId id="340" r:id="rId51"/>
    <p:sldId id="342" r:id="rId52"/>
    <p:sldId id="264" r:id="rId53"/>
  </p:sldIdLst>
  <p:sldSz cx="9144000" cy="6858000" type="screen4x3"/>
  <p:notesSz cx="7077075" cy="9363075"/>
  <p:embeddedFontLst>
    <p:embeddedFont>
      <p:font typeface="Calibri" panose="020F0502020204030204" pitchFamily="34" charset="0"/>
      <p:regular r:id="rId56"/>
      <p:bold r:id="rId57"/>
      <p:italic r:id="rId58"/>
      <p:boldItalic r:id="rId59"/>
    </p:embeddedFont>
    <p:embeddedFont>
      <p:font typeface="Arial Narrow" panose="020B0606020202030204" pitchFamily="34" charset="0"/>
      <p:regular r:id="rId60"/>
      <p:bold r:id="rId61"/>
      <p:italic r:id="rId62"/>
      <p:boldItalic r:id="rId63"/>
    </p:embeddedFont>
    <p:embeddedFont>
      <p:font typeface="Calibri Light" panose="020F0302020204030204" pitchFamily="34" charset="0"/>
      <p:regular r:id="rId64"/>
      <p:italic r:id="rId65"/>
    </p:embeddedFont>
    <p:embeddedFont>
      <p:font typeface="Tempus Sans ITC" panose="04020404030D07020202" pitchFamily="82" charset="0"/>
      <p:regular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CC"/>
    <a:srgbClr val="000000"/>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handoutMaster" Target="handoutMasters/handoutMaster1.xml"/><Relationship Id="rId63" Type="http://schemas.openxmlformats.org/officeDocument/2006/relationships/font" Target="fonts/font8.fntdata"/><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3.fntdata"/><Relationship Id="rId66" Type="http://schemas.openxmlformats.org/officeDocument/2006/relationships/font" Target="fonts/font11.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5.fntdata"/><Relationship Id="rId65"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4.fntdata"/><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62" Type="http://schemas.openxmlformats.org/officeDocument/2006/relationships/font" Target="fonts/font7.fntdata"/><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69900"/>
          </a:xfrm>
          <a:prstGeom prst="rect">
            <a:avLst/>
          </a:prstGeom>
        </p:spPr>
        <p:txBody>
          <a:bodyPr vert="horz" lIns="91440" tIns="45720" rIns="91440" bIns="45720" rtlCol="0"/>
          <a:lstStyle>
            <a:lvl1pPr algn="r">
              <a:defRPr sz="1200"/>
            </a:lvl1pPr>
          </a:lstStyle>
          <a:p>
            <a:fld id="{70C0D6A6-5949-441D-A5D5-2876A9E9B6EE}" type="datetimeFigureOut">
              <a:rPr lang="en-US" smtClean="0"/>
              <a:t>3/23/2014</a:t>
            </a:fld>
            <a:endParaRPr lang="en-US"/>
          </a:p>
        </p:txBody>
      </p:sp>
      <p:sp>
        <p:nvSpPr>
          <p:cNvPr id="4" name="Footer Placeholder 3"/>
          <p:cNvSpPr>
            <a:spLocks noGrp="1"/>
          </p:cNvSpPr>
          <p:nvPr>
            <p:ph type="ftr" sz="quarter" idx="2"/>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893175"/>
            <a:ext cx="3067050" cy="469900"/>
          </a:xfrm>
          <a:prstGeom prst="rect">
            <a:avLst/>
          </a:prstGeom>
        </p:spPr>
        <p:txBody>
          <a:bodyPr vert="horz" lIns="91440" tIns="45720" rIns="91440" bIns="45720" rtlCol="0" anchor="b"/>
          <a:lstStyle>
            <a:lvl1pPr algn="r">
              <a:defRPr sz="1200"/>
            </a:lvl1pPr>
          </a:lstStyle>
          <a:p>
            <a:fld id="{621798C8-9A1B-429F-85A1-48E851EB858C}" type="slidenum">
              <a:rPr lang="en-US" smtClean="0"/>
              <a:t>‹#›</a:t>
            </a:fld>
            <a:endParaRPr lang="en-US"/>
          </a:p>
        </p:txBody>
      </p:sp>
    </p:spTree>
    <p:extLst>
      <p:ext uri="{BB962C8B-B14F-4D97-AF65-F5344CB8AC3E}">
        <p14:creationId xmlns:p14="http://schemas.microsoft.com/office/powerpoint/2010/main" val="1219333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41BB3AF0-0BF9-425E-BC29-A4CF1A19EAE2}" type="datetimeFigureOut">
              <a:rPr lang="en-US" smtClean="0"/>
              <a:t>3/23/2014</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ED264455-695E-4193-8537-9E9BAA499E6D}" type="slidenum">
              <a:rPr lang="en-US" smtClean="0"/>
              <a:t>‹#›</a:t>
            </a:fld>
            <a:endParaRPr lang="en-US"/>
          </a:p>
        </p:txBody>
      </p:sp>
    </p:spTree>
    <p:extLst>
      <p:ext uri="{BB962C8B-B14F-4D97-AF65-F5344CB8AC3E}">
        <p14:creationId xmlns:p14="http://schemas.microsoft.com/office/powerpoint/2010/main" val="3624428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8522641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5995726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6642221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627860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07911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6647124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164780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3022376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974981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5393654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7127952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46212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2342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65207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8340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914248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3621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74939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29041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8841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978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9841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6430740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537676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2895392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130039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5643657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142662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31615355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4066560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419099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29835523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09CB9B-2C78-4CCF-925D-BB0AD7F538CD}" type="datetimeFigureOut">
              <a:rPr lang="en-US" smtClean="0"/>
              <a:t>3/23/2014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F7623A-58B1-4E70-9EB9-F6C0DF2E3769}" type="slidenum">
              <a:rPr lang="en-US" smtClean="0"/>
              <a:t>‹#›</a:t>
            </a:fld>
            <a:endParaRPr lang="en-US" dirty="0"/>
          </a:p>
        </p:txBody>
      </p:sp>
    </p:spTree>
    <p:extLst>
      <p:ext uri="{BB962C8B-B14F-4D97-AF65-F5344CB8AC3E}">
        <p14:creationId xmlns:p14="http://schemas.microsoft.com/office/powerpoint/2010/main" val="19784652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9CB9B-2C78-4CCF-925D-BB0AD7F538CD}" type="datetimeFigureOut">
              <a:rPr lang="en-US" smtClean="0"/>
              <a:t>3/23/2014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7623A-58B1-4E70-9EB9-F6C0DF2E3769}" type="slidenum">
              <a:rPr lang="en-US" smtClean="0"/>
              <a:t>‹#›</a:t>
            </a:fld>
            <a:endParaRPr lang="en-US" dirty="0"/>
          </a:p>
        </p:txBody>
      </p:sp>
      <p:pic>
        <p:nvPicPr>
          <p:cNvPr id="7" name="Picture 2" descr="http://www.moodycatholic.com/images/old-testame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91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9CB9B-2C78-4CCF-925D-BB0AD7F538CD}" type="datetimeFigureOut">
              <a:rPr lang="en-US" smtClean="0">
                <a:solidFill>
                  <a:prstClr val="black">
                    <a:tint val="75000"/>
                  </a:prstClr>
                </a:solidFill>
              </a:rPr>
              <a:pPr/>
              <a:t>3/23/2014</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7623A-58B1-4E70-9EB9-F6C0DF2E3769}"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www.moodycatholic.com/images/old-testament1.jpg"/>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665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9CB9B-2C78-4CCF-925D-BB0AD7F538CD}" type="datetimeFigureOut">
              <a:rPr lang="en-US" smtClean="0"/>
              <a:t>3/23/2014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7623A-58B1-4E70-9EB9-F6C0DF2E3769}" type="slidenum">
              <a:rPr lang="en-US" smtClean="0"/>
              <a:t>‹#›</a:t>
            </a:fld>
            <a:endParaRPr lang="en-US" dirty="0"/>
          </a:p>
        </p:txBody>
      </p:sp>
      <p:pic>
        <p:nvPicPr>
          <p:cNvPr id="7" name="Picture 2" descr="http://www.moodycatholic.com/images/old-testament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4572" y="242611"/>
            <a:ext cx="2071064" cy="1553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9822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78224" y="1452282"/>
            <a:ext cx="8175812" cy="2501153"/>
          </a:xfrm>
          <a:prstGeom prst="roundRect">
            <a:avLst/>
          </a:prstGeom>
          <a:solidFill>
            <a:srgbClr val="FFF2CC">
              <a:alpha val="7490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Tempus Sans ITC" panose="04020404030D07020202" pitchFamily="82" charset="0"/>
                <a:cs typeface="Courier New" panose="02070309020205020404" pitchFamily="49" charset="0"/>
              </a:rPr>
              <a:t>Is There a Difference in </a:t>
            </a:r>
          </a:p>
          <a:p>
            <a:pPr algn="ctr"/>
            <a:r>
              <a:rPr lang="en-US" sz="4400" dirty="0" smtClean="0">
                <a:solidFill>
                  <a:schemeClr val="tx1"/>
                </a:solidFill>
                <a:latin typeface="Tempus Sans ITC" panose="04020404030D07020202" pitchFamily="82" charset="0"/>
                <a:cs typeface="Courier New" panose="02070309020205020404" pitchFamily="49" charset="0"/>
              </a:rPr>
              <a:t>the Law of God &amp;</a:t>
            </a:r>
          </a:p>
          <a:p>
            <a:pPr algn="ctr"/>
            <a:r>
              <a:rPr lang="en-US" sz="4400" dirty="0" smtClean="0">
                <a:solidFill>
                  <a:schemeClr val="tx1"/>
                </a:solidFill>
                <a:latin typeface="Tempus Sans ITC" panose="04020404030D07020202" pitchFamily="82" charset="0"/>
                <a:cs typeface="Courier New" panose="02070309020205020404" pitchFamily="49" charset="0"/>
              </a:rPr>
              <a:t>the Law of Moses?</a:t>
            </a:r>
            <a:endParaRPr lang="en-US" sz="4400" dirty="0">
              <a:solidFill>
                <a:schemeClr val="tx1"/>
              </a:solidFill>
              <a:latin typeface="Tempus Sans ITC" panose="04020404030D07020202" pitchFamily="82" charset="0"/>
              <a:cs typeface="Courier New" panose="02070309020205020404" pitchFamily="49" charset="0"/>
            </a:endParaRPr>
          </a:p>
        </p:txBody>
      </p:sp>
    </p:spTree>
    <p:extLst>
      <p:ext uri="{BB962C8B-B14F-4D97-AF65-F5344CB8AC3E}">
        <p14:creationId xmlns:p14="http://schemas.microsoft.com/office/powerpoint/2010/main" val="4638924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1117" y="443753"/>
            <a:ext cx="5432612" cy="1077218"/>
          </a:xfrm>
          <a:prstGeom prst="rect">
            <a:avLst/>
          </a:prstGeom>
          <a:noFill/>
        </p:spPr>
        <p:txBody>
          <a:bodyPr wrap="square" rtlCol="0">
            <a:spAutoFit/>
          </a:bodyPr>
          <a:lstStyle/>
          <a:p>
            <a:pPr algn="ctr"/>
            <a:r>
              <a:rPr lang="en-US" sz="3200" dirty="0" smtClean="0">
                <a:solidFill>
                  <a:schemeClr val="bg1"/>
                </a:solidFill>
                <a:latin typeface="Tempus Sans ITC" panose="04020404030D07020202" pitchFamily="82" charset="0"/>
              </a:rPr>
              <a:t>Common Thought: </a:t>
            </a:r>
          </a:p>
          <a:p>
            <a:pPr algn="ctr"/>
            <a:r>
              <a:rPr lang="en-US" sz="3200" dirty="0" smtClean="0">
                <a:solidFill>
                  <a:schemeClr val="bg1"/>
                </a:solidFill>
                <a:latin typeface="Tempus Sans ITC" panose="04020404030D07020202" pitchFamily="82" charset="0"/>
              </a:rPr>
              <a:t>Old Testament Is Still Binding</a:t>
            </a:r>
            <a:endParaRPr lang="en-US" sz="3200" dirty="0">
              <a:solidFill>
                <a:schemeClr val="bg1"/>
              </a:solidFill>
              <a:latin typeface="Tempus Sans ITC" panose="04020404030D07020202" pitchFamily="82" charset="0"/>
            </a:endParaRPr>
          </a:p>
        </p:txBody>
      </p:sp>
      <p:sp>
        <p:nvSpPr>
          <p:cNvPr id="4" name="TextBox 3"/>
          <p:cNvSpPr txBox="1"/>
          <p:nvPr/>
        </p:nvSpPr>
        <p:spPr>
          <a:xfrm>
            <a:off x="914401" y="2554941"/>
            <a:ext cx="7678270" cy="224676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4">
                    <a:lumMod val="60000"/>
                    <a:lumOff val="40000"/>
                  </a:schemeClr>
                </a:solidFill>
              </a:rPr>
              <a:t>Only binding in part – don’t practice sacrifices, offerings &amp; feasts</a:t>
            </a:r>
          </a:p>
          <a:p>
            <a:pPr marL="285750" indent="-285750">
              <a:buFont typeface="Arial" panose="020B0604020202020204" pitchFamily="34" charset="0"/>
              <a:buChar char="•"/>
            </a:pPr>
            <a:endParaRPr lang="en-US" sz="1000" dirty="0" smtClean="0">
              <a:solidFill>
                <a:schemeClr val="accent4">
                  <a:lumMod val="60000"/>
                  <a:lumOff val="40000"/>
                </a:schemeClr>
              </a:solidFill>
            </a:endParaRPr>
          </a:p>
          <a:p>
            <a:pPr marL="285750" indent="-285750">
              <a:buFont typeface="Arial" panose="020B0604020202020204" pitchFamily="34" charset="0"/>
              <a:buChar char="•"/>
            </a:pPr>
            <a:r>
              <a:rPr lang="en-US" sz="2400" dirty="0" smtClean="0">
                <a:solidFill>
                  <a:schemeClr val="accent4">
                    <a:lumMod val="60000"/>
                    <a:lumOff val="40000"/>
                  </a:schemeClr>
                </a:solidFill>
              </a:rPr>
              <a:t>Especially – 10 commandments are for today</a:t>
            </a:r>
          </a:p>
          <a:p>
            <a:pPr marL="285750" indent="-285750">
              <a:buFont typeface="Arial" panose="020B0604020202020204" pitchFamily="34" charset="0"/>
              <a:buChar char="•"/>
            </a:pPr>
            <a:endParaRPr lang="en-US" sz="1000" dirty="0" smtClean="0">
              <a:solidFill>
                <a:schemeClr val="accent4">
                  <a:lumMod val="60000"/>
                  <a:lumOff val="40000"/>
                </a:schemeClr>
              </a:solidFill>
            </a:endParaRPr>
          </a:p>
          <a:p>
            <a:pPr marL="285750" indent="-285750">
              <a:buFont typeface="Arial" panose="020B0604020202020204" pitchFamily="34" charset="0"/>
              <a:buChar char="•"/>
            </a:pPr>
            <a:r>
              <a:rPr lang="en-US" sz="2400" dirty="0" smtClean="0">
                <a:solidFill>
                  <a:schemeClr val="accent4">
                    <a:lumMod val="60000"/>
                    <a:lumOff val="40000"/>
                  </a:schemeClr>
                </a:solidFill>
              </a:rPr>
              <a:t>Seventh Day Adventist – believe 10 commandments are binding, but rest is not</a:t>
            </a:r>
            <a:endParaRPr lang="en-US" sz="2400" dirty="0">
              <a:solidFill>
                <a:schemeClr val="accent4">
                  <a:lumMod val="60000"/>
                  <a:lumOff val="40000"/>
                </a:schemeClr>
              </a:solidFill>
            </a:endParaRPr>
          </a:p>
        </p:txBody>
      </p:sp>
    </p:spTree>
    <p:extLst>
      <p:ext uri="{BB962C8B-B14F-4D97-AF65-F5344CB8AC3E}">
        <p14:creationId xmlns:p14="http://schemas.microsoft.com/office/powerpoint/2010/main" val="1451263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5822" y="959224"/>
            <a:ext cx="8077200" cy="1816100"/>
          </a:xfrm>
          <a:prstGeom prst="rect">
            <a:avLst/>
          </a:prstGeom>
          <a:noFill/>
        </p:spPr>
        <p:txBody>
          <a:bodyPr>
            <a:spAutoFit/>
          </a:bodyPr>
          <a:lstStyle/>
          <a:p>
            <a:pPr algn="ctr" fontAlgn="auto">
              <a:spcBef>
                <a:spcPts val="0"/>
              </a:spcBef>
              <a:spcAft>
                <a:spcPts val="0"/>
              </a:spcAft>
              <a:defRPr/>
            </a:pPr>
            <a:r>
              <a:rPr lang="en-US" sz="2800" u="sng" dirty="0">
                <a:solidFill>
                  <a:schemeClr val="bg1"/>
                </a:solidFill>
                <a:latin typeface="+mn-lt"/>
                <a:cs typeface="+mn-cs"/>
              </a:rPr>
              <a:t>Argument: </a:t>
            </a:r>
          </a:p>
          <a:p>
            <a:pPr algn="ctr" fontAlgn="auto">
              <a:spcBef>
                <a:spcPts val="0"/>
              </a:spcBef>
              <a:spcAft>
                <a:spcPts val="0"/>
              </a:spcAft>
              <a:defRPr/>
            </a:pPr>
            <a:endParaRPr lang="en-US" sz="2800" dirty="0">
              <a:solidFill>
                <a:schemeClr val="bg1"/>
              </a:solidFill>
              <a:latin typeface="+mn-lt"/>
              <a:cs typeface="+mn-cs"/>
            </a:endParaRPr>
          </a:p>
          <a:p>
            <a:pPr algn="ctr" fontAlgn="auto">
              <a:spcBef>
                <a:spcPts val="0"/>
              </a:spcBef>
              <a:spcAft>
                <a:spcPts val="0"/>
              </a:spcAft>
              <a:defRPr/>
            </a:pPr>
            <a:r>
              <a:rPr lang="en-US" sz="2800" dirty="0">
                <a:solidFill>
                  <a:schemeClr val="bg1"/>
                </a:solidFill>
                <a:latin typeface="+mn-lt"/>
                <a:cs typeface="+mn-cs"/>
              </a:rPr>
              <a:t>Ceremonial Law  </a:t>
            </a:r>
            <a:r>
              <a:rPr lang="en-US" sz="2800" i="1" dirty="0">
                <a:solidFill>
                  <a:schemeClr val="bg1"/>
                </a:solidFill>
                <a:latin typeface="+mn-lt"/>
                <a:cs typeface="+mn-cs"/>
              </a:rPr>
              <a:t>(Law of Moses) </a:t>
            </a:r>
            <a:r>
              <a:rPr lang="en-US" sz="2800" dirty="0">
                <a:solidFill>
                  <a:schemeClr val="bg1"/>
                </a:solidFill>
                <a:latin typeface="+mn-lt"/>
                <a:cs typeface="+mn-cs"/>
              </a:rPr>
              <a:t>– Done away</a:t>
            </a:r>
          </a:p>
          <a:p>
            <a:pPr algn="ctr" fontAlgn="auto">
              <a:spcBef>
                <a:spcPts val="0"/>
              </a:spcBef>
              <a:spcAft>
                <a:spcPts val="0"/>
              </a:spcAft>
              <a:defRPr/>
            </a:pPr>
            <a:r>
              <a:rPr lang="en-US" sz="2800" dirty="0">
                <a:solidFill>
                  <a:schemeClr val="bg1"/>
                </a:solidFill>
                <a:latin typeface="+mn-lt"/>
                <a:cs typeface="+mn-cs"/>
              </a:rPr>
              <a:t>Ten Commandments </a:t>
            </a:r>
            <a:r>
              <a:rPr lang="en-US" sz="2800" i="1" dirty="0">
                <a:solidFill>
                  <a:schemeClr val="bg1"/>
                </a:solidFill>
                <a:latin typeface="+mn-lt"/>
                <a:cs typeface="+mn-cs"/>
              </a:rPr>
              <a:t>(Law of God) </a:t>
            </a:r>
            <a:r>
              <a:rPr lang="en-US" sz="2800" dirty="0">
                <a:solidFill>
                  <a:schemeClr val="bg1"/>
                </a:solidFill>
                <a:latin typeface="+mn-lt"/>
                <a:cs typeface="+mn-cs"/>
              </a:rPr>
              <a:t>- Remains</a:t>
            </a:r>
          </a:p>
        </p:txBody>
      </p:sp>
      <p:grpSp>
        <p:nvGrpSpPr>
          <p:cNvPr id="8" name="Group 7"/>
          <p:cNvGrpSpPr/>
          <p:nvPr/>
        </p:nvGrpSpPr>
        <p:grpSpPr>
          <a:xfrm>
            <a:off x="1156447" y="3079376"/>
            <a:ext cx="7037295" cy="3173506"/>
            <a:chOff x="1156447" y="3079376"/>
            <a:chExt cx="7037295" cy="3173506"/>
          </a:xfrm>
        </p:grpSpPr>
        <p:sp>
          <p:nvSpPr>
            <p:cNvPr id="3" name="Rectangle 2"/>
            <p:cNvSpPr/>
            <p:nvPr/>
          </p:nvSpPr>
          <p:spPr>
            <a:xfrm>
              <a:off x="1156447" y="3079376"/>
              <a:ext cx="2877670" cy="3173506"/>
            </a:xfrm>
            <a:prstGeom prst="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2400" b="1" u="sng" dirty="0" smtClean="0">
                  <a:solidFill>
                    <a:schemeClr val="tx1"/>
                  </a:solidFill>
                </a:rPr>
                <a:t>Law of Moses</a:t>
              </a:r>
            </a:p>
            <a:p>
              <a:pPr algn="ctr">
                <a:lnSpc>
                  <a:spcPct val="200000"/>
                </a:lnSpc>
              </a:pPr>
              <a:r>
                <a:rPr lang="en-US" sz="2400" dirty="0" smtClean="0">
                  <a:solidFill>
                    <a:schemeClr val="tx1"/>
                  </a:solidFill>
                </a:rPr>
                <a:t>“Ceremonial”</a:t>
              </a:r>
            </a:p>
            <a:p>
              <a:pPr algn="ctr">
                <a:lnSpc>
                  <a:spcPct val="200000"/>
                </a:lnSpc>
              </a:pPr>
              <a:r>
                <a:rPr lang="en-US" sz="2400" dirty="0" smtClean="0">
                  <a:solidFill>
                    <a:schemeClr val="tx1"/>
                  </a:solidFill>
                </a:rPr>
                <a:t>Sacrifices, Feasts, etc.</a:t>
              </a:r>
            </a:p>
            <a:p>
              <a:pPr algn="ctr">
                <a:lnSpc>
                  <a:spcPct val="200000"/>
                </a:lnSpc>
              </a:pPr>
              <a:r>
                <a:rPr lang="en-US" sz="2400" dirty="0" smtClean="0">
                  <a:solidFill>
                    <a:schemeClr val="tx1"/>
                  </a:solidFill>
                </a:rPr>
                <a:t>Done Away</a:t>
              </a:r>
              <a:endParaRPr lang="en-US" sz="2400" dirty="0">
                <a:solidFill>
                  <a:schemeClr val="tx1"/>
                </a:solidFill>
              </a:endParaRPr>
            </a:p>
          </p:txBody>
        </p:sp>
        <p:sp>
          <p:nvSpPr>
            <p:cNvPr id="6" name="Rectangle 5"/>
            <p:cNvSpPr/>
            <p:nvPr/>
          </p:nvSpPr>
          <p:spPr>
            <a:xfrm>
              <a:off x="5316072" y="3079376"/>
              <a:ext cx="2877670" cy="3173506"/>
            </a:xfrm>
            <a:prstGeom prst="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2400" b="1" u="sng" dirty="0" smtClean="0">
                  <a:solidFill>
                    <a:schemeClr val="tx1"/>
                  </a:solidFill>
                </a:rPr>
                <a:t>Law of God</a:t>
              </a:r>
            </a:p>
            <a:p>
              <a:pPr algn="ctr">
                <a:lnSpc>
                  <a:spcPct val="200000"/>
                </a:lnSpc>
              </a:pPr>
              <a:r>
                <a:rPr lang="en-US" sz="2400" dirty="0" smtClean="0">
                  <a:solidFill>
                    <a:schemeClr val="tx1"/>
                  </a:solidFill>
                </a:rPr>
                <a:t>“Moral”</a:t>
              </a:r>
            </a:p>
            <a:p>
              <a:pPr algn="ctr">
                <a:lnSpc>
                  <a:spcPct val="200000"/>
                </a:lnSpc>
              </a:pPr>
              <a:r>
                <a:rPr lang="en-US" sz="2400" dirty="0" smtClean="0">
                  <a:solidFill>
                    <a:schemeClr val="tx1"/>
                  </a:solidFill>
                </a:rPr>
                <a:t>10 Commandments</a:t>
              </a:r>
            </a:p>
            <a:p>
              <a:pPr algn="ctr">
                <a:lnSpc>
                  <a:spcPct val="200000"/>
                </a:lnSpc>
              </a:pPr>
              <a:r>
                <a:rPr lang="en-US" sz="2400" dirty="0" smtClean="0">
                  <a:solidFill>
                    <a:schemeClr val="tx1"/>
                  </a:solidFill>
                </a:rPr>
                <a:t>Remain</a:t>
              </a:r>
              <a:endParaRPr lang="en-US" sz="2400" dirty="0">
                <a:solidFill>
                  <a:schemeClr val="tx1"/>
                </a:solidFill>
              </a:endParaRPr>
            </a:p>
          </p:txBody>
        </p:sp>
        <p:sp>
          <p:nvSpPr>
            <p:cNvPr id="7" name="Left-Right Arrow 6"/>
            <p:cNvSpPr/>
            <p:nvPr/>
          </p:nvSpPr>
          <p:spPr>
            <a:xfrm>
              <a:off x="3818965" y="4276165"/>
              <a:ext cx="1707776" cy="64545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835446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18564" y="363071"/>
            <a:ext cx="8175812" cy="1290917"/>
          </a:xfrm>
          <a:prstGeom prst="roundRect">
            <a:avLst/>
          </a:prstGeom>
          <a:solidFill>
            <a:srgbClr val="FFF2CC">
              <a:alpha val="7490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empus Sans ITC" panose="04020404030D07020202" pitchFamily="82" charset="0"/>
                <a:cs typeface="Courier New" panose="02070309020205020404" pitchFamily="49" charset="0"/>
              </a:rPr>
              <a:t>Is There a Difference in</a:t>
            </a:r>
          </a:p>
          <a:p>
            <a:pPr algn="ctr"/>
            <a:r>
              <a:rPr lang="en-US" sz="3200" dirty="0" smtClean="0">
                <a:solidFill>
                  <a:schemeClr val="tx1"/>
                </a:solidFill>
                <a:latin typeface="Tempus Sans ITC" panose="04020404030D07020202" pitchFamily="82" charset="0"/>
                <a:cs typeface="Courier New" panose="02070309020205020404" pitchFamily="49" charset="0"/>
              </a:rPr>
              <a:t>the Law of God &amp; the Law of Moses?</a:t>
            </a:r>
            <a:endParaRPr lang="en-US" sz="3200" dirty="0">
              <a:solidFill>
                <a:schemeClr val="tx1"/>
              </a:solidFill>
              <a:latin typeface="Tempus Sans ITC" panose="04020404030D07020202" pitchFamily="82" charset="0"/>
              <a:cs typeface="Courier New" panose="02070309020205020404" pitchFamily="49" charset="0"/>
            </a:endParaRPr>
          </a:p>
        </p:txBody>
      </p:sp>
      <p:sp>
        <p:nvSpPr>
          <p:cNvPr id="3" name="Rounded Rectangle 2"/>
          <p:cNvSpPr/>
          <p:nvPr/>
        </p:nvSpPr>
        <p:spPr>
          <a:xfrm>
            <a:off x="874058" y="2420470"/>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Tree>
    <p:extLst>
      <p:ext uri="{BB962C8B-B14F-4D97-AF65-F5344CB8AC3E}">
        <p14:creationId xmlns:p14="http://schemas.microsoft.com/office/powerpoint/2010/main" val="37196366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53035" y="255494"/>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3" name="TextBox 2"/>
          <p:cNvSpPr txBox="1"/>
          <p:nvPr/>
        </p:nvSpPr>
        <p:spPr>
          <a:xfrm>
            <a:off x="954741" y="1559859"/>
            <a:ext cx="6508377" cy="589072"/>
          </a:xfrm>
          <a:prstGeom prst="rect">
            <a:avLst/>
          </a:prstGeom>
          <a:noFill/>
        </p:spPr>
        <p:txBody>
          <a:bodyPr wrap="square" rtlCol="0">
            <a:spAutoFit/>
          </a:bodyPr>
          <a:lstStyle/>
          <a:p>
            <a:pPr marL="457200" indent="-457200">
              <a:lnSpc>
                <a:spcPct val="150000"/>
              </a:lnSpc>
              <a:buFont typeface="+mj-lt"/>
              <a:buAutoNum type="alphaUcPeriod"/>
            </a:pPr>
            <a:r>
              <a:rPr lang="en-US" sz="2400" b="1" u="sng" dirty="0" smtClean="0"/>
              <a:t>Romans 7:1-4</a:t>
            </a:r>
            <a:endParaRPr lang="en-US" sz="2400" b="1" u="sng" dirty="0"/>
          </a:p>
        </p:txBody>
      </p:sp>
    </p:spTree>
    <p:extLst>
      <p:ext uri="{BB962C8B-B14F-4D97-AF65-F5344CB8AC3E}">
        <p14:creationId xmlns:p14="http://schemas.microsoft.com/office/powerpoint/2010/main" val="4052431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848600" cy="6063198"/>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a:defRPr/>
            </a:pPr>
            <a:r>
              <a:rPr lang="en-US" sz="2800" dirty="0">
                <a:latin typeface="Times New Roman" pitchFamily="18" charset="0"/>
                <a:cs typeface="Times New Roman" pitchFamily="18" charset="0"/>
              </a:rPr>
              <a:t>Rom 7:1-4</a:t>
            </a:r>
          </a:p>
          <a:p>
            <a:pPr>
              <a:defRPr/>
            </a:pP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1 Or do you not know, brethren (for I speak to those who know the law), that the law has dominion over a man as long as he lives? </a:t>
            </a:r>
          </a:p>
          <a:p>
            <a:pPr>
              <a:defRPr/>
            </a:pPr>
            <a:r>
              <a:rPr lang="en-US" sz="2400" dirty="0">
                <a:latin typeface="Times New Roman" pitchFamily="18" charset="0"/>
                <a:cs typeface="Times New Roman" pitchFamily="18" charset="0"/>
              </a:rPr>
              <a:t>2 For the woman who has a husband is bound by the law to her husband as long as he lives. But if the husband dies, she is released from the law of her husband. </a:t>
            </a:r>
          </a:p>
          <a:p>
            <a:pPr>
              <a:defRPr/>
            </a:pPr>
            <a:r>
              <a:rPr lang="en-US" sz="2400" dirty="0">
                <a:latin typeface="Times New Roman" pitchFamily="18" charset="0"/>
                <a:cs typeface="Times New Roman" pitchFamily="18" charset="0"/>
              </a:rPr>
              <a:t>3 So then if, while her husband lives, she marries another man, she will be called an adulteress; but if her husband dies, she is free from that law, so that she is no adulteress, though she has married another man. </a:t>
            </a:r>
          </a:p>
          <a:p>
            <a:pPr>
              <a:defRPr/>
            </a:pPr>
            <a:r>
              <a:rPr lang="en-US" sz="2400" dirty="0">
                <a:latin typeface="Times New Roman" pitchFamily="18" charset="0"/>
                <a:cs typeface="Times New Roman" pitchFamily="18" charset="0"/>
              </a:rPr>
              <a:t>4 Therefore, my brethren, you also have become dead to the law through the body of Christ, that you may be married to another-- to Him who was raised from the dead, that we should bear fruit to God. </a:t>
            </a:r>
          </a:p>
        </p:txBody>
      </p:sp>
      <p:cxnSp>
        <p:nvCxnSpPr>
          <p:cNvPr id="3" name="Straight Connector 2"/>
          <p:cNvCxnSpPr/>
          <p:nvPr/>
        </p:nvCxnSpPr>
        <p:spPr>
          <a:xfrm>
            <a:off x="6705600" y="5257800"/>
            <a:ext cx="1524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762000" y="5638800"/>
            <a:ext cx="37338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11918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53035" y="255494"/>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3" name="TextBox 2"/>
          <p:cNvSpPr txBox="1"/>
          <p:nvPr/>
        </p:nvSpPr>
        <p:spPr>
          <a:xfrm>
            <a:off x="954741" y="1559859"/>
            <a:ext cx="6508377" cy="1143070"/>
          </a:xfrm>
          <a:prstGeom prst="rect">
            <a:avLst/>
          </a:prstGeom>
          <a:noFill/>
        </p:spPr>
        <p:txBody>
          <a:bodyPr wrap="square" rtlCol="0">
            <a:spAutoFit/>
          </a:bodyPr>
          <a:lstStyle/>
          <a:p>
            <a:pPr marL="457200" indent="-457200">
              <a:lnSpc>
                <a:spcPct val="150000"/>
              </a:lnSpc>
              <a:buFont typeface="+mj-lt"/>
              <a:buAutoNum type="alphaUcPeriod"/>
            </a:pPr>
            <a:r>
              <a:rPr lang="en-US" sz="2400" b="1" u="sng" dirty="0" smtClean="0"/>
              <a:t>Romans 7:1-4</a:t>
            </a:r>
          </a:p>
          <a:p>
            <a:pPr marL="457200" indent="-457200">
              <a:lnSpc>
                <a:spcPct val="150000"/>
              </a:lnSpc>
              <a:buFont typeface="+mj-lt"/>
              <a:buAutoNum type="alphaUcPeriod"/>
            </a:pPr>
            <a:r>
              <a:rPr lang="en-US" sz="2400" b="1" u="sng" dirty="0" smtClean="0"/>
              <a:t>2 Corinthians 3:6-18</a:t>
            </a:r>
            <a:endParaRPr lang="en-US" sz="2400" b="1" u="sng" dirty="0"/>
          </a:p>
        </p:txBody>
      </p:sp>
    </p:spTree>
    <p:extLst>
      <p:ext uri="{BB962C8B-B14F-4D97-AF65-F5344CB8AC3E}">
        <p14:creationId xmlns:p14="http://schemas.microsoft.com/office/powerpoint/2010/main" val="2717058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82000" cy="5693866"/>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dirty="0">
                <a:latin typeface="Times New Roman" pitchFamily="18" charset="0"/>
                <a:cs typeface="Times New Roman" pitchFamily="18" charset="0"/>
              </a:rPr>
              <a:t>2 </a:t>
            </a:r>
            <a:r>
              <a:rPr lang="en-US" sz="2800" dirty="0" err="1">
                <a:latin typeface="Times New Roman" pitchFamily="18" charset="0"/>
                <a:cs typeface="Times New Roman" pitchFamily="18" charset="0"/>
              </a:rPr>
              <a:t>Cor</a:t>
            </a:r>
            <a:r>
              <a:rPr lang="en-US" sz="2800" dirty="0">
                <a:latin typeface="Times New Roman" pitchFamily="18" charset="0"/>
                <a:cs typeface="Times New Roman" pitchFamily="18" charset="0"/>
              </a:rPr>
              <a:t> 3:6-18</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6 who also made us sufficient as ministers of the new covenant, not of the letter but of the Spirit; for the letter kills, but the Spirit gives life.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7 But if the ministry of death, written and engraved on stones, was glorious, so that the children of Israel could not look steadily at the face of Moses because of the glory of his countenance, which glory was passing away,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8 how will the ministry of the Spirit not be more glorious?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9 For if the ministry of condemnation had glory, the ministry of righteousness exceeds much more in glory</a:t>
            </a:r>
          </a:p>
        </p:txBody>
      </p:sp>
      <p:cxnSp>
        <p:nvCxnSpPr>
          <p:cNvPr id="3" name="Straight Connector 2"/>
          <p:cNvCxnSpPr/>
          <p:nvPr/>
        </p:nvCxnSpPr>
        <p:spPr>
          <a:xfrm>
            <a:off x="6400800" y="1600200"/>
            <a:ext cx="18288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858000" y="1981200"/>
            <a:ext cx="15240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57200" y="2286000"/>
            <a:ext cx="12192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05000" y="3048000"/>
            <a:ext cx="2057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638800" y="3048000"/>
            <a:ext cx="23622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3400" y="4114800"/>
            <a:ext cx="29718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828800" y="5562600"/>
            <a:ext cx="32766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400800" y="5562600"/>
            <a:ext cx="18288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7200" y="5943600"/>
            <a:ext cx="16764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05400" y="1979613"/>
            <a:ext cx="1524000" cy="158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209800" y="4875213"/>
            <a:ext cx="25908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7809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par>
                                <p:cTn id="51" presetID="22" presetClass="entr" presetSubtype="8"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82000" cy="5324535"/>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dirty="0">
                <a:latin typeface="Times New Roman" pitchFamily="18" charset="0"/>
                <a:cs typeface="Times New Roman" pitchFamily="18" charset="0"/>
              </a:rPr>
              <a:t>2 </a:t>
            </a:r>
            <a:r>
              <a:rPr lang="en-US" sz="2800" dirty="0" err="1">
                <a:latin typeface="Times New Roman" pitchFamily="18" charset="0"/>
                <a:cs typeface="Times New Roman" pitchFamily="18" charset="0"/>
              </a:rPr>
              <a:t>Cor</a:t>
            </a:r>
            <a:r>
              <a:rPr lang="en-US" sz="2800" dirty="0">
                <a:latin typeface="Times New Roman" pitchFamily="18" charset="0"/>
                <a:cs typeface="Times New Roman" pitchFamily="18" charset="0"/>
              </a:rPr>
              <a:t> 3:6-18</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10 For even what was made glorious had no glory in this respect, because of the glory that excels.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11 For if what is passing away was glorious, what remains is much more glorious.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12 Therefore, since we have such hope, we use great boldness of speech--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13 unlike Moses, who put a veil over his face so that the children of Israel could not look steadily at the end of what was passing away. </a:t>
            </a:r>
          </a:p>
        </p:txBody>
      </p:sp>
      <p:cxnSp>
        <p:nvCxnSpPr>
          <p:cNvPr id="3" name="Straight Connector 2"/>
          <p:cNvCxnSpPr/>
          <p:nvPr/>
        </p:nvCxnSpPr>
        <p:spPr>
          <a:xfrm>
            <a:off x="2209800" y="2667000"/>
            <a:ext cx="1905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019800" y="2667000"/>
            <a:ext cx="16002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19800" y="5257800"/>
            <a:ext cx="21336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1000" y="5562600"/>
            <a:ext cx="762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2121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382000" cy="6432530"/>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dirty="0">
                <a:latin typeface="Times New Roman" pitchFamily="18" charset="0"/>
                <a:cs typeface="Times New Roman" pitchFamily="18" charset="0"/>
              </a:rPr>
              <a:t>2 </a:t>
            </a:r>
            <a:r>
              <a:rPr lang="en-US" sz="2800" dirty="0" err="1">
                <a:latin typeface="Times New Roman" pitchFamily="18" charset="0"/>
                <a:cs typeface="Times New Roman" pitchFamily="18" charset="0"/>
              </a:rPr>
              <a:t>Cor</a:t>
            </a:r>
            <a:r>
              <a:rPr lang="en-US" sz="2800" dirty="0">
                <a:latin typeface="Times New Roman" pitchFamily="18" charset="0"/>
                <a:cs typeface="Times New Roman" pitchFamily="18" charset="0"/>
              </a:rPr>
              <a:t> 3:6-18</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14 But their minds were blinded. For until this day the same veil remains </a:t>
            </a:r>
            <a:r>
              <a:rPr lang="en-US" sz="2400" dirty="0" err="1">
                <a:latin typeface="Times New Roman" pitchFamily="18" charset="0"/>
                <a:cs typeface="Times New Roman" pitchFamily="18" charset="0"/>
              </a:rPr>
              <a:t>unlifted</a:t>
            </a:r>
            <a:r>
              <a:rPr lang="en-US" sz="2400" dirty="0">
                <a:latin typeface="Times New Roman" pitchFamily="18" charset="0"/>
                <a:cs typeface="Times New Roman" pitchFamily="18" charset="0"/>
              </a:rPr>
              <a:t> in the reading of the Old Testament, because the veil is taken away in Christ.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15 But even to this day, when Moses is read, a veil lies on their heart.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16 Nevertheless when one turns to the Lord, the veil is taken away.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17 Now the Lord is the Spirit; and where the Spirit of the Lord is, there is liberty.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18 But we all, with unveiled face, beholding as in a mirror the glory of the Lord, are being transformed into the same image from glory to glory, just as by the Spirit of the Lord. </a:t>
            </a:r>
          </a:p>
        </p:txBody>
      </p:sp>
      <p:cxnSp>
        <p:nvCxnSpPr>
          <p:cNvPr id="3" name="Straight Connector 2"/>
          <p:cNvCxnSpPr/>
          <p:nvPr/>
        </p:nvCxnSpPr>
        <p:spPr>
          <a:xfrm flipV="1">
            <a:off x="457200" y="1828800"/>
            <a:ext cx="6400800" cy="762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57200" y="2209800"/>
            <a:ext cx="32766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943600" y="4038600"/>
            <a:ext cx="2514600" cy="158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19400" y="5868988"/>
            <a:ext cx="17526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707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AutoShape 2"/>
          <p:cNvSpPr>
            <a:spLocks noChangeArrowheads="1"/>
          </p:cNvSpPr>
          <p:nvPr/>
        </p:nvSpPr>
        <p:spPr bwMode="auto">
          <a:xfrm>
            <a:off x="1143000" y="228600"/>
            <a:ext cx="6858000" cy="1143000"/>
          </a:xfrm>
          <a:prstGeom prst="roundRect">
            <a:avLst>
              <a:gd name="adj" fmla="val 50000"/>
            </a:avLst>
          </a:prstGeom>
          <a:solidFill>
            <a:srgbClr val="00206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auto">
              <a:spcBef>
                <a:spcPts val="0"/>
              </a:spcBef>
              <a:spcAft>
                <a:spcPts val="0"/>
              </a:spcAft>
              <a:defRPr/>
            </a:pPr>
            <a:r>
              <a:rPr lang="en-US" sz="3600" b="1" dirty="0">
                <a:solidFill>
                  <a:schemeClr val="accent4">
                    <a:lumMod val="20000"/>
                    <a:lumOff val="80000"/>
                  </a:schemeClr>
                </a:solidFill>
                <a:latin typeface="+mn-lt"/>
                <a:cs typeface="+mn-cs"/>
              </a:rPr>
              <a:t>Contrast In</a:t>
            </a:r>
          </a:p>
          <a:p>
            <a:pPr algn="ctr" fontAlgn="auto">
              <a:spcBef>
                <a:spcPts val="0"/>
              </a:spcBef>
              <a:spcAft>
                <a:spcPts val="0"/>
              </a:spcAft>
              <a:defRPr/>
            </a:pPr>
            <a:r>
              <a:rPr lang="en-US" sz="3600" b="1" dirty="0">
                <a:solidFill>
                  <a:schemeClr val="accent4">
                    <a:lumMod val="20000"/>
                    <a:lumOff val="80000"/>
                  </a:schemeClr>
                </a:solidFill>
                <a:latin typeface="+mn-lt"/>
                <a:cs typeface="+mn-cs"/>
              </a:rPr>
              <a:t>Old &amp; New Covenants</a:t>
            </a:r>
          </a:p>
        </p:txBody>
      </p:sp>
      <p:sp>
        <p:nvSpPr>
          <p:cNvPr id="10244" name="Rectangle 4"/>
          <p:cNvSpPr>
            <a:spLocks noChangeArrowheads="1"/>
          </p:cNvSpPr>
          <p:nvPr/>
        </p:nvSpPr>
        <p:spPr bwMode="auto">
          <a:xfrm>
            <a:off x="381000" y="2057400"/>
            <a:ext cx="3962400" cy="3886200"/>
          </a:xfrm>
          <a:prstGeom prst="rect">
            <a:avLst/>
          </a:prstGeom>
          <a:solidFill>
            <a:schemeClr val="accent4">
              <a:lumMod val="20000"/>
              <a:lumOff val="8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auto">
              <a:spcBef>
                <a:spcPts val="0"/>
              </a:spcBef>
              <a:spcAft>
                <a:spcPts val="0"/>
              </a:spcAft>
              <a:defRPr/>
            </a:pPr>
            <a:r>
              <a:rPr lang="en-US" sz="6000" b="1" u="sng" dirty="0">
                <a:solidFill>
                  <a:srgbClr val="002060"/>
                </a:solidFill>
                <a:latin typeface="+mn-lt"/>
                <a:cs typeface="+mn-cs"/>
              </a:rPr>
              <a:t>Old</a:t>
            </a:r>
            <a:endParaRPr lang="en-US" sz="6000" b="1" dirty="0">
              <a:solidFill>
                <a:srgbClr val="002060"/>
              </a:solidFill>
              <a:latin typeface="+mn-lt"/>
              <a:cs typeface="+mn-cs"/>
            </a:endParaRPr>
          </a:p>
          <a:p>
            <a:pPr algn="ctr" fontAlgn="auto">
              <a:spcBef>
                <a:spcPts val="0"/>
              </a:spcBef>
              <a:spcAft>
                <a:spcPts val="0"/>
              </a:spcAft>
              <a:defRPr/>
            </a:pPr>
            <a:endParaRPr lang="en-US" sz="3200" dirty="0">
              <a:solidFill>
                <a:srgbClr val="002060"/>
              </a:solidFill>
              <a:latin typeface="+mn-lt"/>
              <a:cs typeface="+mn-cs"/>
            </a:endParaRPr>
          </a:p>
          <a:p>
            <a:pPr algn="ctr" fontAlgn="auto">
              <a:spcBef>
                <a:spcPts val="0"/>
              </a:spcBef>
              <a:spcAft>
                <a:spcPts val="0"/>
              </a:spcAft>
              <a:defRPr/>
            </a:pPr>
            <a:r>
              <a:rPr lang="en-US" sz="3200" b="1" dirty="0">
                <a:solidFill>
                  <a:srgbClr val="002060"/>
                </a:solidFill>
                <a:latin typeface="+mn-lt"/>
                <a:cs typeface="+mn-cs"/>
              </a:rPr>
              <a:t>Letter</a:t>
            </a:r>
            <a:r>
              <a:rPr lang="en-US" sz="3200" dirty="0">
                <a:solidFill>
                  <a:srgbClr val="002060"/>
                </a:solidFill>
                <a:latin typeface="+mn-lt"/>
                <a:cs typeface="+mn-cs"/>
              </a:rPr>
              <a:t> (v. 6b)</a:t>
            </a:r>
          </a:p>
          <a:p>
            <a:pPr algn="ctr" fontAlgn="auto">
              <a:spcBef>
                <a:spcPts val="0"/>
              </a:spcBef>
              <a:spcAft>
                <a:spcPts val="0"/>
              </a:spcAft>
              <a:defRPr/>
            </a:pPr>
            <a:r>
              <a:rPr lang="en-US" sz="3200" b="1" dirty="0">
                <a:solidFill>
                  <a:srgbClr val="002060"/>
                </a:solidFill>
                <a:latin typeface="+mn-lt"/>
                <a:cs typeface="+mn-cs"/>
              </a:rPr>
              <a:t>Kills</a:t>
            </a:r>
            <a:r>
              <a:rPr lang="en-US" sz="3200" dirty="0">
                <a:solidFill>
                  <a:srgbClr val="002060"/>
                </a:solidFill>
                <a:latin typeface="+mn-lt"/>
                <a:cs typeface="+mn-cs"/>
              </a:rPr>
              <a:t> (vv 6b-7)</a:t>
            </a:r>
          </a:p>
          <a:p>
            <a:pPr algn="ctr" fontAlgn="auto">
              <a:spcBef>
                <a:spcPts val="0"/>
              </a:spcBef>
              <a:spcAft>
                <a:spcPts val="0"/>
              </a:spcAft>
              <a:defRPr/>
            </a:pPr>
            <a:r>
              <a:rPr lang="en-US" sz="3200" b="1" dirty="0">
                <a:solidFill>
                  <a:srgbClr val="002060"/>
                </a:solidFill>
                <a:latin typeface="+mn-lt"/>
                <a:cs typeface="+mn-cs"/>
              </a:rPr>
              <a:t>No Glory</a:t>
            </a:r>
            <a:r>
              <a:rPr lang="en-US" sz="3200" dirty="0">
                <a:solidFill>
                  <a:srgbClr val="002060"/>
                </a:solidFill>
                <a:latin typeface="+mn-lt"/>
                <a:cs typeface="+mn-cs"/>
              </a:rPr>
              <a:t> (vv. 7-9)</a:t>
            </a:r>
          </a:p>
          <a:p>
            <a:pPr algn="ctr" fontAlgn="auto">
              <a:spcBef>
                <a:spcPts val="0"/>
              </a:spcBef>
              <a:spcAft>
                <a:spcPts val="0"/>
              </a:spcAft>
              <a:defRPr/>
            </a:pPr>
            <a:r>
              <a:rPr lang="en-US" sz="3200" b="1" dirty="0">
                <a:solidFill>
                  <a:srgbClr val="002060"/>
                </a:solidFill>
                <a:latin typeface="+mn-lt"/>
                <a:cs typeface="+mn-cs"/>
              </a:rPr>
              <a:t>Done Away</a:t>
            </a:r>
            <a:r>
              <a:rPr lang="en-US" sz="3200" dirty="0">
                <a:solidFill>
                  <a:srgbClr val="002060"/>
                </a:solidFill>
                <a:latin typeface="+mn-lt"/>
                <a:cs typeface="+mn-cs"/>
              </a:rPr>
              <a:t> (vv. 7, 11)</a:t>
            </a:r>
          </a:p>
          <a:p>
            <a:pPr algn="ctr" fontAlgn="auto">
              <a:spcBef>
                <a:spcPts val="0"/>
              </a:spcBef>
              <a:spcAft>
                <a:spcPts val="0"/>
              </a:spcAft>
              <a:defRPr/>
            </a:pPr>
            <a:r>
              <a:rPr lang="en-US" sz="3200" b="1" dirty="0">
                <a:solidFill>
                  <a:srgbClr val="002060"/>
                </a:solidFill>
                <a:latin typeface="+mn-lt"/>
                <a:cs typeface="+mn-cs"/>
              </a:rPr>
              <a:t>Veiled</a:t>
            </a:r>
            <a:r>
              <a:rPr lang="en-US" sz="3200" dirty="0">
                <a:solidFill>
                  <a:srgbClr val="002060"/>
                </a:solidFill>
                <a:latin typeface="+mn-lt"/>
                <a:cs typeface="+mn-cs"/>
              </a:rPr>
              <a:t> (vv. 12-18)</a:t>
            </a:r>
          </a:p>
        </p:txBody>
      </p:sp>
      <p:sp>
        <p:nvSpPr>
          <p:cNvPr id="10245" name="Rectangle 5"/>
          <p:cNvSpPr>
            <a:spLocks noChangeArrowheads="1"/>
          </p:cNvSpPr>
          <p:nvPr/>
        </p:nvSpPr>
        <p:spPr bwMode="auto">
          <a:xfrm>
            <a:off x="4648200" y="2027903"/>
            <a:ext cx="4038600" cy="3886200"/>
          </a:xfrm>
          <a:prstGeom prst="rect">
            <a:avLst/>
          </a:prstGeom>
          <a:solidFill>
            <a:schemeClr val="accent4">
              <a:lumMod val="20000"/>
              <a:lumOff val="8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auto">
              <a:spcBef>
                <a:spcPts val="0"/>
              </a:spcBef>
              <a:spcAft>
                <a:spcPts val="0"/>
              </a:spcAft>
              <a:defRPr/>
            </a:pPr>
            <a:r>
              <a:rPr lang="en-US" sz="6000" b="1" u="sng" dirty="0">
                <a:solidFill>
                  <a:srgbClr val="002060"/>
                </a:solidFill>
                <a:latin typeface="+mn-lt"/>
                <a:cs typeface="+mn-cs"/>
              </a:rPr>
              <a:t>New</a:t>
            </a:r>
            <a:endParaRPr lang="en-US" sz="6000" b="1" dirty="0">
              <a:solidFill>
                <a:srgbClr val="002060"/>
              </a:solidFill>
              <a:latin typeface="+mn-lt"/>
              <a:cs typeface="+mn-cs"/>
            </a:endParaRPr>
          </a:p>
          <a:p>
            <a:pPr algn="ctr" fontAlgn="auto">
              <a:spcBef>
                <a:spcPts val="0"/>
              </a:spcBef>
              <a:spcAft>
                <a:spcPts val="0"/>
              </a:spcAft>
              <a:defRPr/>
            </a:pPr>
            <a:endParaRPr lang="en-US" sz="3200" dirty="0">
              <a:solidFill>
                <a:srgbClr val="002060"/>
              </a:solidFill>
              <a:latin typeface="+mn-lt"/>
              <a:cs typeface="+mn-cs"/>
            </a:endParaRPr>
          </a:p>
          <a:p>
            <a:pPr algn="ctr" fontAlgn="auto">
              <a:spcBef>
                <a:spcPts val="0"/>
              </a:spcBef>
              <a:spcAft>
                <a:spcPts val="0"/>
              </a:spcAft>
              <a:defRPr/>
            </a:pPr>
            <a:r>
              <a:rPr lang="en-US" sz="3200" b="1" dirty="0">
                <a:solidFill>
                  <a:srgbClr val="002060"/>
                </a:solidFill>
                <a:latin typeface="+mn-lt"/>
                <a:cs typeface="+mn-cs"/>
              </a:rPr>
              <a:t>Of Spirit</a:t>
            </a:r>
            <a:r>
              <a:rPr lang="en-US" sz="3200" dirty="0">
                <a:solidFill>
                  <a:srgbClr val="002060"/>
                </a:solidFill>
                <a:latin typeface="+mn-lt"/>
                <a:cs typeface="+mn-cs"/>
              </a:rPr>
              <a:t> (v. 6b)</a:t>
            </a:r>
          </a:p>
          <a:p>
            <a:pPr algn="ctr" fontAlgn="auto">
              <a:spcBef>
                <a:spcPts val="0"/>
              </a:spcBef>
              <a:spcAft>
                <a:spcPts val="0"/>
              </a:spcAft>
              <a:defRPr/>
            </a:pPr>
            <a:r>
              <a:rPr lang="en-US" sz="3200" b="1" dirty="0">
                <a:solidFill>
                  <a:srgbClr val="002060"/>
                </a:solidFill>
                <a:latin typeface="+mn-lt"/>
                <a:cs typeface="+mn-cs"/>
              </a:rPr>
              <a:t>Gives Life</a:t>
            </a:r>
            <a:r>
              <a:rPr lang="en-US" sz="3200" dirty="0">
                <a:solidFill>
                  <a:srgbClr val="002060"/>
                </a:solidFill>
                <a:latin typeface="+mn-lt"/>
                <a:cs typeface="+mn-cs"/>
              </a:rPr>
              <a:t> (vv 6b-7)</a:t>
            </a:r>
          </a:p>
          <a:p>
            <a:pPr algn="ctr" fontAlgn="auto">
              <a:spcBef>
                <a:spcPts val="0"/>
              </a:spcBef>
              <a:spcAft>
                <a:spcPts val="0"/>
              </a:spcAft>
              <a:defRPr/>
            </a:pPr>
            <a:r>
              <a:rPr lang="en-US" sz="3200" b="1" dirty="0">
                <a:solidFill>
                  <a:srgbClr val="002060"/>
                </a:solidFill>
                <a:latin typeface="+mn-lt"/>
                <a:cs typeface="+mn-cs"/>
              </a:rPr>
              <a:t>Ex. in Glory</a:t>
            </a:r>
            <a:r>
              <a:rPr lang="en-US" sz="3200" dirty="0">
                <a:solidFill>
                  <a:srgbClr val="002060"/>
                </a:solidFill>
                <a:latin typeface="+mn-lt"/>
                <a:cs typeface="+mn-cs"/>
              </a:rPr>
              <a:t> (vv. 7-9)</a:t>
            </a:r>
          </a:p>
          <a:p>
            <a:pPr algn="ctr" fontAlgn="auto">
              <a:spcBef>
                <a:spcPts val="0"/>
              </a:spcBef>
              <a:spcAft>
                <a:spcPts val="0"/>
              </a:spcAft>
              <a:defRPr/>
            </a:pPr>
            <a:r>
              <a:rPr lang="en-US" sz="3200" b="1" dirty="0">
                <a:solidFill>
                  <a:srgbClr val="002060"/>
                </a:solidFill>
                <a:latin typeface="+mn-lt"/>
                <a:cs typeface="+mn-cs"/>
              </a:rPr>
              <a:t>Remains</a:t>
            </a:r>
            <a:r>
              <a:rPr lang="en-US" sz="3200" dirty="0">
                <a:solidFill>
                  <a:srgbClr val="002060"/>
                </a:solidFill>
                <a:latin typeface="+mn-lt"/>
                <a:cs typeface="+mn-cs"/>
              </a:rPr>
              <a:t> (vv. 7, 11)</a:t>
            </a:r>
          </a:p>
          <a:p>
            <a:pPr algn="ctr" fontAlgn="auto">
              <a:spcBef>
                <a:spcPts val="0"/>
              </a:spcBef>
              <a:spcAft>
                <a:spcPts val="0"/>
              </a:spcAft>
              <a:defRPr/>
            </a:pPr>
            <a:r>
              <a:rPr lang="en-US" sz="3200" b="1" dirty="0">
                <a:solidFill>
                  <a:srgbClr val="002060"/>
                </a:solidFill>
                <a:latin typeface="+mn-lt"/>
                <a:cs typeface="+mn-cs"/>
              </a:rPr>
              <a:t>Unveiled </a:t>
            </a:r>
            <a:r>
              <a:rPr lang="en-US" sz="3200" dirty="0">
                <a:solidFill>
                  <a:srgbClr val="002060"/>
                </a:solidFill>
                <a:latin typeface="+mn-lt"/>
                <a:cs typeface="+mn-cs"/>
              </a:rPr>
              <a:t>(vv. 12-18)</a:t>
            </a:r>
          </a:p>
        </p:txBody>
      </p:sp>
    </p:spTree>
    <p:extLst>
      <p:ext uri="{BB962C8B-B14F-4D97-AF65-F5344CB8AC3E}">
        <p14:creationId xmlns:p14="http://schemas.microsoft.com/office/powerpoint/2010/main" val="14485603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53035" y="255494"/>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3" name="TextBox 2"/>
          <p:cNvSpPr txBox="1"/>
          <p:nvPr/>
        </p:nvSpPr>
        <p:spPr>
          <a:xfrm>
            <a:off x="954741" y="1559859"/>
            <a:ext cx="6508377" cy="1754326"/>
          </a:xfrm>
          <a:prstGeom prst="rect">
            <a:avLst/>
          </a:prstGeom>
          <a:noFill/>
        </p:spPr>
        <p:txBody>
          <a:bodyPr wrap="square" rtlCol="0">
            <a:spAutoFit/>
          </a:bodyPr>
          <a:lstStyle/>
          <a:p>
            <a:pPr marL="457200" indent="-457200">
              <a:lnSpc>
                <a:spcPct val="150000"/>
              </a:lnSpc>
              <a:buFont typeface="+mj-lt"/>
              <a:buAutoNum type="alphaUcPeriod"/>
            </a:pPr>
            <a:r>
              <a:rPr lang="en-US" sz="2400" b="1" u="sng" dirty="0" smtClean="0"/>
              <a:t>Romans 7:1-4</a:t>
            </a:r>
          </a:p>
          <a:p>
            <a:pPr marL="457200" indent="-457200">
              <a:lnSpc>
                <a:spcPct val="150000"/>
              </a:lnSpc>
              <a:buFont typeface="+mj-lt"/>
              <a:buAutoNum type="alphaUcPeriod"/>
            </a:pPr>
            <a:r>
              <a:rPr lang="en-US" sz="2400" b="1" u="sng" dirty="0" smtClean="0"/>
              <a:t>2 Corinthians 3:6-18</a:t>
            </a:r>
          </a:p>
          <a:p>
            <a:pPr marL="457200" indent="-457200">
              <a:lnSpc>
                <a:spcPct val="150000"/>
              </a:lnSpc>
              <a:buFont typeface="+mj-lt"/>
              <a:buAutoNum type="alphaUcPeriod"/>
            </a:pPr>
            <a:r>
              <a:rPr lang="en-US" sz="2400" b="1" u="sng" dirty="0" smtClean="0"/>
              <a:t>Galatians 3:19-25</a:t>
            </a:r>
            <a:endParaRPr lang="en-US" sz="2400" b="1" u="sng" dirty="0"/>
          </a:p>
        </p:txBody>
      </p:sp>
    </p:spTree>
    <p:extLst>
      <p:ext uri="{BB962C8B-B14F-4D97-AF65-F5344CB8AC3E}">
        <p14:creationId xmlns:p14="http://schemas.microsoft.com/office/powerpoint/2010/main" val="1663611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077200" cy="606319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b="1" u="sng" dirty="0">
                <a:latin typeface="Times New Roman" pitchFamily="18" charset="0"/>
                <a:cs typeface="Times New Roman" pitchFamily="18" charset="0"/>
              </a:rPr>
              <a:t>Gal 3:19-25</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19 What purpose then does the law serve? It was added because of transgressions, till the Seed should come to whom the promise was made; and it was appointed through angels by the hand of a mediator.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20 Now a mediator does not mediate for one only, but God is one.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21 Is the law then against the promises of God? Certainly not! For if there had been a law given which could have given life, truly righteousness would have been by the law.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22 But the Scripture has confined all under sin, that the promise by faith in Jesus Christ might be given to those who believe. </a:t>
            </a:r>
          </a:p>
        </p:txBody>
      </p:sp>
      <p:cxnSp>
        <p:nvCxnSpPr>
          <p:cNvPr id="3" name="Straight Connector 2"/>
          <p:cNvCxnSpPr/>
          <p:nvPr/>
        </p:nvCxnSpPr>
        <p:spPr>
          <a:xfrm>
            <a:off x="2819400" y="2057400"/>
            <a:ext cx="31242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237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077200" cy="347787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b="1" u="sng" dirty="0">
                <a:latin typeface="Times New Roman" pitchFamily="18" charset="0"/>
                <a:cs typeface="Times New Roman" pitchFamily="18" charset="0"/>
              </a:rPr>
              <a:t>Gal 3:19-25</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23 But before faith came, we were kept under guard by the law, kept for the faith which would afterward be revealed.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24 Therefore the law was our tutor to bring us to Christ, that we might be justified by faith. </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400" dirty="0">
                <a:latin typeface="Times New Roman" pitchFamily="18" charset="0"/>
                <a:cs typeface="Times New Roman" pitchFamily="18" charset="0"/>
              </a:rPr>
              <a:t>25 But after faith has come, we are no longer under a tutor. </a:t>
            </a:r>
          </a:p>
        </p:txBody>
      </p:sp>
      <p:cxnSp>
        <p:nvCxnSpPr>
          <p:cNvPr id="3" name="Straight Connector 2"/>
          <p:cNvCxnSpPr/>
          <p:nvPr/>
        </p:nvCxnSpPr>
        <p:spPr>
          <a:xfrm>
            <a:off x="2667000" y="2819400"/>
            <a:ext cx="46482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038600" y="3886200"/>
            <a:ext cx="37338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524000" y="4648200"/>
            <a:ext cx="5791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sz="2800" b="1" dirty="0"/>
              <a:t>Law = Tutor</a:t>
            </a:r>
          </a:p>
          <a:p>
            <a:pPr algn="ctr"/>
            <a:r>
              <a:rPr lang="en-US" sz="2800" b="1" dirty="0"/>
              <a:t>No Longer Under Tutor</a:t>
            </a:r>
          </a:p>
          <a:p>
            <a:pPr algn="ctr"/>
            <a:r>
              <a:rPr lang="en-US" sz="2800" b="1" dirty="0"/>
              <a:t>Thus, No Longer Under The Law!</a:t>
            </a:r>
          </a:p>
        </p:txBody>
      </p:sp>
    </p:spTree>
    <p:extLst>
      <p:ext uri="{BB962C8B-B14F-4D97-AF65-F5344CB8AC3E}">
        <p14:creationId xmlns:p14="http://schemas.microsoft.com/office/powerpoint/2010/main" val="15709419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ppt_x</p:attrName>
                                        </p:attrNameLst>
                                      </p:cBhvr>
                                      <p:tavLst>
                                        <p:tav tm="0">
                                          <p:val>
                                            <p:strVal val="#ppt_x-.2"/>
                                          </p:val>
                                        </p:tav>
                                        <p:tav tm="100000">
                                          <p:val>
                                            <p:strVal val="#ppt_x"/>
                                          </p:val>
                                        </p:tav>
                                      </p:tavLst>
                                    </p:anim>
                                    <p:anim calcmode="lin" valueType="num">
                                      <p:cBhvr>
                                        <p:cTn id="1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53035" y="255494"/>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3" name="TextBox 2"/>
          <p:cNvSpPr txBox="1"/>
          <p:nvPr/>
        </p:nvSpPr>
        <p:spPr>
          <a:xfrm>
            <a:off x="954741" y="1559859"/>
            <a:ext cx="6508377" cy="2308324"/>
          </a:xfrm>
          <a:prstGeom prst="rect">
            <a:avLst/>
          </a:prstGeom>
          <a:noFill/>
        </p:spPr>
        <p:txBody>
          <a:bodyPr wrap="square" rtlCol="0">
            <a:spAutoFit/>
          </a:bodyPr>
          <a:lstStyle/>
          <a:p>
            <a:pPr marL="457200" indent="-457200">
              <a:lnSpc>
                <a:spcPct val="150000"/>
              </a:lnSpc>
              <a:buFont typeface="+mj-lt"/>
              <a:buAutoNum type="alphaUcPeriod"/>
            </a:pPr>
            <a:r>
              <a:rPr lang="en-US" sz="2400" b="1" u="sng" dirty="0" smtClean="0"/>
              <a:t>Romans 7:1-4</a:t>
            </a:r>
          </a:p>
          <a:p>
            <a:pPr marL="457200" indent="-457200">
              <a:lnSpc>
                <a:spcPct val="150000"/>
              </a:lnSpc>
              <a:buFont typeface="+mj-lt"/>
              <a:buAutoNum type="alphaUcPeriod"/>
            </a:pPr>
            <a:r>
              <a:rPr lang="en-US" sz="2400" b="1" u="sng" dirty="0" smtClean="0"/>
              <a:t>2 Corinthians 3:6-18</a:t>
            </a:r>
          </a:p>
          <a:p>
            <a:pPr marL="457200" indent="-457200">
              <a:lnSpc>
                <a:spcPct val="150000"/>
              </a:lnSpc>
              <a:buFont typeface="+mj-lt"/>
              <a:buAutoNum type="alphaUcPeriod"/>
            </a:pPr>
            <a:r>
              <a:rPr lang="en-US" sz="2400" b="1" u="sng" dirty="0" smtClean="0"/>
              <a:t>Galatians 3:19-25</a:t>
            </a:r>
          </a:p>
          <a:p>
            <a:pPr marL="457200" indent="-457200">
              <a:lnSpc>
                <a:spcPct val="150000"/>
              </a:lnSpc>
              <a:buFont typeface="+mj-lt"/>
              <a:buAutoNum type="alphaUcPeriod"/>
            </a:pPr>
            <a:r>
              <a:rPr lang="en-US" sz="2400" b="1" u="sng" dirty="0" smtClean="0"/>
              <a:t>Colossians 2:14</a:t>
            </a:r>
            <a:endParaRPr lang="en-US" sz="2400" b="1" u="sng" dirty="0"/>
          </a:p>
        </p:txBody>
      </p:sp>
    </p:spTree>
    <p:extLst>
      <p:ext uri="{BB962C8B-B14F-4D97-AF65-F5344CB8AC3E}">
        <p14:creationId xmlns:p14="http://schemas.microsoft.com/office/powerpoint/2010/main" val="513476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371600"/>
            <a:ext cx="8077200" cy="2677656"/>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auto">
              <a:spcBef>
                <a:spcPts val="0"/>
              </a:spcBef>
              <a:spcAft>
                <a:spcPts val="0"/>
              </a:spcAft>
              <a:defRPr/>
            </a:pPr>
            <a:r>
              <a:rPr lang="en-US" sz="2800" b="1" u="sng" dirty="0">
                <a:latin typeface="Times New Roman" pitchFamily="18" charset="0"/>
                <a:cs typeface="Times New Roman" pitchFamily="18" charset="0"/>
              </a:rPr>
              <a:t>Col 2:14</a:t>
            </a:r>
          </a:p>
          <a:p>
            <a:pPr fontAlgn="auto">
              <a:spcBef>
                <a:spcPts val="0"/>
              </a:spcBef>
              <a:spcAft>
                <a:spcPts val="0"/>
              </a:spcAft>
              <a:defRPr/>
            </a:pPr>
            <a:endParaRPr lang="en-US" sz="2800" dirty="0">
              <a:latin typeface="Times New Roman" pitchFamily="18" charset="0"/>
              <a:cs typeface="Times New Roman" pitchFamily="18" charset="0"/>
            </a:endParaRPr>
          </a:p>
          <a:p>
            <a:pPr fontAlgn="auto">
              <a:spcBef>
                <a:spcPts val="0"/>
              </a:spcBef>
              <a:spcAft>
                <a:spcPts val="0"/>
              </a:spcAft>
              <a:defRPr/>
            </a:pPr>
            <a:r>
              <a:rPr lang="en-US" sz="2800" dirty="0">
                <a:latin typeface="Times New Roman" pitchFamily="18" charset="0"/>
                <a:cs typeface="Times New Roman" pitchFamily="18" charset="0"/>
              </a:rPr>
              <a:t>14 having wiped out the handwriting of requirements that was against us, which was contrary to us. And He has taken it out of the way, having nailed it to the cross. </a:t>
            </a:r>
          </a:p>
        </p:txBody>
      </p:sp>
      <p:cxnSp>
        <p:nvCxnSpPr>
          <p:cNvPr id="3" name="Straight Connector 2"/>
          <p:cNvCxnSpPr/>
          <p:nvPr/>
        </p:nvCxnSpPr>
        <p:spPr>
          <a:xfrm>
            <a:off x="2209800" y="2667000"/>
            <a:ext cx="14478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219200" y="3505200"/>
            <a:ext cx="3200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8231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53035" y="255494"/>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3" name="TextBox 2"/>
          <p:cNvSpPr txBox="1"/>
          <p:nvPr/>
        </p:nvSpPr>
        <p:spPr>
          <a:xfrm>
            <a:off x="954741" y="1559859"/>
            <a:ext cx="6508377" cy="2862322"/>
          </a:xfrm>
          <a:prstGeom prst="rect">
            <a:avLst/>
          </a:prstGeom>
          <a:noFill/>
        </p:spPr>
        <p:txBody>
          <a:bodyPr wrap="square" rtlCol="0">
            <a:spAutoFit/>
          </a:bodyPr>
          <a:lstStyle/>
          <a:p>
            <a:pPr marL="457200" indent="-457200">
              <a:lnSpc>
                <a:spcPct val="150000"/>
              </a:lnSpc>
              <a:buFont typeface="+mj-lt"/>
              <a:buAutoNum type="alphaUcPeriod"/>
            </a:pPr>
            <a:r>
              <a:rPr lang="en-US" sz="2400" b="1" u="sng" dirty="0" smtClean="0"/>
              <a:t>Romans 7:1-4</a:t>
            </a:r>
          </a:p>
          <a:p>
            <a:pPr marL="457200" indent="-457200">
              <a:lnSpc>
                <a:spcPct val="150000"/>
              </a:lnSpc>
              <a:buFont typeface="+mj-lt"/>
              <a:buAutoNum type="alphaUcPeriod"/>
            </a:pPr>
            <a:r>
              <a:rPr lang="en-US" sz="2400" b="1" u="sng" dirty="0" smtClean="0"/>
              <a:t>2 Corinthians 3:6-18</a:t>
            </a:r>
          </a:p>
          <a:p>
            <a:pPr marL="457200" indent="-457200">
              <a:lnSpc>
                <a:spcPct val="150000"/>
              </a:lnSpc>
              <a:buFont typeface="+mj-lt"/>
              <a:buAutoNum type="alphaUcPeriod"/>
            </a:pPr>
            <a:r>
              <a:rPr lang="en-US" sz="2400" b="1" u="sng" dirty="0" smtClean="0"/>
              <a:t>Galatians 3:19-25</a:t>
            </a:r>
          </a:p>
          <a:p>
            <a:pPr marL="457200" indent="-457200">
              <a:lnSpc>
                <a:spcPct val="150000"/>
              </a:lnSpc>
              <a:buFont typeface="+mj-lt"/>
              <a:buAutoNum type="alphaUcPeriod"/>
            </a:pPr>
            <a:r>
              <a:rPr lang="en-US" sz="2400" b="1" u="sng" dirty="0" smtClean="0"/>
              <a:t>Colossians 2:14</a:t>
            </a:r>
          </a:p>
          <a:p>
            <a:pPr marL="457200" indent="-457200">
              <a:lnSpc>
                <a:spcPct val="150000"/>
              </a:lnSpc>
              <a:buFont typeface="+mj-lt"/>
              <a:buAutoNum type="alphaUcPeriod"/>
            </a:pPr>
            <a:r>
              <a:rPr lang="en-US" sz="2400" b="1" u="sng" dirty="0" smtClean="0"/>
              <a:t>Jeremiah 31:31-34; Hebrews 8:7-13</a:t>
            </a:r>
            <a:endParaRPr lang="en-US" sz="2400" b="1" u="sng" dirty="0"/>
          </a:p>
        </p:txBody>
      </p:sp>
    </p:spTree>
    <p:extLst>
      <p:ext uri="{BB962C8B-B14F-4D97-AF65-F5344CB8AC3E}">
        <p14:creationId xmlns:p14="http://schemas.microsoft.com/office/powerpoint/2010/main" val="2472403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28600"/>
            <a:ext cx="7924800" cy="6370975"/>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fontAlgn="auto">
              <a:spcBef>
                <a:spcPts val="0"/>
              </a:spcBef>
              <a:spcAft>
                <a:spcPts val="0"/>
              </a:spcAft>
              <a:defRPr/>
            </a:pPr>
            <a:r>
              <a:rPr lang="en-US" sz="2800" b="1" u="sng" dirty="0">
                <a:latin typeface="Times New Roman" pitchFamily="18" charset="0"/>
                <a:cs typeface="Times New Roman" pitchFamily="18" charset="0"/>
              </a:rPr>
              <a:t>Jeremiah 31:31-34</a:t>
            </a:r>
          </a:p>
          <a:p>
            <a:pPr fontAlgn="auto">
              <a:spcBef>
                <a:spcPts val="0"/>
              </a:spcBef>
              <a:spcAft>
                <a:spcPts val="0"/>
              </a:spcAft>
              <a:defRPr/>
            </a:pPr>
            <a:endParaRPr lang="en-US" sz="24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31 "Behold, the days are coming, says the LORD, when I will make a new covenant with the house of Israel and with the house of Judah-</a:t>
            </a:r>
          </a:p>
          <a:p>
            <a:pPr fontAlgn="auto">
              <a:spcBef>
                <a:spcPts val="0"/>
              </a:spcBef>
              <a:spcAft>
                <a:spcPts val="0"/>
              </a:spcAft>
              <a:defRPr/>
            </a:pPr>
            <a:endParaRPr lang="en-US" sz="16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32 not according to the covenant that I made with their fathers in the day that I took them by the hand to lead them out of the land of Egypt, My covenant which they broke, though I was a husband to them, says the LORD. </a:t>
            </a:r>
          </a:p>
          <a:p>
            <a:pPr fontAlgn="auto">
              <a:spcBef>
                <a:spcPts val="0"/>
              </a:spcBef>
              <a:spcAft>
                <a:spcPts val="0"/>
              </a:spcAft>
              <a:defRPr/>
            </a:pPr>
            <a:endParaRPr lang="en-US" sz="16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33 But this is the covenant that I will make with the house of Israel after those days, says the LORD: I will put My law in their minds, and write it on their hearts; and I will be their God, and they shall be My people. </a:t>
            </a:r>
          </a:p>
          <a:p>
            <a:pPr fontAlgn="auto">
              <a:spcBef>
                <a:spcPts val="0"/>
              </a:spcBef>
              <a:spcAft>
                <a:spcPts val="0"/>
              </a:spcAft>
              <a:defRPr/>
            </a:pPr>
            <a:endParaRPr lang="en-US" sz="16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34 No more shall every man teach his neighbor, and every man his brother, saying, 'Know the LORD,' for they all shall know Me, from the least of them to the greatest of them, says the LORD. For I will forgive their iniquity, and their sin I will remember no more."</a:t>
            </a:r>
          </a:p>
        </p:txBody>
      </p:sp>
      <p:cxnSp>
        <p:nvCxnSpPr>
          <p:cNvPr id="5" name="Straight Connector 4"/>
          <p:cNvCxnSpPr/>
          <p:nvPr/>
        </p:nvCxnSpPr>
        <p:spPr>
          <a:xfrm>
            <a:off x="914400" y="1752600"/>
            <a:ext cx="1524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066800" y="2286000"/>
            <a:ext cx="6629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547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36113"/>
            <a:ext cx="8229600" cy="6217087"/>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fontAlgn="auto">
              <a:spcBef>
                <a:spcPts val="0"/>
              </a:spcBef>
              <a:spcAft>
                <a:spcPts val="0"/>
              </a:spcAft>
              <a:defRPr/>
            </a:pPr>
            <a:r>
              <a:rPr lang="en-US" sz="2800" b="1" u="sng" dirty="0" smtClean="0">
                <a:latin typeface="+mn-lt"/>
                <a:cs typeface="+mn-cs"/>
              </a:rPr>
              <a:t>Heb. </a:t>
            </a:r>
            <a:r>
              <a:rPr lang="en-US" sz="2800" b="1" u="sng" dirty="0">
                <a:latin typeface="+mn-lt"/>
                <a:cs typeface="+mn-cs"/>
              </a:rPr>
              <a:t>8:7-13</a:t>
            </a:r>
          </a:p>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200" dirty="0">
                <a:latin typeface="Times New Roman" pitchFamily="18" charset="0"/>
                <a:cs typeface="Times New Roman" pitchFamily="18" charset="0"/>
              </a:rPr>
              <a:t>7 For if that first covenant had been faultless, then no place would have been sought for a second.</a:t>
            </a:r>
          </a:p>
          <a:p>
            <a:pPr fontAlgn="auto">
              <a:spcBef>
                <a:spcPts val="0"/>
              </a:spcBef>
              <a:spcAft>
                <a:spcPts val="0"/>
              </a:spcAft>
              <a:defRPr/>
            </a:pPr>
            <a:r>
              <a:rPr lang="en-US" sz="2200" dirty="0">
                <a:latin typeface="Times New Roman" pitchFamily="18" charset="0"/>
                <a:cs typeface="Times New Roman" pitchFamily="18" charset="0"/>
              </a:rPr>
              <a:t> </a:t>
            </a:r>
          </a:p>
          <a:p>
            <a:pPr fontAlgn="auto">
              <a:spcBef>
                <a:spcPts val="0"/>
              </a:spcBef>
              <a:spcAft>
                <a:spcPts val="0"/>
              </a:spcAft>
              <a:defRPr/>
            </a:pPr>
            <a:r>
              <a:rPr lang="en-US" sz="2200" dirty="0">
                <a:latin typeface="Times New Roman" pitchFamily="18" charset="0"/>
                <a:cs typeface="Times New Roman" pitchFamily="18" charset="0"/>
              </a:rPr>
              <a:t>8 Because finding fault with them, He says: "Behold, the days are coming, says the LORD, when I will make a new covenant with the house of Israel and with the house of Judah– </a:t>
            </a:r>
          </a:p>
          <a:p>
            <a:pPr fontAlgn="auto">
              <a:spcBef>
                <a:spcPts val="0"/>
              </a:spcBef>
              <a:spcAft>
                <a:spcPts val="0"/>
              </a:spcAft>
              <a:defRPr/>
            </a:pPr>
            <a:r>
              <a:rPr lang="en-US" sz="2200" dirty="0">
                <a:latin typeface="Times New Roman" pitchFamily="18" charset="0"/>
                <a:cs typeface="Times New Roman" pitchFamily="18" charset="0"/>
              </a:rPr>
              <a:t> </a:t>
            </a:r>
          </a:p>
          <a:p>
            <a:pPr fontAlgn="auto">
              <a:spcBef>
                <a:spcPts val="0"/>
              </a:spcBef>
              <a:spcAft>
                <a:spcPts val="0"/>
              </a:spcAft>
              <a:defRPr/>
            </a:pPr>
            <a:r>
              <a:rPr lang="en-US" sz="2200" dirty="0">
                <a:latin typeface="Times New Roman" pitchFamily="18" charset="0"/>
                <a:cs typeface="Times New Roman" pitchFamily="18" charset="0"/>
              </a:rPr>
              <a:t>9 not according to the covenant that I made with their fathers in the day when I took them by the hand to lead them out of the land of Egypt; because they did not continue in My covenant, and I disregarded them, says the LORD. </a:t>
            </a:r>
          </a:p>
          <a:p>
            <a:pPr fontAlgn="auto">
              <a:spcBef>
                <a:spcPts val="0"/>
              </a:spcBef>
              <a:spcAft>
                <a:spcPts val="0"/>
              </a:spcAft>
              <a:defRPr/>
            </a:pPr>
            <a:r>
              <a:rPr lang="en-US" sz="2200" dirty="0">
                <a:latin typeface="Times New Roman" pitchFamily="18" charset="0"/>
                <a:cs typeface="Times New Roman" pitchFamily="18" charset="0"/>
              </a:rPr>
              <a:t> </a:t>
            </a:r>
            <a:endParaRPr lang="en-US" sz="10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10 For this is the covenant that I will make with the house of Israel after those days, says the LORD: I will put My laws in their mind and write them on their hearts; and I will be their God, and they shall be My people.  </a:t>
            </a:r>
          </a:p>
        </p:txBody>
      </p:sp>
      <p:cxnSp>
        <p:nvCxnSpPr>
          <p:cNvPr id="3" name="Straight Connector 2"/>
          <p:cNvCxnSpPr/>
          <p:nvPr/>
        </p:nvCxnSpPr>
        <p:spPr>
          <a:xfrm>
            <a:off x="1905000" y="1447800"/>
            <a:ext cx="1524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514600" y="1752600"/>
            <a:ext cx="914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562600" y="2743200"/>
            <a:ext cx="1524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85800" y="3733800"/>
            <a:ext cx="67056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5452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229600" cy="4185761"/>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fontAlgn="auto">
              <a:spcBef>
                <a:spcPts val="0"/>
              </a:spcBef>
              <a:spcAft>
                <a:spcPts val="0"/>
              </a:spcAft>
              <a:defRPr/>
            </a:pPr>
            <a:r>
              <a:rPr lang="en-US" sz="2800" b="1" u="sng" dirty="0" smtClean="0">
                <a:latin typeface="+mn-lt"/>
                <a:cs typeface="+mn-cs"/>
              </a:rPr>
              <a:t>Heb. </a:t>
            </a:r>
            <a:r>
              <a:rPr lang="en-US" sz="2800" b="1" u="sng" dirty="0">
                <a:latin typeface="+mn-lt"/>
                <a:cs typeface="+mn-cs"/>
              </a:rPr>
              <a:t>8:7-13</a:t>
            </a:r>
          </a:p>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200" dirty="0">
                <a:latin typeface="Times New Roman" pitchFamily="18" charset="0"/>
                <a:cs typeface="Times New Roman" pitchFamily="18" charset="0"/>
              </a:rPr>
              <a:t>11 None of them shall teach his neighbor, and none his brother, saying, 'Know the LORD,' for all shall know Me, from the least of them to the greatest of them.  </a:t>
            </a:r>
          </a:p>
          <a:p>
            <a:pPr fontAlgn="auto">
              <a:spcBef>
                <a:spcPts val="0"/>
              </a:spcBef>
              <a:spcAft>
                <a:spcPts val="0"/>
              </a:spcAft>
              <a:defRPr/>
            </a:pPr>
            <a:endParaRPr lang="en-US" sz="22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12 For I will be merciful to their unrighteousness, and their sins and their lawless deeds I will remember no more."  </a:t>
            </a:r>
          </a:p>
          <a:p>
            <a:pPr fontAlgn="auto">
              <a:spcBef>
                <a:spcPts val="0"/>
              </a:spcBef>
              <a:spcAft>
                <a:spcPts val="0"/>
              </a:spcAft>
              <a:defRPr/>
            </a:pPr>
            <a:endParaRPr lang="en-US" sz="2200" dirty="0">
              <a:latin typeface="Times New Roman" pitchFamily="18" charset="0"/>
              <a:cs typeface="Times New Roman" pitchFamily="18" charset="0"/>
            </a:endParaRPr>
          </a:p>
          <a:p>
            <a:pPr fontAlgn="auto">
              <a:spcBef>
                <a:spcPts val="0"/>
              </a:spcBef>
              <a:spcAft>
                <a:spcPts val="0"/>
              </a:spcAft>
              <a:defRPr/>
            </a:pPr>
            <a:r>
              <a:rPr lang="en-US" sz="2200" dirty="0">
                <a:latin typeface="Times New Roman" pitchFamily="18" charset="0"/>
                <a:cs typeface="Times New Roman" pitchFamily="18" charset="0"/>
              </a:rPr>
              <a:t>13 In that He says, "A new covenant," He has made the first obsolete. Now what is becoming obsolete and growing old is ready to vanish away. </a:t>
            </a:r>
          </a:p>
        </p:txBody>
      </p:sp>
      <p:cxnSp>
        <p:nvCxnSpPr>
          <p:cNvPr id="3" name="Straight Connector 2"/>
          <p:cNvCxnSpPr/>
          <p:nvPr/>
        </p:nvCxnSpPr>
        <p:spPr>
          <a:xfrm>
            <a:off x="2667000" y="4191000"/>
            <a:ext cx="1905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705600" y="4191000"/>
            <a:ext cx="1524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572000" y="4495800"/>
            <a:ext cx="33528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81000" y="4876800"/>
            <a:ext cx="7620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460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0612" y="1990165"/>
            <a:ext cx="7611035" cy="1538883"/>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u="sng" dirty="0" smtClean="0">
                <a:cs typeface="Times New Roman" panose="02020603050405020304" pitchFamily="18" charset="0"/>
              </a:rPr>
              <a:t>Heb. 10:9</a:t>
            </a:r>
          </a:p>
          <a:p>
            <a:endParaRPr lang="en-US"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then He said, "Behold, I have come to do Your will, O God." He takes away the first that He may establish the second. </a:t>
            </a:r>
          </a:p>
        </p:txBody>
      </p:sp>
      <p:cxnSp>
        <p:nvCxnSpPr>
          <p:cNvPr id="6" name="Straight Connector 5"/>
          <p:cNvCxnSpPr/>
          <p:nvPr/>
        </p:nvCxnSpPr>
        <p:spPr>
          <a:xfrm flipV="1">
            <a:off x="1398494" y="3429000"/>
            <a:ext cx="2312894" cy="1344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952129" y="3442447"/>
            <a:ext cx="986118" cy="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175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1981200" y="2030505"/>
            <a:ext cx="5305425" cy="2828925"/>
            <a:chOff x="1981200" y="2971800"/>
            <a:chExt cx="5305425" cy="2828925"/>
          </a:xfrm>
        </p:grpSpPr>
        <p:graphicFrame>
          <p:nvGraphicFramePr>
            <p:cNvPr id="10245" name="Object 2"/>
            <p:cNvGraphicFramePr>
              <a:graphicFrameLocks noChangeAspect="1"/>
            </p:cNvGraphicFramePr>
            <p:nvPr/>
          </p:nvGraphicFramePr>
          <p:xfrm>
            <a:off x="1981200" y="3581400"/>
            <a:ext cx="5305425" cy="2219325"/>
          </p:xfrm>
          <a:graphic>
            <a:graphicData uri="http://schemas.openxmlformats.org/presentationml/2006/ole">
              <mc:AlternateContent xmlns:mc="http://schemas.openxmlformats.org/markup-compatibility/2006">
                <mc:Choice xmlns:v="urn:schemas-microsoft-com:vml" Requires="v">
                  <p:oleObj spid="_x0000_s4122" name="Drawing" r:id="rId3" imgW="5314950" imgH="2228850" progId="WPDraw30.Drawing">
                    <p:embed/>
                  </p:oleObj>
                </mc:Choice>
                <mc:Fallback>
                  <p:oleObj name="Drawing" r:id="rId3" imgW="5314950" imgH="2228850"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81400"/>
                          <a:ext cx="53054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6" name="TextBox 6"/>
            <p:cNvSpPr txBox="1">
              <a:spLocks noChangeArrowheads="1"/>
            </p:cNvSpPr>
            <p:nvPr/>
          </p:nvSpPr>
          <p:spPr bwMode="auto">
            <a:xfrm>
              <a:off x="3352800" y="3886200"/>
              <a:ext cx="772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sz="3600" dirty="0"/>
                <a:t>Old</a:t>
              </a:r>
            </a:p>
          </p:txBody>
        </p:sp>
        <p:sp>
          <p:nvSpPr>
            <p:cNvPr id="10247" name="TextBox 7"/>
            <p:cNvSpPr txBox="1">
              <a:spLocks noChangeArrowheads="1"/>
            </p:cNvSpPr>
            <p:nvPr/>
          </p:nvSpPr>
          <p:spPr bwMode="auto">
            <a:xfrm>
              <a:off x="4942031" y="3886200"/>
              <a:ext cx="9396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sz="3600" dirty="0"/>
                <a:t>New</a:t>
              </a:r>
            </a:p>
          </p:txBody>
        </p:sp>
        <p:sp>
          <p:nvSpPr>
            <p:cNvPr id="9" name="Curved Down Arrow 8"/>
            <p:cNvSpPr/>
            <p:nvPr/>
          </p:nvSpPr>
          <p:spPr>
            <a:xfrm>
              <a:off x="3429000" y="2971800"/>
              <a:ext cx="2438400" cy="838200"/>
            </a:xfrm>
            <a:prstGeom prst="curvedDownArrow">
              <a:avLst>
                <a:gd name="adj1" fmla="val 25000"/>
                <a:gd name="adj2" fmla="val 97651"/>
                <a:gd name="adj3" fmla="val 3954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0249" name="TextBox 9"/>
            <p:cNvSpPr txBox="1">
              <a:spLocks noChangeArrowheads="1"/>
            </p:cNvSpPr>
            <p:nvPr/>
          </p:nvSpPr>
          <p:spPr bwMode="auto">
            <a:xfrm rot="-816828">
              <a:off x="2819400" y="4648200"/>
              <a:ext cx="1295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sz="2400" dirty="0">
                  <a:solidFill>
                    <a:srgbClr val="002060"/>
                  </a:solidFill>
                </a:rPr>
                <a:t>Jer. 31</a:t>
              </a:r>
            </a:p>
          </p:txBody>
        </p:sp>
      </p:grpSp>
    </p:spTree>
    <p:extLst>
      <p:ext uri="{BB962C8B-B14F-4D97-AF65-F5344CB8AC3E}">
        <p14:creationId xmlns:p14="http://schemas.microsoft.com/office/powerpoint/2010/main" val="6351187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0"/>
          <p:cNvSpPr txBox="1">
            <a:spLocks noChangeArrowheads="1"/>
          </p:cNvSpPr>
          <p:nvPr/>
        </p:nvSpPr>
        <p:spPr bwMode="auto">
          <a:xfrm>
            <a:off x="1250577" y="161371"/>
            <a:ext cx="670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sz="3200" b="1" u="sng" dirty="0"/>
              <a:t>Two Conclusions:</a:t>
            </a:r>
          </a:p>
        </p:txBody>
      </p:sp>
      <p:sp>
        <p:nvSpPr>
          <p:cNvPr id="12" name="TextBox 11"/>
          <p:cNvSpPr txBox="1"/>
          <p:nvPr/>
        </p:nvSpPr>
        <p:spPr>
          <a:xfrm>
            <a:off x="1089213" y="1860183"/>
            <a:ext cx="7364506" cy="1569660"/>
          </a:xfrm>
          <a:prstGeom prst="rect">
            <a:avLst/>
          </a:prstGeom>
          <a:solidFill>
            <a:schemeClr val="bg1"/>
          </a:solidFill>
          <a:ln>
            <a:solidFill>
              <a:srgbClr val="C00000"/>
            </a:solidFill>
          </a:ln>
        </p:spPr>
        <p:txBody>
          <a:bodyPr wrap="square">
            <a:spAutoFit/>
          </a:bodyPr>
          <a:lstStyle/>
          <a:p>
            <a:pPr marL="457200" indent="-457200" fontAlgn="auto">
              <a:lnSpc>
                <a:spcPct val="150000"/>
              </a:lnSpc>
              <a:spcBef>
                <a:spcPts val="0"/>
              </a:spcBef>
              <a:spcAft>
                <a:spcPts val="0"/>
              </a:spcAft>
              <a:buFontTx/>
              <a:buAutoNum type="arabicPeriod"/>
              <a:defRPr/>
            </a:pPr>
            <a:r>
              <a:rPr lang="en-US" sz="3200" i="1" dirty="0">
                <a:solidFill>
                  <a:srgbClr val="002060"/>
                </a:solidFill>
                <a:latin typeface="+mn-lt"/>
                <a:cs typeface="+mn-cs"/>
              </a:rPr>
              <a:t>There would be a NEW covenant</a:t>
            </a:r>
          </a:p>
          <a:p>
            <a:pPr marL="457200" indent="-457200" fontAlgn="auto">
              <a:lnSpc>
                <a:spcPct val="150000"/>
              </a:lnSpc>
              <a:spcBef>
                <a:spcPts val="0"/>
              </a:spcBef>
              <a:spcAft>
                <a:spcPts val="0"/>
              </a:spcAft>
              <a:buFontTx/>
              <a:buAutoNum type="arabicPeriod"/>
              <a:defRPr/>
            </a:pPr>
            <a:r>
              <a:rPr lang="en-US" sz="3200" i="1" dirty="0">
                <a:solidFill>
                  <a:srgbClr val="002060"/>
                </a:solidFill>
                <a:latin typeface="+mn-lt"/>
                <a:cs typeface="+mn-cs"/>
              </a:rPr>
              <a:t>The New would be different than the Old</a:t>
            </a:r>
          </a:p>
        </p:txBody>
      </p:sp>
    </p:spTree>
    <p:extLst>
      <p:ext uri="{BB962C8B-B14F-4D97-AF65-F5344CB8AC3E}">
        <p14:creationId xmlns:p14="http://schemas.microsoft.com/office/powerpoint/2010/main" val="19127052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1000"/>
                                        <p:tgtEl>
                                          <p:spTgt spid="12">
                                            <p:bg/>
                                          </p:spTgt>
                                        </p:tgtEl>
                                      </p:cBhvr>
                                    </p:animEffect>
                                    <p:anim calcmode="lin" valueType="num">
                                      <p:cBhvr>
                                        <p:cTn id="8" dur="1000" fill="hold"/>
                                        <p:tgtEl>
                                          <p:spTgt spid="12">
                                            <p:bg/>
                                          </p:spTgt>
                                        </p:tgtEl>
                                        <p:attrNameLst>
                                          <p:attrName>ppt_x</p:attrName>
                                        </p:attrNameLst>
                                      </p:cBhvr>
                                      <p:tavLst>
                                        <p:tav tm="0">
                                          <p:val>
                                            <p:strVal val="#ppt_x"/>
                                          </p:val>
                                        </p:tav>
                                        <p:tav tm="100000">
                                          <p:val>
                                            <p:strVal val="#ppt_x"/>
                                          </p:val>
                                        </p:tav>
                                      </p:tavLst>
                                    </p:anim>
                                    <p:anim calcmode="lin" valueType="num">
                                      <p:cBhvr>
                                        <p:cTn id="9" dur="1000" fill="hold"/>
                                        <p:tgtEl>
                                          <p:spTgt spid="12">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1000"/>
                                        <p:tgtEl>
                                          <p:spTgt spid="12">
                                            <p:txEl>
                                              <p:pRg st="0" end="0"/>
                                            </p:txEl>
                                          </p:spTgt>
                                        </p:tgtEl>
                                      </p:cBhvr>
                                    </p:animEffect>
                                    <p:anim calcmode="lin" valueType="num">
                                      <p:cBhvr>
                                        <p:cTn id="1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fade">
                                      <p:cBhvr>
                                        <p:cTn id="19" dur="1000"/>
                                        <p:tgtEl>
                                          <p:spTgt spid="12">
                                            <p:txEl>
                                              <p:pRg st="1" end="1"/>
                                            </p:txEl>
                                          </p:spTgt>
                                        </p:tgtEl>
                                      </p:cBhvr>
                                    </p:animEffect>
                                    <p:anim calcmode="lin" valueType="num">
                                      <p:cBhvr>
                                        <p:cTn id="20"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5"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74058" y="2420470"/>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5" name="Rounded Rectangle 4"/>
          <p:cNvSpPr/>
          <p:nvPr/>
        </p:nvSpPr>
        <p:spPr>
          <a:xfrm>
            <a:off x="874057" y="3186952"/>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smtClean="0">
                <a:latin typeface="Tempus Sans ITC" panose="04020404030D07020202" pitchFamily="82" charset="0"/>
              </a:rPr>
              <a:t>Law Was Done Away in Its Entirety</a:t>
            </a:r>
          </a:p>
        </p:txBody>
      </p:sp>
      <p:sp>
        <p:nvSpPr>
          <p:cNvPr id="8" name="Rounded Rectangle 7"/>
          <p:cNvSpPr/>
          <p:nvPr/>
        </p:nvSpPr>
        <p:spPr>
          <a:xfrm>
            <a:off x="618564" y="363071"/>
            <a:ext cx="8175812" cy="1290917"/>
          </a:xfrm>
          <a:prstGeom prst="roundRect">
            <a:avLst/>
          </a:prstGeom>
          <a:solidFill>
            <a:srgbClr val="FFF2CC">
              <a:alpha val="7490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empus Sans ITC" panose="04020404030D07020202" pitchFamily="82" charset="0"/>
                <a:cs typeface="Courier New" panose="02070309020205020404" pitchFamily="49" charset="0"/>
              </a:rPr>
              <a:t>Is There a Difference in</a:t>
            </a:r>
          </a:p>
          <a:p>
            <a:pPr algn="ctr"/>
            <a:r>
              <a:rPr lang="en-US" sz="3200" dirty="0" smtClean="0">
                <a:solidFill>
                  <a:schemeClr val="tx1"/>
                </a:solidFill>
                <a:latin typeface="Tempus Sans ITC" panose="04020404030D07020202" pitchFamily="82" charset="0"/>
                <a:cs typeface="Courier New" panose="02070309020205020404" pitchFamily="49" charset="0"/>
              </a:rPr>
              <a:t>the Law of God &amp; the Law of Moses?</a:t>
            </a:r>
            <a:endParaRPr lang="en-US" sz="3200" dirty="0">
              <a:solidFill>
                <a:schemeClr val="tx1"/>
              </a:solidFill>
              <a:latin typeface="Tempus Sans ITC" panose="04020404030D07020202" pitchFamily="82" charset="0"/>
              <a:cs typeface="Courier New" panose="02070309020205020404" pitchFamily="49" charset="0"/>
            </a:endParaRPr>
          </a:p>
        </p:txBody>
      </p:sp>
    </p:spTree>
    <p:extLst>
      <p:ext uri="{BB962C8B-B14F-4D97-AF65-F5344CB8AC3E}">
        <p14:creationId xmlns:p14="http://schemas.microsoft.com/office/powerpoint/2010/main" val="32376185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26140" y="28238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smtClean="0">
                <a:latin typeface="Tempus Sans ITC" panose="04020404030D07020202" pitchFamily="82" charset="0"/>
              </a:rPr>
              <a:t>Law Was Done Away in Its Entirety</a:t>
            </a:r>
          </a:p>
        </p:txBody>
      </p:sp>
      <p:sp>
        <p:nvSpPr>
          <p:cNvPr id="3" name="TextBox 2"/>
          <p:cNvSpPr txBox="1"/>
          <p:nvPr/>
        </p:nvSpPr>
        <p:spPr>
          <a:xfrm>
            <a:off x="900953" y="1532965"/>
            <a:ext cx="7718612" cy="1938992"/>
          </a:xfrm>
          <a:prstGeom prst="rect">
            <a:avLst/>
          </a:prstGeom>
          <a:noFill/>
        </p:spPr>
        <p:txBody>
          <a:bodyPr wrap="square" rtlCol="0">
            <a:spAutoFit/>
          </a:bodyPr>
          <a:lstStyle/>
          <a:p>
            <a:pPr marL="457200" indent="-457200">
              <a:buFont typeface="+mj-lt"/>
              <a:buAutoNum type="alphaUcPeriod"/>
            </a:pPr>
            <a:r>
              <a:rPr lang="en-US" sz="2400" b="1" u="sng" dirty="0" smtClean="0"/>
              <a:t>Every passage that teaches the law was taken away teaches that ALL the law was taken away</a:t>
            </a:r>
          </a:p>
          <a:p>
            <a:pPr marL="914400" lvl="1" indent="-457200">
              <a:buFont typeface="+mj-lt"/>
              <a:buAutoNum type="arabicPeriod"/>
            </a:pPr>
            <a:r>
              <a:rPr lang="en-US" sz="2400" i="1" dirty="0" smtClean="0"/>
              <a:t>These texts tell us “the law” was removed</a:t>
            </a:r>
          </a:p>
          <a:p>
            <a:pPr marL="914400" lvl="1" indent="-457200">
              <a:buFont typeface="+mj-lt"/>
              <a:buAutoNum type="arabicPeriod"/>
            </a:pPr>
            <a:r>
              <a:rPr lang="en-US" sz="2400" i="1" dirty="0" smtClean="0"/>
              <a:t>Is no text that says “ceremonial law” was removed</a:t>
            </a:r>
          </a:p>
          <a:p>
            <a:pPr marL="914400" lvl="1" indent="-457200">
              <a:buFont typeface="+mj-lt"/>
              <a:buAutoNum type="arabicPeriod"/>
            </a:pPr>
            <a:r>
              <a:rPr lang="en-US" sz="2400" i="1" dirty="0" smtClean="0"/>
              <a:t>Is no text that says “moral law” still binding</a:t>
            </a:r>
            <a:endParaRPr lang="en-US" sz="2400" i="1" dirty="0"/>
          </a:p>
        </p:txBody>
      </p:sp>
    </p:spTree>
    <p:extLst>
      <p:ext uri="{BB962C8B-B14F-4D97-AF65-F5344CB8AC3E}">
        <p14:creationId xmlns:p14="http://schemas.microsoft.com/office/powerpoint/2010/main" val="1311199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26140" y="28238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smtClean="0">
                <a:latin typeface="Tempus Sans ITC" panose="04020404030D07020202" pitchFamily="82" charset="0"/>
              </a:rPr>
              <a:t>Law Was Done Away in Its Entirety</a:t>
            </a:r>
          </a:p>
        </p:txBody>
      </p:sp>
      <p:sp>
        <p:nvSpPr>
          <p:cNvPr id="3" name="TextBox 2"/>
          <p:cNvSpPr txBox="1"/>
          <p:nvPr/>
        </p:nvSpPr>
        <p:spPr>
          <a:xfrm>
            <a:off x="900953" y="1532965"/>
            <a:ext cx="7718612" cy="1723549"/>
          </a:xfrm>
          <a:prstGeom prst="rect">
            <a:avLst/>
          </a:prstGeom>
          <a:noFill/>
        </p:spPr>
        <p:txBody>
          <a:bodyPr wrap="square" rtlCol="0">
            <a:spAutoFit/>
          </a:bodyPr>
          <a:lstStyle/>
          <a:p>
            <a:pPr marL="457200" indent="-457200">
              <a:buFont typeface="+mj-lt"/>
              <a:buAutoNum type="alphaUcPeriod"/>
            </a:pPr>
            <a:r>
              <a:rPr lang="en-US" sz="2400" b="1" u="sng" dirty="0" smtClean="0"/>
              <a:t>Every passage that teaches the law was taken away teaches that ALL the law was taken away</a:t>
            </a:r>
            <a:endParaRPr lang="en-US" sz="2400" b="1" u="sng" dirty="0"/>
          </a:p>
          <a:p>
            <a:pPr marL="457200" indent="-457200">
              <a:buFont typeface="+mj-lt"/>
              <a:buAutoNum type="alphaUcPeriod"/>
            </a:pPr>
            <a:endParaRPr lang="en-US" sz="1000" dirty="0" smtClean="0"/>
          </a:p>
          <a:p>
            <a:pPr marL="457200" indent="-457200">
              <a:buFont typeface="+mj-lt"/>
              <a:buAutoNum type="alphaUcPeriod"/>
            </a:pPr>
            <a:r>
              <a:rPr lang="en-US" sz="2400" b="1" u="sng" dirty="0" smtClean="0"/>
              <a:t>Romans 7:4-7 </a:t>
            </a:r>
            <a:r>
              <a:rPr lang="en-US" sz="2400" dirty="0" smtClean="0"/>
              <a:t>– specifies the 10 commandments as being included</a:t>
            </a:r>
          </a:p>
        </p:txBody>
      </p:sp>
    </p:spTree>
    <p:extLst>
      <p:ext uri="{BB962C8B-B14F-4D97-AF65-F5344CB8AC3E}">
        <p14:creationId xmlns:p14="http://schemas.microsoft.com/office/powerpoint/2010/main" val="1058485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7706" y="290657"/>
            <a:ext cx="6414247" cy="6370975"/>
          </a:xfrm>
          <a:prstGeom prst="rect">
            <a:avLst/>
          </a:prstGeom>
          <a:solidFill>
            <a:schemeClr val="bg1"/>
          </a:solid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4 Therefore, my brethren, you also have become dead to the law through the body of Christ, that you may be married to another-- to Him who was raised from the dead, that we should bear fruit to God. </a:t>
            </a:r>
          </a:p>
          <a:p>
            <a:r>
              <a:rPr lang="en-US" sz="2400" dirty="0" smtClean="0">
                <a:latin typeface="Times New Roman" panose="02020603050405020304" pitchFamily="18" charset="0"/>
                <a:cs typeface="Times New Roman" panose="02020603050405020304" pitchFamily="18" charset="0"/>
              </a:rPr>
              <a:t>5 For when we were in the flesh, the sinful passions which were aroused by the law were at work in our members to bear fruit to death. </a:t>
            </a:r>
          </a:p>
          <a:p>
            <a:r>
              <a:rPr lang="en-US" sz="2400" dirty="0" smtClean="0">
                <a:latin typeface="Times New Roman" panose="02020603050405020304" pitchFamily="18" charset="0"/>
                <a:cs typeface="Times New Roman" panose="02020603050405020304" pitchFamily="18" charset="0"/>
              </a:rPr>
              <a:t>6 But now we have been delivered from the law, having died to what we were held by, so that we should serve in the newness of the Spirit and not in the oldness of the letter. </a:t>
            </a:r>
          </a:p>
          <a:p>
            <a:r>
              <a:rPr lang="en-US" sz="2400" dirty="0" smtClean="0">
                <a:latin typeface="Times New Roman" panose="02020603050405020304" pitchFamily="18" charset="0"/>
                <a:cs typeface="Times New Roman" panose="02020603050405020304" pitchFamily="18" charset="0"/>
              </a:rPr>
              <a:t>7 What shall we say then? Is the law sin? Certainly not! On the contrary, I would not have known sin except through the law. For I would not have known covetousness unless the law had said, "You shall not covet."  </a:t>
            </a:r>
          </a:p>
        </p:txBody>
      </p:sp>
      <p:sp>
        <p:nvSpPr>
          <p:cNvPr id="3" name="TextBox 2"/>
          <p:cNvSpPr txBox="1"/>
          <p:nvPr/>
        </p:nvSpPr>
        <p:spPr>
          <a:xfrm rot="16200000">
            <a:off x="-981635" y="3346917"/>
            <a:ext cx="4572000" cy="769441"/>
          </a:xfrm>
          <a:prstGeom prst="rect">
            <a:avLst/>
          </a:prstGeom>
          <a:noFill/>
        </p:spPr>
        <p:txBody>
          <a:bodyPr wrap="square" rtlCol="0">
            <a:spAutoFit/>
          </a:bodyPr>
          <a:lstStyle/>
          <a:p>
            <a:pPr algn="ctr"/>
            <a:r>
              <a:rPr lang="en-US" sz="4400" dirty="0" smtClean="0">
                <a:solidFill>
                  <a:schemeClr val="accent4">
                    <a:lumMod val="40000"/>
                    <a:lumOff val="60000"/>
                  </a:schemeClr>
                </a:solidFill>
              </a:rPr>
              <a:t>Romans 7:4-7</a:t>
            </a:r>
            <a:endParaRPr lang="en-US" sz="4400" dirty="0">
              <a:solidFill>
                <a:schemeClr val="accent4">
                  <a:lumMod val="40000"/>
                  <a:lumOff val="60000"/>
                </a:schemeClr>
              </a:solidFill>
            </a:endParaRPr>
          </a:p>
        </p:txBody>
      </p:sp>
      <p:cxnSp>
        <p:nvCxnSpPr>
          <p:cNvPr id="5" name="Straight Connector 4"/>
          <p:cNvCxnSpPr/>
          <p:nvPr/>
        </p:nvCxnSpPr>
        <p:spPr>
          <a:xfrm>
            <a:off x="2487706" y="1089212"/>
            <a:ext cx="193637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694829" y="3597167"/>
            <a:ext cx="269613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586318" y="3980329"/>
            <a:ext cx="4456579" cy="448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4607" y="5822736"/>
            <a:ext cx="58774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14808" y="6176842"/>
            <a:ext cx="58774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180855" y="6172519"/>
            <a:ext cx="587748"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586318" y="6539754"/>
            <a:ext cx="1936376"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778624" y="578224"/>
            <a:ext cx="900953" cy="61856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200975" y="5708356"/>
            <a:ext cx="900953" cy="61856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a:off x="4424082" y="1290918"/>
            <a:ext cx="1990726" cy="4316506"/>
          </a:xfrm>
          <a:prstGeom prst="straightConnector1">
            <a:avLst/>
          </a:prstGeom>
          <a:ln w="76200">
            <a:solidFill>
              <a:srgbClr val="FFFF00"/>
            </a:solidFill>
            <a:headEnd type="triangle"/>
            <a:tailEnd type="triangle"/>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9451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down)">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74058" y="2420470"/>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5" name="Rounded Rectangle 4"/>
          <p:cNvSpPr/>
          <p:nvPr/>
        </p:nvSpPr>
        <p:spPr>
          <a:xfrm>
            <a:off x="874057" y="3186952"/>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smtClean="0">
                <a:latin typeface="Tempus Sans ITC" panose="04020404030D07020202" pitchFamily="82" charset="0"/>
              </a:rPr>
              <a:t>Law Was Done Away in Its Entirety</a:t>
            </a:r>
          </a:p>
        </p:txBody>
      </p:sp>
      <p:sp>
        <p:nvSpPr>
          <p:cNvPr id="6" name="Rounded Rectangle 5"/>
          <p:cNvSpPr/>
          <p:nvPr/>
        </p:nvSpPr>
        <p:spPr>
          <a:xfrm>
            <a:off x="874056" y="4065493"/>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smtClean="0">
                <a:latin typeface="Tempus Sans ITC" panose="04020404030D07020202" pitchFamily="82" charset="0"/>
              </a:rPr>
              <a:t>Law of God And Law of Moses Are Same</a:t>
            </a:r>
          </a:p>
        </p:txBody>
      </p:sp>
      <p:sp>
        <p:nvSpPr>
          <p:cNvPr id="8" name="Rounded Rectangle 7"/>
          <p:cNvSpPr/>
          <p:nvPr/>
        </p:nvSpPr>
        <p:spPr>
          <a:xfrm>
            <a:off x="618564" y="363071"/>
            <a:ext cx="8175812" cy="1290917"/>
          </a:xfrm>
          <a:prstGeom prst="roundRect">
            <a:avLst/>
          </a:prstGeom>
          <a:solidFill>
            <a:srgbClr val="FFF2CC">
              <a:alpha val="7490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empus Sans ITC" panose="04020404030D07020202" pitchFamily="82" charset="0"/>
                <a:cs typeface="Courier New" panose="02070309020205020404" pitchFamily="49" charset="0"/>
              </a:rPr>
              <a:t>Is There a Difference in</a:t>
            </a:r>
          </a:p>
          <a:p>
            <a:pPr algn="ctr"/>
            <a:r>
              <a:rPr lang="en-US" sz="3200" dirty="0" smtClean="0">
                <a:solidFill>
                  <a:schemeClr val="tx1"/>
                </a:solidFill>
                <a:latin typeface="Tempus Sans ITC" panose="04020404030D07020202" pitchFamily="82" charset="0"/>
                <a:cs typeface="Courier New" panose="02070309020205020404" pitchFamily="49" charset="0"/>
              </a:rPr>
              <a:t>the Law of God &amp; the Law of Moses?</a:t>
            </a:r>
            <a:endParaRPr lang="en-US" sz="3200" dirty="0">
              <a:solidFill>
                <a:schemeClr val="tx1"/>
              </a:solidFill>
              <a:latin typeface="Tempus Sans ITC" panose="04020404030D07020202" pitchFamily="82" charset="0"/>
              <a:cs typeface="Courier New" panose="02070309020205020404" pitchFamily="49" charset="0"/>
            </a:endParaRPr>
          </a:p>
        </p:txBody>
      </p:sp>
    </p:spTree>
    <p:extLst>
      <p:ext uri="{BB962C8B-B14F-4D97-AF65-F5344CB8AC3E}">
        <p14:creationId xmlns:p14="http://schemas.microsoft.com/office/powerpoint/2010/main" val="2501157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smtClean="0">
                <a:latin typeface="Tempus Sans ITC" panose="04020404030D07020202" pitchFamily="82" charset="0"/>
              </a:rPr>
              <a:t>Law of God And Law of Moses Are Same</a:t>
            </a:r>
          </a:p>
        </p:txBody>
      </p:sp>
      <p:sp>
        <p:nvSpPr>
          <p:cNvPr id="3" name="TextBox 2"/>
          <p:cNvSpPr txBox="1"/>
          <p:nvPr/>
        </p:nvSpPr>
        <p:spPr>
          <a:xfrm>
            <a:off x="833717" y="1425389"/>
            <a:ext cx="8095129" cy="3416320"/>
          </a:xfrm>
          <a:prstGeom prst="rect">
            <a:avLst/>
          </a:prstGeom>
          <a:noFill/>
        </p:spPr>
        <p:txBody>
          <a:bodyPr wrap="square" rtlCol="0">
            <a:spAutoFit/>
          </a:bodyPr>
          <a:lstStyle/>
          <a:p>
            <a:pPr marL="457200" indent="-457200">
              <a:buFont typeface="+mj-lt"/>
              <a:buAutoNum type="alphaUcPeriod"/>
            </a:pPr>
            <a:r>
              <a:rPr lang="en-US" sz="2400" b="1" u="sng" dirty="0" smtClean="0"/>
              <a:t>Text Does Not Make a Distinction</a:t>
            </a:r>
          </a:p>
          <a:p>
            <a:pPr marL="914400" lvl="1" indent="-457200">
              <a:buFont typeface="+mj-lt"/>
              <a:buAutoNum type="arabicPeriod"/>
            </a:pPr>
            <a:r>
              <a:rPr lang="en-US" sz="2400" i="1" dirty="0" smtClean="0"/>
              <a:t>Where is “moral” &amp; “ceremonial” mentioned in connection with the law?</a:t>
            </a:r>
          </a:p>
          <a:p>
            <a:pPr marL="914400" lvl="1" indent="-457200">
              <a:buFont typeface="+mj-lt"/>
              <a:buAutoNum type="arabicPeriod"/>
            </a:pPr>
            <a:r>
              <a:rPr lang="en-US" sz="2400" i="1" dirty="0" smtClean="0"/>
              <a:t>Where is text that says “ceremonial law” was abolished?</a:t>
            </a:r>
          </a:p>
          <a:p>
            <a:pPr marL="914400" lvl="1" indent="-457200">
              <a:buFont typeface="+mj-lt"/>
              <a:buAutoNum type="arabicPeriod"/>
            </a:pPr>
            <a:r>
              <a:rPr lang="en-US" sz="2400" i="1" dirty="0" smtClean="0"/>
              <a:t>Where is text that says “moral law” continues</a:t>
            </a:r>
          </a:p>
          <a:p>
            <a:pPr marL="914400" lvl="1" indent="-457200">
              <a:buFont typeface="+mj-lt"/>
              <a:buAutoNum type="arabicPeriod"/>
            </a:pPr>
            <a:r>
              <a:rPr lang="en-US" sz="2400" i="1" dirty="0" smtClean="0"/>
              <a:t>Where is text that says </a:t>
            </a:r>
            <a:r>
              <a:rPr lang="en-US" sz="2400" i="1" dirty="0" err="1" smtClean="0"/>
              <a:t>Exo</a:t>
            </a:r>
            <a:r>
              <a:rPr lang="en-US" sz="2400" i="1" dirty="0" smtClean="0"/>
              <a:t>. 20:2-17 &amp; Deut. 5:6-21 are the “moral law”</a:t>
            </a:r>
          </a:p>
          <a:p>
            <a:pPr marL="914400" lvl="1" indent="-457200">
              <a:buFont typeface="+mj-lt"/>
              <a:buAutoNum type="arabicPeriod"/>
            </a:pPr>
            <a:r>
              <a:rPr lang="en-US" sz="2400" i="1" dirty="0" smtClean="0"/>
              <a:t>Where is text that label all but the 10 commandments as “ceremonial”?</a:t>
            </a:r>
          </a:p>
        </p:txBody>
      </p:sp>
    </p:spTree>
    <p:extLst>
      <p:ext uri="{BB962C8B-B14F-4D97-AF65-F5344CB8AC3E}">
        <p14:creationId xmlns:p14="http://schemas.microsoft.com/office/powerpoint/2010/main" val="23498507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smtClean="0">
                <a:latin typeface="Tempus Sans ITC" panose="04020404030D07020202" pitchFamily="82" charset="0"/>
              </a:rPr>
              <a:t>Law of God And Law of Moses Are Same</a:t>
            </a:r>
          </a:p>
        </p:txBody>
      </p:sp>
      <p:sp>
        <p:nvSpPr>
          <p:cNvPr id="3" name="TextBox 2"/>
          <p:cNvSpPr txBox="1"/>
          <p:nvPr/>
        </p:nvSpPr>
        <p:spPr>
          <a:xfrm>
            <a:off x="833717" y="1425389"/>
            <a:ext cx="8095129" cy="2462213"/>
          </a:xfrm>
          <a:prstGeom prst="rect">
            <a:avLst/>
          </a:prstGeom>
          <a:noFill/>
        </p:spPr>
        <p:txBody>
          <a:bodyPr wrap="square" rtlCol="0">
            <a:spAutoFit/>
          </a:bodyPr>
          <a:lstStyle/>
          <a:p>
            <a:pPr marL="457200" indent="-457200">
              <a:buFont typeface="+mj-lt"/>
              <a:buAutoNum type="alphaUcPeriod"/>
            </a:pPr>
            <a:r>
              <a:rPr lang="en-US" sz="2400" b="1" u="sng" dirty="0" smtClean="0"/>
              <a:t>Text Does Not Make a Distinction</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“Law” – not “Laws”</a:t>
            </a:r>
          </a:p>
          <a:p>
            <a:pPr marL="914400" lvl="1" indent="-457200">
              <a:buFont typeface="+mj-lt"/>
              <a:buAutoNum type="arabicPeriod"/>
            </a:pPr>
            <a:r>
              <a:rPr lang="en-US" sz="2400" i="1" dirty="0" smtClean="0"/>
              <a:t>Bible speaks of “the law”  (Romans 51 times; Galatians 39 times)</a:t>
            </a:r>
          </a:p>
          <a:p>
            <a:pPr marL="914400" lvl="1" indent="-457200">
              <a:buFont typeface="+mj-lt"/>
              <a:buAutoNum type="arabicPeriod"/>
            </a:pPr>
            <a:r>
              <a:rPr lang="en-US" sz="2400" i="1" dirty="0" smtClean="0"/>
              <a:t>Not once is “laws” used </a:t>
            </a:r>
          </a:p>
          <a:p>
            <a:pPr marL="914400" lvl="1" indent="-457200">
              <a:buFont typeface="+mj-lt"/>
              <a:buAutoNum type="arabicPeriod"/>
            </a:pPr>
            <a:r>
              <a:rPr lang="en-US" sz="2400" i="1" dirty="0" smtClean="0"/>
              <a:t>Yet, some speak of laws (moral &amp; ceremonial)</a:t>
            </a:r>
          </a:p>
        </p:txBody>
      </p:sp>
    </p:spTree>
    <p:extLst>
      <p:ext uri="{BB962C8B-B14F-4D97-AF65-F5344CB8AC3E}">
        <p14:creationId xmlns:p14="http://schemas.microsoft.com/office/powerpoint/2010/main" val="38259661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smtClean="0">
                <a:latin typeface="Tempus Sans ITC" panose="04020404030D07020202" pitchFamily="82" charset="0"/>
              </a:rPr>
              <a:t>Law of God And Law of Moses Are Same</a:t>
            </a:r>
          </a:p>
        </p:txBody>
      </p:sp>
      <p:sp>
        <p:nvSpPr>
          <p:cNvPr id="3" name="TextBox 2"/>
          <p:cNvSpPr txBox="1"/>
          <p:nvPr/>
        </p:nvSpPr>
        <p:spPr>
          <a:xfrm>
            <a:off x="833717" y="1425389"/>
            <a:ext cx="8095129" cy="1877437"/>
          </a:xfrm>
          <a:prstGeom prst="rect">
            <a:avLst/>
          </a:prstGeom>
          <a:noFill/>
        </p:spPr>
        <p:txBody>
          <a:bodyPr wrap="square" rtlCol="0">
            <a:spAutoFit/>
          </a:bodyPr>
          <a:lstStyle/>
          <a:p>
            <a:pPr marL="457200" indent="-457200">
              <a:buFont typeface="+mj-lt"/>
              <a:buAutoNum type="alphaUcPeriod"/>
            </a:pPr>
            <a:r>
              <a:rPr lang="en-US" sz="2400" b="1" u="sng" dirty="0" smtClean="0"/>
              <a:t>Text Does Not Make a Distinction</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“Law” – not “Laws”</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Law of God &amp; Law of Moses are the Same</a:t>
            </a:r>
          </a:p>
          <a:p>
            <a:pPr marL="914400" lvl="1" indent="-457200">
              <a:buFont typeface="+mj-lt"/>
              <a:buAutoNum type="arabicPeriod"/>
            </a:pPr>
            <a:r>
              <a:rPr lang="en-US" sz="2400" i="1" dirty="0" smtClean="0"/>
              <a:t>Nehemiah 8 </a:t>
            </a:r>
          </a:p>
        </p:txBody>
      </p:sp>
    </p:spTree>
    <p:extLst>
      <p:ext uri="{BB962C8B-B14F-4D97-AF65-F5344CB8AC3E}">
        <p14:creationId xmlns:p14="http://schemas.microsoft.com/office/powerpoint/2010/main" val="2354463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306" y="1707777"/>
            <a:ext cx="8350623" cy="4893647"/>
          </a:xfrm>
          <a:prstGeom prst="rect">
            <a:avLst/>
          </a:prstGeom>
          <a:noFill/>
        </p:spPr>
        <p:txBody>
          <a:bodyPr wrap="squar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1</a:t>
            </a:r>
            <a:r>
              <a:rPr lang="en-US" sz="2400" dirty="0">
                <a:solidFill>
                  <a:schemeClr val="bg1"/>
                </a:solidFill>
                <a:latin typeface="Times New Roman" panose="02020603050405020304" pitchFamily="18" charset="0"/>
                <a:cs typeface="Times New Roman" panose="02020603050405020304" pitchFamily="18" charset="0"/>
              </a:rPr>
              <a:t> Now all the people gathered together as one man in the open square that was in front of the Water Gate; and they told Ezra the scribe to bring the </a:t>
            </a:r>
            <a:r>
              <a:rPr lang="en-US" sz="2400" u="sng" dirty="0">
                <a:solidFill>
                  <a:srgbClr val="FFFF00"/>
                </a:solidFill>
                <a:latin typeface="Times New Roman" panose="02020603050405020304" pitchFamily="18" charset="0"/>
                <a:cs typeface="Times New Roman" panose="02020603050405020304" pitchFamily="18" charset="0"/>
              </a:rPr>
              <a:t>Book of the Law of Moses</a:t>
            </a:r>
            <a:r>
              <a:rPr lang="en-US" sz="2400" dirty="0">
                <a:solidFill>
                  <a:schemeClr val="bg1"/>
                </a:solidFill>
                <a:latin typeface="Times New Roman" panose="02020603050405020304" pitchFamily="18" charset="0"/>
                <a:cs typeface="Times New Roman" panose="02020603050405020304" pitchFamily="18" charset="0"/>
              </a:rPr>
              <a:t>, which the </a:t>
            </a:r>
            <a:r>
              <a:rPr lang="en-US" sz="2400" u="sng" dirty="0">
                <a:solidFill>
                  <a:srgbClr val="FFFF00"/>
                </a:solidFill>
                <a:latin typeface="Times New Roman" panose="02020603050405020304" pitchFamily="18" charset="0"/>
                <a:cs typeface="Times New Roman" panose="02020603050405020304" pitchFamily="18" charset="0"/>
              </a:rPr>
              <a:t>LORD had commanded Israel</a:t>
            </a:r>
            <a:r>
              <a:rPr lang="en-US" sz="2400" dirty="0">
                <a:solidFill>
                  <a:srgbClr val="FFFF00"/>
                </a:solidFill>
                <a:latin typeface="Times New Roman" panose="02020603050405020304" pitchFamily="18" charset="0"/>
                <a:cs typeface="Times New Roman" panose="02020603050405020304" pitchFamily="18" charset="0"/>
              </a:rPr>
              <a:t>. </a:t>
            </a:r>
          </a:p>
          <a:p>
            <a:r>
              <a:rPr lang="en-US" sz="2400" b="1" dirty="0" smtClean="0">
                <a:solidFill>
                  <a:schemeClr val="bg1"/>
                </a:solidFill>
                <a:latin typeface="Times New Roman" panose="02020603050405020304" pitchFamily="18" charset="0"/>
                <a:cs typeface="Times New Roman" panose="02020603050405020304" pitchFamily="18" charset="0"/>
              </a:rPr>
              <a:t>8</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So they read distinctly from the book, </a:t>
            </a:r>
            <a:r>
              <a:rPr lang="en-US" sz="2400" u="sng" dirty="0">
                <a:solidFill>
                  <a:srgbClr val="FFFF00"/>
                </a:solidFill>
                <a:latin typeface="Times New Roman" panose="02020603050405020304" pitchFamily="18" charset="0"/>
                <a:cs typeface="Times New Roman" panose="02020603050405020304" pitchFamily="18" charset="0"/>
              </a:rPr>
              <a:t>in the Law of God</a:t>
            </a:r>
            <a:r>
              <a:rPr lang="en-US" sz="2400" dirty="0">
                <a:solidFill>
                  <a:schemeClr val="bg1"/>
                </a:solidFill>
                <a:latin typeface="Times New Roman" panose="02020603050405020304" pitchFamily="18" charset="0"/>
                <a:cs typeface="Times New Roman" panose="02020603050405020304" pitchFamily="18" charset="0"/>
              </a:rPr>
              <a:t>; and they gave the sense, and helped them to understand the reading</a:t>
            </a:r>
            <a:r>
              <a:rPr lang="en-US" sz="2400" dirty="0" smtClean="0">
                <a:solidFill>
                  <a:schemeClr val="bg1"/>
                </a:solidFill>
                <a:latin typeface="Times New Roman" panose="02020603050405020304" pitchFamily="18" charset="0"/>
                <a:cs typeface="Times New Roman" panose="02020603050405020304" pitchFamily="18" charset="0"/>
              </a:rPr>
              <a:t>.</a:t>
            </a:r>
          </a:p>
          <a:p>
            <a:r>
              <a:rPr lang="en-US" sz="2400" b="1" dirty="0" smtClean="0">
                <a:solidFill>
                  <a:schemeClr val="bg1"/>
                </a:solidFill>
                <a:latin typeface="Times New Roman" panose="02020603050405020304" pitchFamily="18" charset="0"/>
                <a:cs typeface="Times New Roman" panose="02020603050405020304" pitchFamily="18" charset="0"/>
              </a:rPr>
              <a:t>14</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And they found written </a:t>
            </a:r>
            <a:r>
              <a:rPr lang="en-US" sz="2400" u="sng" dirty="0">
                <a:solidFill>
                  <a:srgbClr val="FFFF00"/>
                </a:solidFill>
                <a:latin typeface="Times New Roman" panose="02020603050405020304" pitchFamily="18" charset="0"/>
                <a:cs typeface="Times New Roman" panose="02020603050405020304" pitchFamily="18" charset="0"/>
              </a:rPr>
              <a:t>in the Law</a:t>
            </a:r>
            <a:r>
              <a:rPr lang="en-US" sz="2400" dirty="0">
                <a:solidFill>
                  <a:schemeClr val="bg1"/>
                </a:solidFill>
                <a:latin typeface="Times New Roman" panose="02020603050405020304" pitchFamily="18" charset="0"/>
                <a:cs typeface="Times New Roman" panose="02020603050405020304" pitchFamily="18" charset="0"/>
              </a:rPr>
              <a:t>, which the </a:t>
            </a:r>
            <a:r>
              <a:rPr lang="en-US" sz="2400" u="sng" dirty="0">
                <a:solidFill>
                  <a:srgbClr val="FFFF00"/>
                </a:solidFill>
                <a:latin typeface="Times New Roman" panose="02020603050405020304" pitchFamily="18" charset="0"/>
                <a:cs typeface="Times New Roman" panose="02020603050405020304" pitchFamily="18" charset="0"/>
              </a:rPr>
              <a:t>LORD had commanded by Moses</a:t>
            </a:r>
            <a:r>
              <a:rPr lang="en-US" sz="2400" dirty="0">
                <a:solidFill>
                  <a:srgbClr val="FFFF00"/>
                </a:solidFill>
                <a:latin typeface="Times New Roman" panose="02020603050405020304" pitchFamily="18" charset="0"/>
                <a:cs typeface="Times New Roman" panose="02020603050405020304" pitchFamily="18" charset="0"/>
              </a:rPr>
              <a:t>,</a:t>
            </a:r>
            <a:r>
              <a:rPr lang="en-US" sz="2400" dirty="0">
                <a:solidFill>
                  <a:schemeClr val="bg1"/>
                </a:solidFill>
                <a:latin typeface="Times New Roman" panose="02020603050405020304" pitchFamily="18" charset="0"/>
                <a:cs typeface="Times New Roman" panose="02020603050405020304" pitchFamily="18" charset="0"/>
              </a:rPr>
              <a:t> that the children of Israel should dwell in booths during the feast of the seventh month</a:t>
            </a:r>
            <a:r>
              <a:rPr lang="en-US" sz="2400" dirty="0" smtClean="0">
                <a:solidFill>
                  <a:schemeClr val="bg1"/>
                </a:solidFill>
                <a:latin typeface="Times New Roman" panose="02020603050405020304" pitchFamily="18" charset="0"/>
                <a:cs typeface="Times New Roman" panose="02020603050405020304" pitchFamily="18" charset="0"/>
              </a:rPr>
              <a:t>, </a:t>
            </a:r>
          </a:p>
          <a:p>
            <a:r>
              <a:rPr lang="en-US" sz="2400" b="1" dirty="0" smtClean="0">
                <a:solidFill>
                  <a:schemeClr val="bg1"/>
                </a:solidFill>
                <a:latin typeface="Times New Roman" panose="02020603050405020304" pitchFamily="18" charset="0"/>
                <a:cs typeface="Times New Roman" panose="02020603050405020304" pitchFamily="18" charset="0"/>
              </a:rPr>
              <a:t>18 </a:t>
            </a:r>
            <a:r>
              <a:rPr lang="en-US" sz="2400" dirty="0">
                <a:solidFill>
                  <a:schemeClr val="bg1"/>
                </a:solidFill>
                <a:latin typeface="Times New Roman" panose="02020603050405020304" pitchFamily="18" charset="0"/>
                <a:cs typeface="Times New Roman" panose="02020603050405020304" pitchFamily="18" charset="0"/>
              </a:rPr>
              <a:t>Also day by day, from the first day until the last day, he read from the </a:t>
            </a:r>
            <a:r>
              <a:rPr lang="en-US" sz="2400" u="sng" dirty="0">
                <a:solidFill>
                  <a:srgbClr val="FFFF00"/>
                </a:solidFill>
                <a:latin typeface="Times New Roman" panose="02020603050405020304" pitchFamily="18" charset="0"/>
                <a:cs typeface="Times New Roman" panose="02020603050405020304" pitchFamily="18" charset="0"/>
              </a:rPr>
              <a:t>Book of the Law of God</a:t>
            </a:r>
            <a:r>
              <a:rPr lang="en-US" sz="2400" dirty="0">
                <a:solidFill>
                  <a:schemeClr val="bg1"/>
                </a:solidFill>
                <a:latin typeface="Times New Roman" panose="02020603050405020304" pitchFamily="18" charset="0"/>
                <a:cs typeface="Times New Roman" panose="02020603050405020304" pitchFamily="18" charset="0"/>
              </a:rPr>
              <a:t>. And they kept the feast seven days; and on the eighth day there was a sacred assembly, according to the prescribed manner. </a:t>
            </a:r>
          </a:p>
        </p:txBody>
      </p:sp>
      <p:sp>
        <p:nvSpPr>
          <p:cNvPr id="3" name="TextBox 2"/>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Nehemiah 8</a:t>
            </a:r>
            <a:endParaRPr lang="en-US" sz="3200" dirty="0">
              <a:solidFill>
                <a:schemeClr val="bg1"/>
              </a:solidFill>
            </a:endParaRPr>
          </a:p>
        </p:txBody>
      </p:sp>
    </p:spTree>
    <p:extLst>
      <p:ext uri="{BB962C8B-B14F-4D97-AF65-F5344CB8AC3E}">
        <p14:creationId xmlns:p14="http://schemas.microsoft.com/office/powerpoint/2010/main" val="1465476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2246769"/>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914400" lvl="1" indent="-457200">
              <a:buFont typeface="+mj-lt"/>
              <a:buAutoNum type="arabicPeriod"/>
            </a:pPr>
            <a:r>
              <a:rPr lang="en-US" sz="2400" i="1" dirty="0">
                <a:solidFill>
                  <a:prstClr val="black"/>
                </a:solidFill>
              </a:rPr>
              <a:t>Nehemiah 8 </a:t>
            </a:r>
            <a:endParaRPr lang="en-US" sz="2400" i="1" dirty="0" smtClean="0">
              <a:solidFill>
                <a:prstClr val="black"/>
              </a:solidFill>
            </a:endParaRPr>
          </a:p>
          <a:p>
            <a:pPr marL="914400" lvl="1" indent="-457200">
              <a:buFont typeface="+mj-lt"/>
              <a:buAutoNum type="arabicPeriod"/>
            </a:pPr>
            <a:r>
              <a:rPr lang="en-US" sz="2400" i="1" dirty="0" smtClean="0">
                <a:solidFill>
                  <a:prstClr val="black"/>
                </a:solidFill>
              </a:rPr>
              <a:t>Nehemiah 10:29</a:t>
            </a:r>
            <a:endParaRPr lang="en-US" sz="2400" i="1" dirty="0">
              <a:solidFill>
                <a:prstClr val="black"/>
              </a:solidFill>
            </a:endParaRPr>
          </a:p>
        </p:txBody>
      </p:sp>
    </p:spTree>
    <p:extLst>
      <p:ext uri="{BB962C8B-B14F-4D97-AF65-F5344CB8AC3E}">
        <p14:creationId xmlns:p14="http://schemas.microsoft.com/office/powerpoint/2010/main" val="30876962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533400" y="2057400"/>
            <a:ext cx="8153400" cy="2246769"/>
          </a:xfrm>
          <a:prstGeom prst="rect">
            <a:avLst/>
          </a:prstGeom>
          <a:noFill/>
          <a:ln w="9525">
            <a:noFill/>
            <a:miter lim="800000"/>
            <a:headEnd/>
            <a:tailEnd/>
          </a:ln>
        </p:spPr>
        <p:txBody>
          <a:bodyPr>
            <a:spAutoFit/>
          </a:bodyPr>
          <a:lstStyle/>
          <a:p>
            <a:pPr fontAlgn="auto">
              <a:spcBef>
                <a:spcPts val="0"/>
              </a:spcBef>
              <a:spcAft>
                <a:spcPts val="0"/>
              </a:spcAft>
              <a:defRPr/>
            </a:pPr>
            <a:r>
              <a:rPr lang="en-US" sz="2800" dirty="0" smtClean="0">
                <a:solidFill>
                  <a:schemeClr val="bg1"/>
                </a:solidFill>
                <a:latin typeface="Times New Roman" panose="02020603050405020304" pitchFamily="18" charset="0"/>
                <a:cs typeface="Times New Roman" panose="02020603050405020304" pitchFamily="18" charset="0"/>
              </a:rPr>
              <a:t>these </a:t>
            </a:r>
            <a:r>
              <a:rPr lang="en-US" sz="2800" dirty="0">
                <a:solidFill>
                  <a:schemeClr val="bg1"/>
                </a:solidFill>
                <a:latin typeface="Times New Roman" panose="02020603050405020304" pitchFamily="18" charset="0"/>
                <a:cs typeface="Times New Roman" panose="02020603050405020304" pitchFamily="18" charset="0"/>
              </a:rPr>
              <a:t>joined with their brethren, their nobles, and entered into a curse and an oath to walk in </a:t>
            </a:r>
            <a:r>
              <a:rPr lang="en-US" sz="2800" u="sng" dirty="0">
                <a:solidFill>
                  <a:srgbClr val="FFFF00"/>
                </a:solidFill>
                <a:latin typeface="Times New Roman" panose="02020603050405020304" pitchFamily="18" charset="0"/>
                <a:cs typeface="Times New Roman" panose="02020603050405020304" pitchFamily="18" charset="0"/>
              </a:rPr>
              <a:t>God's Law, which was given by Moses</a:t>
            </a:r>
            <a:r>
              <a:rPr lang="en-US" sz="2800" dirty="0">
                <a:solidFill>
                  <a:schemeClr val="bg1"/>
                </a:solidFill>
                <a:latin typeface="Times New Roman" panose="02020603050405020304" pitchFamily="18" charset="0"/>
                <a:cs typeface="Times New Roman" panose="02020603050405020304" pitchFamily="18" charset="0"/>
              </a:rPr>
              <a:t> the servant of God, and to observe and do all the </a:t>
            </a:r>
            <a:r>
              <a:rPr lang="en-US" sz="2800" u="sng" dirty="0">
                <a:solidFill>
                  <a:srgbClr val="FFFF00"/>
                </a:solidFill>
                <a:latin typeface="Times New Roman" panose="02020603050405020304" pitchFamily="18" charset="0"/>
                <a:cs typeface="Times New Roman" panose="02020603050405020304" pitchFamily="18" charset="0"/>
              </a:rPr>
              <a:t>commandments of the LORD</a:t>
            </a:r>
            <a:r>
              <a:rPr lang="en-US" sz="2800" dirty="0">
                <a:solidFill>
                  <a:srgbClr val="FFFF00"/>
                </a:solidFill>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our Lord, and His ordinances and His statutes: </a:t>
            </a:r>
          </a:p>
        </p:txBody>
      </p:sp>
      <p:sp>
        <p:nvSpPr>
          <p:cNvPr id="3" name="TextBox 2"/>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Nehemiah 10:29</a:t>
            </a:r>
            <a:endParaRPr lang="en-US" sz="3200" dirty="0">
              <a:solidFill>
                <a:schemeClr val="bg1"/>
              </a:solidFill>
            </a:endParaRPr>
          </a:p>
        </p:txBody>
      </p:sp>
    </p:spTree>
    <p:extLst>
      <p:ext uri="{BB962C8B-B14F-4D97-AF65-F5344CB8AC3E}">
        <p14:creationId xmlns:p14="http://schemas.microsoft.com/office/powerpoint/2010/main" val="39478414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2616101"/>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914400" lvl="1" indent="-457200">
              <a:buFont typeface="+mj-lt"/>
              <a:buAutoNum type="arabicPeriod"/>
            </a:pPr>
            <a:r>
              <a:rPr lang="en-US" sz="2400" i="1" dirty="0">
                <a:solidFill>
                  <a:prstClr val="black"/>
                </a:solidFill>
              </a:rPr>
              <a:t>Nehemiah 8 </a:t>
            </a:r>
          </a:p>
          <a:p>
            <a:pPr marL="914400" lvl="1" indent="-457200">
              <a:buFont typeface="+mj-lt"/>
              <a:buAutoNum type="arabicPeriod"/>
            </a:pPr>
            <a:r>
              <a:rPr lang="en-US" sz="2400" i="1" dirty="0" smtClean="0">
                <a:solidFill>
                  <a:prstClr val="black"/>
                </a:solidFill>
              </a:rPr>
              <a:t>Nehemiah 10:29</a:t>
            </a:r>
          </a:p>
          <a:p>
            <a:pPr marL="914400" lvl="1" indent="-457200">
              <a:buFont typeface="+mj-lt"/>
              <a:buAutoNum type="arabicPeriod"/>
            </a:pPr>
            <a:r>
              <a:rPr lang="en-US" sz="2400" i="1" dirty="0" smtClean="0">
                <a:solidFill>
                  <a:prstClr val="black"/>
                </a:solidFill>
              </a:rPr>
              <a:t>Ezra 7:6, 12</a:t>
            </a:r>
            <a:endParaRPr lang="en-US" sz="2400" i="1" dirty="0">
              <a:solidFill>
                <a:prstClr val="black"/>
              </a:solidFill>
            </a:endParaRPr>
          </a:p>
        </p:txBody>
      </p:sp>
    </p:spTree>
    <p:extLst>
      <p:ext uri="{BB962C8B-B14F-4D97-AF65-F5344CB8AC3E}">
        <p14:creationId xmlns:p14="http://schemas.microsoft.com/office/powerpoint/2010/main" val="404141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Ezra 7: 6, 12</a:t>
            </a:r>
            <a:endParaRPr lang="en-US" sz="3200" dirty="0">
              <a:solidFill>
                <a:schemeClr val="bg1"/>
              </a:solidFill>
            </a:endParaRPr>
          </a:p>
        </p:txBody>
      </p:sp>
      <p:sp>
        <p:nvSpPr>
          <p:cNvPr id="3" name="Text Box 4"/>
          <p:cNvSpPr txBox="1">
            <a:spLocks noChangeArrowheads="1"/>
          </p:cNvSpPr>
          <p:nvPr/>
        </p:nvSpPr>
        <p:spPr bwMode="auto">
          <a:xfrm>
            <a:off x="847165" y="1904999"/>
            <a:ext cx="7826188" cy="3970318"/>
          </a:xfrm>
          <a:prstGeom prst="rect">
            <a:avLst/>
          </a:prstGeom>
          <a:noFill/>
          <a:ln w="9525">
            <a:noFill/>
            <a:miter lim="800000"/>
            <a:headEnd/>
            <a:tailEnd/>
          </a:ln>
        </p:spPr>
        <p:txBody>
          <a:bodyPr wrap="square">
            <a:spAutoFit/>
          </a:bodyPr>
          <a:lstStyle/>
          <a:p>
            <a:pPr fontAlgn="auto">
              <a:spcBef>
                <a:spcPts val="0"/>
              </a:spcBef>
              <a:spcAft>
                <a:spcPts val="0"/>
              </a:spcAft>
              <a:defRPr/>
            </a:pP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this Ezra came up from Babylon; and he was a skilled scribe in the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Law of Moses</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which the LORD God of Israel had given.</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king granted him all his request, according to the hand of the LORD his God upon him. </a:t>
            </a:r>
          </a:p>
          <a:p>
            <a:pPr fontAlgn="auto">
              <a:spcBef>
                <a:spcPts val="0"/>
              </a:spcBef>
              <a:spcAft>
                <a:spcPts val="0"/>
              </a:spcAft>
              <a:defRPr/>
            </a:pPr>
            <a:endPar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fontAlgn="auto">
              <a:spcBef>
                <a:spcPts val="0"/>
              </a:spcBef>
              <a:spcAft>
                <a:spcPts val="0"/>
              </a:spcAft>
              <a:defRPr/>
            </a:pP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Artaxerxes</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king of kings, To Ezra the priest, a scribe of the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Law of the God of heaven</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Perfect peace, and so forth.</a:t>
            </a:r>
          </a:p>
        </p:txBody>
      </p:sp>
    </p:spTree>
    <p:extLst>
      <p:ext uri="{BB962C8B-B14F-4D97-AF65-F5344CB8AC3E}">
        <p14:creationId xmlns:p14="http://schemas.microsoft.com/office/powerpoint/2010/main" val="19532350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2985433"/>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914400" lvl="1" indent="-457200">
              <a:buFont typeface="+mj-lt"/>
              <a:buAutoNum type="arabicPeriod"/>
            </a:pPr>
            <a:r>
              <a:rPr lang="en-US" sz="2400" i="1" dirty="0">
                <a:solidFill>
                  <a:prstClr val="black"/>
                </a:solidFill>
              </a:rPr>
              <a:t>Nehemiah 8 </a:t>
            </a:r>
          </a:p>
          <a:p>
            <a:pPr marL="914400" lvl="1" indent="-457200">
              <a:buFont typeface="+mj-lt"/>
              <a:buAutoNum type="arabicPeriod"/>
            </a:pPr>
            <a:r>
              <a:rPr lang="en-US" sz="2400" i="1" dirty="0">
                <a:solidFill>
                  <a:prstClr val="black"/>
                </a:solidFill>
              </a:rPr>
              <a:t>Nehemiah 10:29</a:t>
            </a:r>
          </a:p>
          <a:p>
            <a:pPr marL="914400" lvl="1" indent="-457200">
              <a:buFont typeface="+mj-lt"/>
              <a:buAutoNum type="arabicPeriod"/>
            </a:pPr>
            <a:r>
              <a:rPr lang="en-US" sz="2400" i="1" dirty="0">
                <a:solidFill>
                  <a:prstClr val="black"/>
                </a:solidFill>
              </a:rPr>
              <a:t>Ezra 7:6, </a:t>
            </a:r>
            <a:r>
              <a:rPr lang="en-US" sz="2400" i="1" dirty="0" smtClean="0">
                <a:solidFill>
                  <a:prstClr val="black"/>
                </a:solidFill>
              </a:rPr>
              <a:t>12</a:t>
            </a:r>
          </a:p>
          <a:p>
            <a:pPr marL="914400" lvl="1" indent="-457200">
              <a:buFont typeface="+mj-lt"/>
              <a:buAutoNum type="arabicPeriod"/>
            </a:pPr>
            <a:r>
              <a:rPr lang="en-US" sz="2400" i="1" dirty="0" smtClean="0">
                <a:solidFill>
                  <a:prstClr val="black"/>
                </a:solidFill>
              </a:rPr>
              <a:t>2 Chronicles 34:14</a:t>
            </a:r>
            <a:endParaRPr lang="en-US" sz="2400" i="1" dirty="0">
              <a:solidFill>
                <a:prstClr val="black"/>
              </a:solidFill>
            </a:endParaRPr>
          </a:p>
        </p:txBody>
      </p:sp>
    </p:spTree>
    <p:extLst>
      <p:ext uri="{BB962C8B-B14F-4D97-AF65-F5344CB8AC3E}">
        <p14:creationId xmlns:p14="http://schemas.microsoft.com/office/powerpoint/2010/main" val="4265011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2 Chronicles 34:14</a:t>
            </a:r>
            <a:endParaRPr lang="en-US" sz="3200" dirty="0">
              <a:solidFill>
                <a:schemeClr val="bg1"/>
              </a:solidFill>
            </a:endParaRPr>
          </a:p>
        </p:txBody>
      </p:sp>
      <p:sp>
        <p:nvSpPr>
          <p:cNvPr id="3" name="Text Box 4"/>
          <p:cNvSpPr txBox="1">
            <a:spLocks noChangeArrowheads="1"/>
          </p:cNvSpPr>
          <p:nvPr/>
        </p:nvSpPr>
        <p:spPr bwMode="auto">
          <a:xfrm>
            <a:off x="932329" y="2411506"/>
            <a:ext cx="7315200" cy="1815882"/>
          </a:xfrm>
          <a:prstGeom prst="rect">
            <a:avLst/>
          </a:prstGeom>
          <a:noFill/>
          <a:ln w="9525">
            <a:noFill/>
            <a:miter lim="800000"/>
            <a:headEnd/>
            <a:tailEnd/>
          </a:ln>
        </p:spPr>
        <p:txBody>
          <a:bodyPr>
            <a:spAutoFit/>
          </a:bodyPr>
          <a:lstStyle/>
          <a:p>
            <a:pPr fontAlgn="auto">
              <a:spcBef>
                <a:spcPts val="0"/>
              </a:spcBef>
              <a:spcAft>
                <a:spcPts val="0"/>
              </a:spcAft>
              <a:defRPr/>
            </a:pP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when they brought out the money that was brought into the house of the LORD,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Hilkiah</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priest found the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Book of the Law of the LORD given by Moses</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589569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3354765"/>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914400" lvl="1" indent="-457200">
              <a:buFont typeface="+mj-lt"/>
              <a:buAutoNum type="arabicPeriod"/>
            </a:pPr>
            <a:r>
              <a:rPr lang="en-US" sz="2400" i="1" dirty="0">
                <a:solidFill>
                  <a:prstClr val="black"/>
                </a:solidFill>
              </a:rPr>
              <a:t>Nehemiah 8 </a:t>
            </a:r>
          </a:p>
          <a:p>
            <a:pPr marL="914400" lvl="1" indent="-457200">
              <a:buFont typeface="+mj-lt"/>
              <a:buAutoNum type="arabicPeriod"/>
            </a:pPr>
            <a:r>
              <a:rPr lang="en-US" sz="2400" i="1" dirty="0">
                <a:solidFill>
                  <a:prstClr val="black"/>
                </a:solidFill>
              </a:rPr>
              <a:t>Nehemiah 10:29</a:t>
            </a:r>
          </a:p>
          <a:p>
            <a:pPr marL="914400" lvl="1" indent="-457200">
              <a:buFont typeface="+mj-lt"/>
              <a:buAutoNum type="arabicPeriod"/>
            </a:pPr>
            <a:r>
              <a:rPr lang="en-US" sz="2400" i="1" dirty="0">
                <a:solidFill>
                  <a:prstClr val="black"/>
                </a:solidFill>
              </a:rPr>
              <a:t>Ezra 7:6, 12</a:t>
            </a:r>
          </a:p>
          <a:p>
            <a:pPr marL="914400" lvl="1" indent="-457200">
              <a:buFont typeface="+mj-lt"/>
              <a:buAutoNum type="arabicPeriod"/>
            </a:pPr>
            <a:r>
              <a:rPr lang="en-US" sz="2400" i="1" dirty="0">
                <a:solidFill>
                  <a:prstClr val="black"/>
                </a:solidFill>
              </a:rPr>
              <a:t>2 Chronicles </a:t>
            </a:r>
            <a:r>
              <a:rPr lang="en-US" sz="2400" i="1" dirty="0" smtClean="0">
                <a:solidFill>
                  <a:prstClr val="black"/>
                </a:solidFill>
              </a:rPr>
              <a:t>34:14</a:t>
            </a:r>
          </a:p>
          <a:p>
            <a:pPr marL="914400" lvl="1" indent="-457200">
              <a:buFont typeface="+mj-lt"/>
              <a:buAutoNum type="arabicPeriod"/>
            </a:pPr>
            <a:r>
              <a:rPr lang="en-US" sz="2400" i="1" dirty="0" smtClean="0">
                <a:solidFill>
                  <a:prstClr val="black"/>
                </a:solidFill>
              </a:rPr>
              <a:t>Luke 2:22-24, 39</a:t>
            </a:r>
            <a:endParaRPr lang="en-US" sz="2400" i="1" dirty="0">
              <a:solidFill>
                <a:prstClr val="black"/>
              </a:solidFill>
            </a:endParaRPr>
          </a:p>
        </p:txBody>
      </p:sp>
    </p:spTree>
    <p:extLst>
      <p:ext uri="{BB962C8B-B14F-4D97-AF65-F5344CB8AC3E}">
        <p14:creationId xmlns:p14="http://schemas.microsoft.com/office/powerpoint/2010/main" val="11556195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Luke 2:22-24, 39</a:t>
            </a:r>
            <a:endParaRPr lang="en-US" sz="3200" dirty="0">
              <a:solidFill>
                <a:schemeClr val="bg1"/>
              </a:solidFill>
            </a:endParaRPr>
          </a:p>
        </p:txBody>
      </p:sp>
      <p:sp>
        <p:nvSpPr>
          <p:cNvPr id="3" name="TextBox 2"/>
          <p:cNvSpPr txBox="1"/>
          <p:nvPr/>
        </p:nvSpPr>
        <p:spPr>
          <a:xfrm>
            <a:off x="838200" y="1618129"/>
            <a:ext cx="7696200" cy="4832092"/>
          </a:xfrm>
          <a:prstGeom prst="rect">
            <a:avLst/>
          </a:prstGeom>
          <a:noFill/>
        </p:spPr>
        <p:txBody>
          <a:bodyPr>
            <a:spAutoFit/>
          </a:bodyPr>
          <a:lstStyle/>
          <a:p>
            <a:pPr fontAlgn="auto">
              <a:spcBef>
                <a:spcPts val="0"/>
              </a:spcBef>
              <a:spcAft>
                <a:spcPts val="0"/>
              </a:spcAft>
              <a:defRPr/>
            </a:pPr>
            <a:r>
              <a:rPr lang="en-US" sz="2400" dirty="0" smtClean="0">
                <a:solidFill>
                  <a:schemeClr val="bg1"/>
                </a:solidFill>
                <a:effectLst>
                  <a:outerShdw blurRad="38100" dist="38100" dir="2700000" algn="tl">
                    <a:srgbClr val="000000">
                      <a:alpha val="43137"/>
                    </a:srgbClr>
                  </a:outerShdw>
                </a:effectLst>
              </a:rPr>
              <a:t>22 </a:t>
            </a:r>
            <a:r>
              <a:rPr lang="en-US" sz="2400" dirty="0">
                <a:solidFill>
                  <a:schemeClr val="bg1"/>
                </a:solidFill>
                <a:effectLst>
                  <a:outerShdw blurRad="38100" dist="38100" dir="2700000" algn="tl">
                    <a:srgbClr val="000000">
                      <a:alpha val="43137"/>
                    </a:srgbClr>
                  </a:outerShdw>
                </a:effectLst>
              </a:rPr>
              <a:t>Now when the days of her purification according to the </a:t>
            </a:r>
            <a:r>
              <a:rPr lang="en-US" sz="2400" u="sng" dirty="0">
                <a:solidFill>
                  <a:srgbClr val="FFFF00"/>
                </a:solidFill>
                <a:effectLst>
                  <a:outerShdw blurRad="38100" dist="38100" dir="2700000" algn="tl">
                    <a:srgbClr val="000000">
                      <a:alpha val="43137"/>
                    </a:srgbClr>
                  </a:outerShdw>
                </a:effectLst>
              </a:rPr>
              <a:t>law of Moses </a:t>
            </a:r>
            <a:r>
              <a:rPr lang="en-US" sz="2400" dirty="0">
                <a:solidFill>
                  <a:schemeClr val="bg1"/>
                </a:solidFill>
                <a:effectLst>
                  <a:outerShdw blurRad="38100" dist="38100" dir="2700000" algn="tl">
                    <a:srgbClr val="000000">
                      <a:alpha val="43137"/>
                    </a:srgbClr>
                  </a:outerShdw>
                </a:effectLst>
              </a:rPr>
              <a:t>were completed, they brought Him to Jerusalem to present Him to the Lord </a:t>
            </a:r>
          </a:p>
          <a:p>
            <a:pPr fontAlgn="auto">
              <a:spcBef>
                <a:spcPts val="0"/>
              </a:spcBef>
              <a:spcAft>
                <a:spcPts val="0"/>
              </a:spcAft>
              <a:defRPr/>
            </a:pPr>
            <a:endParaRPr lang="en-US" sz="1000" dirty="0">
              <a:solidFill>
                <a:schemeClr val="bg1"/>
              </a:solidFill>
              <a:effectLst>
                <a:outerShdw blurRad="38100" dist="38100" dir="2700000" algn="tl">
                  <a:srgbClr val="000000">
                    <a:alpha val="43137"/>
                  </a:srgbClr>
                </a:outerShdw>
              </a:effectLst>
            </a:endParaRP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rPr>
              <a:t>23(as it is written in the </a:t>
            </a:r>
            <a:r>
              <a:rPr lang="en-US" sz="2400" u="sng" dirty="0">
                <a:solidFill>
                  <a:srgbClr val="FFFF00"/>
                </a:solidFill>
                <a:effectLst>
                  <a:outerShdw blurRad="38100" dist="38100" dir="2700000" algn="tl">
                    <a:srgbClr val="000000">
                      <a:alpha val="43137"/>
                    </a:srgbClr>
                  </a:outerShdw>
                </a:effectLst>
              </a:rPr>
              <a:t>law of the Lord</a:t>
            </a:r>
            <a:r>
              <a:rPr lang="en-US" sz="2400" dirty="0">
                <a:solidFill>
                  <a:schemeClr val="bg1"/>
                </a:solidFill>
                <a:effectLst>
                  <a:outerShdw blurRad="38100" dist="38100" dir="2700000" algn="tl">
                    <a:srgbClr val="000000">
                      <a:alpha val="43137"/>
                    </a:srgbClr>
                  </a:outerShdw>
                </a:effectLst>
              </a:rPr>
              <a:t>, "Every male who opens the womb shall be called holy to the LORD"), </a:t>
            </a:r>
          </a:p>
          <a:p>
            <a:pPr fontAlgn="auto">
              <a:spcBef>
                <a:spcPts val="0"/>
              </a:spcBef>
              <a:spcAft>
                <a:spcPts val="0"/>
              </a:spcAft>
              <a:defRPr/>
            </a:pPr>
            <a:endParaRPr lang="en-US" sz="1000" dirty="0">
              <a:solidFill>
                <a:schemeClr val="bg1"/>
              </a:solidFill>
              <a:effectLst>
                <a:outerShdw blurRad="38100" dist="38100" dir="2700000" algn="tl">
                  <a:srgbClr val="000000">
                    <a:alpha val="43137"/>
                  </a:srgbClr>
                </a:outerShdw>
              </a:effectLst>
            </a:endParaRP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rPr>
              <a:t>24 and to offer a sacrifice according to what is said in the law of the Lord, "A pair of turtledoves or two young pigeons</a:t>
            </a:r>
            <a:r>
              <a:rPr lang="en-US" sz="2400" dirty="0" smtClean="0">
                <a:solidFill>
                  <a:schemeClr val="bg1"/>
                </a:solidFill>
                <a:effectLst>
                  <a:outerShdw blurRad="38100" dist="38100" dir="2700000" algn="tl">
                    <a:srgbClr val="000000">
                      <a:alpha val="43137"/>
                    </a:srgbClr>
                  </a:outerShdw>
                </a:effectLst>
              </a:rPr>
              <a:t>.”</a:t>
            </a:r>
          </a:p>
          <a:p>
            <a:pPr fontAlgn="auto">
              <a:spcBef>
                <a:spcPts val="0"/>
              </a:spcBef>
              <a:spcAft>
                <a:spcPts val="0"/>
              </a:spcAft>
              <a:defRPr/>
            </a:pPr>
            <a:endParaRPr lang="en-US" sz="2400" dirty="0">
              <a:solidFill>
                <a:schemeClr val="bg1"/>
              </a:solidFill>
              <a:effectLst>
                <a:outerShdw blurRad="38100" dist="38100" dir="2700000" algn="tl">
                  <a:srgbClr val="000000">
                    <a:alpha val="43137"/>
                  </a:srgbClr>
                </a:outerShdw>
              </a:effectLst>
            </a:endParaRPr>
          </a:p>
          <a:p>
            <a:pPr fontAlgn="auto">
              <a:spcBef>
                <a:spcPts val="0"/>
              </a:spcBef>
              <a:spcAft>
                <a:spcPts val="0"/>
              </a:spcAft>
              <a:defRPr/>
            </a:pPr>
            <a:r>
              <a:rPr lang="en-US" sz="2400" dirty="0" smtClean="0">
                <a:solidFill>
                  <a:schemeClr val="bg1"/>
                </a:solidFill>
                <a:effectLst>
                  <a:outerShdw blurRad="38100" dist="38100" dir="2700000" algn="tl">
                    <a:srgbClr val="000000">
                      <a:alpha val="43137"/>
                    </a:srgbClr>
                  </a:outerShdw>
                </a:effectLst>
              </a:rPr>
              <a:t>39 </a:t>
            </a:r>
            <a:r>
              <a:rPr lang="en-US" sz="2400" dirty="0">
                <a:solidFill>
                  <a:schemeClr val="bg1"/>
                </a:solidFill>
                <a:effectLst>
                  <a:outerShdw blurRad="38100" dist="38100" dir="2700000" algn="tl">
                    <a:srgbClr val="000000">
                      <a:alpha val="43137"/>
                    </a:srgbClr>
                  </a:outerShdw>
                </a:effectLst>
              </a:rPr>
              <a:t>So when they had performed all things according to the </a:t>
            </a:r>
            <a:r>
              <a:rPr lang="en-US" sz="2400" u="sng" dirty="0">
                <a:solidFill>
                  <a:srgbClr val="FFFF00"/>
                </a:solidFill>
                <a:effectLst>
                  <a:outerShdw blurRad="38100" dist="38100" dir="2700000" algn="tl">
                    <a:srgbClr val="000000">
                      <a:alpha val="43137"/>
                    </a:srgbClr>
                  </a:outerShdw>
                </a:effectLst>
              </a:rPr>
              <a:t>law of the Lord</a:t>
            </a:r>
            <a:r>
              <a:rPr lang="en-US" sz="2400" dirty="0">
                <a:solidFill>
                  <a:schemeClr val="bg1"/>
                </a:solidFill>
                <a:effectLst>
                  <a:outerShdw blurRad="38100" dist="38100" dir="2700000" algn="tl">
                    <a:srgbClr val="000000">
                      <a:alpha val="43137"/>
                    </a:srgbClr>
                  </a:outerShdw>
                </a:effectLst>
              </a:rPr>
              <a:t>, they returned to Galilee, to their own city, Nazareth</a:t>
            </a:r>
            <a:r>
              <a:rPr lang="en-US" sz="2400" dirty="0" smtClean="0">
                <a:solidFill>
                  <a:schemeClr val="bg1"/>
                </a:solidFill>
                <a:effectLst>
                  <a:outerShdw blurRad="38100" dist="38100" dir="2700000" algn="tl">
                    <a:srgbClr val="000000">
                      <a:alpha val="43137"/>
                    </a:srgbClr>
                  </a:outerShdw>
                </a:effectLst>
              </a:rPr>
              <a:t>.</a:t>
            </a:r>
            <a:endParaRPr lang="en-US"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25339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2031325"/>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a:t>
            </a:r>
            <a:r>
              <a:rPr lang="en-US" sz="2400" b="1" u="sng" dirty="0" smtClean="0">
                <a:solidFill>
                  <a:prstClr val="black"/>
                </a:solidFill>
              </a:rPr>
              <a:t>Same</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smtClean="0">
                <a:solidFill>
                  <a:prstClr val="black"/>
                </a:solidFill>
              </a:rPr>
              <a:t>Ten Commandments Attributed to Moses</a:t>
            </a:r>
            <a:endParaRPr lang="en-US" sz="2400" b="1" u="sng" dirty="0">
              <a:solidFill>
                <a:prstClr val="black"/>
              </a:solidFill>
            </a:endParaRPr>
          </a:p>
        </p:txBody>
      </p:sp>
    </p:spTree>
    <p:extLst>
      <p:ext uri="{BB962C8B-B14F-4D97-AF65-F5344CB8AC3E}">
        <p14:creationId xmlns:p14="http://schemas.microsoft.com/office/powerpoint/2010/main" val="42735267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133600"/>
            <a:ext cx="8077200" cy="1384995"/>
          </a:xfrm>
          <a:prstGeom prst="rect">
            <a:avLst/>
          </a:prstGeom>
          <a:noFill/>
        </p:spPr>
        <p:txBody>
          <a:bodyPr>
            <a:spAutoFit/>
          </a:bodyPr>
          <a:lstStyle/>
          <a:p>
            <a:pPr fontAlgn="auto">
              <a:spcBef>
                <a:spcPts val="0"/>
              </a:spcBef>
              <a:spcAft>
                <a:spcPts val="0"/>
              </a:spcAft>
              <a:defRPr/>
            </a:pP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Moses</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said,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'Honor your father and your mother'</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800"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 'He who curses father or mother, let him be put to death.'</a:t>
            </a:r>
          </a:p>
        </p:txBody>
      </p:sp>
      <p:sp>
        <p:nvSpPr>
          <p:cNvPr id="3" name="TextBox 2"/>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Mark 7:10</a:t>
            </a:r>
            <a:endParaRPr lang="en-US" sz="3200" dirty="0">
              <a:solidFill>
                <a:schemeClr val="bg1"/>
              </a:solidFill>
            </a:endParaRPr>
          </a:p>
        </p:txBody>
      </p:sp>
    </p:spTree>
    <p:extLst>
      <p:ext uri="{BB962C8B-B14F-4D97-AF65-F5344CB8AC3E}">
        <p14:creationId xmlns:p14="http://schemas.microsoft.com/office/powerpoint/2010/main" val="522968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2554545"/>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Ten Commandments Attributed to </a:t>
            </a:r>
            <a:r>
              <a:rPr lang="en-US" sz="2400" b="1" u="sng" dirty="0" smtClean="0">
                <a:solidFill>
                  <a:prstClr val="black"/>
                </a:solidFill>
              </a:rPr>
              <a:t>Moses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smtClean="0">
                <a:solidFill>
                  <a:prstClr val="black"/>
                </a:solidFill>
              </a:rPr>
              <a:t>Law of the Lord is More than Ten Commandments</a:t>
            </a:r>
            <a:endParaRPr lang="en-US" sz="2400" b="1" u="sng" dirty="0">
              <a:solidFill>
                <a:prstClr val="black"/>
              </a:solidFill>
            </a:endParaRPr>
          </a:p>
        </p:txBody>
      </p:sp>
    </p:spTree>
    <p:extLst>
      <p:ext uri="{BB962C8B-B14F-4D97-AF65-F5344CB8AC3E}">
        <p14:creationId xmlns:p14="http://schemas.microsoft.com/office/powerpoint/2010/main" val="4265687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2 Chronicles 31:3</a:t>
            </a:r>
            <a:endParaRPr lang="en-US" sz="3200" dirty="0">
              <a:solidFill>
                <a:schemeClr val="bg1"/>
              </a:solidFill>
            </a:endParaRPr>
          </a:p>
        </p:txBody>
      </p:sp>
      <p:sp>
        <p:nvSpPr>
          <p:cNvPr id="3" name="TextBox 2"/>
          <p:cNvSpPr txBox="1"/>
          <p:nvPr/>
        </p:nvSpPr>
        <p:spPr>
          <a:xfrm>
            <a:off x="950167" y="1956288"/>
            <a:ext cx="7467600" cy="2677656"/>
          </a:xfrm>
          <a:prstGeom prst="rect">
            <a:avLst/>
          </a:prstGeom>
          <a:noFill/>
        </p:spPr>
        <p:txBody>
          <a:bodyPr>
            <a:spAutoFit/>
          </a:bodyPr>
          <a:lstStyle/>
          <a:p>
            <a:pPr fontAlgn="auto">
              <a:spcBef>
                <a:spcPts val="0"/>
              </a:spcBef>
              <a:spcAft>
                <a:spcPts val="0"/>
              </a:spcAft>
              <a:defRPr/>
            </a:pP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king also appointed a portion of his possessions for the burnt offerings: for the morning and evening burnt offerings, the burnt offerings for the Sabbaths and the New Moons and the set feasts, as it is written in the </a:t>
            </a:r>
            <a:r>
              <a:rPr lang="en-US" sz="28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Law of the LORD. </a:t>
            </a:r>
          </a:p>
        </p:txBody>
      </p:sp>
      <p:sp>
        <p:nvSpPr>
          <p:cNvPr id="4" name="TextBox 3"/>
          <p:cNvSpPr txBox="1"/>
          <p:nvPr/>
        </p:nvSpPr>
        <p:spPr>
          <a:xfrm>
            <a:off x="806823" y="5427235"/>
            <a:ext cx="4410636" cy="461665"/>
          </a:xfrm>
          <a:prstGeom prst="rect">
            <a:avLst/>
          </a:prstGeom>
          <a:noFill/>
        </p:spPr>
        <p:txBody>
          <a:bodyPr wrap="square" rtlCol="0">
            <a:spAutoFit/>
          </a:bodyPr>
          <a:lstStyle/>
          <a:p>
            <a:r>
              <a:rPr lang="en-US" sz="2400" dirty="0" smtClean="0">
                <a:solidFill>
                  <a:schemeClr val="accent1">
                    <a:lumMod val="20000"/>
                    <a:lumOff val="80000"/>
                  </a:schemeClr>
                </a:solidFill>
              </a:rPr>
              <a:t>Cf. Lev. 19:1-37 </a:t>
            </a:r>
            <a:endParaRPr lang="en-US" sz="2400" dirty="0">
              <a:solidFill>
                <a:schemeClr val="accent1">
                  <a:lumMod val="20000"/>
                  <a:lumOff val="80000"/>
                </a:schemeClr>
              </a:solidFill>
            </a:endParaRPr>
          </a:p>
        </p:txBody>
      </p:sp>
    </p:spTree>
    <p:extLst>
      <p:ext uri="{BB962C8B-B14F-4D97-AF65-F5344CB8AC3E}">
        <p14:creationId xmlns:p14="http://schemas.microsoft.com/office/powerpoint/2010/main" val="2228361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4555093"/>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Ten Commandments Attributed to Moses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the Lord is More than Ten </a:t>
            </a:r>
            <a:r>
              <a:rPr lang="en-US" sz="2400" b="1" u="sng" dirty="0" smtClean="0">
                <a:solidFill>
                  <a:prstClr val="black"/>
                </a:solidFill>
              </a:rPr>
              <a:t>Commandments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smtClean="0">
                <a:solidFill>
                  <a:prstClr val="black"/>
                </a:solidFill>
              </a:rPr>
              <a:t>Law of Moses (ceremonial) – Included Morals</a:t>
            </a:r>
          </a:p>
          <a:p>
            <a:pPr marL="914400" lvl="1" indent="-457200">
              <a:buFont typeface="+mj-lt"/>
              <a:buAutoNum type="arabicPeriod"/>
            </a:pPr>
            <a:r>
              <a:rPr lang="en-US" sz="2400" i="1" dirty="0" smtClean="0">
                <a:solidFill>
                  <a:prstClr val="black"/>
                </a:solidFill>
              </a:rPr>
              <a:t>Deut. 27</a:t>
            </a:r>
          </a:p>
          <a:p>
            <a:pPr marL="1371600" lvl="2" indent="-457200">
              <a:buFont typeface="+mj-lt"/>
              <a:buAutoNum type="alphaLcPeriod"/>
            </a:pPr>
            <a:r>
              <a:rPr lang="en-US" sz="2400" dirty="0" smtClean="0">
                <a:solidFill>
                  <a:prstClr val="black"/>
                </a:solidFill>
              </a:rPr>
              <a:t>Part of the law – “ceremonial”</a:t>
            </a:r>
          </a:p>
          <a:p>
            <a:pPr marL="1371600" lvl="2" indent="-457200">
              <a:buFont typeface="+mj-lt"/>
              <a:buAutoNum type="alphaLcPeriod"/>
            </a:pPr>
            <a:r>
              <a:rPr lang="en-US" sz="2400" dirty="0" smtClean="0">
                <a:solidFill>
                  <a:prstClr val="black"/>
                </a:solidFill>
              </a:rPr>
              <a:t>Moral: (vv. 15, 18, 19, 20, 23, 24, 25)</a:t>
            </a:r>
          </a:p>
          <a:p>
            <a:pPr marL="914400" lvl="1" indent="-457200">
              <a:buFont typeface="+mj-lt"/>
              <a:buAutoNum type="arabicPeriod"/>
            </a:pPr>
            <a:r>
              <a:rPr lang="en-US" sz="2400" i="1" dirty="0" smtClean="0">
                <a:solidFill>
                  <a:prstClr val="black"/>
                </a:solidFill>
              </a:rPr>
              <a:t>Matt. 22:36-40 – Two greatest laws (ceremonial section)</a:t>
            </a:r>
            <a:endParaRPr lang="en-US" sz="2400" i="1" dirty="0">
              <a:solidFill>
                <a:prstClr val="black"/>
              </a:solidFill>
            </a:endParaRPr>
          </a:p>
        </p:txBody>
      </p:sp>
    </p:spTree>
    <p:extLst>
      <p:ext uri="{BB962C8B-B14F-4D97-AF65-F5344CB8AC3E}">
        <p14:creationId xmlns:p14="http://schemas.microsoft.com/office/powerpoint/2010/main" val="39205444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1000"/>
                                        <p:tgtEl>
                                          <p:spTgt spid="3">
                                            <p:txEl>
                                              <p:pRg st="11" end="11"/>
                                            </p:txEl>
                                          </p:spTgt>
                                        </p:tgtEl>
                                      </p:cBhvr>
                                    </p:animEffect>
                                    <p:anim calcmode="lin" valueType="num">
                                      <p:cBhvr>
                                        <p:cTn id="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2" end="12"/>
                                            </p:txEl>
                                          </p:spTgt>
                                        </p:tgtEl>
                                        <p:attrNameLst>
                                          <p:attrName>style.visibility</p:attrName>
                                        </p:attrNameLst>
                                      </p:cBhvr>
                                      <p:to>
                                        <p:strVal val="visible"/>
                                      </p:to>
                                    </p:set>
                                    <p:animEffect transition="in" filter="fade">
                                      <p:cBhvr>
                                        <p:cTn id="12" dur="1000"/>
                                        <p:tgtEl>
                                          <p:spTgt spid="3">
                                            <p:txEl>
                                              <p:pRg st="12" end="12"/>
                                            </p:txEl>
                                          </p:spTgt>
                                        </p:tgtEl>
                                      </p:cBhvr>
                                    </p:animEffect>
                                    <p:anim calcmode="lin" valueType="num">
                                      <p:cBhvr>
                                        <p:cTn id="1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animEffect transition="in" filter="fade">
                                      <p:cBhvr>
                                        <p:cTn id="17" dur="1000"/>
                                        <p:tgtEl>
                                          <p:spTgt spid="3">
                                            <p:txEl>
                                              <p:pRg st="13" end="13"/>
                                            </p:txEl>
                                          </p:spTgt>
                                        </p:tgtEl>
                                      </p:cBhvr>
                                    </p:animEffect>
                                    <p:anim calcmode="lin" valueType="num">
                                      <p:cBhvr>
                                        <p:cTn id="18"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14" end="14"/>
                                            </p:txEl>
                                          </p:spTgt>
                                        </p:tgtEl>
                                        <p:attrNameLst>
                                          <p:attrName>style.visibility</p:attrName>
                                        </p:attrNameLst>
                                      </p:cBhvr>
                                      <p:to>
                                        <p:strVal val="visible"/>
                                      </p:to>
                                    </p:set>
                                    <p:animEffect transition="in" filter="fade">
                                      <p:cBhvr>
                                        <p:cTn id="24" dur="1000"/>
                                        <p:tgtEl>
                                          <p:spTgt spid="3">
                                            <p:txEl>
                                              <p:pRg st="14" end="14"/>
                                            </p:txEl>
                                          </p:spTgt>
                                        </p:tgtEl>
                                      </p:cBhvr>
                                    </p:animEffect>
                                    <p:anim calcmode="lin" valueType="num">
                                      <p:cBhvr>
                                        <p:cTn id="25"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66480" y="300318"/>
            <a:ext cx="7664823" cy="605118"/>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latin typeface="Tempus Sans ITC" panose="04020404030D07020202" pitchFamily="82" charset="0"/>
              </a:rPr>
              <a:t>Law of God And Law of Moses Are Same</a:t>
            </a:r>
          </a:p>
        </p:txBody>
      </p:sp>
      <p:sp>
        <p:nvSpPr>
          <p:cNvPr id="3" name="TextBox 2"/>
          <p:cNvSpPr txBox="1"/>
          <p:nvPr/>
        </p:nvSpPr>
        <p:spPr>
          <a:xfrm>
            <a:off x="833717" y="1425389"/>
            <a:ext cx="8095129" cy="3600986"/>
          </a:xfrm>
          <a:prstGeom prst="rect">
            <a:avLst/>
          </a:prstGeom>
          <a:noFill/>
        </p:spPr>
        <p:txBody>
          <a:bodyPr wrap="square" rtlCol="0">
            <a:spAutoFit/>
          </a:bodyPr>
          <a:lstStyle/>
          <a:p>
            <a:pPr marL="457200" indent="-457200">
              <a:buFont typeface="+mj-lt"/>
              <a:buAutoNum type="alphaUcPeriod"/>
            </a:pPr>
            <a:r>
              <a:rPr lang="en-US" sz="2400" b="1" u="sng" dirty="0">
                <a:solidFill>
                  <a:prstClr val="black"/>
                </a:solidFill>
              </a:rPr>
              <a:t>Text Does Not Make a Distinction</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 not “Laws”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God &amp; Law of Moses are the Same</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Ten Commandments Attributed to Moses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a:solidFill>
                  <a:prstClr val="black"/>
                </a:solidFill>
              </a:rPr>
              <a:t>Law of the Lord is More than Ten </a:t>
            </a:r>
            <a:r>
              <a:rPr lang="en-US" sz="2400" b="1" u="sng" dirty="0" smtClean="0">
                <a:solidFill>
                  <a:prstClr val="black"/>
                </a:solidFill>
              </a:rPr>
              <a:t>Commandments</a:t>
            </a:r>
          </a:p>
          <a:p>
            <a:pPr marL="457200" indent="-457200">
              <a:buFont typeface="+mj-lt"/>
              <a:buAutoNum type="alphaUcPeriod"/>
            </a:pPr>
            <a:endParaRPr lang="en-US" sz="1000" b="1" u="sng" dirty="0">
              <a:solidFill>
                <a:prstClr val="black"/>
              </a:solidFill>
            </a:endParaRPr>
          </a:p>
          <a:p>
            <a:pPr marL="457200" indent="-457200">
              <a:buFont typeface="+mj-lt"/>
              <a:buAutoNum type="alphaUcPeriod"/>
            </a:pPr>
            <a:r>
              <a:rPr lang="en-US" sz="2400" b="1" u="sng" dirty="0" smtClean="0">
                <a:solidFill>
                  <a:prstClr val="black"/>
                </a:solidFill>
              </a:rPr>
              <a:t>Law of Moses (ceremonial) – Included Morals</a:t>
            </a:r>
            <a:endParaRPr lang="en-US" sz="2400" b="1" u="sng" dirty="0">
              <a:solidFill>
                <a:prstClr val="black"/>
              </a:solidFill>
            </a:endParaRPr>
          </a:p>
          <a:p>
            <a:pPr marL="457200" indent="-457200">
              <a:buFont typeface="+mj-lt"/>
              <a:buAutoNum type="alphaUcPeriod"/>
            </a:pPr>
            <a:endParaRPr lang="en-US" sz="1000" b="1" u="sng" dirty="0" smtClean="0">
              <a:solidFill>
                <a:prstClr val="black"/>
              </a:solidFill>
            </a:endParaRPr>
          </a:p>
          <a:p>
            <a:pPr marL="457200" indent="-457200">
              <a:buFont typeface="+mj-lt"/>
              <a:buAutoNum type="alphaUcPeriod"/>
            </a:pPr>
            <a:r>
              <a:rPr lang="en-US" sz="2400" b="1" u="sng" dirty="0" smtClean="0">
                <a:solidFill>
                  <a:prstClr val="black"/>
                </a:solidFill>
              </a:rPr>
              <a:t>New Law is Second – Not Third</a:t>
            </a:r>
          </a:p>
        </p:txBody>
      </p:sp>
    </p:spTree>
    <p:extLst>
      <p:ext uri="{BB962C8B-B14F-4D97-AF65-F5344CB8AC3E}">
        <p14:creationId xmlns:p14="http://schemas.microsoft.com/office/powerpoint/2010/main" val="3319280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3" y="1788458"/>
            <a:ext cx="8153400" cy="4893647"/>
          </a:xfrm>
          <a:prstGeom prst="rect">
            <a:avLst/>
          </a:prstGeom>
          <a:noFill/>
        </p:spPr>
        <p:txBody>
          <a:bodyPr>
            <a:spAutoFit/>
          </a:bodyPr>
          <a:lstStyle/>
          <a:p>
            <a:pPr fontAlgn="auto">
              <a:spcBef>
                <a:spcPts val="0"/>
              </a:spcBef>
              <a:spcAft>
                <a:spcPts val="0"/>
              </a:spcAft>
              <a:defRPr/>
            </a:pPr>
            <a:r>
              <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if that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first</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covenant had been faultless, then no place would have been sought for a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second</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Because finding fault with them, He says: "Behold, the days are coming, says the LORD, when I will make a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new covenant </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with the house of Israel and with the house of Judah--  </a:t>
            </a: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not according to the covenant that I made with their fathers in the day when I took them by the hand to lead them out of the land of Egypt; because they did not continue in My covenant, and I disregarded them, says the LORD.  </a:t>
            </a: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 For this is the covenant that I will make with the house of Israel after those days, says the LORD: I will put My laws in their mind and write them on their hearts; and I will be their God, and they shall be My </a:t>
            </a:r>
            <a:r>
              <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a:t>
            </a:r>
            <a:endPar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Heb. 8:7-13</a:t>
            </a:r>
            <a:endParaRPr lang="en-US" sz="3200" dirty="0">
              <a:solidFill>
                <a:schemeClr val="bg1"/>
              </a:solidFill>
            </a:endParaRPr>
          </a:p>
        </p:txBody>
      </p:sp>
    </p:spTree>
    <p:extLst>
      <p:ext uri="{BB962C8B-B14F-4D97-AF65-F5344CB8AC3E}">
        <p14:creationId xmlns:p14="http://schemas.microsoft.com/office/powerpoint/2010/main" val="1443942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3" y="1788458"/>
            <a:ext cx="8153400" cy="3046988"/>
          </a:xfrm>
          <a:prstGeom prst="rect">
            <a:avLst/>
          </a:prstGeom>
          <a:noFill/>
        </p:spPr>
        <p:txBody>
          <a:bodyPr>
            <a:spAutoFit/>
          </a:bodyPr>
          <a:lstStyle/>
          <a:p>
            <a:pPr fontAlgn="auto">
              <a:spcBef>
                <a:spcPts val="0"/>
              </a:spcBef>
              <a:spcAft>
                <a:spcPts val="0"/>
              </a:spcAft>
              <a:defRPr/>
            </a:pPr>
            <a:r>
              <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None of them shall teach his neighbor, and none his brother, saying, 'Know the LORD,' for all shall know Me, from the least of them to the greatest of them.  </a:t>
            </a: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 For I will be merciful to their unrighteousness, and their sins and their lawless deeds I will remember no more."  </a:t>
            </a:r>
          </a:p>
          <a:p>
            <a:pP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 In that He says,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new covenant</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He has made the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first</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obsolete. Now what is becoming obsolete and growing </a:t>
            </a:r>
            <a:r>
              <a:rPr lang="en-US" sz="2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old</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is ready to vanish away.</a:t>
            </a:r>
          </a:p>
        </p:txBody>
      </p:sp>
      <p:sp>
        <p:nvSpPr>
          <p:cNvPr id="3" name="TextBox 2"/>
          <p:cNvSpPr txBox="1"/>
          <p:nvPr/>
        </p:nvSpPr>
        <p:spPr>
          <a:xfrm>
            <a:off x="2514600" y="578223"/>
            <a:ext cx="5405718" cy="584775"/>
          </a:xfrm>
          <a:prstGeom prst="rect">
            <a:avLst/>
          </a:prstGeom>
          <a:noFill/>
        </p:spPr>
        <p:txBody>
          <a:bodyPr wrap="square" rtlCol="0">
            <a:spAutoFit/>
          </a:bodyPr>
          <a:lstStyle/>
          <a:p>
            <a:pPr algn="ctr"/>
            <a:r>
              <a:rPr lang="en-US" sz="3200" dirty="0" smtClean="0">
                <a:solidFill>
                  <a:schemeClr val="bg1"/>
                </a:solidFill>
              </a:rPr>
              <a:t>Heb. 8:7-13</a:t>
            </a:r>
            <a:endParaRPr lang="en-US" sz="3200" dirty="0">
              <a:solidFill>
                <a:schemeClr val="bg1"/>
              </a:solidFill>
            </a:endParaRPr>
          </a:p>
        </p:txBody>
      </p:sp>
    </p:spTree>
    <p:extLst>
      <p:ext uri="{BB962C8B-B14F-4D97-AF65-F5344CB8AC3E}">
        <p14:creationId xmlns:p14="http://schemas.microsoft.com/office/powerpoint/2010/main" val="2175415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882589" y="1909482"/>
            <a:ext cx="1963271" cy="146573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Old Testament</a:t>
            </a:r>
          </a:p>
        </p:txBody>
      </p:sp>
      <p:sp>
        <p:nvSpPr>
          <p:cNvPr id="3" name="Rounded Rectangle 2"/>
          <p:cNvSpPr/>
          <p:nvPr/>
        </p:nvSpPr>
        <p:spPr>
          <a:xfrm>
            <a:off x="5463989" y="1909482"/>
            <a:ext cx="1963271" cy="146573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New</a:t>
            </a:r>
          </a:p>
          <a:p>
            <a:pPr algn="ctr"/>
            <a:r>
              <a:rPr lang="en-US" sz="2400" dirty="0" smtClean="0">
                <a:solidFill>
                  <a:srgbClr val="002060"/>
                </a:solidFill>
              </a:rPr>
              <a:t>Testament</a:t>
            </a:r>
          </a:p>
        </p:txBody>
      </p:sp>
      <p:sp>
        <p:nvSpPr>
          <p:cNvPr id="6" name="TextBox 5"/>
          <p:cNvSpPr txBox="1"/>
          <p:nvPr/>
        </p:nvSpPr>
        <p:spPr>
          <a:xfrm rot="19904403">
            <a:off x="1398495" y="1949680"/>
            <a:ext cx="1761564" cy="584775"/>
          </a:xfrm>
          <a:prstGeom prst="rect">
            <a:avLst/>
          </a:prstGeom>
          <a:noFill/>
        </p:spPr>
        <p:txBody>
          <a:bodyPr wrap="square" rtlCol="0">
            <a:spAutoFit/>
          </a:bodyPr>
          <a:lstStyle/>
          <a:p>
            <a:pPr algn="ctr"/>
            <a:r>
              <a:rPr lang="en-US" sz="3200" b="1" dirty="0" smtClean="0"/>
              <a:t>1st</a:t>
            </a:r>
            <a:endParaRPr lang="en-US" sz="3200" b="1" dirty="0"/>
          </a:p>
        </p:txBody>
      </p:sp>
      <p:sp>
        <p:nvSpPr>
          <p:cNvPr id="7" name="TextBox 6"/>
          <p:cNvSpPr txBox="1"/>
          <p:nvPr/>
        </p:nvSpPr>
        <p:spPr>
          <a:xfrm rot="19904403">
            <a:off x="5020237" y="1949681"/>
            <a:ext cx="1761564" cy="584775"/>
          </a:xfrm>
          <a:prstGeom prst="rect">
            <a:avLst/>
          </a:prstGeom>
          <a:noFill/>
        </p:spPr>
        <p:txBody>
          <a:bodyPr wrap="square" rtlCol="0">
            <a:spAutoFit/>
          </a:bodyPr>
          <a:lstStyle/>
          <a:p>
            <a:pPr algn="ctr"/>
            <a:r>
              <a:rPr lang="en-US" sz="3200" b="1" dirty="0" smtClean="0"/>
              <a:t>2nd</a:t>
            </a:r>
            <a:endParaRPr lang="en-US" sz="3200" b="1" dirty="0"/>
          </a:p>
        </p:txBody>
      </p:sp>
      <p:grpSp>
        <p:nvGrpSpPr>
          <p:cNvPr id="14" name="Group 13"/>
          <p:cNvGrpSpPr/>
          <p:nvPr/>
        </p:nvGrpSpPr>
        <p:grpSpPr>
          <a:xfrm>
            <a:off x="0" y="3751730"/>
            <a:ext cx="9049871" cy="2097742"/>
            <a:chOff x="0" y="3751730"/>
            <a:chExt cx="9049871" cy="2097742"/>
          </a:xfrm>
        </p:grpSpPr>
        <p:cxnSp>
          <p:nvCxnSpPr>
            <p:cNvPr id="5" name="Straight Connector 4"/>
            <p:cNvCxnSpPr/>
            <p:nvPr/>
          </p:nvCxnSpPr>
          <p:spPr>
            <a:xfrm flipV="1">
              <a:off x="0" y="3751730"/>
              <a:ext cx="9049871" cy="53788"/>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6351495" y="4374776"/>
              <a:ext cx="1963271" cy="146573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New</a:t>
              </a:r>
            </a:p>
            <a:p>
              <a:pPr algn="ctr"/>
              <a:r>
                <a:rPr lang="en-US" sz="2400" dirty="0" smtClean="0">
                  <a:solidFill>
                    <a:srgbClr val="002060"/>
                  </a:solidFill>
                </a:rPr>
                <a:t>Testament</a:t>
              </a:r>
            </a:p>
          </p:txBody>
        </p:sp>
        <p:sp>
          <p:nvSpPr>
            <p:cNvPr id="9" name="TextBox 8"/>
            <p:cNvSpPr txBox="1"/>
            <p:nvPr/>
          </p:nvSpPr>
          <p:spPr>
            <a:xfrm rot="19904403">
              <a:off x="5872046" y="4455316"/>
              <a:ext cx="1761564" cy="584775"/>
            </a:xfrm>
            <a:prstGeom prst="rect">
              <a:avLst/>
            </a:prstGeom>
            <a:noFill/>
          </p:spPr>
          <p:txBody>
            <a:bodyPr wrap="square" rtlCol="0">
              <a:spAutoFit/>
            </a:bodyPr>
            <a:lstStyle/>
            <a:p>
              <a:pPr algn="ctr"/>
              <a:r>
                <a:rPr lang="en-US" sz="3200" b="1" dirty="0" smtClean="0"/>
                <a:t>3rd</a:t>
              </a:r>
              <a:endParaRPr lang="en-US" sz="3200" b="1" dirty="0"/>
            </a:p>
          </p:txBody>
        </p:sp>
        <p:sp>
          <p:nvSpPr>
            <p:cNvPr id="10" name="Rounded Rectangle 9"/>
            <p:cNvSpPr/>
            <p:nvPr/>
          </p:nvSpPr>
          <p:spPr>
            <a:xfrm>
              <a:off x="3532097" y="4379259"/>
              <a:ext cx="2075327" cy="146573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Ceremonial</a:t>
              </a:r>
            </a:p>
            <a:p>
              <a:pPr algn="ctr"/>
              <a:r>
                <a:rPr lang="en-US" sz="2400" dirty="0" smtClean="0">
                  <a:solidFill>
                    <a:srgbClr val="002060"/>
                  </a:solidFill>
                </a:rPr>
                <a:t>Law of Moses</a:t>
              </a:r>
            </a:p>
          </p:txBody>
        </p:sp>
        <p:sp>
          <p:nvSpPr>
            <p:cNvPr id="11" name="TextBox 10"/>
            <p:cNvSpPr txBox="1"/>
            <p:nvPr/>
          </p:nvSpPr>
          <p:spPr>
            <a:xfrm rot="19904403">
              <a:off x="2998860" y="4365670"/>
              <a:ext cx="1761564" cy="584775"/>
            </a:xfrm>
            <a:prstGeom prst="rect">
              <a:avLst/>
            </a:prstGeom>
            <a:noFill/>
          </p:spPr>
          <p:txBody>
            <a:bodyPr wrap="square" rtlCol="0">
              <a:spAutoFit/>
            </a:bodyPr>
            <a:lstStyle/>
            <a:p>
              <a:pPr algn="ctr"/>
              <a:r>
                <a:rPr lang="en-US" sz="3200" b="1" dirty="0" smtClean="0"/>
                <a:t>2nd</a:t>
              </a:r>
              <a:endParaRPr lang="en-US" sz="3200" b="1" dirty="0"/>
            </a:p>
          </p:txBody>
        </p:sp>
        <p:sp>
          <p:nvSpPr>
            <p:cNvPr id="12" name="Rounded Rectangle 11"/>
            <p:cNvSpPr/>
            <p:nvPr/>
          </p:nvSpPr>
          <p:spPr>
            <a:xfrm>
              <a:off x="726152" y="4383742"/>
              <a:ext cx="1963271" cy="146573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Moral</a:t>
              </a:r>
            </a:p>
            <a:p>
              <a:pPr algn="ctr"/>
              <a:r>
                <a:rPr lang="en-US" sz="2400" dirty="0" smtClean="0">
                  <a:solidFill>
                    <a:srgbClr val="002060"/>
                  </a:solidFill>
                </a:rPr>
                <a:t>Law of God</a:t>
              </a:r>
            </a:p>
          </p:txBody>
        </p:sp>
        <p:sp>
          <p:nvSpPr>
            <p:cNvPr id="13" name="TextBox 12"/>
            <p:cNvSpPr txBox="1"/>
            <p:nvPr/>
          </p:nvSpPr>
          <p:spPr>
            <a:xfrm rot="19904403">
              <a:off x="246703" y="4464282"/>
              <a:ext cx="1761564" cy="584775"/>
            </a:xfrm>
            <a:prstGeom prst="rect">
              <a:avLst/>
            </a:prstGeom>
            <a:noFill/>
          </p:spPr>
          <p:txBody>
            <a:bodyPr wrap="square" rtlCol="0">
              <a:spAutoFit/>
            </a:bodyPr>
            <a:lstStyle/>
            <a:p>
              <a:pPr algn="ctr"/>
              <a:r>
                <a:rPr lang="en-US" sz="3200" b="1" dirty="0" smtClean="0"/>
                <a:t>1st</a:t>
              </a:r>
              <a:endParaRPr lang="en-US" sz="3200" b="1" dirty="0"/>
            </a:p>
          </p:txBody>
        </p:sp>
      </p:grpSp>
    </p:spTree>
    <p:extLst>
      <p:ext uri="{BB962C8B-B14F-4D97-AF65-F5344CB8AC3E}">
        <p14:creationId xmlns:p14="http://schemas.microsoft.com/office/powerpoint/2010/main" val="3138227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74058" y="2420470"/>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smtClean="0">
                <a:latin typeface="Tempus Sans ITC" panose="04020404030D07020202" pitchFamily="82" charset="0"/>
              </a:rPr>
              <a:t>Old Law Was Done Away</a:t>
            </a:r>
            <a:endParaRPr lang="en-US" sz="2800" dirty="0">
              <a:latin typeface="Tempus Sans ITC" panose="04020404030D07020202" pitchFamily="82" charset="0"/>
            </a:endParaRPr>
          </a:p>
        </p:txBody>
      </p:sp>
      <p:sp>
        <p:nvSpPr>
          <p:cNvPr id="5" name="Rounded Rectangle 4"/>
          <p:cNvSpPr/>
          <p:nvPr/>
        </p:nvSpPr>
        <p:spPr>
          <a:xfrm>
            <a:off x="874057" y="3186952"/>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smtClean="0">
                <a:latin typeface="Tempus Sans ITC" panose="04020404030D07020202" pitchFamily="82" charset="0"/>
              </a:rPr>
              <a:t>Law Was Done Away in Its Entirety</a:t>
            </a:r>
          </a:p>
        </p:txBody>
      </p:sp>
      <p:sp>
        <p:nvSpPr>
          <p:cNvPr id="6" name="Rounded Rectangle 5"/>
          <p:cNvSpPr/>
          <p:nvPr/>
        </p:nvSpPr>
        <p:spPr>
          <a:xfrm>
            <a:off x="874056" y="4065493"/>
            <a:ext cx="7664823" cy="605118"/>
          </a:xfrm>
          <a:prstGeom prst="roundRect">
            <a:avLst/>
          </a:prstGeom>
          <a:solidFill>
            <a:srgbClr val="000000">
              <a:alpha val="72941"/>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smtClean="0">
                <a:latin typeface="Tempus Sans ITC" panose="04020404030D07020202" pitchFamily="82" charset="0"/>
              </a:rPr>
              <a:t>Law of God And Law of Moses Are Same</a:t>
            </a:r>
          </a:p>
        </p:txBody>
      </p:sp>
      <p:sp>
        <p:nvSpPr>
          <p:cNvPr id="8" name="Rounded Rectangle 7"/>
          <p:cNvSpPr/>
          <p:nvPr/>
        </p:nvSpPr>
        <p:spPr>
          <a:xfrm>
            <a:off x="618564" y="363071"/>
            <a:ext cx="8175812" cy="1290917"/>
          </a:xfrm>
          <a:prstGeom prst="roundRect">
            <a:avLst/>
          </a:prstGeom>
          <a:solidFill>
            <a:srgbClr val="FFF2CC">
              <a:alpha val="7490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empus Sans ITC" panose="04020404030D07020202" pitchFamily="82" charset="0"/>
                <a:cs typeface="Courier New" panose="02070309020205020404" pitchFamily="49" charset="0"/>
              </a:rPr>
              <a:t>Is There a Difference in</a:t>
            </a:r>
          </a:p>
          <a:p>
            <a:pPr algn="ctr"/>
            <a:r>
              <a:rPr lang="en-US" sz="3200" dirty="0" smtClean="0">
                <a:solidFill>
                  <a:schemeClr val="tx1"/>
                </a:solidFill>
                <a:latin typeface="Tempus Sans ITC" panose="04020404030D07020202" pitchFamily="82" charset="0"/>
                <a:cs typeface="Courier New" panose="02070309020205020404" pitchFamily="49" charset="0"/>
              </a:rPr>
              <a:t>the Law of God &amp; the Law of Moses?</a:t>
            </a:r>
            <a:endParaRPr lang="en-US" sz="3200" dirty="0">
              <a:solidFill>
                <a:schemeClr val="tx1"/>
              </a:solidFill>
              <a:latin typeface="Tempus Sans ITC" panose="04020404030D07020202" pitchFamily="82" charset="0"/>
              <a:cs typeface="Courier New" panose="02070309020205020404" pitchFamily="49" charset="0"/>
            </a:endParaRPr>
          </a:p>
        </p:txBody>
      </p:sp>
    </p:spTree>
    <p:extLst>
      <p:ext uri="{BB962C8B-B14F-4D97-AF65-F5344CB8AC3E}">
        <p14:creationId xmlns:p14="http://schemas.microsoft.com/office/powerpoint/2010/main" val="1825214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1090</TotalTime>
  <Words>3280</Words>
  <Application>Microsoft Office PowerPoint</Application>
  <PresentationFormat>On-screen Show (4:3)</PresentationFormat>
  <Paragraphs>336</Paragraphs>
  <Slides>50</Slides>
  <Notes>0</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50</vt:i4>
      </vt:variant>
    </vt:vector>
  </HeadingPairs>
  <TitlesOfParts>
    <vt:vector size="61" baseType="lpstr">
      <vt:lpstr>Courier New</vt:lpstr>
      <vt:lpstr>Calibri</vt:lpstr>
      <vt:lpstr>Arial Narrow</vt:lpstr>
      <vt:lpstr>Calibri Light</vt:lpstr>
      <vt:lpstr>Tempus Sans ITC</vt:lpstr>
      <vt:lpstr>Times New Roman</vt:lpstr>
      <vt:lpstr>Arial</vt:lpstr>
      <vt:lpstr>Office Theme</vt:lpstr>
      <vt:lpstr>1_Office Theme</vt:lpstr>
      <vt:lpstr>2_Office Theme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38</cp:revision>
  <cp:lastPrinted>2014-03-09T21:11:53Z</cp:lastPrinted>
  <dcterms:created xsi:type="dcterms:W3CDTF">2014-03-07T04:30:16Z</dcterms:created>
  <dcterms:modified xsi:type="dcterms:W3CDTF">2014-03-24T02:00:06Z</dcterms:modified>
</cp:coreProperties>
</file>