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7"/>
  </p:notesMasterIdLst>
  <p:handoutMasterIdLst>
    <p:handoutMasterId r:id="rId38"/>
  </p:handoutMasterIdLst>
  <p:sldIdLst>
    <p:sldId id="257" r:id="rId2"/>
    <p:sldId id="276" r:id="rId3"/>
    <p:sldId id="256" r:id="rId4"/>
    <p:sldId id="278"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3" r:id="rId18"/>
    <p:sldId id="292" r:id="rId19"/>
    <p:sldId id="294" r:id="rId20"/>
    <p:sldId id="295" r:id="rId21"/>
    <p:sldId id="296" r:id="rId22"/>
    <p:sldId id="265" r:id="rId23"/>
    <p:sldId id="297" r:id="rId24"/>
    <p:sldId id="298" r:id="rId25"/>
    <p:sldId id="299" r:id="rId26"/>
    <p:sldId id="300" r:id="rId27"/>
    <p:sldId id="301" r:id="rId28"/>
    <p:sldId id="302" r:id="rId29"/>
    <p:sldId id="303" r:id="rId30"/>
    <p:sldId id="304" r:id="rId31"/>
    <p:sldId id="305" r:id="rId32"/>
    <p:sldId id="270" r:id="rId33"/>
    <p:sldId id="307" r:id="rId34"/>
    <p:sldId id="308" r:id="rId35"/>
    <p:sldId id="273" r:id="rId36"/>
  </p:sldIdLst>
  <p:sldSz cx="9144000" cy="6858000" type="screen4x3"/>
  <p:notesSz cx="7010400" cy="9296400"/>
  <p:embeddedFontLst>
    <p:embeddedFont>
      <p:font typeface="Arial Narrow" panose="020B060602020203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Wingdings 2" panose="05020102010507070707" pitchFamily="18" charset="2"/>
      <p:regular r:id="rId47"/>
    </p:embeddedFont>
    <p:embeddedFont>
      <p:font typeface="Papyrus" panose="03070502060502030205" pitchFamily="66" charset="0"/>
      <p:regular r:id="rId48"/>
    </p:embeddedFont>
    <p:embeddedFont>
      <p:font typeface="Verdana" panose="020B0604030504040204" pitchFamily="34" charset="0"/>
      <p:regular r:id="rId49"/>
      <p:bold r:id="rId50"/>
      <p:italic r:id="rId51"/>
      <p:boldItalic r:id="rId52"/>
    </p:embeddedFont>
    <p:embeddedFont>
      <p:font typeface="Gill Sans MT" panose="020B0502020104020203"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font" Target="fonts/font8.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A0E588D-93D8-459C-ACCF-9A8A3CCC4634}" type="datetimeFigureOut">
              <a:rPr lang="en-US" smtClean="0"/>
              <a:t>2/26/2015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C5764BF-6F12-420F-9FB1-EC4B6CEDCCBD}" type="slidenum">
              <a:rPr lang="en-US" smtClean="0"/>
              <a:t>‹#›</a:t>
            </a:fld>
            <a:endParaRPr lang="en-US"/>
          </a:p>
        </p:txBody>
      </p:sp>
    </p:spTree>
    <p:extLst>
      <p:ext uri="{BB962C8B-B14F-4D97-AF65-F5344CB8AC3E}">
        <p14:creationId xmlns:p14="http://schemas.microsoft.com/office/powerpoint/2010/main" val="1696851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2CA19CE-21E7-473F-B648-493DD3C7922C}" type="datetimeFigureOut">
              <a:rPr lang="en-US" smtClean="0"/>
              <a:t>2/26/2015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CB9A0CD-DD0B-48D6-9E48-BAAB1AA0B9D2}" type="slidenum">
              <a:rPr lang="en-US" smtClean="0"/>
              <a:t>‹#›</a:t>
            </a:fld>
            <a:endParaRPr lang="en-US"/>
          </a:p>
        </p:txBody>
      </p:sp>
    </p:spTree>
    <p:extLst>
      <p:ext uri="{BB962C8B-B14F-4D97-AF65-F5344CB8AC3E}">
        <p14:creationId xmlns:p14="http://schemas.microsoft.com/office/powerpoint/2010/main" val="354055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3</a:t>
            </a:fld>
            <a:endParaRPr lang="en-US"/>
          </a:p>
        </p:txBody>
      </p:sp>
    </p:spTree>
    <p:extLst>
      <p:ext uri="{BB962C8B-B14F-4D97-AF65-F5344CB8AC3E}">
        <p14:creationId xmlns:p14="http://schemas.microsoft.com/office/powerpoint/2010/main" val="21454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4</a:t>
            </a:fld>
            <a:endParaRPr lang="en-US"/>
          </a:p>
        </p:txBody>
      </p:sp>
    </p:spTree>
    <p:extLst>
      <p:ext uri="{BB962C8B-B14F-4D97-AF65-F5344CB8AC3E}">
        <p14:creationId xmlns:p14="http://schemas.microsoft.com/office/powerpoint/2010/main" val="390619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5</a:t>
            </a:fld>
            <a:endParaRPr lang="en-US"/>
          </a:p>
        </p:txBody>
      </p:sp>
    </p:spTree>
    <p:extLst>
      <p:ext uri="{BB962C8B-B14F-4D97-AF65-F5344CB8AC3E}">
        <p14:creationId xmlns:p14="http://schemas.microsoft.com/office/powerpoint/2010/main" val="3770295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Quote</a:t>
            </a:r>
            <a:r>
              <a:rPr lang="en-US" baseline="0" dirty="0" smtClean="0"/>
              <a:t> King, p 27</a:t>
            </a:r>
            <a:endParaRPr lang="en-US" dirty="0" smtClean="0"/>
          </a:p>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6</a:t>
            </a:fld>
            <a:endParaRPr lang="en-US"/>
          </a:p>
        </p:txBody>
      </p:sp>
    </p:spTree>
    <p:extLst>
      <p:ext uri="{BB962C8B-B14F-4D97-AF65-F5344CB8AC3E}">
        <p14:creationId xmlns:p14="http://schemas.microsoft.com/office/powerpoint/2010/main" val="3087635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7</a:t>
            </a:fld>
            <a:endParaRPr lang="en-US"/>
          </a:p>
        </p:txBody>
      </p:sp>
    </p:spTree>
    <p:extLst>
      <p:ext uri="{BB962C8B-B14F-4D97-AF65-F5344CB8AC3E}">
        <p14:creationId xmlns:p14="http://schemas.microsoft.com/office/powerpoint/2010/main" val="1208552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8</a:t>
            </a:fld>
            <a:endParaRPr lang="en-US"/>
          </a:p>
        </p:txBody>
      </p:sp>
    </p:spTree>
    <p:extLst>
      <p:ext uri="{BB962C8B-B14F-4D97-AF65-F5344CB8AC3E}">
        <p14:creationId xmlns:p14="http://schemas.microsoft.com/office/powerpoint/2010/main" val="2910713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10</a:t>
            </a:fld>
            <a:endParaRPr lang="en-US"/>
          </a:p>
        </p:txBody>
      </p:sp>
    </p:spTree>
    <p:extLst>
      <p:ext uri="{BB962C8B-B14F-4D97-AF65-F5344CB8AC3E}">
        <p14:creationId xmlns:p14="http://schemas.microsoft.com/office/powerpoint/2010/main" val="3761751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11</a:t>
            </a:fld>
            <a:endParaRPr lang="en-US"/>
          </a:p>
        </p:txBody>
      </p:sp>
    </p:spTree>
    <p:extLst>
      <p:ext uri="{BB962C8B-B14F-4D97-AF65-F5344CB8AC3E}">
        <p14:creationId xmlns:p14="http://schemas.microsoft.com/office/powerpoint/2010/main" val="3897153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12</a:t>
            </a:fld>
            <a:endParaRPr lang="en-US"/>
          </a:p>
        </p:txBody>
      </p:sp>
    </p:spTree>
    <p:extLst>
      <p:ext uri="{BB962C8B-B14F-4D97-AF65-F5344CB8AC3E}">
        <p14:creationId xmlns:p14="http://schemas.microsoft.com/office/powerpoint/2010/main" val="2042455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13</a:t>
            </a:fld>
            <a:endParaRPr lang="en-US"/>
          </a:p>
        </p:txBody>
      </p:sp>
    </p:spTree>
    <p:extLst>
      <p:ext uri="{BB962C8B-B14F-4D97-AF65-F5344CB8AC3E}">
        <p14:creationId xmlns:p14="http://schemas.microsoft.com/office/powerpoint/2010/main" val="1404397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14</a:t>
            </a:fld>
            <a:endParaRPr lang="en-US"/>
          </a:p>
        </p:txBody>
      </p:sp>
    </p:spTree>
    <p:extLst>
      <p:ext uri="{BB962C8B-B14F-4D97-AF65-F5344CB8AC3E}">
        <p14:creationId xmlns:p14="http://schemas.microsoft.com/office/powerpoint/2010/main" val="570083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15</a:t>
            </a:fld>
            <a:endParaRPr lang="en-US"/>
          </a:p>
        </p:txBody>
      </p:sp>
    </p:spTree>
    <p:extLst>
      <p:ext uri="{BB962C8B-B14F-4D97-AF65-F5344CB8AC3E}">
        <p14:creationId xmlns:p14="http://schemas.microsoft.com/office/powerpoint/2010/main" val="305786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16</a:t>
            </a:fld>
            <a:endParaRPr lang="en-US"/>
          </a:p>
        </p:txBody>
      </p:sp>
    </p:spTree>
    <p:extLst>
      <p:ext uri="{BB962C8B-B14F-4D97-AF65-F5344CB8AC3E}">
        <p14:creationId xmlns:p14="http://schemas.microsoft.com/office/powerpoint/2010/main" val="2672941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17</a:t>
            </a:fld>
            <a:endParaRPr lang="en-US"/>
          </a:p>
        </p:txBody>
      </p:sp>
    </p:spTree>
    <p:extLst>
      <p:ext uri="{BB962C8B-B14F-4D97-AF65-F5344CB8AC3E}">
        <p14:creationId xmlns:p14="http://schemas.microsoft.com/office/powerpoint/2010/main" val="1117141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19</a:t>
            </a:fld>
            <a:endParaRPr lang="en-US"/>
          </a:p>
        </p:txBody>
      </p:sp>
    </p:spTree>
    <p:extLst>
      <p:ext uri="{BB962C8B-B14F-4D97-AF65-F5344CB8AC3E}">
        <p14:creationId xmlns:p14="http://schemas.microsoft.com/office/powerpoint/2010/main" val="3553700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20</a:t>
            </a:fld>
            <a:endParaRPr lang="en-US"/>
          </a:p>
        </p:txBody>
      </p:sp>
    </p:spTree>
    <p:extLst>
      <p:ext uri="{BB962C8B-B14F-4D97-AF65-F5344CB8AC3E}">
        <p14:creationId xmlns:p14="http://schemas.microsoft.com/office/powerpoint/2010/main" val="108576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Persecution</a:t>
            </a:r>
            <a:r>
              <a:rPr lang="en-US" baseline="0" dirty="0" smtClean="0"/>
              <a:t> – Milligan 32 (quote)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21</a:t>
            </a:fld>
            <a:endParaRPr lang="en-US"/>
          </a:p>
        </p:txBody>
      </p:sp>
    </p:spTree>
    <p:extLst>
      <p:ext uri="{BB962C8B-B14F-4D97-AF65-F5344CB8AC3E}">
        <p14:creationId xmlns:p14="http://schemas.microsoft.com/office/powerpoint/2010/main" val="2166756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Persecution</a:t>
            </a:r>
            <a:r>
              <a:rPr lang="en-US" baseline="0" dirty="0" smtClean="0"/>
              <a:t> – Milligan 32 (quote)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23</a:t>
            </a:fld>
            <a:endParaRPr lang="en-US"/>
          </a:p>
        </p:txBody>
      </p:sp>
    </p:spTree>
    <p:extLst>
      <p:ext uri="{BB962C8B-B14F-4D97-AF65-F5344CB8AC3E}">
        <p14:creationId xmlns:p14="http://schemas.microsoft.com/office/powerpoint/2010/main" val="2644969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smtClean="0">
                <a:solidFill>
                  <a:prstClr val="black"/>
                </a:solidFill>
              </a:rPr>
              <a:t>http://www.mbu.edu/seminary/journal/a-warning-for-true-believers-who-lack-faith/</a:t>
            </a:r>
          </a:p>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24</a:t>
            </a:fld>
            <a:endParaRPr lang="en-US"/>
          </a:p>
        </p:txBody>
      </p:sp>
    </p:spTree>
    <p:extLst>
      <p:ext uri="{BB962C8B-B14F-4D97-AF65-F5344CB8AC3E}">
        <p14:creationId xmlns:p14="http://schemas.microsoft.com/office/powerpoint/2010/main" val="3889838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25</a:t>
            </a:fld>
            <a:endParaRPr lang="en-US"/>
          </a:p>
        </p:txBody>
      </p:sp>
    </p:spTree>
    <p:extLst>
      <p:ext uri="{BB962C8B-B14F-4D97-AF65-F5344CB8AC3E}">
        <p14:creationId xmlns:p14="http://schemas.microsoft.com/office/powerpoint/2010/main" val="1762049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McClister</a:t>
            </a:r>
            <a:r>
              <a:rPr lang="en-US" baseline="0" dirty="0" smtClean="0"/>
              <a:t>, 44</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26</a:t>
            </a:fld>
            <a:endParaRPr lang="en-US"/>
          </a:p>
        </p:txBody>
      </p:sp>
    </p:spTree>
    <p:extLst>
      <p:ext uri="{BB962C8B-B14F-4D97-AF65-F5344CB8AC3E}">
        <p14:creationId xmlns:p14="http://schemas.microsoft.com/office/powerpoint/2010/main" val="2685048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Pink (Value)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27</a:t>
            </a:fld>
            <a:endParaRPr lang="en-US"/>
          </a:p>
        </p:txBody>
      </p:sp>
    </p:spTree>
    <p:extLst>
      <p:ext uri="{BB962C8B-B14F-4D97-AF65-F5344CB8AC3E}">
        <p14:creationId xmlns:p14="http://schemas.microsoft.com/office/powerpoint/2010/main" val="2191203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Pink (Value)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28</a:t>
            </a:fld>
            <a:endParaRPr lang="en-US"/>
          </a:p>
        </p:txBody>
      </p:sp>
    </p:spTree>
    <p:extLst>
      <p:ext uri="{BB962C8B-B14F-4D97-AF65-F5344CB8AC3E}">
        <p14:creationId xmlns:p14="http://schemas.microsoft.com/office/powerpoint/2010/main" val="2447717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Pink (Value)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29</a:t>
            </a:fld>
            <a:endParaRPr lang="en-US"/>
          </a:p>
        </p:txBody>
      </p:sp>
    </p:spTree>
    <p:extLst>
      <p:ext uri="{BB962C8B-B14F-4D97-AF65-F5344CB8AC3E}">
        <p14:creationId xmlns:p14="http://schemas.microsoft.com/office/powerpoint/2010/main" val="441645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Pink (Value)</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30</a:t>
            </a:fld>
            <a:endParaRPr lang="en-US"/>
          </a:p>
        </p:txBody>
      </p:sp>
    </p:spTree>
    <p:extLst>
      <p:ext uri="{BB962C8B-B14F-4D97-AF65-F5344CB8AC3E}">
        <p14:creationId xmlns:p14="http://schemas.microsoft.com/office/powerpoint/2010/main" val="3913416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McLister</a:t>
            </a:r>
            <a:r>
              <a:rPr lang="en-US" dirty="0" smtClean="0"/>
              <a:t>,</a:t>
            </a:r>
            <a:r>
              <a:rPr lang="en-US" baseline="0" dirty="0" smtClean="0"/>
              <a:t> 59</a:t>
            </a:r>
            <a:endParaRPr lang="en-US" dirty="0"/>
          </a:p>
        </p:txBody>
      </p:sp>
      <p:sp>
        <p:nvSpPr>
          <p:cNvPr id="4" name="Slide Number Placeholder 3"/>
          <p:cNvSpPr>
            <a:spLocks noGrp="1"/>
          </p:cNvSpPr>
          <p:nvPr>
            <p:ph type="sldNum" sz="quarter" idx="10"/>
          </p:nvPr>
        </p:nvSpPr>
        <p:spPr/>
        <p:txBody>
          <a:bodyPr/>
          <a:lstStyle/>
          <a:p>
            <a:fld id="{6CB9A0CD-DD0B-48D6-9E48-BAAB1AA0B9D2}" type="slidenum">
              <a:rPr lang="en-US" smtClean="0"/>
              <a:t>31</a:t>
            </a:fld>
            <a:endParaRPr lang="en-US"/>
          </a:p>
        </p:txBody>
      </p:sp>
    </p:spTree>
    <p:extLst>
      <p:ext uri="{BB962C8B-B14F-4D97-AF65-F5344CB8AC3E}">
        <p14:creationId xmlns:p14="http://schemas.microsoft.com/office/powerpoint/2010/main" val="2283542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A2D0DB89-089B-4F49-AD24-C207EB05883C}"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spd="slow">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D0DB89-089B-4F49-AD24-C207EB05883C}"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A2D0DB89-089B-4F49-AD24-C207EB05883C}"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2D0DB89-089B-4F49-AD24-C207EB05883C}"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0EFC995-CEF0-4DC4-8BC5-0E56F144FF60}" type="datetimeFigureOut">
              <a:rPr lang="en-US" smtClean="0"/>
              <a:pPr/>
              <a:t>2/26/2015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D0DB89-089B-4F49-AD24-C207EB05883C}" type="slidenum">
              <a:rPr lang="en-US" smtClean="0"/>
              <a:pPr/>
              <a:t>‹#›</a:t>
            </a:fld>
            <a:endParaRPr lang="en-US" dirty="0"/>
          </a:p>
        </p:txBody>
      </p:sp>
    </p:spTree>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0EFC995-CEF0-4DC4-8BC5-0E56F144FF60}" type="datetimeFigureOut">
              <a:rPr lang="en-US" smtClean="0"/>
              <a:pPr/>
              <a:t>2/26/2015</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2D0DB89-089B-4F49-AD24-C207EB05883C}"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diamond/>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0" y="0"/>
            <a:ext cx="6858000" cy="1862048"/>
          </a:xfrm>
          <a:prstGeom prst="rect">
            <a:avLst/>
          </a:prstGeom>
          <a:noFill/>
        </p:spPr>
        <p:txBody>
          <a:bodyPr wrap="square" lIns="91440" tIns="45720" rIns="91440" bIns="45720">
            <a:spAutoFit/>
          </a:bodyPr>
          <a:lstStyle/>
          <a:p>
            <a:pPr algn="ctr"/>
            <a:r>
              <a:rPr lang="en-US" sz="115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a:t>
            </a:r>
            <a:endParaRPr lang="en-US" sz="115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Oval 6"/>
          <p:cNvSpPr/>
          <p:nvPr/>
        </p:nvSpPr>
        <p:spPr>
          <a:xfrm>
            <a:off x="-381000" y="1143000"/>
            <a:ext cx="3200400" cy="1676400"/>
          </a:xfrm>
          <a:prstGeom prst="ellipse">
            <a:avLst/>
          </a:prstGeom>
          <a:solidFill>
            <a:schemeClr val="bg2">
              <a:lumMod val="50000"/>
            </a:schemeClr>
          </a:solidFill>
          <a:ln w="12700">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bg1"/>
                </a:solidFill>
                <a:effectLst>
                  <a:outerShdw blurRad="38100" dist="38100" dir="2700000" algn="tl">
                    <a:srgbClr val="000000">
                      <a:alpha val="43137"/>
                    </a:srgbClr>
                  </a:outerShdw>
                </a:effectLst>
              </a:rPr>
              <a:t>An Introduction</a:t>
            </a:r>
            <a:endParaRPr lang="en-US" sz="2800" b="1" i="1"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2819400" y="2133600"/>
            <a:ext cx="5791200" cy="3862596"/>
          </a:xfrm>
          <a:prstGeom prst="rect">
            <a:avLst/>
          </a:prstGeom>
          <a:noFill/>
        </p:spPr>
        <p:txBody>
          <a:bodyPr wrap="square" rtlCol="0">
            <a:spAutoFit/>
          </a:bodyPr>
          <a:lstStyle/>
          <a:p>
            <a:pPr marL="342900" indent="-342900">
              <a:buFont typeface="Wingdings" panose="05000000000000000000" pitchFamily="2" charset="2"/>
              <a:buChar char="§"/>
            </a:pPr>
            <a:r>
              <a:rPr lang="en-US" sz="2800" dirty="0" smtClean="0">
                <a:latin typeface="Arial Narrow" panose="020B0606020202030204" pitchFamily="34" charset="0"/>
              </a:rPr>
              <a:t>To thoroughly study the book of Hebrews can be an intimidating task for some</a:t>
            </a:r>
          </a:p>
          <a:p>
            <a:pPr marL="342900" indent="-342900">
              <a:buFont typeface="Wingdings" panose="05000000000000000000" pitchFamily="2" charset="2"/>
              <a:buChar char="§"/>
            </a:pPr>
            <a:endParaRPr lang="en-US" sz="1050" dirty="0" smtClean="0">
              <a:latin typeface="Arial Narrow" panose="020B0606020202030204" pitchFamily="34" charset="0"/>
            </a:endParaRPr>
          </a:p>
          <a:p>
            <a:pPr marL="342900" indent="-342900">
              <a:buFont typeface="Wingdings" panose="05000000000000000000" pitchFamily="2" charset="2"/>
              <a:buChar char="§"/>
            </a:pPr>
            <a:r>
              <a:rPr lang="en-US" sz="2800" dirty="0" smtClean="0">
                <a:latin typeface="Arial Narrow" panose="020B0606020202030204" pitchFamily="34" charset="0"/>
              </a:rPr>
              <a:t>The depth of the book causes some to wonder why we need to study such a book</a:t>
            </a:r>
          </a:p>
          <a:p>
            <a:pPr marL="342900" indent="-342900">
              <a:buFont typeface="Wingdings" panose="05000000000000000000" pitchFamily="2" charset="2"/>
              <a:buChar char="§"/>
            </a:pPr>
            <a:endParaRPr lang="en-US" sz="1050" dirty="0">
              <a:latin typeface="Arial Narrow" panose="020B0606020202030204" pitchFamily="34" charset="0"/>
            </a:endParaRPr>
          </a:p>
          <a:p>
            <a:pPr marL="342900" indent="-342900">
              <a:buFont typeface="Wingdings" panose="05000000000000000000" pitchFamily="2" charset="2"/>
              <a:buChar char="§"/>
            </a:pPr>
            <a:r>
              <a:rPr lang="en-US" sz="2800" dirty="0" smtClean="0">
                <a:latin typeface="Arial Narrow" panose="020B0606020202030204" pitchFamily="34" charset="0"/>
              </a:rPr>
              <a:t>However, you probably </a:t>
            </a:r>
            <a:r>
              <a:rPr lang="en-US" sz="2800" i="1" dirty="0" smtClean="0">
                <a:latin typeface="Arial Narrow" panose="020B0606020202030204" pitchFamily="34" charset="0"/>
              </a:rPr>
              <a:t>need</a:t>
            </a:r>
            <a:r>
              <a:rPr lang="en-US" sz="2800" dirty="0" smtClean="0">
                <a:latin typeface="Arial Narrow" panose="020B0606020202030204" pitchFamily="34" charset="0"/>
              </a:rPr>
              <a:t> the book more than you realize!</a:t>
            </a:r>
            <a:endParaRPr lang="en-US" sz="2800" dirty="0">
              <a:latin typeface="Arial Narrow" panose="020B0606020202030204" pitchFamily="34"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 name="TextBox 1"/>
          <p:cNvSpPr txBox="1"/>
          <p:nvPr/>
        </p:nvSpPr>
        <p:spPr>
          <a:xfrm>
            <a:off x="1524000" y="228600"/>
            <a:ext cx="4114800" cy="1200329"/>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You Need </a:t>
            </a:r>
          </a:p>
          <a:p>
            <a:pPr algn="ctr"/>
            <a:r>
              <a:rPr lang="en-US" sz="3600" b="1" dirty="0" smtClean="0">
                <a:latin typeface="Arial" panose="020B0604020202020204" pitchFamily="34" charset="0"/>
                <a:cs typeface="Arial" panose="020B0604020202020204" pitchFamily="34" charset="0"/>
              </a:rPr>
              <a:t>This Book!</a:t>
            </a:r>
            <a:endParaRPr lang="en-US" sz="3600" b="1" dirty="0">
              <a:latin typeface="Arial" panose="020B0604020202020204" pitchFamily="34" charset="0"/>
              <a:cs typeface="Arial" panose="020B0604020202020204" pitchFamily="34" charset="0"/>
            </a:endParaRPr>
          </a:p>
        </p:txBody>
      </p:sp>
      <p:pic>
        <p:nvPicPr>
          <p:cNvPr id="1026" name="Picture 2" descr="http://cdn.dailyclipart.net/wp-content/uploads/medium/Book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14592">
            <a:off x="5669111" y="78282"/>
            <a:ext cx="2933700" cy="19500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572013">
            <a:off x="5986934" y="567148"/>
            <a:ext cx="2667000" cy="646331"/>
          </a:xfrm>
          <a:prstGeom prst="rect">
            <a:avLst/>
          </a:prstGeom>
          <a:noFill/>
        </p:spPr>
        <p:txBody>
          <a:bodyPr wrap="square" rtlCol="0">
            <a:spAutoFit/>
          </a:bodyPr>
          <a:lstStyle/>
          <a:p>
            <a:pPr algn="ctr"/>
            <a:r>
              <a:rPr lang="en-US" sz="3600" dirty="0" smtClean="0">
                <a:latin typeface="Papyrus" panose="03070502060502030205" pitchFamily="66" charset="0"/>
              </a:rPr>
              <a:t>Hebrews</a:t>
            </a:r>
            <a:endParaRPr lang="en-US" sz="3600" dirty="0">
              <a:latin typeface="Papyrus" panose="03070502060502030205" pitchFamily="66" charset="0"/>
            </a:endParaRPr>
          </a:p>
        </p:txBody>
      </p:sp>
      <p:sp>
        <p:nvSpPr>
          <p:cNvPr id="5" name="TextBox 4"/>
          <p:cNvSpPr txBox="1"/>
          <p:nvPr/>
        </p:nvSpPr>
        <p:spPr>
          <a:xfrm>
            <a:off x="1295400" y="2032091"/>
            <a:ext cx="7848600"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If you need </a:t>
            </a:r>
            <a:r>
              <a:rPr lang="en-US" sz="2400" i="1" u="sng" dirty="0" smtClean="0">
                <a:latin typeface="Arial Narrow" panose="020B0606020202030204" pitchFamily="34" charset="0"/>
              </a:rPr>
              <a:t>encouragement</a:t>
            </a:r>
            <a:r>
              <a:rPr lang="en-US" sz="2400" dirty="0" smtClean="0">
                <a:latin typeface="Arial Narrow" panose="020B0606020202030204" pitchFamily="34" charset="0"/>
              </a:rPr>
              <a:t> – you need the book of Hebrews</a:t>
            </a:r>
          </a:p>
          <a:p>
            <a:pPr marL="342900" indent="-342900">
              <a:buFont typeface="Arial" panose="020B0604020202020204" pitchFamily="34" charset="0"/>
              <a:buChar char="•"/>
            </a:pPr>
            <a:endParaRPr lang="en-US" sz="8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you need </a:t>
            </a:r>
            <a:r>
              <a:rPr lang="en-US" sz="2400" i="1" u="sng" dirty="0" smtClean="0">
                <a:latin typeface="Arial Narrow" panose="020B0606020202030204" pitchFamily="34" charset="0"/>
              </a:rPr>
              <a:t>Christ</a:t>
            </a:r>
            <a:r>
              <a:rPr lang="en-US" sz="2400" dirty="0" smtClean="0">
                <a:latin typeface="Arial Narrow" panose="020B0606020202030204" pitchFamily="34" charset="0"/>
              </a:rPr>
              <a:t> (who is so much better than prophets, angels, Moses, and Aaron) – you need the book of Hebrews</a:t>
            </a:r>
          </a:p>
          <a:p>
            <a:pPr marL="342900" indent="-342900">
              <a:buFont typeface="Arial" panose="020B0604020202020204" pitchFamily="34" charset="0"/>
              <a:buChar char="•"/>
            </a:pPr>
            <a:endParaRPr lang="en-US" sz="8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you need </a:t>
            </a:r>
            <a:r>
              <a:rPr lang="en-US" sz="2400" i="1" u="sng" dirty="0" smtClean="0">
                <a:latin typeface="Arial Narrow" panose="020B0606020202030204" pitchFamily="34" charset="0"/>
              </a:rPr>
              <a:t>to be reminded to not give up</a:t>
            </a:r>
            <a:r>
              <a:rPr lang="en-US" sz="2400" dirty="0" smtClean="0">
                <a:latin typeface="Arial Narrow" panose="020B0606020202030204" pitchFamily="34" charset="0"/>
              </a:rPr>
              <a:t>, but keep pressing on to the end – you need the book of Hebrews</a:t>
            </a:r>
          </a:p>
          <a:p>
            <a:pPr marL="342900" indent="-342900">
              <a:buFont typeface="Arial" panose="020B0604020202020204" pitchFamily="34" charset="0"/>
              <a:buChar char="•"/>
            </a:pPr>
            <a:endParaRPr lang="en-US" sz="8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you need </a:t>
            </a:r>
            <a:r>
              <a:rPr lang="en-US" sz="2400" i="1" u="sng" dirty="0" smtClean="0">
                <a:latin typeface="Arial Narrow" panose="020B0606020202030204" pitchFamily="34" charset="0"/>
              </a:rPr>
              <a:t>to hear about the dangers of falling back </a:t>
            </a:r>
            <a:r>
              <a:rPr lang="en-US" sz="2400" dirty="0" smtClean="0">
                <a:latin typeface="Arial Narrow" panose="020B0606020202030204" pitchFamily="34" charset="0"/>
              </a:rPr>
              <a:t>– you need the book of Hebrews</a:t>
            </a:r>
            <a:endParaRPr lang="en-US" sz="2400" dirty="0">
              <a:latin typeface="Arial Narrow" panose="020B0606020202030204" pitchFamily="34" charset="0"/>
            </a:endParaRPr>
          </a:p>
        </p:txBody>
      </p:sp>
      <p:sp>
        <p:nvSpPr>
          <p:cNvPr id="6" name="TextBox 5"/>
          <p:cNvSpPr txBox="1"/>
          <p:nvPr/>
        </p:nvSpPr>
        <p:spPr>
          <a:xfrm>
            <a:off x="1524000" y="5334000"/>
            <a:ext cx="7261522" cy="954107"/>
          </a:xfrm>
          <a:prstGeom prst="rect">
            <a:avLst/>
          </a:prstGeom>
          <a:solidFill>
            <a:srgbClr val="FFFF00"/>
          </a:solidFill>
          <a:effectLst>
            <a:outerShdw blurRad="50800" dist="38100" dir="2700000" algn="tl" rotWithShape="0">
              <a:prstClr val="black">
                <a:alpha val="40000"/>
              </a:prstClr>
            </a:outerShdw>
          </a:effectLst>
        </p:spPr>
        <p:txBody>
          <a:bodyPr wrap="square" rtlCol="0">
            <a:spAutoFit/>
          </a:bodyPr>
          <a:lstStyle/>
          <a:p>
            <a:pPr algn="ctr"/>
            <a:r>
              <a:rPr lang="en-US" sz="2800" dirty="0" smtClean="0">
                <a:latin typeface="Arial Narrow" panose="020B0606020202030204" pitchFamily="34" charset="0"/>
              </a:rPr>
              <a:t>Though there is depth, the message is quiet simple.</a:t>
            </a:r>
          </a:p>
          <a:p>
            <a:pPr algn="ctr"/>
            <a:r>
              <a:rPr lang="en-US" sz="2800" dirty="0" smtClean="0">
                <a:latin typeface="Arial Narrow" panose="020B0606020202030204" pitchFamily="34" charset="0"/>
              </a:rPr>
              <a:t>It is a book designed to exhort (13:22).</a:t>
            </a:r>
            <a:endParaRPr lang="en-US" sz="2800" dirty="0">
              <a:latin typeface="Arial Narrow" panose="020B0606020202030204" pitchFamily="34" charset="0"/>
            </a:endParaRPr>
          </a:p>
        </p:txBody>
      </p:sp>
    </p:spTree>
    <p:extLst>
      <p:ext uri="{BB962C8B-B14F-4D97-AF65-F5344CB8AC3E}">
        <p14:creationId xmlns:p14="http://schemas.microsoft.com/office/powerpoint/2010/main" val="113820493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6678751"/>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1028700" lvl="1" indent="-571500">
              <a:buFont typeface="+mj-lt"/>
              <a:buAutoNum type="alphaUcPeriod"/>
            </a:pPr>
            <a:r>
              <a:rPr lang="en-US" sz="2400" dirty="0" smtClean="0">
                <a:latin typeface="Arial Narrow" panose="020B0606020202030204" pitchFamily="34" charset="0"/>
              </a:rPr>
              <a:t>English text: “The Epistle to the Hebrews”</a:t>
            </a:r>
          </a:p>
          <a:p>
            <a:pPr marL="1028700" lvl="1" indent="-571500">
              <a:buFont typeface="+mj-lt"/>
              <a:buAutoNum type="alphaUcPeriod"/>
            </a:pPr>
            <a:endParaRPr lang="en-US" sz="800" dirty="0" smtClean="0">
              <a:latin typeface="Arial Narrow" panose="020B0606020202030204" pitchFamily="34" charset="0"/>
            </a:endParaRPr>
          </a:p>
          <a:p>
            <a:pPr marL="1028700" lvl="1" indent="-571500">
              <a:buFont typeface="+mj-lt"/>
              <a:buAutoNum type="alphaUcPeriod"/>
            </a:pPr>
            <a:r>
              <a:rPr lang="en-US" sz="2400" dirty="0" smtClean="0">
                <a:latin typeface="Arial Narrow" panose="020B0606020202030204" pitchFamily="34" charset="0"/>
              </a:rPr>
              <a:t>Early MS (Aleph, A, and B) bear the title “to Hebrews”</a:t>
            </a:r>
          </a:p>
          <a:p>
            <a:pPr marL="1485900" lvl="2" indent="-571500">
              <a:buFont typeface="+mj-lt"/>
              <a:buAutoNum type="arabicPeriod"/>
            </a:pPr>
            <a:r>
              <a:rPr lang="en-US" sz="2400" i="1" dirty="0" smtClean="0">
                <a:latin typeface="Arial Narrow" panose="020B0606020202030204" pitchFamily="34" charset="0"/>
              </a:rPr>
              <a:t>“But this much is certain, that the title was prefixed to our epistle at a very early date, and most likely before the close of the Apostolic age…” (Robert Milligan, 27)</a:t>
            </a:r>
          </a:p>
          <a:p>
            <a:pPr marL="1485900" lvl="2" indent="-571500">
              <a:buFont typeface="+mj-lt"/>
              <a:buAutoNum type="arabicPeriod"/>
            </a:pPr>
            <a:r>
              <a:rPr lang="en-US" sz="2400" i="1" dirty="0" smtClean="0">
                <a:latin typeface="Arial Narrow" panose="020B0606020202030204" pitchFamily="34" charset="0"/>
              </a:rPr>
              <a:t>Later enlarged to read “the Epistle to the Hebrews” (Daniel King, 11)</a:t>
            </a:r>
          </a:p>
          <a:p>
            <a:pPr marL="1485900" lvl="2" indent="-571500">
              <a:buFont typeface="+mj-lt"/>
              <a:buAutoNum type="arabicPeriod"/>
            </a:pPr>
            <a:endParaRPr lang="en-US" sz="800" i="1" dirty="0" smtClean="0">
              <a:latin typeface="Arial Narrow" panose="020B0606020202030204" pitchFamily="34" charset="0"/>
            </a:endParaRPr>
          </a:p>
          <a:p>
            <a:pPr marL="1028700" lvl="1" indent="-571500">
              <a:buFont typeface="+mj-lt"/>
              <a:buAutoNum type="alphaUcPeriod"/>
            </a:pPr>
            <a:r>
              <a:rPr lang="en-US" sz="2400" dirty="0" smtClean="0">
                <a:latin typeface="Arial Narrow" panose="020B0606020202030204" pitchFamily="34" charset="0"/>
              </a:rPr>
              <a:t>Name “Hebrew”</a:t>
            </a:r>
          </a:p>
          <a:p>
            <a:pPr marL="1485900" lvl="2" indent="-571500">
              <a:buFont typeface="+mj-lt"/>
              <a:buAutoNum type="arabicPeriod"/>
            </a:pPr>
            <a:r>
              <a:rPr lang="en-US" sz="2400" i="1" dirty="0" smtClean="0">
                <a:latin typeface="Arial Narrow" panose="020B0606020202030204" pitchFamily="34" charset="0"/>
              </a:rPr>
              <a:t>First used – Gen. 14:13</a:t>
            </a:r>
          </a:p>
          <a:p>
            <a:pPr marL="1485900" lvl="2" indent="-571500">
              <a:buFont typeface="+mj-lt"/>
              <a:buAutoNum type="arabicPeriod"/>
            </a:pPr>
            <a:r>
              <a:rPr lang="en-US" sz="2400" i="1" dirty="0" smtClean="0">
                <a:latin typeface="Arial Narrow" panose="020B0606020202030204" pitchFamily="34" charset="0"/>
              </a:rPr>
              <a:t>Origin – emphasized a foreigner (Milligan, 27)</a:t>
            </a:r>
          </a:p>
          <a:p>
            <a:pPr marL="1485900" lvl="2" indent="-571500">
              <a:buFont typeface="+mj-lt"/>
              <a:buAutoNum type="arabicPeriod"/>
            </a:pPr>
            <a:r>
              <a:rPr lang="en-US" sz="2400" i="1" dirty="0" smtClean="0">
                <a:latin typeface="Arial Narrow" panose="020B0606020202030204" pitchFamily="34" charset="0"/>
              </a:rPr>
              <a:t>In OT used to denote all descendants of Jacob</a:t>
            </a:r>
          </a:p>
          <a:p>
            <a:pPr marL="1485900" lvl="2" indent="-571500">
              <a:buFont typeface="+mj-lt"/>
              <a:buAutoNum type="arabicPeriod"/>
            </a:pPr>
            <a:r>
              <a:rPr lang="en-US" sz="2400" i="1" dirty="0" smtClean="0">
                <a:latin typeface="Arial Narrow" panose="020B0606020202030204" pitchFamily="34" charset="0"/>
              </a:rPr>
              <a:t>In NT used to denote Jews who spoke the Hebrew language (Milligan, 28)</a:t>
            </a:r>
          </a:p>
          <a:p>
            <a:pPr marL="1485900" lvl="2" indent="-571500">
              <a:buFont typeface="+mj-lt"/>
              <a:buAutoNum type="arabicPeriod"/>
            </a:pPr>
            <a:endParaRPr lang="en-US" sz="800" i="1" dirty="0">
              <a:latin typeface="Arial Narrow" panose="020B0606020202030204" pitchFamily="34" charset="0"/>
            </a:endParaRPr>
          </a:p>
          <a:p>
            <a:pPr marL="1028700" lvl="1" indent="-571500">
              <a:buFont typeface="+mj-lt"/>
              <a:buAutoNum type="alphaUcPeriod"/>
            </a:pPr>
            <a:r>
              <a:rPr lang="en-US" sz="2400" dirty="0" smtClean="0">
                <a:latin typeface="Arial Narrow" panose="020B0606020202030204" pitchFamily="34" charset="0"/>
              </a:rPr>
              <a:t>Thus, written for a Jewish audience</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3" end="13"/>
                                            </p:txEl>
                                          </p:spTgt>
                                        </p:tgtEl>
                                        <p:attrNameLst>
                                          <p:attrName>style.visibility</p:attrName>
                                        </p:attrNameLst>
                                      </p:cBhvr>
                                      <p:to>
                                        <p:strVal val="visible"/>
                                      </p:to>
                                    </p:set>
                                    <p:animEffect transition="in" filter="fade">
                                      <p:cBhvr>
                                        <p:cTn id="70" dur="1000"/>
                                        <p:tgtEl>
                                          <p:spTgt spid="3">
                                            <p:txEl>
                                              <p:pRg st="13" end="13"/>
                                            </p:txEl>
                                          </p:spTgt>
                                        </p:tgtEl>
                                      </p:cBhvr>
                                    </p:animEffect>
                                    <p:anim calcmode="lin" valueType="num">
                                      <p:cBhvr>
                                        <p:cTn id="71"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3170099"/>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485900" lvl="2" indent="-571500">
              <a:buFont typeface="+mj-lt"/>
              <a:buAutoNum type="arabicPeriod"/>
            </a:pPr>
            <a:r>
              <a:rPr lang="en-US" sz="2400" i="1" dirty="0" smtClean="0">
                <a:latin typeface="Arial Narrow" panose="020B0606020202030204" pitchFamily="34" charset="0"/>
              </a:rPr>
              <a:t>“Who the author of the epistle is, God only knows” (Origen)</a:t>
            </a:r>
          </a:p>
          <a:p>
            <a:pPr marL="1485900" lvl="2" indent="-571500">
              <a:buFont typeface="+mj-lt"/>
              <a:buAutoNum type="arabicPeriod"/>
            </a:pPr>
            <a:r>
              <a:rPr lang="en-US" sz="2400" i="1" dirty="0" smtClean="0">
                <a:latin typeface="Arial Narrow" panose="020B0606020202030204" pitchFamily="34" charset="0"/>
              </a:rPr>
              <a:t>Doesn’t seem to be completely anonymous to the recipients (13:19)</a:t>
            </a:r>
          </a:p>
        </p:txBody>
      </p:sp>
    </p:spTree>
    <p:extLst>
      <p:ext uri="{BB962C8B-B14F-4D97-AF65-F5344CB8AC3E}">
        <p14:creationId xmlns:p14="http://schemas.microsoft.com/office/powerpoint/2010/main" val="1671074168"/>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538609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485900" lvl="2" indent="-571500">
              <a:buFont typeface="+mj-lt"/>
              <a:buAutoNum type="arabicPeriod"/>
            </a:pPr>
            <a:r>
              <a:rPr lang="en-US" sz="2400" i="1" dirty="0" smtClean="0">
                <a:latin typeface="Arial Narrow" panose="020B0606020202030204" pitchFamily="34" charset="0"/>
              </a:rPr>
              <a:t>Paul</a:t>
            </a:r>
          </a:p>
          <a:p>
            <a:pPr marL="1485900" lvl="2" indent="-571500">
              <a:buFont typeface="+mj-lt"/>
              <a:buAutoNum type="arabicPeriod"/>
            </a:pPr>
            <a:r>
              <a:rPr lang="en-US" sz="2400" i="1" dirty="0" smtClean="0">
                <a:latin typeface="Arial Narrow" panose="020B0606020202030204" pitchFamily="34" charset="0"/>
              </a:rPr>
              <a:t>Clement of Rome</a:t>
            </a:r>
          </a:p>
          <a:p>
            <a:pPr marL="1485900" lvl="2" indent="-571500">
              <a:buFont typeface="+mj-lt"/>
              <a:buAutoNum type="arabicPeriod"/>
            </a:pPr>
            <a:r>
              <a:rPr lang="en-US" sz="2400" i="1" dirty="0" smtClean="0">
                <a:latin typeface="Arial Narrow" panose="020B0606020202030204" pitchFamily="34" charset="0"/>
              </a:rPr>
              <a:t>Apollos</a:t>
            </a:r>
          </a:p>
          <a:p>
            <a:pPr marL="1485900" lvl="2" indent="-571500">
              <a:buFont typeface="+mj-lt"/>
              <a:buAutoNum type="arabicPeriod"/>
            </a:pPr>
            <a:r>
              <a:rPr lang="en-US" sz="2400" i="1" dirty="0" smtClean="0">
                <a:latin typeface="Arial Narrow" panose="020B0606020202030204" pitchFamily="34" charset="0"/>
              </a:rPr>
              <a:t>Aquila</a:t>
            </a:r>
          </a:p>
          <a:p>
            <a:pPr marL="1485900" lvl="2" indent="-571500">
              <a:buFont typeface="+mj-lt"/>
              <a:buAutoNum type="arabicPeriod"/>
            </a:pPr>
            <a:r>
              <a:rPr lang="en-US" sz="2400" i="1" dirty="0" smtClean="0">
                <a:latin typeface="Arial Narrow" panose="020B0606020202030204" pitchFamily="34" charset="0"/>
              </a:rPr>
              <a:t>Barnabas</a:t>
            </a:r>
          </a:p>
          <a:p>
            <a:pPr marL="1485900" lvl="2" indent="-571500">
              <a:buFont typeface="+mj-lt"/>
              <a:buAutoNum type="arabicPeriod"/>
            </a:pPr>
            <a:r>
              <a:rPr lang="en-US" sz="2400" i="1" dirty="0" smtClean="0">
                <a:latin typeface="Arial Narrow" panose="020B0606020202030204" pitchFamily="34" charset="0"/>
              </a:rPr>
              <a:t>Luke</a:t>
            </a:r>
          </a:p>
          <a:p>
            <a:pPr marL="1485900" lvl="2" indent="-571500">
              <a:buFont typeface="+mj-lt"/>
              <a:buAutoNum type="arabicPeriod"/>
            </a:pPr>
            <a:r>
              <a:rPr lang="en-US" sz="2400" i="1" dirty="0" smtClean="0">
                <a:latin typeface="Arial Narrow" panose="020B0606020202030204" pitchFamily="34" charset="0"/>
              </a:rPr>
              <a:t>Mark</a:t>
            </a:r>
          </a:p>
          <a:p>
            <a:pPr marL="1485900" lvl="2" indent="-571500">
              <a:buFont typeface="+mj-lt"/>
              <a:buAutoNum type="arabicPeriod"/>
            </a:pPr>
            <a:r>
              <a:rPr lang="en-US" sz="2400" i="1" dirty="0" smtClean="0">
                <a:latin typeface="Arial Narrow" panose="020B0606020202030204" pitchFamily="34" charset="0"/>
              </a:rPr>
              <a:t>Silas</a:t>
            </a:r>
          </a:p>
          <a:p>
            <a:pPr marL="1485900" lvl="2" indent="-571500">
              <a:buFont typeface="+mj-lt"/>
              <a:buAutoNum type="arabicPeriod"/>
            </a:pPr>
            <a:r>
              <a:rPr lang="en-US" sz="2400" i="1" dirty="0" smtClean="0">
                <a:latin typeface="Arial Narrow" panose="020B0606020202030204" pitchFamily="34" charset="0"/>
              </a:rPr>
              <a:t>Philip the evangelist</a:t>
            </a:r>
          </a:p>
        </p:txBody>
      </p:sp>
      <p:sp>
        <p:nvSpPr>
          <p:cNvPr id="2" name="Oval 1"/>
          <p:cNvSpPr/>
          <p:nvPr/>
        </p:nvSpPr>
        <p:spPr>
          <a:xfrm>
            <a:off x="1981200" y="5560338"/>
            <a:ext cx="6400800" cy="1147524"/>
          </a:xfrm>
          <a:prstGeom prst="ellipse">
            <a:avLst/>
          </a:prstGeom>
          <a:solidFill>
            <a:schemeClr val="accent2">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Traditional View</a:t>
            </a:r>
          </a:p>
          <a:p>
            <a:pPr algn="ctr"/>
            <a:r>
              <a:rPr lang="en-US"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Apostle Paul</a:t>
            </a:r>
            <a:endParaRPr lang="en-U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235219"/>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1000"/>
                                        <p:tgtEl>
                                          <p:spTgt spid="3">
                                            <p:txEl>
                                              <p:pRg st="12" end="12"/>
                                            </p:txEl>
                                          </p:spTgt>
                                        </p:tgtEl>
                                      </p:cBhvr>
                                    </p:animEffect>
                                    <p:anim calcmode="lin" valueType="num">
                                      <p:cBhvr>
                                        <p:cTn id="6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37"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barn(outVertical)">
                                      <p:cBhvr>
                                        <p:cTn id="7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5201424"/>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485900" lvl="2" indent="-571500">
              <a:buFont typeface="+mj-lt"/>
              <a:buAutoNum type="arabicPeriod"/>
            </a:pPr>
            <a:r>
              <a:rPr lang="en-US" sz="2400" i="1" dirty="0" smtClean="0">
                <a:latin typeface="Arial Narrow" panose="020B0606020202030204" pitchFamily="34" charset="0"/>
              </a:rPr>
              <a:t>Early writers (“church fathers”) attribute the book to Paul (Milligan, 6-12)</a:t>
            </a:r>
          </a:p>
          <a:p>
            <a:pPr marL="1943100" lvl="3" indent="-571500">
              <a:buFont typeface="Arial" panose="020B0604020202020204" pitchFamily="34" charset="0"/>
              <a:buChar char="•"/>
            </a:pPr>
            <a:r>
              <a:rPr lang="en-US" sz="2200" i="1" dirty="0" smtClean="0">
                <a:latin typeface="Arial Narrow" panose="020B0606020202030204" pitchFamily="34" charset="0"/>
              </a:rPr>
              <a:t>Clement of Alexandria (ca 187)</a:t>
            </a:r>
          </a:p>
          <a:p>
            <a:pPr marL="1943100" lvl="3" indent="-571500">
              <a:buFont typeface="Arial" panose="020B0604020202020204" pitchFamily="34" charset="0"/>
              <a:buChar char="•"/>
            </a:pPr>
            <a:r>
              <a:rPr lang="en-US" sz="2200" i="1" dirty="0" smtClean="0">
                <a:latin typeface="Arial Narrow" panose="020B0606020202030204" pitchFamily="34" charset="0"/>
              </a:rPr>
              <a:t>Origen (ca 185)</a:t>
            </a:r>
          </a:p>
          <a:p>
            <a:pPr marL="1943100" lvl="3" indent="-571500">
              <a:buFont typeface="Arial" panose="020B0604020202020204" pitchFamily="34" charset="0"/>
              <a:buChar char="•"/>
            </a:pPr>
            <a:r>
              <a:rPr lang="en-US" sz="2200" i="1" dirty="0" err="1" smtClean="0">
                <a:latin typeface="Arial Narrow" panose="020B0606020202030204" pitchFamily="34" charset="0"/>
              </a:rPr>
              <a:t>Pantaenus</a:t>
            </a:r>
            <a:r>
              <a:rPr lang="en-US" sz="2200" i="1" dirty="0" smtClean="0">
                <a:latin typeface="Arial Narrow" panose="020B0606020202030204" pitchFamily="34" charset="0"/>
              </a:rPr>
              <a:t> (c 185) </a:t>
            </a:r>
            <a:endParaRPr lang="en-US" sz="2200" i="1" dirty="0">
              <a:latin typeface="Arial Narrow" panose="020B0606020202030204" pitchFamily="34" charset="0"/>
            </a:endParaRPr>
          </a:p>
          <a:p>
            <a:pPr marL="1943100" lvl="3" indent="-571500">
              <a:buFont typeface="Arial" panose="020B0604020202020204" pitchFamily="34" charset="0"/>
              <a:buChar char="•"/>
            </a:pPr>
            <a:r>
              <a:rPr lang="en-US" sz="2200" i="1" dirty="0" smtClean="0">
                <a:latin typeface="Arial Narrow" panose="020B0606020202030204" pitchFamily="34" charset="0"/>
              </a:rPr>
              <a:t>Eusebius (ca 264-320)</a:t>
            </a:r>
          </a:p>
          <a:p>
            <a:pPr marL="1943100" lvl="3" indent="-571500">
              <a:buFont typeface="Arial" panose="020B0604020202020204" pitchFamily="34" charset="0"/>
              <a:buChar char="•"/>
            </a:pPr>
            <a:r>
              <a:rPr lang="en-US" sz="2200" i="1" dirty="0" smtClean="0">
                <a:latin typeface="Arial Narrow" panose="020B0606020202030204" pitchFamily="34" charset="0"/>
              </a:rPr>
              <a:t>Tertullian (ca 190-200)</a:t>
            </a:r>
          </a:p>
          <a:p>
            <a:pPr marL="1943100" lvl="3" indent="-571500">
              <a:buFont typeface="Arial" panose="020B0604020202020204" pitchFamily="34" charset="0"/>
              <a:buChar char="•"/>
            </a:pPr>
            <a:r>
              <a:rPr lang="en-US" sz="2200" i="1" dirty="0" smtClean="0">
                <a:latin typeface="Arial Narrow" panose="020B0606020202030204" pitchFamily="34" charset="0"/>
              </a:rPr>
              <a:t>Jerome (ca 392)</a:t>
            </a:r>
          </a:p>
        </p:txBody>
      </p:sp>
      <p:sp>
        <p:nvSpPr>
          <p:cNvPr id="4" name="TextBox 3"/>
          <p:cNvSpPr txBox="1"/>
          <p:nvPr/>
        </p:nvSpPr>
        <p:spPr>
          <a:xfrm>
            <a:off x="1495425" y="5349895"/>
            <a:ext cx="7239000" cy="1508105"/>
          </a:xfrm>
          <a:prstGeom prst="rect">
            <a:avLst/>
          </a:prstGeom>
          <a:solidFill>
            <a:schemeClr val="tx1"/>
          </a:solid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“Save for the occasional voice against it, Hebrews was generally taken as Pauline until the Reformation, when Erasmus vigorously fought for a change in this opinion” </a:t>
            </a:r>
            <a:r>
              <a:rPr lang="en-US" dirty="0" smtClean="0">
                <a:solidFill>
                  <a:schemeClr val="bg1"/>
                </a:solidFill>
                <a:latin typeface="Times New Roman" panose="02020603050405020304" pitchFamily="18" charset="0"/>
                <a:cs typeface="Times New Roman" panose="02020603050405020304" pitchFamily="18" charset="0"/>
              </a:rPr>
              <a:t>(King, 22)</a:t>
            </a:r>
          </a:p>
        </p:txBody>
      </p:sp>
    </p:spTree>
    <p:extLst>
      <p:ext uri="{BB962C8B-B14F-4D97-AF65-F5344CB8AC3E}">
        <p14:creationId xmlns:p14="http://schemas.microsoft.com/office/powerpoint/2010/main" val="45926653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up)">
                                      <p:cBhvr>
                                        <p:cTn id="5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590931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485900" lvl="2" indent="-571500">
              <a:buFont typeface="+mj-lt"/>
              <a:buAutoNum type="arabicPeriod"/>
            </a:pPr>
            <a:r>
              <a:rPr lang="en-US" sz="2400" i="1" dirty="0" smtClean="0">
                <a:latin typeface="Arial Narrow" panose="020B0606020202030204" pitchFamily="34" charset="0"/>
              </a:rPr>
              <a:t>Early writers (“church fathers”) attribute the book to Paul (Milligan, 6-12)</a:t>
            </a:r>
          </a:p>
          <a:p>
            <a:pPr marL="1485900" lvl="2" indent="-571500">
              <a:buFont typeface="+mj-lt"/>
              <a:buAutoNum type="arabicPeriod"/>
            </a:pPr>
            <a:r>
              <a:rPr lang="en-US" sz="2400" i="1" dirty="0" smtClean="0">
                <a:latin typeface="Arial Narrow" panose="020B0606020202030204" pitchFamily="34" charset="0"/>
              </a:rPr>
              <a:t>The fact that it is anonymous</a:t>
            </a:r>
          </a:p>
          <a:p>
            <a:pPr marL="1943100" lvl="3" indent="-571500">
              <a:buFont typeface="Arial" panose="020B0604020202020204" pitchFamily="34" charset="0"/>
              <a:buChar char="•"/>
            </a:pPr>
            <a:r>
              <a:rPr lang="en-US" sz="2200" i="1" dirty="0" smtClean="0">
                <a:latin typeface="Arial Narrow" panose="020B0606020202030204" pitchFamily="34" charset="0"/>
              </a:rPr>
              <a:t>Author had some valid reason for withholding his name</a:t>
            </a:r>
          </a:p>
          <a:p>
            <a:pPr marL="1943100" lvl="3" indent="-571500">
              <a:buFont typeface="Arial" panose="020B0604020202020204" pitchFamily="34" charset="0"/>
              <a:buChar char="•"/>
            </a:pPr>
            <a:r>
              <a:rPr lang="en-US" sz="2200" i="1" dirty="0" smtClean="0">
                <a:latin typeface="Arial Narrow" panose="020B0606020202030204" pitchFamily="34" charset="0"/>
              </a:rPr>
              <a:t>Early writers alleged that Paul withheld his name lest its appearance keep some Jewish brethren from reading it</a:t>
            </a:r>
          </a:p>
          <a:p>
            <a:pPr marL="1943100" lvl="3" indent="-571500">
              <a:buFont typeface="Arial" panose="020B0604020202020204" pitchFamily="34" charset="0"/>
              <a:buChar char="•"/>
            </a:pPr>
            <a:r>
              <a:rPr lang="en-US" sz="2200" i="1" dirty="0" smtClean="0">
                <a:latin typeface="Arial Narrow" panose="020B0606020202030204" pitchFamily="34" charset="0"/>
              </a:rPr>
              <a:t>Strong prejudice against Paul would well fit this situation</a:t>
            </a:r>
          </a:p>
        </p:txBody>
      </p:sp>
    </p:spTree>
    <p:extLst>
      <p:ext uri="{BB962C8B-B14F-4D97-AF65-F5344CB8AC3E}">
        <p14:creationId xmlns:p14="http://schemas.microsoft.com/office/powerpoint/2010/main" val="201105999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538609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485900" lvl="2" indent="-571500">
              <a:buFont typeface="+mj-lt"/>
              <a:buAutoNum type="arabicPeriod"/>
            </a:pPr>
            <a:r>
              <a:rPr lang="en-US" sz="2400" i="1" dirty="0" smtClean="0">
                <a:latin typeface="Arial Narrow" panose="020B0606020202030204" pitchFamily="34" charset="0"/>
              </a:rPr>
              <a:t>Early writers (“church fathers”) attribute the book to Paul (Milligan, 6-12)</a:t>
            </a:r>
          </a:p>
          <a:p>
            <a:pPr marL="1485900" lvl="2" indent="-571500">
              <a:buFont typeface="+mj-lt"/>
              <a:buAutoNum type="arabicPeriod"/>
            </a:pPr>
            <a:r>
              <a:rPr lang="en-US" sz="2400" i="1" dirty="0" smtClean="0">
                <a:latin typeface="Arial Narrow" panose="020B0606020202030204" pitchFamily="34" charset="0"/>
              </a:rPr>
              <a:t>The fact that it is anonymous</a:t>
            </a:r>
          </a:p>
          <a:p>
            <a:pPr marL="1485900" lvl="2" indent="-571500">
              <a:buFont typeface="+mj-lt"/>
              <a:buAutoNum type="arabicPeriod"/>
            </a:pPr>
            <a:r>
              <a:rPr lang="en-US" sz="2400" i="1" dirty="0" smtClean="0">
                <a:latin typeface="Arial Narrow" panose="020B0606020202030204" pitchFamily="34" charset="0"/>
              </a:rPr>
              <a:t>Close association with Timothy (13:23)</a:t>
            </a:r>
            <a:endParaRPr lang="en-US" sz="2400" i="1" dirty="0">
              <a:latin typeface="Arial Narrow" panose="020B0606020202030204" pitchFamily="34" charset="0"/>
            </a:endParaRPr>
          </a:p>
          <a:p>
            <a:pPr marL="1485900" lvl="2" indent="-571500">
              <a:buFont typeface="+mj-lt"/>
              <a:buAutoNum type="arabicPeriod"/>
            </a:pPr>
            <a:r>
              <a:rPr lang="en-US" sz="2400" i="1" dirty="0" smtClean="0">
                <a:latin typeface="Arial Narrow" panose="020B0606020202030204" pitchFamily="34" charset="0"/>
              </a:rPr>
              <a:t>Writer was in chains (10:34; 13:18-19, 23)</a:t>
            </a:r>
          </a:p>
          <a:p>
            <a:pPr marL="1485900" lvl="2" indent="-571500">
              <a:buFont typeface="+mj-lt"/>
              <a:buAutoNum type="arabicPeriod"/>
            </a:pPr>
            <a:r>
              <a:rPr lang="en-US" sz="2400" i="1" dirty="0" smtClean="0">
                <a:latin typeface="Arial Narrow" panose="020B0606020202030204" pitchFamily="34" charset="0"/>
              </a:rPr>
              <a:t>Was in Italy (13:24) – Paul was there in two imprisonments</a:t>
            </a:r>
          </a:p>
          <a:p>
            <a:pPr marL="1485900" lvl="2" indent="-571500">
              <a:buFont typeface="+mj-lt"/>
              <a:buAutoNum type="arabicPeriod"/>
            </a:pPr>
            <a:r>
              <a:rPr lang="en-US" sz="2400" i="1" dirty="0" smtClean="0">
                <a:latin typeface="Arial Narrow" panose="020B0606020202030204" pitchFamily="34" charset="0"/>
              </a:rPr>
              <a:t>Terms and phrases similar to Paul’s</a:t>
            </a:r>
          </a:p>
        </p:txBody>
      </p:sp>
    </p:spTree>
    <p:extLst>
      <p:ext uri="{BB962C8B-B14F-4D97-AF65-F5344CB8AC3E}">
        <p14:creationId xmlns:p14="http://schemas.microsoft.com/office/powerpoint/2010/main" val="458468854"/>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600200" y="304800"/>
            <a:ext cx="7162800" cy="646331"/>
          </a:xfrm>
          <a:prstGeom prst="rect">
            <a:avLst/>
          </a:prstGeom>
          <a:solidFill>
            <a:schemeClr val="tx1"/>
          </a:solidFill>
        </p:spPr>
        <p:txBody>
          <a:bodyPr wrap="square" rtlCol="0">
            <a:spAutoFit/>
          </a:bodyPr>
          <a:lstStyle/>
          <a:p>
            <a:pPr algn="ctr"/>
            <a:r>
              <a:rPr lang="en-US" sz="3600" dirty="0" smtClean="0">
                <a:solidFill>
                  <a:schemeClr val="bg1"/>
                </a:solidFill>
                <a:latin typeface="Arial Narrow" panose="020B0606020202030204" pitchFamily="34" charset="0"/>
              </a:rPr>
              <a:t>Terms &amp; Phrases Similar to Paul’s</a:t>
            </a:r>
          </a:p>
        </p:txBody>
      </p:sp>
      <p:sp>
        <p:nvSpPr>
          <p:cNvPr id="4" name="TextBox 3"/>
          <p:cNvSpPr txBox="1"/>
          <p:nvPr/>
        </p:nvSpPr>
        <p:spPr>
          <a:xfrm>
            <a:off x="1409700" y="1371600"/>
            <a:ext cx="7543800" cy="4401205"/>
          </a:xfrm>
          <a:prstGeom prst="rect">
            <a:avLst/>
          </a:prstGeom>
          <a:noFill/>
        </p:spPr>
        <p:txBody>
          <a:bodyPr wrap="square" rtlCol="0">
            <a:spAutoFit/>
          </a:bodyPr>
          <a:lstStyle/>
          <a:p>
            <a:pPr marL="571500" indent="-571500">
              <a:buFont typeface="Arial" panose="020B0604020202020204" pitchFamily="34" charset="0"/>
              <a:buChar char="•"/>
            </a:pPr>
            <a:r>
              <a:rPr lang="en-US" sz="2400" dirty="0" smtClean="0">
                <a:latin typeface="Arial Narrow" panose="020B0606020202030204" pitchFamily="34" charset="0"/>
              </a:rPr>
              <a:t>Milk &amp; solid food (</a:t>
            </a:r>
            <a:r>
              <a:rPr lang="en-US" sz="2400" dirty="0" smtClean="0">
                <a:solidFill>
                  <a:srgbClr val="C00000"/>
                </a:solidFill>
                <a:latin typeface="Arial Narrow" panose="020B0606020202030204" pitchFamily="34" charset="0"/>
              </a:rPr>
              <a:t>Heb. 5:13-14</a:t>
            </a:r>
            <a:r>
              <a:rPr lang="en-US" sz="2400" dirty="0" smtClean="0">
                <a:latin typeface="Arial Narrow" panose="020B0606020202030204" pitchFamily="34" charset="0"/>
              </a:rPr>
              <a:t>; 1 Cor. 3)</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Hab. 2:4 (</a:t>
            </a:r>
            <a:r>
              <a:rPr lang="en-US" sz="2400" dirty="0" smtClean="0">
                <a:solidFill>
                  <a:srgbClr val="C00000"/>
                </a:solidFill>
                <a:latin typeface="Arial Narrow" panose="020B0606020202030204" pitchFamily="34" charset="0"/>
              </a:rPr>
              <a:t>Heb. 10:38</a:t>
            </a:r>
            <a:r>
              <a:rPr lang="en-US" sz="2400" dirty="0" smtClean="0">
                <a:latin typeface="Arial Narrow" panose="020B0606020202030204" pitchFamily="34" charset="0"/>
              </a:rPr>
              <a:t>; Gal. 3:11; Rom. 1:17)</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Psa. 2:7 (</a:t>
            </a:r>
            <a:r>
              <a:rPr lang="en-US" sz="2400" dirty="0" smtClean="0">
                <a:solidFill>
                  <a:srgbClr val="C00000"/>
                </a:solidFill>
                <a:latin typeface="Arial Narrow" panose="020B0606020202030204" pitchFamily="34" charset="0"/>
              </a:rPr>
              <a:t>Heb. 1:5</a:t>
            </a:r>
            <a:r>
              <a:rPr lang="en-US" sz="2400" dirty="0" smtClean="0">
                <a:latin typeface="Arial Narrow" panose="020B0606020202030204" pitchFamily="34" charset="0"/>
              </a:rPr>
              <a:t>; Acts 13:33)</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Signs and wonders (</a:t>
            </a:r>
            <a:r>
              <a:rPr lang="en-US" sz="2400" dirty="0" smtClean="0">
                <a:solidFill>
                  <a:srgbClr val="C00000"/>
                </a:solidFill>
                <a:latin typeface="Arial Narrow" panose="020B0606020202030204" pitchFamily="34" charset="0"/>
              </a:rPr>
              <a:t>Heb. 2:4</a:t>
            </a:r>
            <a:r>
              <a:rPr lang="en-US" sz="2400" dirty="0" smtClean="0">
                <a:latin typeface="Arial Narrow" panose="020B0606020202030204" pitchFamily="34" charset="0"/>
              </a:rPr>
              <a:t>; 1 Cor. 12:4)</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World consist by Christ (</a:t>
            </a:r>
            <a:r>
              <a:rPr lang="en-US" sz="2400" dirty="0" smtClean="0">
                <a:solidFill>
                  <a:srgbClr val="C00000"/>
                </a:solidFill>
                <a:latin typeface="Arial Narrow" panose="020B0606020202030204" pitchFamily="34" charset="0"/>
              </a:rPr>
              <a:t>Heb. 2:10</a:t>
            </a:r>
            <a:r>
              <a:rPr lang="en-US" sz="2400" dirty="0" smtClean="0">
                <a:latin typeface="Arial Narrow" panose="020B0606020202030204" pitchFamily="34" charset="0"/>
              </a:rPr>
              <a:t>; Rom. 11:36; Col. 1:16)</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Descendants of Abraham (</a:t>
            </a:r>
            <a:r>
              <a:rPr lang="en-US" sz="2400" dirty="0" smtClean="0">
                <a:solidFill>
                  <a:srgbClr val="C00000"/>
                </a:solidFill>
                <a:latin typeface="Arial Narrow" panose="020B0606020202030204" pitchFamily="34" charset="0"/>
              </a:rPr>
              <a:t>Heb. 2:16</a:t>
            </a:r>
            <a:r>
              <a:rPr lang="en-US" sz="2400" dirty="0" smtClean="0">
                <a:latin typeface="Arial Narrow" panose="020B0606020202030204" pitchFamily="34" charset="0"/>
              </a:rPr>
              <a:t>; Gal. 3:29; Rom. 4:16)</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Word compared to sword (</a:t>
            </a:r>
            <a:r>
              <a:rPr lang="en-US" sz="2400" dirty="0" smtClean="0">
                <a:solidFill>
                  <a:srgbClr val="C00000"/>
                </a:solidFill>
                <a:latin typeface="Arial Narrow" panose="020B0606020202030204" pitchFamily="34" charset="0"/>
              </a:rPr>
              <a:t>Heb. 4:12</a:t>
            </a:r>
            <a:r>
              <a:rPr lang="en-US" sz="2400" dirty="0" smtClean="0">
                <a:latin typeface="Arial Narrow" panose="020B0606020202030204" pitchFamily="34" charset="0"/>
              </a:rPr>
              <a:t>; Eph. 6:17)</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If God permits (</a:t>
            </a:r>
            <a:r>
              <a:rPr lang="en-US" sz="2400" dirty="0" smtClean="0">
                <a:solidFill>
                  <a:srgbClr val="C00000"/>
                </a:solidFill>
                <a:latin typeface="Arial Narrow" panose="020B0606020202030204" pitchFamily="34" charset="0"/>
              </a:rPr>
              <a:t>Heb. 6:3</a:t>
            </a:r>
            <a:r>
              <a:rPr lang="en-US" sz="2400" dirty="0" smtClean="0">
                <a:latin typeface="Arial Narrow" panose="020B0606020202030204" pitchFamily="34" charset="0"/>
              </a:rPr>
              <a:t>; 1 Cor. 16:7)</a:t>
            </a:r>
          </a:p>
          <a:p>
            <a:pPr marL="571500" indent="-571500">
              <a:buFont typeface="Arial" panose="020B0604020202020204" pitchFamily="34" charset="0"/>
              <a:buChar char="•"/>
            </a:pPr>
            <a:endParaRPr lang="en-US" sz="800" dirty="0" smtClean="0">
              <a:latin typeface="Arial Narrow" panose="020B0606020202030204" pitchFamily="34" charset="0"/>
            </a:endParaRPr>
          </a:p>
          <a:p>
            <a:pPr marL="571500" indent="-571500">
              <a:buFont typeface="Arial" panose="020B0604020202020204" pitchFamily="34" charset="0"/>
              <a:buChar char="•"/>
            </a:pPr>
            <a:r>
              <a:rPr lang="en-US" sz="2400" dirty="0" smtClean="0">
                <a:latin typeface="Arial Narrow" panose="020B0606020202030204" pitchFamily="34" charset="0"/>
              </a:rPr>
              <a:t>Confidence by blood (</a:t>
            </a:r>
            <a:r>
              <a:rPr lang="en-US" sz="2400" dirty="0" smtClean="0">
                <a:solidFill>
                  <a:srgbClr val="C00000"/>
                </a:solidFill>
                <a:latin typeface="Arial Narrow" panose="020B0606020202030204" pitchFamily="34" charset="0"/>
              </a:rPr>
              <a:t>Heb. 10:19</a:t>
            </a:r>
            <a:r>
              <a:rPr lang="en-US" sz="2400" dirty="0" smtClean="0">
                <a:latin typeface="Arial Narrow" panose="020B0606020202030204" pitchFamily="34" charset="0"/>
              </a:rPr>
              <a:t>; Rom. 5:2; Eph. 2:18)</a:t>
            </a:r>
          </a:p>
        </p:txBody>
      </p:sp>
      <p:sp>
        <p:nvSpPr>
          <p:cNvPr id="5" name="TextBox 4"/>
          <p:cNvSpPr txBox="1"/>
          <p:nvPr/>
        </p:nvSpPr>
        <p:spPr>
          <a:xfrm>
            <a:off x="5181600" y="6464180"/>
            <a:ext cx="3962400" cy="369332"/>
          </a:xfrm>
          <a:prstGeom prst="rect">
            <a:avLst/>
          </a:prstGeom>
          <a:noFill/>
        </p:spPr>
        <p:txBody>
          <a:bodyPr wrap="square" rtlCol="0">
            <a:spAutoFit/>
          </a:bodyPr>
          <a:lstStyle/>
          <a:p>
            <a:pPr algn="r"/>
            <a:r>
              <a:rPr lang="en-US" dirty="0" smtClean="0">
                <a:latin typeface="Arial Narrow" panose="020B0606020202030204" pitchFamily="34" charset="0"/>
              </a:rPr>
              <a:t>(</a:t>
            </a:r>
            <a:r>
              <a:rPr lang="en-US" dirty="0" err="1" smtClean="0">
                <a:latin typeface="Arial Narrow" panose="020B0606020202030204" pitchFamily="34" charset="0"/>
              </a:rPr>
              <a:t>McClister</a:t>
            </a:r>
            <a:r>
              <a:rPr lang="en-US" dirty="0" smtClean="0">
                <a:latin typeface="Arial Narrow" panose="020B0606020202030204" pitchFamily="34" charset="0"/>
              </a:rPr>
              <a:t>, 8; King 28-29)</a:t>
            </a:r>
          </a:p>
        </p:txBody>
      </p:sp>
    </p:spTree>
    <p:extLst>
      <p:ext uri="{BB962C8B-B14F-4D97-AF65-F5344CB8AC3E}">
        <p14:creationId xmlns:p14="http://schemas.microsoft.com/office/powerpoint/2010/main" val="738038357"/>
      </p:ext>
    </p:extLst>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391400" cy="6494085"/>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485900" lvl="2" indent="-571500">
              <a:buFont typeface="+mj-lt"/>
              <a:buAutoNum type="arabicPeriod"/>
            </a:pPr>
            <a:r>
              <a:rPr lang="en-US" sz="2400" i="1" dirty="0" smtClean="0">
                <a:latin typeface="Arial Narrow" panose="020B0606020202030204" pitchFamily="34" charset="0"/>
              </a:rPr>
              <a:t>Early writers (“church fathers”) attribute the book to Paul (Milligan, 6-12)</a:t>
            </a:r>
          </a:p>
          <a:p>
            <a:pPr marL="1485900" lvl="2" indent="-571500">
              <a:buFont typeface="+mj-lt"/>
              <a:buAutoNum type="arabicPeriod"/>
            </a:pPr>
            <a:r>
              <a:rPr lang="en-US" sz="2400" i="1" dirty="0" smtClean="0">
                <a:latin typeface="Arial Narrow" panose="020B0606020202030204" pitchFamily="34" charset="0"/>
              </a:rPr>
              <a:t>The fact that it is anonymous</a:t>
            </a:r>
          </a:p>
          <a:p>
            <a:pPr marL="1485900" lvl="2" indent="-571500">
              <a:buFont typeface="+mj-lt"/>
              <a:buAutoNum type="arabicPeriod"/>
            </a:pPr>
            <a:r>
              <a:rPr lang="en-US" sz="2400" i="1" dirty="0" smtClean="0">
                <a:latin typeface="Arial Narrow" panose="020B0606020202030204" pitchFamily="34" charset="0"/>
              </a:rPr>
              <a:t>Close association with Timothy (13:23)</a:t>
            </a:r>
            <a:endParaRPr lang="en-US" sz="2400" i="1" dirty="0">
              <a:latin typeface="Arial Narrow" panose="020B0606020202030204" pitchFamily="34" charset="0"/>
            </a:endParaRPr>
          </a:p>
          <a:p>
            <a:pPr marL="1485900" lvl="2" indent="-571500">
              <a:buFont typeface="+mj-lt"/>
              <a:buAutoNum type="arabicPeriod"/>
            </a:pPr>
            <a:r>
              <a:rPr lang="en-US" sz="2400" i="1" dirty="0" smtClean="0">
                <a:latin typeface="Arial Narrow" panose="020B0606020202030204" pitchFamily="34" charset="0"/>
              </a:rPr>
              <a:t>Writer was in chains (10:34; 13:18-19, 23)</a:t>
            </a:r>
          </a:p>
          <a:p>
            <a:pPr marL="1485900" lvl="2" indent="-571500">
              <a:buFont typeface="+mj-lt"/>
              <a:buAutoNum type="arabicPeriod"/>
            </a:pPr>
            <a:r>
              <a:rPr lang="en-US" sz="2400" i="1" dirty="0" smtClean="0">
                <a:latin typeface="Arial Narrow" panose="020B0606020202030204" pitchFamily="34" charset="0"/>
              </a:rPr>
              <a:t>Was in Italy (13:24) – Paul was there in two imprisonments</a:t>
            </a:r>
          </a:p>
          <a:p>
            <a:pPr marL="1485900" lvl="2" indent="-571500">
              <a:buFont typeface="+mj-lt"/>
              <a:buAutoNum type="arabicPeriod"/>
            </a:pPr>
            <a:r>
              <a:rPr lang="en-US" sz="2400" i="1" dirty="0" smtClean="0">
                <a:latin typeface="Arial Narrow" panose="020B0606020202030204" pitchFamily="34" charset="0"/>
              </a:rPr>
              <a:t>Terms and phrases similar to Paul’s</a:t>
            </a:r>
          </a:p>
          <a:p>
            <a:pPr marL="1485900" lvl="2" indent="-571500">
              <a:buFont typeface="+mj-lt"/>
              <a:buAutoNum type="arabicPeriod"/>
            </a:pPr>
            <a:r>
              <a:rPr lang="en-US" sz="2400" i="1" dirty="0" smtClean="0">
                <a:latin typeface="Arial Narrow" panose="020B0606020202030204" pitchFamily="34" charset="0"/>
              </a:rPr>
              <a:t>Not one of the twelve (2:3)</a:t>
            </a:r>
          </a:p>
          <a:p>
            <a:pPr marL="1943100" lvl="3" indent="-571500">
              <a:buFont typeface="Arial" panose="020B0604020202020204" pitchFamily="34" charset="0"/>
              <a:buChar char="•"/>
            </a:pPr>
            <a:r>
              <a:rPr lang="en-US" sz="2400" dirty="0" smtClean="0">
                <a:latin typeface="Arial Narrow" panose="020B0606020202030204" pitchFamily="34" charset="0"/>
              </a:rPr>
              <a:t>Does not exclude an apostle</a:t>
            </a:r>
          </a:p>
          <a:p>
            <a:pPr marL="1943100" lvl="3" indent="-571500">
              <a:buFont typeface="Arial" panose="020B0604020202020204" pitchFamily="34" charset="0"/>
              <a:buChar char="•"/>
            </a:pPr>
            <a:r>
              <a:rPr lang="en-US" sz="2400" dirty="0" smtClean="0">
                <a:latin typeface="Arial Narrow" panose="020B0606020202030204" pitchFamily="34" charset="0"/>
              </a:rPr>
              <a:t>It just excludes the original twelve</a:t>
            </a:r>
          </a:p>
        </p:txBody>
      </p:sp>
    </p:spTree>
    <p:extLst>
      <p:ext uri="{BB962C8B-B14F-4D97-AF65-F5344CB8AC3E}">
        <p14:creationId xmlns:p14="http://schemas.microsoft.com/office/powerpoint/2010/main" val="3377717506"/>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fade">
                                      <p:cBhvr>
                                        <p:cTn id="7" dur="1000"/>
                                        <p:tgtEl>
                                          <p:spTgt spid="3">
                                            <p:txEl>
                                              <p:pRg st="12" end="12"/>
                                            </p:txEl>
                                          </p:spTgt>
                                        </p:tgtEl>
                                      </p:cBhvr>
                                    </p:animEffect>
                                    <p:anim calcmode="lin" valueType="num">
                                      <p:cBhvr>
                                        <p:cTn id="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3" end="13"/>
                                            </p:txEl>
                                          </p:spTgt>
                                        </p:tgtEl>
                                        <p:attrNameLst>
                                          <p:attrName>style.visibility</p:attrName>
                                        </p:attrNameLst>
                                      </p:cBhvr>
                                      <p:to>
                                        <p:strVal val="visible"/>
                                      </p:to>
                                    </p:set>
                                    <p:animEffect transition="in" filter="fade">
                                      <p:cBhvr>
                                        <p:cTn id="14" dur="1000"/>
                                        <p:tgtEl>
                                          <p:spTgt spid="3">
                                            <p:txEl>
                                              <p:pRg st="13" end="13"/>
                                            </p:txEl>
                                          </p:spTgt>
                                        </p:tgtEl>
                                      </p:cBhvr>
                                    </p:animEffect>
                                    <p:anim calcmode="lin" valueType="num">
                                      <p:cBhvr>
                                        <p:cTn id="15"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016758"/>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028700" lvl="1" indent="-571500">
              <a:buFont typeface="+mj-lt"/>
              <a:buAutoNum type="alphaUcPeriod"/>
            </a:pPr>
            <a:r>
              <a:rPr lang="en-US" sz="2400" dirty="0" smtClean="0">
                <a:latin typeface="Arial Narrow" panose="020B0606020202030204" pitchFamily="34" charset="0"/>
              </a:rPr>
              <a:t>Arguments that it was not Paul</a:t>
            </a:r>
          </a:p>
          <a:p>
            <a:pPr marL="1485900" lvl="2" indent="-571500">
              <a:buFont typeface="+mj-lt"/>
              <a:buAutoNum type="arabicPeriod"/>
            </a:pPr>
            <a:r>
              <a:rPr lang="en-US" sz="2400" i="1" dirty="0" smtClean="0">
                <a:latin typeface="Arial Narrow" panose="020B0606020202030204" pitchFamily="34" charset="0"/>
              </a:rPr>
              <a:t>Style is different from Paul (Strongest – Milligan, 13)</a:t>
            </a:r>
          </a:p>
          <a:p>
            <a:pPr marL="1943100" lvl="3" indent="-571500">
              <a:buFont typeface="Arial" panose="020B0604020202020204" pitchFamily="34" charset="0"/>
              <a:buChar char="•"/>
            </a:pPr>
            <a:r>
              <a:rPr lang="en-US" sz="2400" dirty="0" smtClean="0">
                <a:latin typeface="Arial Narrow" panose="020B0606020202030204" pitchFamily="34" charset="0"/>
              </a:rPr>
              <a:t>That is not completely true</a:t>
            </a:r>
          </a:p>
          <a:p>
            <a:pPr marL="1943100" lvl="3" indent="-571500">
              <a:buFont typeface="Arial" panose="020B0604020202020204" pitchFamily="34" charset="0"/>
              <a:buChar char="•"/>
            </a:pPr>
            <a:r>
              <a:rPr lang="en-US" sz="2400" dirty="0" smtClean="0">
                <a:latin typeface="Arial Narrow" panose="020B0606020202030204" pitchFamily="34" charset="0"/>
              </a:rPr>
              <a:t>Style of Deut. is different from Genesis – yet same writer</a:t>
            </a:r>
          </a:p>
          <a:p>
            <a:pPr marL="1943100" lvl="3" indent="-571500">
              <a:buFont typeface="Arial" panose="020B0604020202020204" pitchFamily="34" charset="0"/>
              <a:buChar char="•"/>
            </a:pPr>
            <a:r>
              <a:rPr lang="en-US" sz="2400" dirty="0" smtClean="0">
                <a:latin typeface="Arial Narrow" panose="020B0606020202030204" pitchFamily="34" charset="0"/>
              </a:rPr>
              <a:t>Different audience &amp; different circumstance warrant a different style</a:t>
            </a:r>
          </a:p>
        </p:txBody>
      </p:sp>
    </p:spTree>
    <p:extLst>
      <p:ext uri="{BB962C8B-B14F-4D97-AF65-F5344CB8AC3E}">
        <p14:creationId xmlns:p14="http://schemas.microsoft.com/office/powerpoint/2010/main" val="102701811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38609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028700" lvl="1" indent="-571500">
              <a:buFont typeface="+mj-lt"/>
              <a:buAutoNum type="alphaUcPeriod"/>
            </a:pPr>
            <a:r>
              <a:rPr lang="en-US" sz="2400" dirty="0" smtClean="0">
                <a:latin typeface="Arial Narrow" panose="020B0606020202030204" pitchFamily="34" charset="0"/>
              </a:rPr>
              <a:t>Arguments that it was not Paul</a:t>
            </a:r>
          </a:p>
          <a:p>
            <a:pPr marL="1485900" lvl="2" indent="-571500">
              <a:buFont typeface="+mj-lt"/>
              <a:buAutoNum type="arabicPeriod"/>
            </a:pPr>
            <a:r>
              <a:rPr lang="en-US" sz="2400" i="1" dirty="0" smtClean="0">
                <a:latin typeface="Arial Narrow" panose="020B0606020202030204" pitchFamily="34" charset="0"/>
              </a:rPr>
              <a:t>Style is different from Paul (Strongest – Milligan, 13)</a:t>
            </a:r>
          </a:p>
          <a:p>
            <a:pPr marL="1485900" lvl="2" indent="-571500">
              <a:buFont typeface="+mj-lt"/>
              <a:buAutoNum type="arabicPeriod"/>
            </a:pPr>
            <a:r>
              <a:rPr lang="en-US" sz="2400" i="1" dirty="0" smtClean="0">
                <a:latin typeface="Arial Narrow" panose="020B0606020202030204" pitchFamily="34" charset="0"/>
              </a:rPr>
              <a:t>Heb. 2:3 – Author is dependent upon others – whereas Paul was independent (Gal. 1:11-24)</a:t>
            </a:r>
          </a:p>
          <a:p>
            <a:pPr marL="1943100" lvl="3" indent="-571500">
              <a:buFont typeface="Arial" panose="020B0604020202020204" pitchFamily="34" charset="0"/>
              <a:buChar char="•"/>
            </a:pPr>
            <a:r>
              <a:rPr lang="en-US" sz="2400" dirty="0" smtClean="0">
                <a:latin typeface="Arial Narrow" panose="020B0606020202030204" pitchFamily="34" charset="0"/>
              </a:rPr>
              <a:t>May simply be using “us” to identify with Jewish brethren (King, 23)</a:t>
            </a:r>
          </a:p>
          <a:p>
            <a:pPr marL="1943100" lvl="3" indent="-571500">
              <a:buFont typeface="Arial" panose="020B0604020202020204" pitchFamily="34" charset="0"/>
              <a:buChar char="•"/>
            </a:pPr>
            <a:r>
              <a:rPr lang="en-US" sz="2400" dirty="0" smtClean="0">
                <a:latin typeface="Arial Narrow" panose="020B0606020202030204" pitchFamily="34" charset="0"/>
              </a:rPr>
              <a:t>Does the same in 6:1 –yet not suggesting he was delinquent! (Milligan, 14)</a:t>
            </a:r>
          </a:p>
        </p:txBody>
      </p:sp>
    </p:spTree>
    <p:extLst>
      <p:ext uri="{BB962C8B-B14F-4D97-AF65-F5344CB8AC3E}">
        <p14:creationId xmlns:p14="http://schemas.microsoft.com/office/powerpoint/2010/main" val="364256457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38609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1028700" lvl="1" indent="-571500">
              <a:buFont typeface="+mj-lt"/>
              <a:buAutoNum type="alphaUcPeriod"/>
            </a:pPr>
            <a:r>
              <a:rPr lang="en-US" sz="2400" dirty="0" smtClean="0">
                <a:latin typeface="Arial Narrow" panose="020B0606020202030204" pitchFamily="34" charset="0"/>
              </a:rPr>
              <a:t>Perhaps the biggest question – since author’s name is not in the book.</a:t>
            </a:r>
          </a:p>
          <a:p>
            <a:pPr marL="1028700" lvl="1" indent="-571500">
              <a:buFont typeface="+mj-lt"/>
              <a:buAutoNum type="alphaUcPeriod"/>
            </a:pPr>
            <a:r>
              <a:rPr lang="en-US" sz="2400" dirty="0" smtClean="0">
                <a:latin typeface="Arial Narrow" panose="020B0606020202030204" pitchFamily="34" charset="0"/>
              </a:rPr>
              <a:t>Suggested authors:</a:t>
            </a:r>
          </a:p>
          <a:p>
            <a:pPr marL="1028700" lvl="1" indent="-571500">
              <a:buFont typeface="+mj-lt"/>
              <a:buAutoNum type="alphaUcPeriod"/>
            </a:pPr>
            <a:r>
              <a:rPr lang="en-US" sz="2400" dirty="0" smtClean="0">
                <a:latin typeface="Arial Narrow" panose="020B0606020202030204" pitchFamily="34" charset="0"/>
              </a:rPr>
              <a:t>Evidence that Paul is the author</a:t>
            </a:r>
          </a:p>
          <a:p>
            <a:pPr marL="1028700" lvl="1" indent="-571500">
              <a:buFont typeface="+mj-lt"/>
              <a:buAutoNum type="alphaUcPeriod"/>
            </a:pPr>
            <a:r>
              <a:rPr lang="en-US" sz="2400" dirty="0" smtClean="0">
                <a:latin typeface="Arial Narrow" panose="020B0606020202030204" pitchFamily="34" charset="0"/>
              </a:rPr>
              <a:t>Arguments that it was not Paul</a:t>
            </a:r>
          </a:p>
          <a:p>
            <a:pPr marL="1485900" lvl="2" indent="-571500">
              <a:buFont typeface="+mj-lt"/>
              <a:buAutoNum type="arabicPeriod"/>
            </a:pPr>
            <a:r>
              <a:rPr lang="en-US" sz="2400" i="1" dirty="0" smtClean="0">
                <a:latin typeface="Arial Narrow" panose="020B0606020202030204" pitchFamily="34" charset="0"/>
              </a:rPr>
              <a:t>Style is different from Paul (Strongest – Milligan, 13)</a:t>
            </a:r>
          </a:p>
          <a:p>
            <a:pPr marL="1485900" lvl="2" indent="-571500">
              <a:buFont typeface="+mj-lt"/>
              <a:buAutoNum type="arabicPeriod"/>
            </a:pPr>
            <a:r>
              <a:rPr lang="en-US" sz="2400" i="1" dirty="0" smtClean="0">
                <a:latin typeface="Arial Narrow" panose="020B0606020202030204" pitchFamily="34" charset="0"/>
              </a:rPr>
              <a:t>Heb. 2:3 – Author is dependent upon others – whereas Paul was independent (Gal. 1:11-24)</a:t>
            </a:r>
          </a:p>
          <a:p>
            <a:pPr marL="1485900" lvl="2" indent="-571500">
              <a:buFont typeface="+mj-lt"/>
              <a:buAutoNum type="arabicPeriod"/>
            </a:pPr>
            <a:r>
              <a:rPr lang="en-US" sz="2400" i="1" dirty="0" smtClean="0">
                <a:latin typeface="Arial Narrow" panose="020B0606020202030204" pitchFamily="34" charset="0"/>
              </a:rPr>
              <a:t>Paul was an apostle to Gentiles – this was to Hebrews</a:t>
            </a:r>
          </a:p>
          <a:p>
            <a:pPr marL="1943100" lvl="3" indent="-571500">
              <a:buFont typeface="Arial" panose="020B0604020202020204" pitchFamily="34" charset="0"/>
              <a:buChar char="•"/>
            </a:pPr>
            <a:r>
              <a:rPr lang="en-US" sz="2400" dirty="0" smtClean="0">
                <a:latin typeface="Arial Narrow" panose="020B0606020202030204" pitchFamily="34" charset="0"/>
              </a:rPr>
              <a:t>Work was not confined to Gentiles (cf. Acts 9:15)</a:t>
            </a:r>
          </a:p>
          <a:p>
            <a:pPr marL="1943100" lvl="3" indent="-571500">
              <a:buFont typeface="Arial" panose="020B0604020202020204" pitchFamily="34" charset="0"/>
              <a:buChar char="•"/>
            </a:pPr>
            <a:r>
              <a:rPr lang="en-US" sz="2400" dirty="0" smtClean="0">
                <a:latin typeface="Arial Narrow" panose="020B0606020202030204" pitchFamily="34" charset="0"/>
              </a:rPr>
              <a:t>Paul preached to Jews and Gentles (Acts 13)</a:t>
            </a:r>
          </a:p>
        </p:txBody>
      </p:sp>
      <p:sp>
        <p:nvSpPr>
          <p:cNvPr id="2" name="Rounded Rectangle 1"/>
          <p:cNvSpPr/>
          <p:nvPr/>
        </p:nvSpPr>
        <p:spPr>
          <a:xfrm>
            <a:off x="1600200" y="5560338"/>
            <a:ext cx="7162800" cy="1069062"/>
          </a:xfrm>
          <a:prstGeom prst="roundRect">
            <a:avLst>
              <a:gd name="adj" fmla="val 3537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anose="02020603050405020304" pitchFamily="18" charset="0"/>
                <a:cs typeface="Times New Roman" panose="02020603050405020304" pitchFamily="18" charset="0"/>
              </a:rPr>
              <a:t>Arthur Pink cited 2 Pet. 3:15 and concluded:</a:t>
            </a:r>
          </a:p>
          <a:p>
            <a:pPr algn="ctr"/>
            <a:r>
              <a:rPr lang="en-US" sz="2400" dirty="0" smtClean="0">
                <a:solidFill>
                  <a:schemeClr val="tx1"/>
                </a:solidFill>
                <a:latin typeface="Times New Roman" panose="02020603050405020304" pitchFamily="18" charset="0"/>
                <a:cs typeface="Times New Roman" panose="02020603050405020304" pitchFamily="18" charset="0"/>
              </a:rPr>
              <a:t>“</a:t>
            </a:r>
            <a:r>
              <a:rPr lang="en-US" sz="2400" i="1" dirty="0" smtClean="0">
                <a:solidFill>
                  <a:schemeClr val="tx1"/>
                </a:solidFill>
                <a:latin typeface="Times New Roman" panose="02020603050405020304" pitchFamily="18" charset="0"/>
                <a:cs typeface="Times New Roman" panose="02020603050405020304" pitchFamily="18" charset="0"/>
              </a:rPr>
              <a:t>If </a:t>
            </a:r>
            <a:r>
              <a:rPr lang="en-US" sz="2400" i="1" dirty="0">
                <a:solidFill>
                  <a:schemeClr val="tx1"/>
                </a:solidFill>
                <a:latin typeface="Times New Roman" panose="02020603050405020304" pitchFamily="18" charset="0"/>
                <a:cs typeface="Times New Roman" panose="02020603050405020304" pitchFamily="18" charset="0"/>
              </a:rPr>
              <a:t>the Epistle to the Hebrews be not that writing, where is it?” </a:t>
            </a:r>
          </a:p>
        </p:txBody>
      </p:sp>
    </p:spTree>
    <p:extLst>
      <p:ext uri="{BB962C8B-B14F-4D97-AF65-F5344CB8AC3E}">
        <p14:creationId xmlns:p14="http://schemas.microsoft.com/office/powerpoint/2010/main" val="3507381508"/>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2862322"/>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1028700" lvl="1" indent="-571500">
              <a:buFont typeface="+mj-lt"/>
              <a:buAutoNum type="alphaUcPeriod"/>
            </a:pPr>
            <a:r>
              <a:rPr lang="en-US" sz="2400" dirty="0" smtClean="0">
                <a:latin typeface="Arial Narrow" panose="020B0606020202030204" pitchFamily="34" charset="0"/>
              </a:rPr>
              <a:t>Perhaps the second biggest question</a:t>
            </a:r>
          </a:p>
          <a:p>
            <a:pPr marL="1485900" lvl="2" indent="-571500">
              <a:buFont typeface="+mj-lt"/>
              <a:buAutoNum type="arabicPeriod"/>
            </a:pPr>
            <a:r>
              <a:rPr lang="en-US" sz="2400" i="1" dirty="0" smtClean="0">
                <a:latin typeface="Arial Narrow" panose="020B0606020202030204" pitchFamily="34" charset="0"/>
              </a:rPr>
              <a:t>“On this question, the critics are still much divided” (Milligan, 26)</a:t>
            </a:r>
          </a:p>
          <a:p>
            <a:pPr marL="1485900" lvl="2" indent="-571500">
              <a:buFont typeface="+mj-lt"/>
              <a:buAutoNum type="arabicPeriod"/>
            </a:pPr>
            <a:r>
              <a:rPr lang="en-US" sz="2400" i="1" dirty="0" smtClean="0">
                <a:latin typeface="Arial Narrow" panose="020B0606020202030204" pitchFamily="34" charset="0"/>
              </a:rPr>
              <a:t>Agreed that it is to Jewish brethren – but where?</a:t>
            </a:r>
          </a:p>
        </p:txBody>
      </p:sp>
    </p:spTree>
    <p:extLst>
      <p:ext uri="{BB962C8B-B14F-4D97-AF65-F5344CB8AC3E}">
        <p14:creationId xmlns:p14="http://schemas.microsoft.com/office/powerpoint/2010/main" val="2932102413"/>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4339650"/>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1028700" lvl="1" indent="-571500">
              <a:buFont typeface="+mj-lt"/>
              <a:buAutoNum type="alphaUcPeriod"/>
            </a:pPr>
            <a:r>
              <a:rPr lang="en-US" sz="2400" dirty="0" smtClean="0">
                <a:latin typeface="Arial Narrow" panose="020B0606020202030204" pitchFamily="34" charset="0"/>
              </a:rPr>
              <a:t>Perhaps the second biggest question</a:t>
            </a:r>
          </a:p>
          <a:p>
            <a:pPr marL="1028700" lvl="1" indent="-571500">
              <a:buFont typeface="+mj-lt"/>
              <a:buAutoNum type="alphaUcPeriod"/>
            </a:pPr>
            <a:r>
              <a:rPr lang="en-US" sz="2400" dirty="0" smtClean="0">
                <a:latin typeface="Arial Narrow" panose="020B0606020202030204" pitchFamily="34" charset="0"/>
              </a:rPr>
              <a:t>Various suggestions</a:t>
            </a:r>
          </a:p>
          <a:p>
            <a:pPr marL="1485900" lvl="2" indent="-571500">
              <a:buFont typeface="+mj-lt"/>
              <a:buAutoNum type="arabicPeriod"/>
            </a:pPr>
            <a:r>
              <a:rPr lang="en-US" sz="2400" i="1" dirty="0" smtClean="0">
                <a:latin typeface="Arial Narrow" panose="020B0606020202030204" pitchFamily="34" charset="0"/>
              </a:rPr>
              <a:t>Italy</a:t>
            </a:r>
          </a:p>
          <a:p>
            <a:pPr marL="1485900" lvl="2" indent="-571500">
              <a:buFont typeface="+mj-lt"/>
              <a:buAutoNum type="arabicPeriod"/>
            </a:pPr>
            <a:r>
              <a:rPr lang="en-US" sz="2400" i="1" dirty="0" smtClean="0">
                <a:latin typeface="Arial Narrow" panose="020B0606020202030204" pitchFamily="34" charset="0"/>
              </a:rPr>
              <a:t>Greece</a:t>
            </a:r>
          </a:p>
          <a:p>
            <a:pPr marL="1485900" lvl="2" indent="-571500">
              <a:buFont typeface="+mj-lt"/>
              <a:buAutoNum type="arabicPeriod"/>
            </a:pPr>
            <a:r>
              <a:rPr lang="en-US" sz="2400" i="1" dirty="0" smtClean="0">
                <a:latin typeface="Arial Narrow" panose="020B0606020202030204" pitchFamily="34" charset="0"/>
              </a:rPr>
              <a:t>Galatia</a:t>
            </a:r>
          </a:p>
          <a:p>
            <a:pPr marL="1485900" lvl="2" indent="-571500">
              <a:buFont typeface="+mj-lt"/>
              <a:buAutoNum type="arabicPeriod"/>
            </a:pPr>
            <a:r>
              <a:rPr lang="en-US" sz="2400" i="1" dirty="0" smtClean="0">
                <a:latin typeface="Arial Narrow" panose="020B0606020202030204" pitchFamily="34" charset="0"/>
              </a:rPr>
              <a:t>Spain</a:t>
            </a:r>
          </a:p>
          <a:p>
            <a:pPr marL="1485900" lvl="2" indent="-571500">
              <a:buFont typeface="+mj-lt"/>
              <a:buAutoNum type="arabicPeriod"/>
            </a:pPr>
            <a:r>
              <a:rPr lang="en-US" sz="2400" i="1" dirty="0" smtClean="0">
                <a:latin typeface="Arial Narrow" panose="020B0606020202030204" pitchFamily="34" charset="0"/>
              </a:rPr>
              <a:t>Egypt</a:t>
            </a:r>
          </a:p>
          <a:p>
            <a:pPr marL="1485900" lvl="2" indent="-571500">
              <a:buFont typeface="+mj-lt"/>
              <a:buAutoNum type="arabicPeriod"/>
            </a:pPr>
            <a:r>
              <a:rPr lang="en-US" sz="2400" i="1" dirty="0" smtClean="0">
                <a:latin typeface="Arial Narrow" panose="020B0606020202030204" pitchFamily="34" charset="0"/>
              </a:rPr>
              <a:t>Most common – Jews living in Palestine</a:t>
            </a:r>
          </a:p>
        </p:txBody>
      </p:sp>
    </p:spTree>
    <p:extLst>
      <p:ext uri="{BB962C8B-B14F-4D97-AF65-F5344CB8AC3E}">
        <p14:creationId xmlns:p14="http://schemas.microsoft.com/office/powerpoint/2010/main" val="260708155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6586418"/>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1028700" lvl="1" indent="-571500">
              <a:buFont typeface="+mj-lt"/>
              <a:buAutoNum type="alphaUcPeriod"/>
            </a:pPr>
            <a:r>
              <a:rPr lang="en-US" sz="2400" dirty="0" smtClean="0">
                <a:latin typeface="Arial Narrow" panose="020B0606020202030204" pitchFamily="34" charset="0"/>
              </a:rPr>
              <a:t>Perhaps the second biggest question</a:t>
            </a:r>
          </a:p>
          <a:p>
            <a:pPr marL="1028700" lvl="1" indent="-571500">
              <a:buFont typeface="+mj-lt"/>
              <a:buAutoNum type="alphaUcPeriod"/>
            </a:pPr>
            <a:r>
              <a:rPr lang="en-US" sz="2400" dirty="0" smtClean="0">
                <a:latin typeface="Arial Narrow" panose="020B0606020202030204" pitchFamily="34" charset="0"/>
              </a:rPr>
              <a:t>Various suggestions</a:t>
            </a:r>
          </a:p>
          <a:p>
            <a:pPr marL="1028700" lvl="1" indent="-571500">
              <a:buFont typeface="+mj-lt"/>
              <a:buAutoNum type="alphaUcPeriod"/>
            </a:pPr>
            <a:r>
              <a:rPr lang="en-US" sz="2400" dirty="0" smtClean="0">
                <a:latin typeface="Arial Narrow" panose="020B0606020202030204" pitchFamily="34" charset="0"/>
              </a:rPr>
              <a:t>Jewish Christian in Palestine </a:t>
            </a:r>
          </a:p>
          <a:p>
            <a:pPr marL="1485900" lvl="2" indent="-571500">
              <a:buFont typeface="+mj-lt"/>
              <a:buAutoNum type="arabicPeriod"/>
            </a:pPr>
            <a:r>
              <a:rPr lang="en-US" sz="2200" i="1" dirty="0" smtClean="0">
                <a:latin typeface="Arial Narrow" panose="020B0606020202030204" pitchFamily="34" charset="0"/>
              </a:rPr>
              <a:t>Harmonizes with Title “to Hebrews”</a:t>
            </a:r>
          </a:p>
          <a:p>
            <a:pPr marL="1485900" lvl="2" indent="-571500">
              <a:buFont typeface="+mj-lt"/>
              <a:buAutoNum type="arabicPeriod"/>
            </a:pPr>
            <a:r>
              <a:rPr lang="en-US" sz="2200" i="1" dirty="0" smtClean="0">
                <a:latin typeface="Arial Narrow" panose="020B0606020202030204" pitchFamily="34" charset="0"/>
              </a:rPr>
              <a:t>Those addressed were familiar with Mosaic economy</a:t>
            </a:r>
          </a:p>
          <a:p>
            <a:pPr marL="1485900" lvl="2" indent="-571500">
              <a:buFont typeface="+mj-lt"/>
              <a:buAutoNum type="arabicPeriod"/>
            </a:pPr>
            <a:r>
              <a:rPr lang="en-US" sz="2200" i="1" dirty="0" smtClean="0">
                <a:latin typeface="Arial Narrow" panose="020B0606020202030204" pitchFamily="34" charset="0"/>
              </a:rPr>
              <a:t>“Church fathers”  suggests this (Milligan, 28)</a:t>
            </a:r>
          </a:p>
          <a:p>
            <a:pPr marL="1485900" lvl="2" indent="-571500">
              <a:buFont typeface="+mj-lt"/>
              <a:buAutoNum type="arabicPeriod"/>
            </a:pPr>
            <a:r>
              <a:rPr lang="en-US" sz="2200" i="1" dirty="0" smtClean="0">
                <a:latin typeface="Arial Narrow" panose="020B0606020202030204" pitchFamily="34" charset="0"/>
              </a:rPr>
              <a:t>No reference to the Jew-Gentile controversy that was prevalent outside of Palestine (Milligan, 29)</a:t>
            </a:r>
          </a:p>
          <a:p>
            <a:pPr marL="1485900" lvl="2" indent="-571500">
              <a:buFont typeface="+mj-lt"/>
              <a:buAutoNum type="arabicPeriod"/>
            </a:pPr>
            <a:r>
              <a:rPr lang="en-US" sz="2200" i="1" dirty="0" smtClean="0">
                <a:latin typeface="Arial Narrow" panose="020B0606020202030204" pitchFamily="34" charset="0"/>
              </a:rPr>
              <a:t>Must be entirely made up of Jews (no hint of a Gentile or Gentile concerns in epistle) – King, 15</a:t>
            </a:r>
          </a:p>
          <a:p>
            <a:pPr marL="1485900" lvl="2" indent="-571500">
              <a:buFont typeface="+mj-lt"/>
              <a:buAutoNum type="arabicPeriod"/>
            </a:pPr>
            <a:r>
              <a:rPr lang="en-US" sz="2200" i="1" dirty="0" smtClean="0">
                <a:latin typeface="Arial Narrow" panose="020B0606020202030204" pitchFamily="34" charset="0"/>
              </a:rPr>
              <a:t>They had learned the gospel from the immediate disciples of Christ (2:3-4)</a:t>
            </a:r>
          </a:p>
          <a:p>
            <a:pPr marL="1485900" lvl="2" indent="-571500">
              <a:buFont typeface="+mj-lt"/>
              <a:buAutoNum type="arabicPeriod"/>
            </a:pPr>
            <a:r>
              <a:rPr lang="en-US" sz="2200" i="1" dirty="0" smtClean="0">
                <a:latin typeface="Arial Narrow" panose="020B0606020202030204" pitchFamily="34" charset="0"/>
              </a:rPr>
              <a:t>Danger of relapse into Judaism – would be greater in Palestine (6:6; 10:29)</a:t>
            </a:r>
          </a:p>
          <a:p>
            <a:pPr marL="1485900" lvl="2" indent="-571500">
              <a:buFont typeface="+mj-lt"/>
              <a:buAutoNum type="arabicPeriod"/>
            </a:pPr>
            <a:r>
              <a:rPr lang="en-US" sz="2200" i="1" dirty="0" smtClean="0">
                <a:latin typeface="Arial Narrow" panose="020B0606020202030204" pitchFamily="34" charset="0"/>
              </a:rPr>
              <a:t>Immediate crisis (3:13; 10:25 , 37; 12:27)</a:t>
            </a:r>
          </a:p>
        </p:txBody>
      </p:sp>
    </p:spTree>
    <p:extLst>
      <p:ext uri="{BB962C8B-B14F-4D97-AF65-F5344CB8AC3E}">
        <p14:creationId xmlns:p14="http://schemas.microsoft.com/office/powerpoint/2010/main" val="2662150109"/>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fade">
                                      <p:cBhvr>
                                        <p:cTn id="56" dur="1000"/>
                                        <p:tgtEl>
                                          <p:spTgt spid="3">
                                            <p:txEl>
                                              <p:pRg st="13" end="13"/>
                                            </p:txEl>
                                          </p:spTgt>
                                        </p:tgtEl>
                                      </p:cBhvr>
                                    </p:animEffect>
                                    <p:anim calcmode="lin" valueType="num">
                                      <p:cBhvr>
                                        <p:cTn id="5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6586418"/>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1028700" lvl="1" indent="-571500">
              <a:buFont typeface="+mj-lt"/>
              <a:buAutoNum type="alphaUcPeriod"/>
            </a:pPr>
            <a:r>
              <a:rPr lang="en-US" sz="2400" dirty="0" smtClean="0">
                <a:latin typeface="Arial Narrow" panose="020B0606020202030204" pitchFamily="34" charset="0"/>
              </a:rPr>
              <a:t>Perhaps the second biggest question</a:t>
            </a:r>
          </a:p>
          <a:p>
            <a:pPr marL="1028700" lvl="1" indent="-571500">
              <a:buFont typeface="+mj-lt"/>
              <a:buAutoNum type="alphaUcPeriod"/>
            </a:pPr>
            <a:r>
              <a:rPr lang="en-US" sz="2400" dirty="0" smtClean="0">
                <a:latin typeface="Arial Narrow" panose="020B0606020202030204" pitchFamily="34" charset="0"/>
              </a:rPr>
              <a:t>Various suggestions</a:t>
            </a:r>
          </a:p>
          <a:p>
            <a:pPr marL="1028700" lvl="1" indent="-571500">
              <a:buFont typeface="+mj-lt"/>
              <a:buAutoNum type="alphaUcPeriod"/>
            </a:pPr>
            <a:r>
              <a:rPr lang="en-US" sz="2400" dirty="0" smtClean="0">
                <a:latin typeface="Arial Narrow" panose="020B0606020202030204" pitchFamily="34" charset="0"/>
              </a:rPr>
              <a:t>Jewish Christian in Palestine </a:t>
            </a:r>
          </a:p>
          <a:p>
            <a:pPr marL="1028700" lvl="1" indent="-571500">
              <a:buFont typeface="+mj-lt"/>
              <a:buAutoNum type="alphaUcPeriod"/>
            </a:pPr>
            <a:r>
              <a:rPr lang="en-US" sz="2400" dirty="0" smtClean="0">
                <a:latin typeface="Arial Narrow" panose="020B0606020202030204" pitchFamily="34" charset="0"/>
              </a:rPr>
              <a:t>More specifically - Church at Jerusalem</a:t>
            </a:r>
          </a:p>
          <a:p>
            <a:pPr marL="1485900" lvl="2" indent="-571500">
              <a:buFont typeface="+mj-lt"/>
              <a:buAutoNum type="arabicPeriod"/>
            </a:pPr>
            <a:r>
              <a:rPr lang="en-US" sz="2200" i="1" dirty="0" smtClean="0">
                <a:latin typeface="Arial Narrow" panose="020B0606020202030204" pitchFamily="34" charset="0"/>
              </a:rPr>
              <a:t>Thus, not a general epistle</a:t>
            </a:r>
          </a:p>
          <a:p>
            <a:pPr marL="1485900" lvl="2" indent="-571500">
              <a:buFont typeface="+mj-lt"/>
              <a:buAutoNum type="arabicPeriod"/>
            </a:pPr>
            <a:r>
              <a:rPr lang="en-US" sz="2200" i="1" dirty="0" smtClean="0">
                <a:latin typeface="Arial Narrow" panose="020B0606020202030204" pitchFamily="34" charset="0"/>
              </a:rPr>
              <a:t>10:32-34 </a:t>
            </a:r>
            <a:r>
              <a:rPr lang="en-US" sz="2200" i="1" dirty="0">
                <a:latin typeface="Arial Narrow" panose="020B0606020202030204" pitchFamily="34" charset="0"/>
              </a:rPr>
              <a:t>– applies well to </a:t>
            </a:r>
            <a:r>
              <a:rPr lang="en-US" sz="2200" i="1" dirty="0" smtClean="0">
                <a:latin typeface="Arial Narrow" panose="020B0606020202030204" pitchFamily="34" charset="0"/>
              </a:rPr>
              <a:t>Jerusalem</a:t>
            </a:r>
          </a:p>
          <a:p>
            <a:pPr marL="1485900" lvl="2" indent="-571500">
              <a:buFont typeface="+mj-lt"/>
              <a:buAutoNum type="arabicPeriod"/>
            </a:pPr>
            <a:r>
              <a:rPr lang="en-US" sz="2200" i="1" dirty="0" smtClean="0">
                <a:latin typeface="Arial Narrow" panose="020B0606020202030204" pitchFamily="34" charset="0"/>
              </a:rPr>
              <a:t>13:12-14 </a:t>
            </a:r>
            <a:r>
              <a:rPr lang="en-US" sz="2200" i="1" dirty="0">
                <a:latin typeface="Arial Narrow" panose="020B0606020202030204" pitchFamily="34" charset="0"/>
              </a:rPr>
              <a:t>– the city, the </a:t>
            </a:r>
            <a:r>
              <a:rPr lang="en-US" sz="2200" i="1" dirty="0" smtClean="0">
                <a:latin typeface="Arial Narrow" panose="020B0606020202030204" pitchFamily="34" charset="0"/>
              </a:rPr>
              <a:t>gate</a:t>
            </a:r>
          </a:p>
          <a:p>
            <a:pPr marL="1485900" lvl="2" indent="-571500">
              <a:buFont typeface="+mj-lt"/>
              <a:buAutoNum type="arabicPeriod"/>
            </a:pPr>
            <a:r>
              <a:rPr lang="en-US" sz="2200" i="1" dirty="0" smtClean="0">
                <a:latin typeface="Arial Narrow" panose="020B0606020202030204" pitchFamily="34" charset="0"/>
              </a:rPr>
              <a:t>13:19</a:t>
            </a:r>
            <a:r>
              <a:rPr lang="en-US" sz="2200" i="1" dirty="0">
                <a:latin typeface="Arial Narrow" panose="020B0606020202030204" pitchFamily="34" charset="0"/>
              </a:rPr>
              <a:t>, 23 – seems to refer to one </a:t>
            </a:r>
            <a:r>
              <a:rPr lang="en-US" sz="2200" i="1" dirty="0" smtClean="0">
                <a:latin typeface="Arial Narrow" panose="020B0606020202030204" pitchFamily="34" charset="0"/>
              </a:rPr>
              <a:t>cong.</a:t>
            </a:r>
          </a:p>
          <a:p>
            <a:pPr marL="1485900" lvl="2" indent="-571500">
              <a:buFont typeface="+mj-lt"/>
              <a:buAutoNum type="arabicPeriod"/>
            </a:pPr>
            <a:r>
              <a:rPr lang="en-US" sz="2200" i="1" dirty="0" smtClean="0">
                <a:latin typeface="Arial Narrow" panose="020B0606020202030204" pitchFamily="34" charset="0"/>
              </a:rPr>
              <a:t>12:4-8 </a:t>
            </a:r>
            <a:r>
              <a:rPr lang="en-US" sz="2200" i="1" dirty="0">
                <a:latin typeface="Arial Narrow" panose="020B0606020202030204" pitchFamily="34" charset="0"/>
              </a:rPr>
              <a:t>– suffered </a:t>
            </a:r>
            <a:r>
              <a:rPr lang="en-US" sz="2200" i="1" dirty="0" smtClean="0">
                <a:latin typeface="Arial Narrow" panose="020B0606020202030204" pitchFamily="34" charset="0"/>
              </a:rPr>
              <a:t>persecution</a:t>
            </a:r>
          </a:p>
          <a:p>
            <a:pPr marL="1485900" lvl="2" indent="-571500">
              <a:buFont typeface="+mj-lt"/>
              <a:buAutoNum type="arabicPeriod"/>
            </a:pPr>
            <a:r>
              <a:rPr lang="en-US" sz="2200" i="1" dirty="0" smtClean="0">
                <a:latin typeface="Arial Narrow" panose="020B0606020202030204" pitchFamily="34" charset="0"/>
              </a:rPr>
              <a:t>5:12-ff </a:t>
            </a:r>
            <a:r>
              <a:rPr lang="en-US" sz="2200" i="1" dirty="0">
                <a:latin typeface="Arial Narrow" panose="020B0606020202030204" pitchFamily="34" charset="0"/>
              </a:rPr>
              <a:t>– not new </a:t>
            </a:r>
            <a:r>
              <a:rPr lang="en-US" sz="2200" i="1" dirty="0" smtClean="0">
                <a:latin typeface="Arial Narrow" panose="020B0606020202030204" pitchFamily="34" charset="0"/>
              </a:rPr>
              <a:t>converts</a:t>
            </a:r>
          </a:p>
          <a:p>
            <a:pPr marL="1485900" lvl="2" indent="-571500">
              <a:buFont typeface="+mj-lt"/>
              <a:buAutoNum type="arabicPeriod"/>
            </a:pPr>
            <a:r>
              <a:rPr lang="en-US" sz="2200" i="1" dirty="0" smtClean="0">
                <a:latin typeface="Arial Narrow" panose="020B0606020202030204" pitchFamily="34" charset="0"/>
              </a:rPr>
              <a:t>13:19 </a:t>
            </a:r>
            <a:r>
              <a:rPr lang="en-US" sz="2200" i="1" dirty="0">
                <a:latin typeface="Arial Narrow" panose="020B0606020202030204" pitchFamily="34" charset="0"/>
              </a:rPr>
              <a:t>– know the </a:t>
            </a:r>
            <a:r>
              <a:rPr lang="en-US" sz="2200" i="1" dirty="0" smtClean="0">
                <a:latin typeface="Arial Narrow" panose="020B0606020202030204" pitchFamily="34" charset="0"/>
              </a:rPr>
              <a:t>author</a:t>
            </a:r>
          </a:p>
          <a:p>
            <a:pPr marL="1485900" lvl="2" indent="-571500">
              <a:buFont typeface="+mj-lt"/>
              <a:buAutoNum type="arabicPeriod"/>
            </a:pPr>
            <a:r>
              <a:rPr lang="en-US" sz="2200" i="1" dirty="0" smtClean="0">
                <a:latin typeface="Arial Narrow" panose="020B0606020202030204" pitchFamily="34" charset="0"/>
              </a:rPr>
              <a:t>13:23 </a:t>
            </a:r>
            <a:r>
              <a:rPr lang="en-US" sz="2200" i="1" dirty="0">
                <a:latin typeface="Arial Narrow" panose="020B0606020202030204" pitchFamily="34" charset="0"/>
              </a:rPr>
              <a:t>– know </a:t>
            </a:r>
            <a:r>
              <a:rPr lang="en-US" sz="2200" i="1" dirty="0" smtClean="0">
                <a:latin typeface="Arial Narrow" panose="020B0606020202030204" pitchFamily="34" charset="0"/>
              </a:rPr>
              <a:t>Timothy</a:t>
            </a:r>
          </a:p>
          <a:p>
            <a:pPr marL="1485900" lvl="2" indent="-571500">
              <a:buFont typeface="+mj-lt"/>
              <a:buAutoNum type="arabicPeriod"/>
            </a:pPr>
            <a:r>
              <a:rPr lang="en-US" sz="2200" i="1" dirty="0" smtClean="0">
                <a:latin typeface="Arial Narrow" panose="020B0606020202030204" pitchFamily="34" charset="0"/>
              </a:rPr>
              <a:t>13:7, 17 – have elders</a:t>
            </a:r>
          </a:p>
          <a:p>
            <a:pPr marL="1485900" lvl="2" indent="-571500">
              <a:buFont typeface="+mj-lt"/>
              <a:buAutoNum type="arabicPeriod"/>
            </a:pPr>
            <a:r>
              <a:rPr lang="en-US" sz="2200" i="1" dirty="0" smtClean="0">
                <a:latin typeface="Arial Narrow" panose="020B0606020202030204" pitchFamily="34" charset="0"/>
              </a:rPr>
              <a:t>13:24 – Pink argues that it was a congregation of considerable size (p. 11)</a:t>
            </a:r>
            <a:endParaRPr lang="en-US" sz="2200" i="1" dirty="0">
              <a:latin typeface="Arial Narrow" panose="020B0606020202030204" pitchFamily="34" charset="0"/>
            </a:endParaRPr>
          </a:p>
        </p:txBody>
      </p:sp>
    </p:spTree>
    <p:extLst>
      <p:ext uri="{BB962C8B-B14F-4D97-AF65-F5344CB8AC3E}">
        <p14:creationId xmlns:p14="http://schemas.microsoft.com/office/powerpoint/2010/main" val="36263013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Effect transition="in" filter="fade">
                                      <p:cBhvr>
                                        <p:cTn id="49" dur="1000"/>
                                        <p:tgtEl>
                                          <p:spTgt spid="3">
                                            <p:txEl>
                                              <p:pRg st="13" end="13"/>
                                            </p:txEl>
                                          </p:spTgt>
                                        </p:tgtEl>
                                      </p:cBhvr>
                                    </p:animEffect>
                                    <p:anim calcmode="lin" valueType="num">
                                      <p:cBhvr>
                                        <p:cTn id="50"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Effect transition="in" filter="fade">
                                      <p:cBhvr>
                                        <p:cTn id="56" dur="1000"/>
                                        <p:tgtEl>
                                          <p:spTgt spid="3">
                                            <p:txEl>
                                              <p:pRg st="14" end="14"/>
                                            </p:txEl>
                                          </p:spTgt>
                                        </p:tgtEl>
                                      </p:cBhvr>
                                    </p:animEffect>
                                    <p:anim calcmode="lin" valueType="num">
                                      <p:cBhvr>
                                        <p:cTn id="5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animEffect transition="in" filter="fade">
                                      <p:cBhvr>
                                        <p:cTn id="63" dur="1000"/>
                                        <p:tgtEl>
                                          <p:spTgt spid="3">
                                            <p:txEl>
                                              <p:pRg st="15" end="15"/>
                                            </p:txEl>
                                          </p:spTgt>
                                        </p:tgtEl>
                                      </p:cBhvr>
                                    </p:animEffect>
                                    <p:anim calcmode="lin" valueType="num">
                                      <p:cBhvr>
                                        <p:cTn id="64"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6" end="16"/>
                                            </p:txEl>
                                          </p:spTgt>
                                        </p:tgtEl>
                                        <p:attrNameLst>
                                          <p:attrName>style.visibility</p:attrName>
                                        </p:attrNameLst>
                                      </p:cBhvr>
                                      <p:to>
                                        <p:strVal val="visible"/>
                                      </p:to>
                                    </p:set>
                                    <p:animEffect transition="in" filter="fade">
                                      <p:cBhvr>
                                        <p:cTn id="70" dur="1000"/>
                                        <p:tgtEl>
                                          <p:spTgt spid="3">
                                            <p:txEl>
                                              <p:pRg st="16" end="16"/>
                                            </p:txEl>
                                          </p:spTgt>
                                        </p:tgtEl>
                                      </p:cBhvr>
                                    </p:animEffect>
                                    <p:anim calcmode="lin" valueType="num">
                                      <p:cBhvr>
                                        <p:cTn id="71"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0"/>
            <a:ext cx="7467600" cy="2492990"/>
          </a:xfrm>
          <a:prstGeom prst="rect">
            <a:avLst/>
          </a:prstGeom>
          <a:noFill/>
        </p:spPr>
        <p:txBody>
          <a:bodyPr wrap="square" rtlCol="0">
            <a:spAutoFit/>
          </a:bodyPr>
          <a:lstStyle/>
          <a:p>
            <a:r>
              <a:rPr lang="en-US" sz="2800" dirty="0" smtClean="0">
                <a:latin typeface="Arial Narrow" panose="020B0606020202030204" pitchFamily="34" charset="0"/>
              </a:rPr>
              <a:t>“The fact that no church ever laid claim to this Epistle is something that is easily understandable on the ground that after Jerusalem was destroyed no church existed in that location”</a:t>
            </a:r>
          </a:p>
          <a:p>
            <a:endParaRPr lang="en-US" sz="2400" dirty="0">
              <a:latin typeface="Arial Narrow" panose="020B0606020202030204" pitchFamily="34" charset="0"/>
            </a:endParaRPr>
          </a:p>
          <a:p>
            <a:pPr algn="r"/>
            <a:r>
              <a:rPr lang="en-US" sz="2000" i="1" dirty="0" smtClean="0">
                <a:latin typeface="Arial Narrow" panose="020B0606020202030204" pitchFamily="34" charset="0"/>
              </a:rPr>
              <a:t>(Daniel H. King, Sr., p 16)</a:t>
            </a:r>
          </a:p>
        </p:txBody>
      </p:sp>
    </p:spTree>
    <p:extLst>
      <p:ext uri="{BB962C8B-B14F-4D97-AF65-F5344CB8AC3E}">
        <p14:creationId xmlns:p14="http://schemas.microsoft.com/office/powerpoint/2010/main" val="201370477"/>
      </p:ext>
    </p:extLst>
  </p:cSld>
  <p:clrMapOvr>
    <a:masterClrMapping/>
  </p:clrMapOvr>
  <p:transition spd="slow">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2554545"/>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1028700" lvl="1" indent="-571500">
              <a:buFont typeface="+mj-lt"/>
              <a:buAutoNum type="alphaUcPeriod"/>
            </a:pPr>
            <a:r>
              <a:rPr lang="en-US" sz="2400" dirty="0" smtClean="0">
                <a:latin typeface="Arial Narrow" panose="020B0606020202030204" pitchFamily="34" charset="0"/>
              </a:rPr>
              <a:t>Rome (13:24)</a:t>
            </a:r>
          </a:p>
          <a:p>
            <a:pPr marL="1028700" lvl="1" indent="-571500">
              <a:buFont typeface="+mj-lt"/>
              <a:buAutoNum type="alphaUcPeriod"/>
            </a:pPr>
            <a:r>
              <a:rPr lang="en-US" sz="2400" dirty="0" smtClean="0">
                <a:latin typeface="Arial Narrow" panose="020B0606020202030204" pitchFamily="34" charset="0"/>
              </a:rPr>
              <a:t>Paul as there during two imprisonment</a:t>
            </a:r>
            <a:r>
              <a:rPr lang="en-US" sz="2400" i="1" dirty="0" smtClean="0">
                <a:latin typeface="Arial Narrow" panose="020B0606020202030204" pitchFamily="34" charset="0"/>
              </a:rPr>
              <a:t>s</a:t>
            </a:r>
            <a:endParaRPr lang="en-US" sz="2200" i="1" dirty="0">
              <a:latin typeface="Arial Narrow" panose="020B0606020202030204" pitchFamily="34" charset="0"/>
            </a:endParaRPr>
          </a:p>
        </p:txBody>
      </p:sp>
    </p:spTree>
    <p:extLst>
      <p:ext uri="{BB962C8B-B14F-4D97-AF65-F5344CB8AC3E}">
        <p14:creationId xmlns:p14="http://schemas.microsoft.com/office/powerpoint/2010/main" val="3904503263"/>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570756"/>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1028700" lvl="1" indent="-571500">
              <a:buFont typeface="+mj-lt"/>
              <a:buAutoNum type="alphaUcPeriod"/>
            </a:pPr>
            <a:r>
              <a:rPr lang="en-US" sz="2400" dirty="0">
                <a:latin typeface="Arial Narrow" panose="020B0606020202030204" pitchFamily="34" charset="0"/>
              </a:rPr>
              <a:t>After 33 AD</a:t>
            </a:r>
          </a:p>
          <a:p>
            <a:pPr marL="1485900" lvl="2" indent="-571500">
              <a:buFont typeface="+mj-lt"/>
              <a:buAutoNum type="arabicPeriod"/>
            </a:pPr>
            <a:r>
              <a:rPr lang="en-US" sz="2400" i="1" dirty="0" smtClean="0">
                <a:latin typeface="Arial Narrow" panose="020B0606020202030204" pitchFamily="34" charset="0"/>
              </a:rPr>
              <a:t>5:12 – some time has passed since Pentecost</a:t>
            </a:r>
            <a:endParaRPr lang="en-US" sz="2400" i="1" dirty="0">
              <a:latin typeface="Arial Narrow" panose="020B0606020202030204" pitchFamily="34" charset="0"/>
            </a:endParaRPr>
          </a:p>
          <a:p>
            <a:pPr marL="1485900" lvl="2" indent="-571500">
              <a:buFont typeface="+mj-lt"/>
              <a:buAutoNum type="arabicPeriod"/>
            </a:pPr>
            <a:r>
              <a:rPr lang="en-US" sz="2400" i="1" dirty="0">
                <a:latin typeface="Arial Narrow" panose="020B0606020202030204" pitchFamily="34" charset="0"/>
              </a:rPr>
              <a:t>10:32-33 – after a while</a:t>
            </a:r>
          </a:p>
          <a:p>
            <a:pPr marL="1028700" lvl="1" indent="-571500">
              <a:buFont typeface="+mj-lt"/>
              <a:buAutoNum type="alphaUcPeriod"/>
            </a:pPr>
            <a:r>
              <a:rPr lang="en-US" sz="2400" dirty="0">
                <a:latin typeface="Arial Narrow" panose="020B0606020202030204" pitchFamily="34" charset="0"/>
              </a:rPr>
              <a:t>Before 70 AD</a:t>
            </a:r>
          </a:p>
          <a:p>
            <a:pPr marL="1485900" lvl="2" indent="-571500">
              <a:buFont typeface="+mj-lt"/>
              <a:buAutoNum type="arabicPeriod"/>
            </a:pPr>
            <a:r>
              <a:rPr lang="en-US" sz="2400" dirty="0">
                <a:latin typeface="Arial Narrow" panose="020B0606020202030204" pitchFamily="34" charset="0"/>
              </a:rPr>
              <a:t>Temple still standing </a:t>
            </a:r>
            <a:r>
              <a:rPr lang="en-US" sz="2400" dirty="0" smtClean="0">
                <a:latin typeface="Arial Narrow" panose="020B0606020202030204" pitchFamily="34" charset="0"/>
              </a:rPr>
              <a:t> (7:8; 9:6-10; 13:10)</a:t>
            </a:r>
            <a:endParaRPr lang="en-US" sz="2400" dirty="0">
              <a:latin typeface="Arial Narrow" panose="020B0606020202030204" pitchFamily="34" charset="0"/>
            </a:endParaRPr>
          </a:p>
          <a:p>
            <a:pPr marL="1485900" lvl="2" indent="-571500">
              <a:buFont typeface="+mj-lt"/>
              <a:buAutoNum type="arabicPeriod"/>
            </a:pPr>
            <a:r>
              <a:rPr lang="en-US" sz="2400" dirty="0" smtClean="0">
                <a:latin typeface="Arial Narrow" panose="020B0606020202030204" pitchFamily="34" charset="0"/>
              </a:rPr>
              <a:t>Priests still offering sacrifice (8:4</a:t>
            </a:r>
            <a:r>
              <a:rPr lang="en-US" sz="2400" dirty="0">
                <a:latin typeface="Arial Narrow" panose="020B0606020202030204" pitchFamily="34" charset="0"/>
              </a:rPr>
              <a:t>; </a:t>
            </a:r>
            <a:r>
              <a:rPr lang="en-US" sz="2400" dirty="0" smtClean="0">
                <a:latin typeface="Arial Narrow" panose="020B0606020202030204" pitchFamily="34" charset="0"/>
              </a:rPr>
              <a:t>10:11-14)</a:t>
            </a:r>
            <a:endParaRPr lang="en-US" sz="2400" dirty="0">
              <a:latin typeface="Arial Narrow" panose="020B0606020202030204" pitchFamily="34" charset="0"/>
            </a:endParaRPr>
          </a:p>
          <a:p>
            <a:pPr marL="1485900" lvl="2" indent="-571500">
              <a:buFont typeface="+mj-lt"/>
              <a:buAutoNum type="arabicPeriod"/>
            </a:pPr>
            <a:r>
              <a:rPr lang="en-US" sz="2400" dirty="0" smtClean="0">
                <a:latin typeface="Arial Narrow" panose="020B0606020202030204" pitchFamily="34" charset="0"/>
              </a:rPr>
              <a:t>Destruction near (10:24-25, 37</a:t>
            </a:r>
            <a:r>
              <a:rPr lang="en-US" sz="2400" dirty="0">
                <a:latin typeface="Arial Narrow" panose="020B0606020202030204" pitchFamily="34" charset="0"/>
              </a:rPr>
              <a:t>)</a:t>
            </a:r>
          </a:p>
          <a:p>
            <a:pPr marL="1028700" lvl="1" indent="-571500">
              <a:buFont typeface="+mj-lt"/>
              <a:buAutoNum type="alphaUcPeriod"/>
            </a:pPr>
            <a:r>
              <a:rPr lang="en-US" sz="2400" dirty="0">
                <a:latin typeface="Arial Narrow" panose="020B0606020202030204" pitchFamily="34" charset="0"/>
              </a:rPr>
              <a:t>Probable that Paul is at liberty (13:23) </a:t>
            </a:r>
            <a:endParaRPr lang="en-US" sz="2400" dirty="0" smtClean="0">
              <a:latin typeface="Arial Narrow" panose="020B0606020202030204" pitchFamily="34" charset="0"/>
            </a:endParaRPr>
          </a:p>
          <a:p>
            <a:pPr marL="1028700" lvl="1" indent="-571500">
              <a:buFont typeface="+mj-lt"/>
              <a:buAutoNum type="alphaUcPeriod"/>
            </a:pPr>
            <a:r>
              <a:rPr lang="en-US" sz="2400" dirty="0" smtClean="0">
                <a:latin typeface="Arial Narrow" panose="020B0606020202030204" pitchFamily="34" charset="0"/>
              </a:rPr>
              <a:t>Date: 63-66 (65-66)</a:t>
            </a:r>
            <a:endParaRPr lang="en-US" sz="2400" dirty="0">
              <a:latin typeface="Arial Narrow" panose="020B0606020202030204" pitchFamily="34" charset="0"/>
            </a:endParaRPr>
          </a:p>
        </p:txBody>
      </p:sp>
    </p:spTree>
    <p:extLst>
      <p:ext uri="{BB962C8B-B14F-4D97-AF65-F5344CB8AC3E}">
        <p14:creationId xmlns:p14="http://schemas.microsoft.com/office/powerpoint/2010/main" val="1770196158"/>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4770537"/>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1028700" lvl="1" indent="-571500">
              <a:buFont typeface="+mj-lt"/>
              <a:buAutoNum type="alphaUcPeriod"/>
            </a:pPr>
            <a:r>
              <a:rPr lang="en-US" sz="2400" dirty="0" smtClean="0">
                <a:latin typeface="Arial Narrow" panose="020B0606020202030204" pitchFamily="34" charset="0"/>
              </a:rPr>
              <a:t>To persuade the Hebrew brethren to persevere to the end (just as they had begun) - </a:t>
            </a:r>
            <a:r>
              <a:rPr lang="en-US" sz="2400" i="1" dirty="0" smtClean="0">
                <a:latin typeface="Arial Narrow" panose="020B0606020202030204" pitchFamily="34" charset="0"/>
              </a:rPr>
              <a:t>An exhortation (13:22)</a:t>
            </a:r>
          </a:p>
          <a:p>
            <a:pPr marL="1028700" lvl="1" indent="-571500">
              <a:buFont typeface="+mj-lt"/>
              <a:buAutoNum type="alphaUcPeriod"/>
            </a:pPr>
            <a:r>
              <a:rPr lang="en-US" sz="2400" dirty="0" smtClean="0">
                <a:latin typeface="Arial Narrow" panose="020B0606020202030204" pitchFamily="34" charset="0"/>
              </a:rPr>
              <a:t>Problem: severe persecution &amp; discouragement</a:t>
            </a:r>
          </a:p>
          <a:p>
            <a:pPr marL="1485900" lvl="2" indent="-571500">
              <a:buFont typeface="+mj-lt"/>
              <a:buAutoNum type="arabicPeriod"/>
            </a:pPr>
            <a:r>
              <a:rPr lang="en-US" sz="2000" i="1" dirty="0" smtClean="0">
                <a:latin typeface="Arial Narrow" panose="020B0606020202030204" pitchFamily="34" charset="0"/>
              </a:rPr>
              <a:t>Persecution (10:32-36; 12:1-ff)</a:t>
            </a:r>
          </a:p>
          <a:p>
            <a:pPr marL="1485900" lvl="2" indent="-571500">
              <a:buFont typeface="+mj-lt"/>
              <a:buAutoNum type="arabicPeriod"/>
            </a:pPr>
            <a:r>
              <a:rPr lang="en-US" sz="2000" i="1" dirty="0" smtClean="0">
                <a:latin typeface="Arial Narrow" panose="020B0606020202030204" pitchFamily="34" charset="0"/>
              </a:rPr>
              <a:t>Discouraged (12:12-13)</a:t>
            </a:r>
          </a:p>
          <a:p>
            <a:pPr marL="1028700" lvl="1" indent="-571500">
              <a:buFont typeface="+mj-lt"/>
              <a:buAutoNum type="alphaUcPeriod"/>
            </a:pPr>
            <a:r>
              <a:rPr lang="en-US" sz="2400" dirty="0" smtClean="0">
                <a:latin typeface="Arial Narrow" panose="020B0606020202030204" pitchFamily="34" charset="0"/>
              </a:rPr>
              <a:t>Argument based on superiority of Christ</a:t>
            </a:r>
            <a:endParaRPr lang="en-US" sz="2400" dirty="0">
              <a:latin typeface="Arial Narrow" panose="020B0606020202030204" pitchFamily="34" charset="0"/>
            </a:endParaRPr>
          </a:p>
        </p:txBody>
      </p:sp>
      <p:sp>
        <p:nvSpPr>
          <p:cNvPr id="4" name="Oval 3"/>
          <p:cNvSpPr/>
          <p:nvPr/>
        </p:nvSpPr>
        <p:spPr>
          <a:xfrm>
            <a:off x="2743200" y="4978122"/>
            <a:ext cx="5486400" cy="1585912"/>
          </a:xfrm>
          <a:prstGeom prst="ellipse">
            <a:avLst/>
          </a:prstGeom>
          <a:solidFill>
            <a:schemeClr val="bg2">
              <a:lumMod val="50000"/>
            </a:schemeClr>
          </a:solidFill>
          <a:ln w="12700">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smtClean="0">
                <a:solidFill>
                  <a:schemeClr val="bg1"/>
                </a:solidFill>
                <a:effectLst>
                  <a:outerShdw blurRad="38100" dist="38100" dir="2700000" algn="tl">
                    <a:srgbClr val="000000">
                      <a:alpha val="43137"/>
                    </a:srgbClr>
                  </a:outerShdw>
                </a:effectLst>
              </a:rPr>
              <a:t>“So much better”</a:t>
            </a:r>
          </a:p>
          <a:p>
            <a:pPr algn="ctr"/>
            <a:r>
              <a:rPr lang="en-US" sz="3600" b="1" i="1" dirty="0" smtClean="0">
                <a:solidFill>
                  <a:schemeClr val="bg1"/>
                </a:solidFill>
                <a:effectLst>
                  <a:outerShdw blurRad="38100" dist="38100" dir="2700000" algn="tl">
                    <a:srgbClr val="000000">
                      <a:alpha val="43137"/>
                    </a:srgbClr>
                  </a:outerShdw>
                </a:effectLst>
              </a:rPr>
              <a:t>(1:4)</a:t>
            </a:r>
            <a:endParaRPr lang="en-US" sz="3600" b="1"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677776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42"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outHorizontal)">
                                      <p:cBhvr>
                                        <p:cTn id="4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01240" y="95250"/>
            <a:ext cx="5638800" cy="1676400"/>
          </a:xfrm>
          <a:prstGeom prst="ellipse">
            <a:avLst/>
          </a:prstGeom>
          <a:solidFill>
            <a:schemeClr val="bg2">
              <a:lumMod val="50000"/>
            </a:schemeClr>
          </a:solidFill>
          <a:ln w="12700">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smtClean="0">
                <a:solidFill>
                  <a:schemeClr val="bg1"/>
                </a:solidFill>
                <a:effectLst>
                  <a:outerShdw blurRad="38100" dist="38100" dir="2700000" algn="tl">
                    <a:srgbClr val="000000">
                      <a:alpha val="43137"/>
                    </a:srgbClr>
                  </a:outerShdw>
                </a:effectLst>
              </a:rPr>
              <a:t>“So much better”</a:t>
            </a:r>
          </a:p>
          <a:p>
            <a:pPr algn="ctr"/>
            <a:r>
              <a:rPr lang="en-US" sz="3600" b="1" i="1" dirty="0" smtClean="0">
                <a:solidFill>
                  <a:schemeClr val="bg1"/>
                </a:solidFill>
                <a:effectLst>
                  <a:outerShdw blurRad="38100" dist="38100" dir="2700000" algn="tl">
                    <a:srgbClr val="000000">
                      <a:alpha val="43137"/>
                    </a:srgbClr>
                  </a:outerShdw>
                </a:effectLst>
              </a:rPr>
              <a:t>(1:4)</a:t>
            </a:r>
            <a:endParaRPr lang="en-US" sz="3600" b="1" i="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flipH="1">
            <a:off x="2133599" y="2057400"/>
            <a:ext cx="5974081" cy="4708981"/>
          </a:xfrm>
          <a:prstGeom prst="rect">
            <a:avLst/>
          </a:prstGeom>
          <a:noFill/>
        </p:spPr>
        <p:txBody>
          <a:bodyPr wrap="square" rtlCol="0">
            <a:spAutoFit/>
          </a:bodyPr>
          <a:lstStyle/>
          <a:p>
            <a:pPr>
              <a:buFont typeface="Arial" pitchFamily="34" charset="0"/>
              <a:buChar char="•"/>
            </a:pPr>
            <a:r>
              <a:rPr lang="en-US" sz="3200" dirty="0" smtClean="0">
                <a:latin typeface="Arial Narrow" panose="020B0606020202030204" pitchFamily="34" charset="0"/>
              </a:rPr>
              <a:t> Better than prophets (1:1-3)</a:t>
            </a:r>
          </a:p>
          <a:p>
            <a:pPr>
              <a:buFont typeface="Arial" pitchFamily="34" charset="0"/>
              <a:buChar char="•"/>
            </a:pPr>
            <a:r>
              <a:rPr lang="en-US" sz="3200" dirty="0" smtClean="0">
                <a:latin typeface="Arial Narrow" panose="020B0606020202030204" pitchFamily="34" charset="0"/>
              </a:rPr>
              <a:t> Better than angels (1:4 – 2:18)</a:t>
            </a:r>
          </a:p>
          <a:p>
            <a:pPr>
              <a:buFont typeface="Arial" pitchFamily="34" charset="0"/>
              <a:buChar char="•"/>
            </a:pPr>
            <a:r>
              <a:rPr lang="en-US" sz="3200" dirty="0" smtClean="0">
                <a:latin typeface="Arial Narrow" panose="020B0606020202030204" pitchFamily="34" charset="0"/>
              </a:rPr>
              <a:t> Better than Moses (3:1-19)</a:t>
            </a:r>
          </a:p>
          <a:p>
            <a:pPr>
              <a:buFont typeface="Arial" pitchFamily="34" charset="0"/>
              <a:buChar char="•"/>
            </a:pPr>
            <a:r>
              <a:rPr lang="en-US" sz="3200" dirty="0">
                <a:latin typeface="Arial Narrow" panose="020B0606020202030204" pitchFamily="34" charset="0"/>
              </a:rPr>
              <a:t> </a:t>
            </a:r>
            <a:r>
              <a:rPr lang="en-US" sz="3200" dirty="0" smtClean="0">
                <a:latin typeface="Arial Narrow" panose="020B0606020202030204" pitchFamily="34" charset="0"/>
              </a:rPr>
              <a:t>Better than Joshua (4:1-13)</a:t>
            </a:r>
          </a:p>
          <a:p>
            <a:pPr>
              <a:buFont typeface="Arial" pitchFamily="34" charset="0"/>
              <a:buChar char="•"/>
            </a:pPr>
            <a:r>
              <a:rPr lang="en-US" sz="3200" dirty="0">
                <a:latin typeface="Arial Narrow" panose="020B0606020202030204" pitchFamily="34" charset="0"/>
              </a:rPr>
              <a:t> </a:t>
            </a:r>
            <a:r>
              <a:rPr lang="en-US" sz="3200" dirty="0" smtClean="0">
                <a:latin typeface="Arial Narrow" panose="020B0606020202030204" pitchFamily="34" charset="0"/>
              </a:rPr>
              <a:t>Better than Aaron (5:14 – 7:18)</a:t>
            </a:r>
          </a:p>
          <a:p>
            <a:pPr>
              <a:buFont typeface="Arial" pitchFamily="34" charset="0"/>
              <a:buChar char="•"/>
            </a:pPr>
            <a:endParaRPr lang="en-US" sz="1200" dirty="0" smtClean="0">
              <a:latin typeface="Arial Narrow" panose="020B0606020202030204" pitchFamily="34" charset="0"/>
            </a:endParaRPr>
          </a:p>
          <a:p>
            <a:pPr>
              <a:buFont typeface="Arial" pitchFamily="34" charset="0"/>
              <a:buChar char="•"/>
            </a:pPr>
            <a:r>
              <a:rPr lang="en-US" sz="3200" dirty="0" smtClean="0">
                <a:latin typeface="Arial Narrow" panose="020B0606020202030204" pitchFamily="34" charset="0"/>
              </a:rPr>
              <a:t> Better rest (3-4)</a:t>
            </a:r>
          </a:p>
          <a:p>
            <a:pPr>
              <a:buFont typeface="Arial" pitchFamily="34" charset="0"/>
              <a:buChar char="•"/>
            </a:pPr>
            <a:r>
              <a:rPr lang="en-US" sz="3200" dirty="0" smtClean="0">
                <a:latin typeface="Arial Narrow" panose="020B0606020202030204" pitchFamily="34" charset="0"/>
              </a:rPr>
              <a:t> Better priesthood (4-5; 7-8)</a:t>
            </a:r>
          </a:p>
          <a:p>
            <a:pPr>
              <a:buFont typeface="Arial" pitchFamily="34" charset="0"/>
              <a:buChar char="•"/>
            </a:pPr>
            <a:r>
              <a:rPr lang="en-US" sz="3200" dirty="0" smtClean="0">
                <a:latin typeface="Arial Narrow" panose="020B0606020202030204" pitchFamily="34" charset="0"/>
              </a:rPr>
              <a:t> Better sacrifice (7-8)</a:t>
            </a:r>
          </a:p>
          <a:p>
            <a:pPr>
              <a:buFont typeface="Arial" pitchFamily="34" charset="0"/>
              <a:buChar char="•"/>
            </a:pPr>
            <a:r>
              <a:rPr lang="en-US" sz="3200" dirty="0" smtClean="0">
                <a:latin typeface="Arial Narrow" panose="020B0606020202030204" pitchFamily="34" charset="0"/>
              </a:rPr>
              <a:t> Better covenant (8-9)</a:t>
            </a:r>
            <a:endParaRPr lang="en-US" sz="3200" dirty="0">
              <a:latin typeface="Arial Narrow" panose="020B0606020202030204" pitchFamily="34" charset="0"/>
            </a:endParaRPr>
          </a:p>
        </p:txBody>
      </p:sp>
      <p:sp>
        <p:nvSpPr>
          <p:cNvPr id="5" name="Rectangle 4"/>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slow">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139869"/>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1028700" lvl="1" indent="-571500">
              <a:buFont typeface="+mj-lt"/>
              <a:buAutoNum type="alphaUcPeriod"/>
            </a:pPr>
            <a:r>
              <a:rPr lang="en-US" sz="2400" dirty="0" smtClean="0">
                <a:latin typeface="Arial Narrow" panose="020B0606020202030204" pitchFamily="34" charset="0"/>
              </a:rPr>
              <a:t>To persuade the Hebrew brethren to persevere to the end (just as they had begun) - </a:t>
            </a:r>
            <a:r>
              <a:rPr lang="en-US" sz="2400" i="1" dirty="0" smtClean="0">
                <a:latin typeface="Arial Narrow" panose="020B0606020202030204" pitchFamily="34" charset="0"/>
              </a:rPr>
              <a:t>An exhortation (13:22)</a:t>
            </a:r>
          </a:p>
          <a:p>
            <a:pPr marL="1028700" lvl="1" indent="-571500">
              <a:buFont typeface="+mj-lt"/>
              <a:buAutoNum type="alphaUcPeriod"/>
            </a:pPr>
            <a:r>
              <a:rPr lang="en-US" sz="2400" dirty="0" smtClean="0">
                <a:latin typeface="Arial Narrow" panose="020B0606020202030204" pitchFamily="34" charset="0"/>
              </a:rPr>
              <a:t>Problem: severe persecution &amp; discouragement</a:t>
            </a:r>
          </a:p>
          <a:p>
            <a:pPr marL="1485900" lvl="2" indent="-571500">
              <a:buFont typeface="+mj-lt"/>
              <a:buAutoNum type="arabicPeriod"/>
            </a:pPr>
            <a:r>
              <a:rPr lang="en-US" sz="2000" i="1" dirty="0" smtClean="0">
                <a:latin typeface="Arial Narrow" panose="020B0606020202030204" pitchFamily="34" charset="0"/>
              </a:rPr>
              <a:t>Persecution (10:32-36; 12:1-ff)</a:t>
            </a:r>
          </a:p>
          <a:p>
            <a:pPr marL="1485900" lvl="2" indent="-571500">
              <a:buFont typeface="+mj-lt"/>
              <a:buAutoNum type="arabicPeriod"/>
            </a:pPr>
            <a:r>
              <a:rPr lang="en-US" sz="2000" i="1" dirty="0" smtClean="0">
                <a:latin typeface="Arial Narrow" panose="020B0606020202030204" pitchFamily="34" charset="0"/>
              </a:rPr>
              <a:t>Discouraged (12:12-13)</a:t>
            </a:r>
          </a:p>
          <a:p>
            <a:pPr marL="1028700" lvl="1" indent="-571500">
              <a:buFont typeface="+mj-lt"/>
              <a:buAutoNum type="alphaUcPeriod"/>
            </a:pPr>
            <a:r>
              <a:rPr lang="en-US" sz="2400" dirty="0" smtClean="0">
                <a:latin typeface="Arial Narrow" panose="020B0606020202030204" pitchFamily="34" charset="0"/>
              </a:rPr>
              <a:t>Argument based on superiority of Christ</a:t>
            </a:r>
          </a:p>
          <a:p>
            <a:pPr marL="1028700" lvl="1" indent="-571500">
              <a:buFont typeface="+mj-lt"/>
              <a:buAutoNum type="alphaUcPeriod"/>
            </a:pPr>
            <a:r>
              <a:rPr lang="en-US" sz="2400" dirty="0" smtClean="0">
                <a:latin typeface="Arial Narrow" panose="020B0606020202030204" pitchFamily="34" charset="0"/>
              </a:rPr>
              <a:t>Five warning sections – based upon the doctrine</a:t>
            </a:r>
            <a:endParaRPr lang="en-US" sz="2400" dirty="0">
              <a:latin typeface="Arial Narrow" panose="020B0606020202030204" pitchFamily="34" charset="0"/>
            </a:endParaRPr>
          </a:p>
        </p:txBody>
      </p:sp>
    </p:spTree>
    <p:extLst>
      <p:ext uri="{BB962C8B-B14F-4D97-AF65-F5344CB8AC3E}">
        <p14:creationId xmlns:p14="http://schemas.microsoft.com/office/powerpoint/2010/main" val="261281359"/>
      </p:ext>
    </p:extLst>
  </p:cSld>
  <p:clrMapOvr>
    <a:masterClrMapping/>
  </p:clrMapOvr>
  <p:transition spd="slow">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700713504"/>
              </p:ext>
            </p:extLst>
          </p:nvPr>
        </p:nvGraphicFramePr>
        <p:xfrm>
          <a:off x="1447800" y="335343"/>
          <a:ext cx="7162800" cy="4998720"/>
        </p:xfrm>
        <a:graphic>
          <a:graphicData uri="http://schemas.openxmlformats.org/drawingml/2006/table">
            <a:tbl>
              <a:tblPr firstRow="1" bandRow="1">
                <a:tableStyleId>{5940675A-B579-460E-94D1-54222C63F5DA}</a:tableStyleId>
              </a:tblPr>
              <a:tblGrid>
                <a:gridCol w="3581400"/>
                <a:gridCol w="3581400"/>
              </a:tblGrid>
              <a:tr h="503767">
                <a:tc>
                  <a:txBody>
                    <a:bodyPr/>
                    <a:lstStyle/>
                    <a:p>
                      <a:pPr algn="ctr"/>
                      <a:r>
                        <a:rPr lang="en-US" sz="2800" dirty="0" smtClean="0">
                          <a:solidFill>
                            <a:schemeClr val="bg1"/>
                          </a:solidFill>
                          <a:latin typeface="Arial" panose="020B0604020202020204" pitchFamily="34" charset="0"/>
                          <a:cs typeface="Arial" panose="020B0604020202020204" pitchFamily="34" charset="0"/>
                        </a:rPr>
                        <a:t>Doctrine</a:t>
                      </a:r>
                      <a:endParaRPr lang="en-US" sz="2800" dirty="0">
                        <a:solidFill>
                          <a:schemeClr val="bg1"/>
                        </a:solidFill>
                        <a:latin typeface="Arial" panose="020B0604020202020204" pitchFamily="34" charset="0"/>
                        <a:cs typeface="Arial" panose="020B0604020202020204" pitchFamily="34" charset="0"/>
                      </a:endParaRPr>
                    </a:p>
                  </a:txBody>
                  <a:tcPr>
                    <a:solidFill>
                      <a:schemeClr val="tx1"/>
                    </a:solidFill>
                  </a:tcPr>
                </a:tc>
                <a:tc>
                  <a:txBody>
                    <a:bodyPr/>
                    <a:lstStyle/>
                    <a:p>
                      <a:pPr algn="ctr"/>
                      <a:r>
                        <a:rPr lang="en-US" sz="2800" dirty="0" smtClean="0">
                          <a:solidFill>
                            <a:schemeClr val="bg1"/>
                          </a:solidFill>
                          <a:latin typeface="Arial" panose="020B0604020202020204" pitchFamily="34" charset="0"/>
                          <a:cs typeface="Arial" panose="020B0604020202020204" pitchFamily="34" charset="0"/>
                        </a:rPr>
                        <a:t>Warning</a:t>
                      </a:r>
                      <a:endParaRPr lang="en-US" sz="2800" dirty="0">
                        <a:solidFill>
                          <a:schemeClr val="bg1"/>
                        </a:solidFill>
                        <a:latin typeface="Arial" panose="020B0604020202020204" pitchFamily="34" charset="0"/>
                        <a:cs typeface="Arial" panose="020B0604020202020204" pitchFamily="34" charset="0"/>
                      </a:endParaRPr>
                    </a:p>
                  </a:txBody>
                  <a:tcPr>
                    <a:solidFill>
                      <a:schemeClr val="tx1"/>
                    </a:solidFill>
                  </a:tcPr>
                </a:tc>
              </a:tr>
              <a:tr h="503767">
                <a:tc>
                  <a:txBody>
                    <a:bodyPr/>
                    <a:lstStyle/>
                    <a:p>
                      <a:pPr algn="ctr"/>
                      <a:r>
                        <a:rPr lang="en-US" sz="2400" dirty="0" smtClean="0">
                          <a:latin typeface="Arial" panose="020B0604020202020204" pitchFamily="34" charset="0"/>
                          <a:cs typeface="Arial" panose="020B0604020202020204" pitchFamily="34" charset="0"/>
                        </a:rPr>
                        <a:t>1:4-14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2:1-4</a:t>
                      </a:r>
                    </a:p>
                    <a:p>
                      <a:pPr algn="ctr"/>
                      <a:r>
                        <a:rPr lang="en-US" sz="2400" i="1" dirty="0" smtClean="0">
                          <a:solidFill>
                            <a:srgbClr val="C00000"/>
                          </a:solidFill>
                          <a:latin typeface="Arial" panose="020B0604020202020204" pitchFamily="34" charset="0"/>
                          <a:cs typeface="Arial" panose="020B0604020202020204" pitchFamily="34" charset="0"/>
                        </a:rPr>
                        <a:t>Neglect of Duty</a:t>
                      </a:r>
                    </a:p>
                  </a:txBody>
                  <a:tcPr/>
                </a:tc>
              </a:tr>
              <a:tr h="503767">
                <a:tc>
                  <a:txBody>
                    <a:bodyPr/>
                    <a:lstStyle/>
                    <a:p>
                      <a:pPr algn="ctr"/>
                      <a:r>
                        <a:rPr lang="en-US" sz="2400" dirty="0" smtClean="0">
                          <a:latin typeface="Arial" panose="020B0604020202020204" pitchFamily="34" charset="0"/>
                          <a:cs typeface="Arial" panose="020B0604020202020204" pitchFamily="34" charset="0"/>
                        </a:rPr>
                        <a:t>2:5-18</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3:1 – 4:16</a:t>
                      </a:r>
                    </a:p>
                    <a:p>
                      <a:pPr algn="ctr"/>
                      <a:r>
                        <a:rPr lang="en-US" sz="2400" i="1" dirty="0" smtClean="0">
                          <a:solidFill>
                            <a:srgbClr val="C00000"/>
                          </a:solidFill>
                          <a:latin typeface="Arial" panose="020B0604020202020204" pitchFamily="34" charset="0"/>
                          <a:cs typeface="Arial" panose="020B0604020202020204" pitchFamily="34" charset="0"/>
                        </a:rPr>
                        <a:t>Hardening</a:t>
                      </a:r>
                      <a:r>
                        <a:rPr lang="en-US" sz="2400" i="1" baseline="0" dirty="0" smtClean="0">
                          <a:solidFill>
                            <a:srgbClr val="C00000"/>
                          </a:solidFill>
                          <a:latin typeface="Arial" panose="020B0604020202020204" pitchFamily="34" charset="0"/>
                          <a:cs typeface="Arial" panose="020B0604020202020204" pitchFamily="34" charset="0"/>
                        </a:rPr>
                        <a:t> of Heart</a:t>
                      </a:r>
                      <a:endParaRPr lang="en-US" sz="2400" i="1" dirty="0">
                        <a:solidFill>
                          <a:srgbClr val="C00000"/>
                        </a:solidFill>
                        <a:latin typeface="Arial" panose="020B0604020202020204" pitchFamily="34" charset="0"/>
                        <a:cs typeface="Arial" panose="020B0604020202020204" pitchFamily="34" charset="0"/>
                      </a:endParaRPr>
                    </a:p>
                  </a:txBody>
                  <a:tcPr/>
                </a:tc>
              </a:tr>
              <a:tr h="503767">
                <a:tc>
                  <a:txBody>
                    <a:bodyPr/>
                    <a:lstStyle/>
                    <a:p>
                      <a:pPr algn="ctr"/>
                      <a:r>
                        <a:rPr lang="en-US" sz="2400" dirty="0" smtClean="0">
                          <a:latin typeface="Arial" panose="020B0604020202020204" pitchFamily="34" charset="0"/>
                          <a:cs typeface="Arial" panose="020B0604020202020204" pitchFamily="34" charset="0"/>
                        </a:rPr>
                        <a:t>5:1-10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5:11 - 6:20</a:t>
                      </a:r>
                    </a:p>
                    <a:p>
                      <a:pPr algn="ctr"/>
                      <a:r>
                        <a:rPr lang="en-US" sz="2400" i="1" dirty="0" smtClean="0">
                          <a:solidFill>
                            <a:srgbClr val="C00000"/>
                          </a:solidFill>
                          <a:latin typeface="Arial" panose="020B0604020202020204" pitchFamily="34" charset="0"/>
                          <a:cs typeface="Arial" panose="020B0604020202020204" pitchFamily="34" charset="0"/>
                        </a:rPr>
                        <a:t>Not Maturing</a:t>
                      </a:r>
                    </a:p>
                  </a:txBody>
                  <a:tcPr/>
                </a:tc>
              </a:tr>
              <a:tr h="503767">
                <a:tc>
                  <a:txBody>
                    <a:bodyPr/>
                    <a:lstStyle/>
                    <a:p>
                      <a:pPr algn="ctr"/>
                      <a:r>
                        <a:rPr lang="en-US" sz="2400" dirty="0" smtClean="0">
                          <a:latin typeface="Arial" panose="020B0604020202020204" pitchFamily="34" charset="0"/>
                          <a:cs typeface="Arial" panose="020B0604020202020204" pitchFamily="34" charset="0"/>
                        </a:rPr>
                        <a:t>7:1 – 10:18</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10:19-39</a:t>
                      </a:r>
                    </a:p>
                    <a:p>
                      <a:pPr algn="ctr"/>
                      <a:r>
                        <a:rPr lang="en-US" sz="2400" i="1" dirty="0" smtClean="0">
                          <a:solidFill>
                            <a:srgbClr val="C00000"/>
                          </a:solidFill>
                          <a:latin typeface="Arial" panose="020B0604020202020204" pitchFamily="34" charset="0"/>
                          <a:cs typeface="Arial" panose="020B0604020202020204" pitchFamily="34" charset="0"/>
                        </a:rPr>
                        <a:t>Drawing</a:t>
                      </a:r>
                      <a:r>
                        <a:rPr lang="en-US" sz="2400" i="1" baseline="0" dirty="0" smtClean="0">
                          <a:solidFill>
                            <a:srgbClr val="C00000"/>
                          </a:solidFill>
                          <a:latin typeface="Arial" panose="020B0604020202020204" pitchFamily="34" charset="0"/>
                          <a:cs typeface="Arial" panose="020B0604020202020204" pitchFamily="34" charset="0"/>
                        </a:rPr>
                        <a:t> back to Sin</a:t>
                      </a:r>
                      <a:endParaRPr lang="en-US" sz="2400" i="1" dirty="0">
                        <a:solidFill>
                          <a:srgbClr val="C00000"/>
                        </a:solidFill>
                        <a:latin typeface="Arial" panose="020B0604020202020204" pitchFamily="34" charset="0"/>
                        <a:cs typeface="Arial" panose="020B0604020202020204" pitchFamily="34" charset="0"/>
                      </a:endParaRPr>
                    </a:p>
                  </a:txBody>
                  <a:tcPr/>
                </a:tc>
              </a:tr>
              <a:tr h="503767">
                <a:tc>
                  <a:txBody>
                    <a:bodyPr/>
                    <a:lstStyle/>
                    <a:p>
                      <a:pPr algn="ctr"/>
                      <a:r>
                        <a:rPr lang="en-US" sz="2400" dirty="0" smtClean="0">
                          <a:latin typeface="Arial" panose="020B0604020202020204" pitchFamily="34" charset="0"/>
                          <a:cs typeface="Arial" panose="020B0604020202020204" pitchFamily="34" charset="0"/>
                        </a:rPr>
                        <a:t>11:1-40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12:1-29</a:t>
                      </a:r>
                    </a:p>
                    <a:p>
                      <a:pPr algn="ctr"/>
                      <a:r>
                        <a:rPr lang="en-US" sz="2400" i="1" dirty="0" smtClean="0">
                          <a:solidFill>
                            <a:srgbClr val="C00000"/>
                          </a:solidFill>
                          <a:latin typeface="Arial" panose="020B0604020202020204" pitchFamily="34" charset="0"/>
                          <a:cs typeface="Arial" panose="020B0604020202020204" pitchFamily="34" charset="0"/>
                        </a:rPr>
                        <a:t>Refusing to Accept</a:t>
                      </a:r>
                      <a:r>
                        <a:rPr lang="en-US" sz="2400" i="1" baseline="0" dirty="0" smtClean="0">
                          <a:solidFill>
                            <a:srgbClr val="C00000"/>
                          </a:solidFill>
                          <a:latin typeface="Arial" panose="020B0604020202020204" pitchFamily="34" charset="0"/>
                          <a:cs typeface="Arial" panose="020B0604020202020204" pitchFamily="34" charset="0"/>
                        </a:rPr>
                        <a:t> Teaching</a:t>
                      </a:r>
                      <a:endParaRPr lang="en-US" sz="2400" i="1" dirty="0">
                        <a:solidFill>
                          <a:srgbClr val="C00000"/>
                        </a:solidFill>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839380839"/>
      </p:ext>
    </p:extLst>
  </p:cSld>
  <p:clrMapOvr>
    <a:masterClrMapping/>
  </p:clrMapOvr>
  <p:transition spd="slow">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1600200" y="228600"/>
            <a:ext cx="7010400" cy="1323439"/>
          </a:xfrm>
          <a:prstGeom prst="rect">
            <a:avLst/>
          </a:prstGeom>
          <a:solidFill>
            <a:schemeClr val="tx1"/>
          </a:solidFill>
        </p:spPr>
        <p:txBody>
          <a:bodyPr wrap="square" rtlCol="0">
            <a:spAutoFit/>
          </a:bodyPr>
          <a:lstStyle/>
          <a:p>
            <a:pPr algn="ctr"/>
            <a:r>
              <a:rPr lang="en-US" sz="4000" dirty="0" smtClean="0">
                <a:solidFill>
                  <a:schemeClr val="bg1"/>
                </a:solidFill>
                <a:latin typeface="Arial Narrow" panose="020B0606020202030204" pitchFamily="34" charset="0"/>
              </a:rPr>
              <a:t>Warnings of the Book</a:t>
            </a:r>
          </a:p>
          <a:p>
            <a:pPr algn="ctr"/>
            <a:r>
              <a:rPr lang="en-US" sz="4000" dirty="0" smtClean="0">
                <a:solidFill>
                  <a:schemeClr val="bg1"/>
                </a:solidFill>
                <a:latin typeface="Arial Narrow" panose="020B0606020202030204" pitchFamily="34" charset="0"/>
              </a:rPr>
              <a:t>Well Adapt to Us</a:t>
            </a:r>
          </a:p>
        </p:txBody>
      </p:sp>
      <p:sp>
        <p:nvSpPr>
          <p:cNvPr id="5" name="TextBox 4"/>
          <p:cNvSpPr txBox="1"/>
          <p:nvPr/>
        </p:nvSpPr>
        <p:spPr>
          <a:xfrm>
            <a:off x="1714500" y="1905000"/>
            <a:ext cx="6781800" cy="1138773"/>
          </a:xfrm>
          <a:prstGeom prst="rect">
            <a:avLst/>
          </a:prstGeom>
          <a:noFill/>
        </p:spPr>
        <p:txBody>
          <a:bodyPr wrap="square" rtlCol="0">
            <a:spAutoFit/>
          </a:bodyPr>
          <a:lstStyle/>
          <a:p>
            <a:r>
              <a:rPr lang="en-US" sz="2400" dirty="0" smtClean="0">
                <a:latin typeface="Arial Narrow" panose="020B0606020202030204" pitchFamily="34" charset="0"/>
              </a:rPr>
              <a:t>“The Epistle is written to second generation Christians for whom the new religion had lost its freshness and wonder.”</a:t>
            </a:r>
          </a:p>
          <a:p>
            <a:pPr algn="r"/>
            <a:r>
              <a:rPr lang="en-US" dirty="0" smtClean="0">
                <a:latin typeface="Arial Narrow" panose="020B0606020202030204" pitchFamily="34" charset="0"/>
              </a:rPr>
              <a:t>(Daniel H. King, Sr. 46)</a:t>
            </a:r>
          </a:p>
        </p:txBody>
      </p:sp>
      <p:sp>
        <p:nvSpPr>
          <p:cNvPr id="6" name="TextBox 5"/>
          <p:cNvSpPr txBox="1"/>
          <p:nvPr/>
        </p:nvSpPr>
        <p:spPr>
          <a:xfrm>
            <a:off x="1714500" y="3424347"/>
            <a:ext cx="6781800" cy="2677656"/>
          </a:xfrm>
          <a:prstGeom prst="rect">
            <a:avLst/>
          </a:prstGeom>
          <a:noFill/>
        </p:spPr>
        <p:txBody>
          <a:bodyPr wrap="square" rtlCol="0">
            <a:spAutoFit/>
          </a:bodyPr>
          <a:lstStyle/>
          <a:p>
            <a:r>
              <a:rPr lang="en-US" sz="2400" dirty="0" smtClean="0">
                <a:latin typeface="Arial Narrow" panose="020B0606020202030204" pitchFamily="34" charset="0"/>
              </a:rPr>
              <a:t>“And hence it follows that while the world stands, this Epistle will be to the Church as an anchor of the soul, both sure and steadfast. No other portion of the written word is better calculated to encourage all Christians to persevere in the Divine life, and to perfect holiness in the fear of God.” </a:t>
            </a:r>
          </a:p>
          <a:p>
            <a:pPr algn="r"/>
            <a:r>
              <a:rPr lang="en-US" dirty="0" smtClean="0">
                <a:latin typeface="Arial Narrow" panose="020B0606020202030204" pitchFamily="34" charset="0"/>
              </a:rPr>
              <a:t>(Robert Milligan, 35)</a:t>
            </a:r>
          </a:p>
        </p:txBody>
      </p:sp>
    </p:spTree>
    <p:extLst>
      <p:ext uri="{BB962C8B-B14F-4D97-AF65-F5344CB8AC3E}">
        <p14:creationId xmlns:p14="http://schemas.microsoft.com/office/powerpoint/2010/main" val="3532482809"/>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324535"/>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1028700" lvl="1" indent="-571500">
              <a:buFont typeface="+mj-lt"/>
              <a:buAutoNum type="alphaUcPeriod"/>
            </a:pPr>
            <a:r>
              <a:rPr lang="en-US" sz="2400" dirty="0" smtClean="0">
                <a:latin typeface="Arial Narrow" panose="020B0606020202030204" pitchFamily="34" charset="0"/>
              </a:rPr>
              <a:t>If we are unfamiliar with OT – book can be frustrating</a:t>
            </a:r>
          </a:p>
          <a:p>
            <a:pPr marL="1028700" lvl="1" indent="-571500">
              <a:buFont typeface="+mj-lt"/>
              <a:buAutoNum type="alphaUcPeriod"/>
            </a:pPr>
            <a:r>
              <a:rPr lang="en-US" sz="2400" dirty="0" smtClean="0">
                <a:latin typeface="Arial Narrow" panose="020B0606020202030204" pitchFamily="34" charset="0"/>
              </a:rPr>
              <a:t>Quotes heavily from OT </a:t>
            </a:r>
          </a:p>
          <a:p>
            <a:pPr marL="1485900" lvl="2" indent="-571500">
              <a:buFont typeface="+mj-lt"/>
              <a:buAutoNum type="arabicPeriod"/>
            </a:pPr>
            <a:r>
              <a:rPr lang="en-US" sz="2400" i="1" dirty="0" smtClean="0">
                <a:latin typeface="Arial Narrow" panose="020B0606020202030204" pitchFamily="34" charset="0"/>
              </a:rPr>
              <a:t>35 times – compared to a total of 93 for all of Paul’s..</a:t>
            </a:r>
          </a:p>
          <a:p>
            <a:pPr marL="1485900" lvl="2" indent="-571500">
              <a:buFont typeface="+mj-lt"/>
              <a:buAutoNum type="arabicPeriod"/>
            </a:pPr>
            <a:r>
              <a:rPr lang="en-US" sz="2400" i="1" dirty="0" smtClean="0">
                <a:latin typeface="Arial Narrow" panose="020B0606020202030204" pitchFamily="34" charset="0"/>
              </a:rPr>
              <a:t>Accounts for 1/10 of all quotations in NT</a:t>
            </a:r>
          </a:p>
          <a:p>
            <a:pPr marL="1485900" lvl="2" indent="-571500">
              <a:buFont typeface="+mj-lt"/>
              <a:buAutoNum type="arabicPeriod"/>
            </a:pPr>
            <a:r>
              <a:rPr lang="en-US" sz="2400" i="1" dirty="0" smtClean="0">
                <a:latin typeface="Arial Narrow" panose="020B0606020202030204" pitchFamily="34" charset="0"/>
              </a:rPr>
              <a:t>Psalms is quoted the most – Pentateuch close</a:t>
            </a:r>
          </a:p>
          <a:p>
            <a:pPr marL="1485900" lvl="2" indent="-571500">
              <a:buFont typeface="+mj-lt"/>
              <a:buAutoNum type="arabicPeriod"/>
            </a:pPr>
            <a:r>
              <a:rPr lang="en-US" sz="2400" i="1" dirty="0" smtClean="0">
                <a:latin typeface="Arial Narrow" panose="020B0606020202030204" pitchFamily="34" charset="0"/>
              </a:rPr>
              <a:t>Generally longer quotations than other books</a:t>
            </a:r>
            <a:endParaRPr lang="en-US" sz="2400" i="1" dirty="0">
              <a:latin typeface="Arial Narrow" panose="020B0606020202030204" pitchFamily="34" charset="0"/>
            </a:endParaRPr>
          </a:p>
        </p:txBody>
      </p:sp>
    </p:spTree>
    <p:extLst>
      <p:ext uri="{BB962C8B-B14F-4D97-AF65-F5344CB8AC3E}">
        <p14:creationId xmlns:p14="http://schemas.microsoft.com/office/powerpoint/2010/main" val="2422331354"/>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324535"/>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1028700" lvl="1" indent="-571500">
              <a:buFont typeface="+mj-lt"/>
              <a:buAutoNum type="alphaUcPeriod"/>
            </a:pPr>
            <a:r>
              <a:rPr lang="en-US" sz="2400" dirty="0" smtClean="0">
                <a:latin typeface="Arial Narrow" panose="020B0606020202030204" pitchFamily="34" charset="0"/>
              </a:rPr>
              <a:t>If we are unfamiliar with OT – book can be frustrating</a:t>
            </a:r>
          </a:p>
          <a:p>
            <a:pPr marL="1028700" lvl="1" indent="-571500">
              <a:buFont typeface="+mj-lt"/>
              <a:buAutoNum type="alphaUcPeriod"/>
            </a:pPr>
            <a:r>
              <a:rPr lang="en-US" sz="2400" dirty="0" smtClean="0">
                <a:latin typeface="Arial Narrow" panose="020B0606020202030204" pitchFamily="34" charset="0"/>
              </a:rPr>
              <a:t>Quotes heavily from OT </a:t>
            </a:r>
          </a:p>
          <a:p>
            <a:pPr marL="1028700" lvl="1" indent="-571500">
              <a:buFont typeface="+mj-lt"/>
              <a:buAutoNum type="alphaUcPeriod"/>
            </a:pPr>
            <a:r>
              <a:rPr lang="en-US" sz="2400" dirty="0" smtClean="0">
                <a:latin typeface="Arial Narrow" panose="020B0606020202030204" pitchFamily="34" charset="0"/>
              </a:rPr>
              <a:t>Real value is see OT type of greater to come</a:t>
            </a:r>
          </a:p>
          <a:p>
            <a:pPr marL="1485900" lvl="2" indent="-571500">
              <a:buFont typeface="+mj-lt"/>
              <a:buAutoNum type="arabicPeriod"/>
            </a:pPr>
            <a:r>
              <a:rPr lang="en-US" sz="2400" i="1" dirty="0" smtClean="0">
                <a:latin typeface="Arial Narrow" panose="020B0606020202030204" pitchFamily="34" charset="0"/>
              </a:rPr>
              <a:t>Tabernacle &amp; priesthood was shadow of real (8:5)</a:t>
            </a:r>
          </a:p>
          <a:p>
            <a:pPr marL="1485900" lvl="2" indent="-571500">
              <a:buFont typeface="+mj-lt"/>
              <a:buAutoNum type="arabicPeriod"/>
            </a:pPr>
            <a:r>
              <a:rPr lang="en-US" sz="2400" i="1" dirty="0" smtClean="0">
                <a:latin typeface="Arial Narrow" panose="020B0606020202030204" pitchFamily="34" charset="0"/>
              </a:rPr>
              <a:t>Law was a shadow (10:1)</a:t>
            </a:r>
          </a:p>
          <a:p>
            <a:pPr marL="1485900" lvl="2" indent="-571500">
              <a:buFont typeface="+mj-lt"/>
              <a:buAutoNum type="arabicPeriod"/>
            </a:pPr>
            <a:r>
              <a:rPr lang="en-US" sz="2400" i="1" dirty="0" err="1" smtClean="0">
                <a:latin typeface="Arial Narrow" panose="020B0606020202030204" pitchFamily="34" charset="0"/>
              </a:rPr>
              <a:t>Melchizedec</a:t>
            </a:r>
            <a:r>
              <a:rPr lang="en-US" sz="2400" i="1" dirty="0" smtClean="0">
                <a:latin typeface="Arial Narrow" panose="020B0606020202030204" pitchFamily="34" charset="0"/>
              </a:rPr>
              <a:t> was a type of Christ (7:15)</a:t>
            </a:r>
            <a:endParaRPr lang="en-US" sz="2400" i="1" dirty="0">
              <a:latin typeface="Arial Narrow" panose="020B0606020202030204" pitchFamily="34" charset="0"/>
            </a:endParaRPr>
          </a:p>
        </p:txBody>
      </p:sp>
    </p:spTree>
    <p:extLst>
      <p:ext uri="{BB962C8B-B14F-4D97-AF65-F5344CB8AC3E}">
        <p14:creationId xmlns:p14="http://schemas.microsoft.com/office/powerpoint/2010/main" val="2090718796"/>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1000"/>
                                        <p:tgtEl>
                                          <p:spTgt spid="3">
                                            <p:txEl>
                                              <p:pRg st="10" end="10"/>
                                            </p:txEl>
                                          </p:spTgt>
                                        </p:tgtEl>
                                      </p:cBhvr>
                                    </p:animEffect>
                                    <p:anim calcmode="lin" valueType="num">
                                      <p:cBhvr>
                                        <p:cTn id="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1" end="11"/>
                                            </p:txEl>
                                          </p:spTgt>
                                        </p:tgtEl>
                                        <p:attrNameLst>
                                          <p:attrName>style.visibility</p:attrName>
                                        </p:attrNameLst>
                                      </p:cBhvr>
                                      <p:to>
                                        <p:strVal val="visible"/>
                                      </p:to>
                                    </p:set>
                                    <p:animEffect transition="in" filter="fade">
                                      <p:cBhvr>
                                        <p:cTn id="14" dur="1000"/>
                                        <p:tgtEl>
                                          <p:spTgt spid="3">
                                            <p:txEl>
                                              <p:pRg st="11" end="11"/>
                                            </p:txEl>
                                          </p:spTgt>
                                        </p:tgtEl>
                                      </p:cBhvr>
                                    </p:animEffect>
                                    <p:anim calcmode="lin" valueType="num">
                                      <p:cBhvr>
                                        <p:cTn id="1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animEffect transition="in" filter="fade">
                                      <p:cBhvr>
                                        <p:cTn id="21" dur="1000"/>
                                        <p:tgtEl>
                                          <p:spTgt spid="3">
                                            <p:txEl>
                                              <p:pRg st="12" end="12"/>
                                            </p:txEl>
                                          </p:spTgt>
                                        </p:tgtEl>
                                      </p:cBhvr>
                                    </p:animEffect>
                                    <p:anim calcmode="lin" valueType="num">
                                      <p:cBhvr>
                                        <p:cTn id="2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693866"/>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1028700" lvl="1" indent="-571500">
              <a:buFont typeface="+mj-lt"/>
              <a:buAutoNum type="alphaUcPeriod"/>
            </a:pPr>
            <a:r>
              <a:rPr lang="en-US" sz="2400" dirty="0" smtClean="0">
                <a:latin typeface="Arial Narrow" panose="020B0606020202030204" pitchFamily="34" charset="0"/>
              </a:rPr>
              <a:t>If we are unfamiliar with OT – book can be frustrating</a:t>
            </a:r>
          </a:p>
          <a:p>
            <a:pPr marL="1028700" lvl="1" indent="-571500">
              <a:buFont typeface="+mj-lt"/>
              <a:buAutoNum type="alphaUcPeriod"/>
            </a:pPr>
            <a:r>
              <a:rPr lang="en-US" sz="2400" dirty="0" smtClean="0">
                <a:latin typeface="Arial Narrow" panose="020B0606020202030204" pitchFamily="34" charset="0"/>
              </a:rPr>
              <a:t>Quotes heavily from OT </a:t>
            </a:r>
          </a:p>
          <a:p>
            <a:pPr marL="1028700" lvl="1" indent="-571500">
              <a:buFont typeface="+mj-lt"/>
              <a:buAutoNum type="alphaUcPeriod"/>
            </a:pPr>
            <a:r>
              <a:rPr lang="en-US" sz="2400" dirty="0" smtClean="0">
                <a:latin typeface="Arial Narrow" panose="020B0606020202030204" pitchFamily="34" charset="0"/>
              </a:rPr>
              <a:t>Real value is see OT type of greater to come</a:t>
            </a:r>
          </a:p>
          <a:p>
            <a:pPr marL="1028700" lvl="1" indent="-571500">
              <a:buFont typeface="+mj-lt"/>
              <a:buAutoNum type="alphaUcPeriod"/>
            </a:pPr>
            <a:r>
              <a:rPr lang="en-US" sz="2400" dirty="0" smtClean="0">
                <a:latin typeface="Arial Narrow" panose="020B0606020202030204" pitchFamily="34" charset="0"/>
              </a:rPr>
              <a:t>Serves to prove inspiration</a:t>
            </a:r>
          </a:p>
          <a:p>
            <a:pPr marL="1485900" lvl="2" indent="-571500">
              <a:buFont typeface="+mj-lt"/>
              <a:buAutoNum type="arabicPeriod"/>
            </a:pPr>
            <a:r>
              <a:rPr lang="en-US" sz="2400" i="1" dirty="0" smtClean="0">
                <a:latin typeface="Arial Narrow" panose="020B0606020202030204" pitchFamily="34" charset="0"/>
              </a:rPr>
              <a:t>Heb. 1:5-9 – quotes from OT “He says”</a:t>
            </a:r>
          </a:p>
          <a:p>
            <a:pPr marL="1485900" lvl="2" indent="-571500">
              <a:buFont typeface="+mj-lt"/>
              <a:buAutoNum type="arabicPeriod"/>
            </a:pPr>
            <a:r>
              <a:rPr lang="en-US" sz="2400" i="1" dirty="0" smtClean="0">
                <a:latin typeface="Arial Narrow" panose="020B0606020202030204" pitchFamily="34" charset="0"/>
              </a:rPr>
              <a:t>Heb. 10:6-8 </a:t>
            </a:r>
            <a:r>
              <a:rPr lang="en-US" sz="2400" i="1" dirty="0">
                <a:latin typeface="Arial Narrow" panose="020B0606020202030204" pitchFamily="34" charset="0"/>
              </a:rPr>
              <a:t>– quotes from OT “He says</a:t>
            </a:r>
            <a:r>
              <a:rPr lang="en-US" sz="2400" i="1" dirty="0" smtClean="0">
                <a:latin typeface="Arial Narrow" panose="020B0606020202030204" pitchFamily="34" charset="0"/>
              </a:rPr>
              <a:t>”</a:t>
            </a:r>
          </a:p>
          <a:p>
            <a:pPr marL="1485900" lvl="2" indent="-571500">
              <a:buFont typeface="+mj-lt"/>
              <a:buAutoNum type="arabicPeriod"/>
            </a:pPr>
            <a:r>
              <a:rPr lang="en-US" sz="2400" i="1" dirty="0" smtClean="0">
                <a:latin typeface="Arial Narrow" panose="020B0606020202030204" pitchFamily="34" charset="0"/>
              </a:rPr>
              <a:t>Heb. 3:7 - </a:t>
            </a:r>
            <a:r>
              <a:rPr lang="en-US" sz="2400" i="1" dirty="0">
                <a:latin typeface="Arial Narrow" panose="020B0606020202030204" pitchFamily="34" charset="0"/>
              </a:rPr>
              <a:t>– quotes from OT </a:t>
            </a:r>
            <a:r>
              <a:rPr lang="en-US" sz="2400" i="1" dirty="0" smtClean="0">
                <a:latin typeface="Arial Narrow" panose="020B0606020202030204" pitchFamily="34" charset="0"/>
              </a:rPr>
              <a:t>“Holy Spirit says”</a:t>
            </a:r>
            <a:endParaRPr lang="en-US" sz="2400" i="1" dirty="0">
              <a:latin typeface="Arial Narrow" panose="020B0606020202030204" pitchFamily="34" charset="0"/>
            </a:endParaRPr>
          </a:p>
        </p:txBody>
      </p:sp>
    </p:spTree>
    <p:extLst>
      <p:ext uri="{BB962C8B-B14F-4D97-AF65-F5344CB8AC3E}">
        <p14:creationId xmlns:p14="http://schemas.microsoft.com/office/powerpoint/2010/main" val="9305030"/>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1000"/>
                                        <p:tgtEl>
                                          <p:spTgt spid="3">
                                            <p:txEl>
                                              <p:pRg st="11" end="11"/>
                                            </p:txEl>
                                          </p:spTgt>
                                        </p:tgtEl>
                                      </p:cBhvr>
                                    </p:animEffect>
                                    <p:anim calcmode="lin" valueType="num">
                                      <p:cBhvr>
                                        <p:cTn id="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2" end="12"/>
                                            </p:txEl>
                                          </p:spTgt>
                                        </p:tgtEl>
                                        <p:attrNameLst>
                                          <p:attrName>style.visibility</p:attrName>
                                        </p:attrNameLst>
                                      </p:cBhvr>
                                      <p:to>
                                        <p:strVal val="visible"/>
                                      </p:to>
                                    </p:set>
                                    <p:animEffect transition="in" filter="fade">
                                      <p:cBhvr>
                                        <p:cTn id="14" dur="1000"/>
                                        <p:tgtEl>
                                          <p:spTgt spid="3">
                                            <p:txEl>
                                              <p:pRg st="12" end="12"/>
                                            </p:txEl>
                                          </p:spTgt>
                                        </p:tgtEl>
                                      </p:cBhvr>
                                    </p:animEffect>
                                    <p:anim calcmode="lin" valueType="num">
                                      <p:cBhvr>
                                        <p:cTn id="1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animEffect transition="in" filter="fade">
                                      <p:cBhvr>
                                        <p:cTn id="21" dur="1000"/>
                                        <p:tgtEl>
                                          <p:spTgt spid="3">
                                            <p:txEl>
                                              <p:pRg st="13" end="13"/>
                                            </p:txEl>
                                          </p:spTgt>
                                        </p:tgtEl>
                                      </p:cBhvr>
                                    </p:animEffect>
                                    <p:anim calcmode="lin" valueType="num">
                                      <p:cBhvr>
                                        <p:cTn id="2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3908762"/>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571500" indent="-571500">
              <a:buFont typeface="+mj-lt"/>
              <a:buAutoNum type="romanUcPeriod"/>
            </a:pPr>
            <a:r>
              <a:rPr lang="en-US" sz="2800" u="sng" dirty="0" smtClean="0">
                <a:latin typeface="Arial Narrow" panose="020B0606020202030204" pitchFamily="34" charset="0"/>
              </a:rPr>
              <a:t>Style</a:t>
            </a:r>
          </a:p>
          <a:p>
            <a:pPr marL="1028700" lvl="1" indent="-571500">
              <a:buFont typeface="+mj-lt"/>
              <a:buAutoNum type="alphaUcPeriod"/>
            </a:pPr>
            <a:r>
              <a:rPr lang="en-US" sz="2400" dirty="0" smtClean="0">
                <a:latin typeface="Arial Narrow" panose="020B0606020202030204" pitchFamily="34" charset="0"/>
              </a:rPr>
              <a:t>High form of writing</a:t>
            </a:r>
            <a:endParaRPr lang="en-US" sz="2400" i="1" dirty="0">
              <a:latin typeface="Arial Narrow" panose="020B0606020202030204" pitchFamily="34" charset="0"/>
            </a:endParaRPr>
          </a:p>
        </p:txBody>
      </p:sp>
      <p:sp>
        <p:nvSpPr>
          <p:cNvPr id="2" name="TextBox 1"/>
          <p:cNvSpPr txBox="1"/>
          <p:nvPr/>
        </p:nvSpPr>
        <p:spPr>
          <a:xfrm>
            <a:off x="1485900" y="4419600"/>
            <a:ext cx="7391400" cy="1846659"/>
          </a:xfrm>
          <a:prstGeom prst="rect">
            <a:avLst/>
          </a:prstGeom>
          <a:solidFill>
            <a:schemeClr val="accent2">
              <a:lumMod val="20000"/>
              <a:lumOff val="80000"/>
            </a:schemeClr>
          </a:solidFill>
          <a:ln>
            <a:solidFill>
              <a:schemeClr val="accent3">
                <a:lumMod val="50000"/>
              </a:schemeClr>
            </a:solidFill>
          </a:ln>
        </p:spPr>
        <p:txBody>
          <a:bodyPr wrap="square" rtlCol="0">
            <a:spAutoFit/>
          </a:bodyPr>
          <a:lstStyle/>
          <a:p>
            <a:r>
              <a:rPr lang="en-US" sz="2400" dirty="0" smtClean="0">
                <a:latin typeface="Arial Narrow" panose="020B0606020202030204" pitchFamily="34" charset="0"/>
              </a:rPr>
              <a:t>“From a literary perspective, the book of Hebrews is the most carefully developed writing in the New Testament. As far as style is concerned, it also demonstrates the best Greek of any New Testament writing.”</a:t>
            </a:r>
          </a:p>
          <a:p>
            <a:pPr algn="r"/>
            <a:r>
              <a:rPr lang="en-US" dirty="0" smtClean="0">
                <a:latin typeface="Arial Narrow" panose="020B0606020202030204" pitchFamily="34" charset="0"/>
              </a:rPr>
              <a:t>(Daniel H. King, Sr. 36)</a:t>
            </a:r>
          </a:p>
        </p:txBody>
      </p:sp>
    </p:spTree>
    <p:extLst>
      <p:ext uri="{BB962C8B-B14F-4D97-AF65-F5344CB8AC3E}">
        <p14:creationId xmlns:p14="http://schemas.microsoft.com/office/powerpoint/2010/main" val="2919641427"/>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016758"/>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571500" indent="-571500">
              <a:buFont typeface="+mj-lt"/>
              <a:buAutoNum type="romanUcPeriod"/>
            </a:pPr>
            <a:r>
              <a:rPr lang="en-US" sz="2800" u="sng" dirty="0" smtClean="0">
                <a:latin typeface="Arial Narrow" panose="020B0606020202030204" pitchFamily="34" charset="0"/>
              </a:rPr>
              <a:t>Style</a:t>
            </a:r>
          </a:p>
          <a:p>
            <a:pPr marL="1028700" lvl="1" indent="-571500">
              <a:buFont typeface="+mj-lt"/>
              <a:buAutoNum type="alphaUcPeriod"/>
            </a:pPr>
            <a:r>
              <a:rPr lang="en-US" sz="2400" dirty="0" smtClean="0">
                <a:latin typeface="Arial Narrow" panose="020B0606020202030204" pitchFamily="34" charset="0"/>
              </a:rPr>
              <a:t>High form of writing</a:t>
            </a:r>
          </a:p>
          <a:p>
            <a:pPr marL="1028700" lvl="1" indent="-571500">
              <a:buFont typeface="+mj-lt"/>
              <a:buAutoNum type="alphaUcPeriod"/>
            </a:pPr>
            <a:r>
              <a:rPr lang="en-US" sz="2400" dirty="0" smtClean="0">
                <a:latin typeface="Arial Narrow" panose="020B0606020202030204" pitchFamily="34" charset="0"/>
              </a:rPr>
              <a:t>Presented much like a sermon (13:22; </a:t>
            </a:r>
            <a:r>
              <a:rPr lang="en-US" sz="2400" dirty="0" err="1" smtClean="0">
                <a:latin typeface="Arial Narrow" panose="020B0606020202030204" pitchFamily="34" charset="0"/>
              </a:rPr>
              <a:t>cf</a:t>
            </a:r>
            <a:r>
              <a:rPr lang="en-US" sz="2400" dirty="0" smtClean="0">
                <a:latin typeface="Arial Narrow" panose="020B0606020202030204" pitchFamily="34" charset="0"/>
              </a:rPr>
              <a:t> Acts 13:15)</a:t>
            </a:r>
          </a:p>
          <a:p>
            <a:pPr marL="1028700" lvl="1" indent="-571500">
              <a:buFont typeface="+mj-lt"/>
              <a:buAutoNum type="alphaUcPeriod"/>
            </a:pPr>
            <a:r>
              <a:rPr lang="en-US" sz="2400" dirty="0">
                <a:latin typeface="Arial Narrow" panose="020B0606020202030204" pitchFamily="34" charset="0"/>
              </a:rPr>
              <a:t>“Begins like a treatise, proceeds like a sermon, ends like a letter</a:t>
            </a:r>
            <a:r>
              <a:rPr lang="en-US" sz="2400" dirty="0" smtClean="0">
                <a:latin typeface="Arial Narrow" panose="020B0606020202030204" pitchFamily="34" charset="0"/>
              </a:rPr>
              <a:t>.” (Neil Lightfoot)</a:t>
            </a:r>
            <a:endParaRPr lang="en-US" sz="2400" dirty="0">
              <a:latin typeface="Arial Narrow" panose="020B0606020202030204" pitchFamily="34" charset="0"/>
            </a:endParaRPr>
          </a:p>
        </p:txBody>
      </p:sp>
    </p:spTree>
    <p:extLst>
      <p:ext uri="{BB962C8B-B14F-4D97-AF65-F5344CB8AC3E}">
        <p14:creationId xmlns:p14="http://schemas.microsoft.com/office/powerpoint/2010/main" val="522635815"/>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1000"/>
                                        <p:tgtEl>
                                          <p:spTgt spid="3">
                                            <p:txEl>
                                              <p:pRg st="10" end="10"/>
                                            </p:txEl>
                                          </p:spTgt>
                                        </p:tgtEl>
                                      </p:cBhvr>
                                    </p:animEffect>
                                    <p:anim calcmode="lin" valueType="num">
                                      <p:cBhvr>
                                        <p:cTn id="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2576408" y="2911754"/>
            <a:ext cx="6168484" cy="1015663"/>
          </a:xfrm>
          <a:prstGeom prst="rect">
            <a:avLst/>
          </a:prstGeom>
          <a:noFill/>
        </p:spPr>
        <p:txBody>
          <a:bodyPr wrap="none" lIns="91440" tIns="45720" rIns="91440" bIns="45720">
            <a:spAutoFit/>
          </a:bodyPr>
          <a:lstStyle/>
          <a:p>
            <a:pPr algn="ctr"/>
            <a:r>
              <a:rPr lang="en-US" sz="60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 – Intro.</a:t>
            </a:r>
            <a:endParaRPr lang="en-US" sz="60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1371600" y="174248"/>
            <a:ext cx="7620000" cy="5078313"/>
          </a:xfrm>
          <a:prstGeom prst="rect">
            <a:avLst/>
          </a:prstGeom>
          <a:noFill/>
        </p:spPr>
        <p:txBody>
          <a:bodyPr wrap="square" rtlCol="0">
            <a:spAutoFit/>
          </a:bodyPr>
          <a:lstStyle/>
          <a:p>
            <a:pPr marL="571500" indent="-571500">
              <a:buFont typeface="+mj-lt"/>
              <a:buAutoNum type="romanUcPeriod"/>
            </a:pPr>
            <a:r>
              <a:rPr lang="en-US" sz="2800" u="sng" dirty="0" smtClean="0">
                <a:latin typeface="Arial Narrow" panose="020B0606020202030204" pitchFamily="34" charset="0"/>
              </a:rPr>
              <a:t>The Title</a:t>
            </a:r>
          </a:p>
          <a:p>
            <a:pPr marL="571500" indent="-571500">
              <a:buFont typeface="+mj-lt"/>
              <a:buAutoNum type="romanUcPeriod"/>
            </a:pPr>
            <a:r>
              <a:rPr lang="en-US" sz="2800" u="sng" dirty="0" smtClean="0">
                <a:latin typeface="Arial Narrow" panose="020B0606020202030204" pitchFamily="34" charset="0"/>
              </a:rPr>
              <a:t>The Author</a:t>
            </a:r>
          </a:p>
          <a:p>
            <a:pPr marL="571500" indent="-571500">
              <a:buFont typeface="+mj-lt"/>
              <a:buAutoNum type="romanUcPeriod"/>
            </a:pPr>
            <a:r>
              <a:rPr lang="en-US" sz="2800" u="sng" dirty="0" smtClean="0">
                <a:latin typeface="Arial Narrow" panose="020B0606020202030204" pitchFamily="34" charset="0"/>
              </a:rPr>
              <a:t>The Recipients</a:t>
            </a:r>
          </a:p>
          <a:p>
            <a:pPr marL="571500" indent="-571500">
              <a:buFont typeface="+mj-lt"/>
              <a:buAutoNum type="romanUcPeriod"/>
            </a:pPr>
            <a:r>
              <a:rPr lang="en-US" sz="2800" u="sng" dirty="0" smtClean="0">
                <a:latin typeface="Arial Narrow" panose="020B0606020202030204" pitchFamily="34" charset="0"/>
              </a:rPr>
              <a:t>Place of Writing</a:t>
            </a:r>
          </a:p>
          <a:p>
            <a:pPr marL="571500" indent="-571500">
              <a:buFont typeface="+mj-lt"/>
              <a:buAutoNum type="romanUcPeriod"/>
            </a:pPr>
            <a:r>
              <a:rPr lang="en-US" sz="2800" u="sng" dirty="0" smtClean="0">
                <a:latin typeface="Arial Narrow" panose="020B0606020202030204" pitchFamily="34" charset="0"/>
              </a:rPr>
              <a:t>Date</a:t>
            </a:r>
          </a:p>
          <a:p>
            <a:pPr marL="571500" indent="-571500">
              <a:buFont typeface="+mj-lt"/>
              <a:buAutoNum type="romanUcPeriod"/>
            </a:pPr>
            <a:r>
              <a:rPr lang="en-US" sz="2800" u="sng" dirty="0" smtClean="0">
                <a:latin typeface="Arial Narrow" panose="020B0606020202030204" pitchFamily="34" charset="0"/>
              </a:rPr>
              <a:t>Purpose &amp; Message</a:t>
            </a:r>
          </a:p>
          <a:p>
            <a:pPr marL="571500" indent="-571500">
              <a:buFont typeface="+mj-lt"/>
              <a:buAutoNum type="romanUcPeriod"/>
            </a:pPr>
            <a:r>
              <a:rPr lang="en-US" sz="2800" u="sng" dirty="0" smtClean="0">
                <a:latin typeface="Arial Narrow" panose="020B0606020202030204" pitchFamily="34" charset="0"/>
              </a:rPr>
              <a:t>Use of the Old Testament</a:t>
            </a:r>
          </a:p>
          <a:p>
            <a:pPr marL="571500" indent="-571500">
              <a:buFont typeface="+mj-lt"/>
              <a:buAutoNum type="romanUcPeriod"/>
            </a:pPr>
            <a:r>
              <a:rPr lang="en-US" sz="2800" u="sng" dirty="0" smtClean="0">
                <a:latin typeface="Arial Narrow" panose="020B0606020202030204" pitchFamily="34" charset="0"/>
              </a:rPr>
              <a:t>Style</a:t>
            </a:r>
          </a:p>
          <a:p>
            <a:pPr marL="571500" indent="-571500">
              <a:buFont typeface="+mj-lt"/>
              <a:buAutoNum type="romanUcPeriod"/>
            </a:pPr>
            <a:r>
              <a:rPr lang="en-US" sz="2800" u="sng" dirty="0" smtClean="0">
                <a:latin typeface="Arial Narrow" panose="020B0606020202030204" pitchFamily="34" charset="0"/>
              </a:rPr>
              <a:t>Outline</a:t>
            </a:r>
          </a:p>
          <a:p>
            <a:pPr marL="1028700" lvl="1" indent="-571500">
              <a:buFont typeface="+mj-lt"/>
              <a:buAutoNum type="alphaUcPeriod"/>
            </a:pPr>
            <a:r>
              <a:rPr lang="en-US" sz="2400" dirty="0" smtClean="0">
                <a:latin typeface="Arial Narrow" panose="020B0606020202030204" pitchFamily="34" charset="0"/>
              </a:rPr>
              <a:t>No agreement among students as to structure</a:t>
            </a:r>
          </a:p>
          <a:p>
            <a:pPr marL="1028700" lvl="1" indent="-571500">
              <a:buFont typeface="+mj-lt"/>
              <a:buAutoNum type="alphaUcPeriod"/>
            </a:pPr>
            <a:r>
              <a:rPr lang="en-US" sz="2400" dirty="0" smtClean="0">
                <a:latin typeface="Arial Narrow" panose="020B0606020202030204" pitchFamily="34" charset="0"/>
              </a:rPr>
              <a:t>Difficulty comes because an outline requires interpretation</a:t>
            </a:r>
            <a:endParaRPr lang="en-US" sz="2400" dirty="0">
              <a:latin typeface="Arial Narrow" panose="020B0606020202030204" pitchFamily="34" charset="0"/>
            </a:endParaRPr>
          </a:p>
        </p:txBody>
      </p:sp>
    </p:spTree>
    <p:extLst>
      <p:ext uri="{BB962C8B-B14F-4D97-AF65-F5344CB8AC3E}">
        <p14:creationId xmlns:p14="http://schemas.microsoft.com/office/powerpoint/2010/main" val="2316266206"/>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00200" y="0"/>
            <a:ext cx="6858000" cy="1862048"/>
          </a:xfrm>
          <a:prstGeom prst="rect">
            <a:avLst/>
          </a:prstGeom>
          <a:noFill/>
        </p:spPr>
        <p:txBody>
          <a:bodyPr wrap="square" lIns="91440" tIns="45720" rIns="91440" bIns="45720">
            <a:spAutoFit/>
          </a:bodyPr>
          <a:lstStyle/>
          <a:p>
            <a:pPr algn="ctr"/>
            <a:r>
              <a:rPr lang="en-US" sz="115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a:t>
            </a:r>
            <a:endParaRPr lang="en-US" sz="115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1371600" y="2286000"/>
            <a:ext cx="7772400" cy="1754326"/>
          </a:xfrm>
          <a:prstGeom prst="rect">
            <a:avLst/>
          </a:prstGeom>
          <a:noFill/>
        </p:spPr>
        <p:txBody>
          <a:bodyPr wrap="square" rtlCol="0">
            <a:spAutoFit/>
          </a:bodyPr>
          <a:lstStyle/>
          <a:p>
            <a:pPr marL="400050" indent="-400050">
              <a:buFont typeface="+mj-lt"/>
              <a:buAutoNum type="romanUcPeriod"/>
            </a:pPr>
            <a:r>
              <a:rPr lang="en-US" sz="4400" u="sng" dirty="0" smtClean="0"/>
              <a:t>Christ is the Way </a:t>
            </a:r>
            <a:r>
              <a:rPr lang="en-US" sz="4400" dirty="0" smtClean="0"/>
              <a:t>(1:1-10:18)</a:t>
            </a:r>
          </a:p>
          <a:p>
            <a:pPr marL="400050" indent="-400050">
              <a:buFont typeface="+mj-lt"/>
              <a:buAutoNum type="romanUcPeriod"/>
            </a:pPr>
            <a:endParaRPr lang="en-US" sz="2000" dirty="0" smtClean="0"/>
          </a:p>
          <a:p>
            <a:pPr marL="400050" indent="-400050">
              <a:buFont typeface="+mj-lt"/>
              <a:buAutoNum type="romanUcPeriod"/>
            </a:pPr>
            <a:r>
              <a:rPr lang="en-US" sz="4400" dirty="0" smtClean="0"/>
              <a:t> </a:t>
            </a:r>
            <a:r>
              <a:rPr lang="en-US" sz="4400" u="sng" dirty="0" smtClean="0"/>
              <a:t>Don’t Give Up </a:t>
            </a:r>
            <a:r>
              <a:rPr lang="en-US" sz="4400" dirty="0" smtClean="0"/>
              <a:t>(10:19-13:28)</a:t>
            </a:r>
            <a:endParaRPr lang="en-US" sz="4400" dirty="0"/>
          </a:p>
        </p:txBody>
      </p:sp>
    </p:spTree>
  </p:cSld>
  <p:clrMapOvr>
    <a:masterClrMapping/>
  </p:clrMapOvr>
  <p:transition spd="slow">
    <p:diamon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2995880" y="2828836"/>
            <a:ext cx="6858000" cy="1200329"/>
          </a:xfrm>
          <a:prstGeom prst="rect">
            <a:avLst/>
          </a:prstGeom>
          <a:noFill/>
        </p:spPr>
        <p:txBody>
          <a:bodyPr wrap="square" lIns="91440" tIns="45720" rIns="91440" bIns="45720">
            <a:spAutoFit/>
          </a:bodyPr>
          <a:lstStyle/>
          <a:p>
            <a:pPr algn="ctr"/>
            <a:r>
              <a:rPr lang="en-US" sz="7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a:t>
            </a:r>
            <a:endParaRPr lang="en-US" sz="7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1219200" y="0"/>
            <a:ext cx="7620000" cy="5139869"/>
          </a:xfrm>
          <a:prstGeom prst="rect">
            <a:avLst/>
          </a:prstGeom>
          <a:noFill/>
        </p:spPr>
        <p:txBody>
          <a:bodyPr wrap="square" rtlCol="0">
            <a:spAutoFit/>
          </a:bodyPr>
          <a:lstStyle/>
          <a:p>
            <a:pPr marL="400050" indent="-400050">
              <a:buFont typeface="+mj-lt"/>
              <a:buAutoNum type="romanUcPeriod"/>
            </a:pPr>
            <a:r>
              <a:rPr lang="en-US" sz="4400" u="sng" dirty="0" smtClean="0"/>
              <a:t>Christ is the Way </a:t>
            </a:r>
            <a:r>
              <a:rPr lang="en-US" sz="4400" dirty="0" smtClean="0"/>
              <a:t>(1:1-10:18)</a:t>
            </a:r>
          </a:p>
          <a:p>
            <a:pPr marL="400050" indent="-400050">
              <a:buFont typeface="+mj-lt"/>
              <a:buAutoNum type="romanUcPeriod"/>
            </a:pPr>
            <a:endParaRPr lang="en-US" sz="1200" dirty="0" smtClean="0"/>
          </a:p>
          <a:p>
            <a:pPr marL="971550" lvl="1" indent="-514350">
              <a:buFont typeface="+mj-lt"/>
              <a:buAutoNum type="alphaUcPeriod"/>
            </a:pPr>
            <a:r>
              <a:rPr lang="en-US" sz="3200" i="1" dirty="0" smtClean="0">
                <a:latin typeface="Arial Narrow" panose="020B0606020202030204" pitchFamily="34" charset="0"/>
              </a:rPr>
              <a:t>Superiority of Christ’s Person </a:t>
            </a:r>
            <a:r>
              <a:rPr lang="en-US" sz="3200" dirty="0" smtClean="0">
                <a:latin typeface="Arial Narrow" panose="020B0606020202030204" pitchFamily="34" charset="0"/>
              </a:rPr>
              <a:t>(1:1 – 4:13)</a:t>
            </a:r>
          </a:p>
          <a:p>
            <a:pPr marL="1428750" lvl="2" indent="-514350">
              <a:buFont typeface="+mj-lt"/>
              <a:buAutoNum type="arabicPeriod"/>
            </a:pPr>
            <a:r>
              <a:rPr lang="en-US" sz="2800" dirty="0" smtClean="0">
                <a:latin typeface="Arial Narrow" panose="020B0606020202030204" pitchFamily="34" charset="0"/>
              </a:rPr>
              <a:t>Superiority over prophets (1:1-3)</a:t>
            </a:r>
          </a:p>
          <a:p>
            <a:pPr marL="1428750" lvl="2" indent="-514350">
              <a:buFont typeface="+mj-lt"/>
              <a:buAutoNum type="arabicPeriod"/>
            </a:pPr>
            <a:r>
              <a:rPr lang="en-US" sz="2800" dirty="0" smtClean="0">
                <a:latin typeface="Arial Narrow" panose="020B0606020202030204" pitchFamily="34" charset="0"/>
              </a:rPr>
              <a:t>Superiority over angels (1:4 – 2:18)</a:t>
            </a:r>
          </a:p>
          <a:p>
            <a:pPr marL="1428750" lvl="2" indent="-514350">
              <a:buFont typeface="+mj-lt"/>
              <a:buAutoNum type="arabicPeriod"/>
            </a:pPr>
            <a:r>
              <a:rPr lang="en-US" sz="2800" dirty="0" smtClean="0">
                <a:latin typeface="Arial Narrow" panose="020B0606020202030204" pitchFamily="34" charset="0"/>
              </a:rPr>
              <a:t>Superiority over Moses (3:1 – 4:13)</a:t>
            </a:r>
          </a:p>
          <a:p>
            <a:pPr marL="1428750" lvl="2" indent="-514350">
              <a:buFont typeface="+mj-lt"/>
              <a:buAutoNum type="arabicPeriod"/>
            </a:pPr>
            <a:endParaRPr lang="en-US" sz="1200" dirty="0">
              <a:latin typeface="Arial Narrow" panose="020B0606020202030204" pitchFamily="34" charset="0"/>
            </a:endParaRPr>
          </a:p>
          <a:p>
            <a:pPr marL="971550" lvl="1" indent="-514350">
              <a:buFont typeface="+mj-lt"/>
              <a:buAutoNum type="alphaUcPeriod"/>
            </a:pPr>
            <a:r>
              <a:rPr lang="en-US" sz="3200" i="1" dirty="0" smtClean="0">
                <a:latin typeface="Arial Narrow" panose="020B0606020202030204" pitchFamily="34" charset="0"/>
              </a:rPr>
              <a:t>Superiority of Christ’s Work </a:t>
            </a:r>
            <a:r>
              <a:rPr lang="en-US" sz="3200" dirty="0" smtClean="0">
                <a:latin typeface="Arial Narrow" panose="020B0606020202030204" pitchFamily="34" charset="0"/>
              </a:rPr>
              <a:t>( 4:14 – 10:18)</a:t>
            </a:r>
          </a:p>
          <a:p>
            <a:pPr marL="1428750" lvl="2" indent="-514350">
              <a:buFont typeface="+mj-lt"/>
              <a:buAutoNum type="arabicPeriod"/>
            </a:pPr>
            <a:r>
              <a:rPr lang="en-US" sz="2800" dirty="0" smtClean="0">
                <a:latin typeface="Arial Narrow" panose="020B0606020202030204" pitchFamily="34" charset="0"/>
              </a:rPr>
              <a:t>Superiority of Christ’s priesthood (4:14 – 7:28)</a:t>
            </a:r>
          </a:p>
          <a:p>
            <a:pPr marL="1428750" lvl="2" indent="-514350">
              <a:buFont typeface="+mj-lt"/>
              <a:buAutoNum type="arabicPeriod"/>
            </a:pPr>
            <a:r>
              <a:rPr lang="en-US" sz="2800" dirty="0" smtClean="0">
                <a:latin typeface="Arial Narrow" panose="020B0606020202030204" pitchFamily="34" charset="0"/>
              </a:rPr>
              <a:t>Superiority of Christ’s covenant (8)</a:t>
            </a:r>
          </a:p>
          <a:p>
            <a:pPr marL="1428750" lvl="2" indent="-514350">
              <a:buFont typeface="+mj-lt"/>
              <a:buAutoNum type="arabicPeriod"/>
            </a:pPr>
            <a:r>
              <a:rPr lang="en-US" sz="2800" dirty="0" smtClean="0">
                <a:latin typeface="Arial Narrow" panose="020B0606020202030204" pitchFamily="34" charset="0"/>
              </a:rPr>
              <a:t>Superiority of Christ’s sanctuary (9:1-14)</a:t>
            </a:r>
          </a:p>
          <a:p>
            <a:pPr marL="1428750" lvl="2" indent="-514350">
              <a:buFont typeface="+mj-lt"/>
              <a:buAutoNum type="arabicPeriod"/>
            </a:pPr>
            <a:r>
              <a:rPr lang="en-US" sz="2800" dirty="0" smtClean="0">
                <a:latin typeface="Arial Narrow" panose="020B0606020202030204" pitchFamily="34" charset="0"/>
              </a:rPr>
              <a:t>Superiority of Christ’s sacrifice (9:15 – 10:18)</a:t>
            </a:r>
            <a:endParaRPr lang="en-US" sz="2800" dirty="0">
              <a:latin typeface="Arial Narrow" panose="020B0606020202030204" pitchFamily="34" charset="0"/>
            </a:endParaRPr>
          </a:p>
        </p:txBody>
      </p:sp>
    </p:spTree>
    <p:extLst>
      <p:ext uri="{BB962C8B-B14F-4D97-AF65-F5344CB8AC3E}">
        <p14:creationId xmlns:p14="http://schemas.microsoft.com/office/powerpoint/2010/main" val="3790185103"/>
      </p:ext>
    </p:extLst>
  </p:cSld>
  <p:clrMapOvr>
    <a:masterClrMapping/>
  </p:clrMapOvr>
  <p:transition spd="slow">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2995880" y="2828836"/>
            <a:ext cx="6858000" cy="1200329"/>
          </a:xfrm>
          <a:prstGeom prst="rect">
            <a:avLst/>
          </a:prstGeom>
          <a:noFill/>
        </p:spPr>
        <p:txBody>
          <a:bodyPr wrap="square" lIns="91440" tIns="45720" rIns="91440" bIns="45720">
            <a:spAutoFit/>
          </a:bodyPr>
          <a:lstStyle/>
          <a:p>
            <a:pPr algn="ctr"/>
            <a:r>
              <a:rPr lang="en-US" sz="7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Hebrews</a:t>
            </a:r>
            <a:endParaRPr lang="en-US" sz="7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1219200" y="0"/>
            <a:ext cx="7620000" cy="3785652"/>
          </a:xfrm>
          <a:prstGeom prst="rect">
            <a:avLst/>
          </a:prstGeom>
          <a:noFill/>
        </p:spPr>
        <p:txBody>
          <a:bodyPr wrap="square" rtlCol="0">
            <a:spAutoFit/>
          </a:bodyPr>
          <a:lstStyle/>
          <a:p>
            <a:pPr marL="400050" indent="-400050">
              <a:buFont typeface="+mj-lt"/>
              <a:buAutoNum type="romanUcPeriod"/>
            </a:pPr>
            <a:r>
              <a:rPr lang="en-US" sz="4400" u="sng" dirty="0" smtClean="0"/>
              <a:t>Christ is the Way </a:t>
            </a:r>
            <a:r>
              <a:rPr lang="en-US" sz="4400" dirty="0" smtClean="0"/>
              <a:t>(1:1-10:18)</a:t>
            </a:r>
          </a:p>
          <a:p>
            <a:pPr marL="400050" indent="-400050">
              <a:buFont typeface="+mj-lt"/>
              <a:buAutoNum type="romanUcPeriod"/>
            </a:pPr>
            <a:r>
              <a:rPr lang="en-US" sz="4400" dirty="0" smtClean="0"/>
              <a:t> </a:t>
            </a:r>
            <a:r>
              <a:rPr lang="en-US" sz="4400" u="sng" dirty="0" smtClean="0"/>
              <a:t>Don’t </a:t>
            </a:r>
            <a:r>
              <a:rPr lang="en-US" sz="4400" u="sng" dirty="0"/>
              <a:t>Give Up </a:t>
            </a:r>
            <a:r>
              <a:rPr lang="en-US" sz="4400" dirty="0"/>
              <a:t>(10:19-13:28)</a:t>
            </a:r>
          </a:p>
          <a:p>
            <a:pPr marL="400050" indent="-400050">
              <a:buFont typeface="+mj-lt"/>
              <a:buAutoNum type="romanUcPeriod"/>
            </a:pPr>
            <a:endParaRPr lang="en-US" sz="1200" dirty="0" smtClean="0"/>
          </a:p>
          <a:p>
            <a:pPr marL="400050" indent="-400050">
              <a:buFont typeface="+mj-lt"/>
              <a:buAutoNum type="romanUcPeriod"/>
            </a:pPr>
            <a:endParaRPr lang="en-US" sz="1200" dirty="0" smtClean="0"/>
          </a:p>
          <a:p>
            <a:pPr marL="971550" lvl="1" indent="-514350">
              <a:buFont typeface="+mj-lt"/>
              <a:buAutoNum type="alphaUcPeriod"/>
            </a:pPr>
            <a:r>
              <a:rPr lang="en-US" sz="3200" i="1" dirty="0" smtClean="0">
                <a:latin typeface="Arial Narrow" panose="020B0606020202030204" pitchFamily="34" charset="0"/>
              </a:rPr>
              <a:t>Keeping the faith (10:19-39)</a:t>
            </a:r>
          </a:p>
          <a:p>
            <a:pPr marL="971550" lvl="1" indent="-514350">
              <a:buFont typeface="+mj-lt"/>
              <a:buAutoNum type="alphaUcPeriod"/>
            </a:pPr>
            <a:r>
              <a:rPr lang="en-US" sz="3200" i="1" dirty="0" smtClean="0">
                <a:latin typeface="Arial Narrow" panose="020B0606020202030204" pitchFamily="34" charset="0"/>
              </a:rPr>
              <a:t>Examples of faith (11)</a:t>
            </a:r>
          </a:p>
          <a:p>
            <a:pPr marL="971550" lvl="1" indent="-514350">
              <a:buFont typeface="+mj-lt"/>
              <a:buAutoNum type="alphaUcPeriod"/>
            </a:pPr>
            <a:r>
              <a:rPr lang="en-US" sz="3200" i="1" dirty="0" smtClean="0">
                <a:latin typeface="Arial Narrow" panose="020B0606020202030204" pitchFamily="34" charset="0"/>
              </a:rPr>
              <a:t>Endurance of faith (12)</a:t>
            </a:r>
          </a:p>
          <a:p>
            <a:pPr marL="971550" lvl="1" indent="-514350">
              <a:buFont typeface="+mj-lt"/>
              <a:buAutoNum type="alphaUcPeriod"/>
            </a:pPr>
            <a:r>
              <a:rPr lang="en-US" sz="3200" i="1" dirty="0" smtClean="0">
                <a:latin typeface="Arial Narrow" panose="020B0606020202030204" pitchFamily="34" charset="0"/>
              </a:rPr>
              <a:t>Performance of faith (13)</a:t>
            </a:r>
            <a:endParaRPr lang="en-US" sz="3200" dirty="0">
              <a:latin typeface="Arial Narrow" panose="020B0606020202030204" pitchFamily="34" charset="0"/>
            </a:endParaRPr>
          </a:p>
        </p:txBody>
      </p:sp>
    </p:spTree>
    <p:extLst>
      <p:ext uri="{BB962C8B-B14F-4D97-AF65-F5344CB8AC3E}">
        <p14:creationId xmlns:p14="http://schemas.microsoft.com/office/powerpoint/2010/main" val="2200999038"/>
      </p:ext>
    </p:extLst>
  </p:cSld>
  <p:clrMapOvr>
    <a:masterClrMapping/>
  </p:clrMapOvr>
  <p:transition spd="slow">
    <p:diamon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2808356" y="3036957"/>
            <a:ext cx="6629400" cy="707886"/>
          </a:xfrm>
          <a:prstGeom prst="rect">
            <a:avLst/>
          </a:prstGeom>
          <a:noFill/>
        </p:spPr>
        <p:txBody>
          <a:bodyPr wrap="square" rtlCol="0">
            <a:spAutoFit/>
          </a:bodyPr>
          <a:lstStyle/>
          <a:p>
            <a:pPr algn="ctr"/>
            <a:r>
              <a:rPr lang="en-US" sz="4000" dirty="0" smtClean="0"/>
              <a:t>Words &amp; Ideas To Watch For</a:t>
            </a:r>
            <a:endParaRPr lang="en-US" sz="4000" dirty="0"/>
          </a:p>
        </p:txBody>
      </p:sp>
      <p:sp>
        <p:nvSpPr>
          <p:cNvPr id="4" name="TextBox 3"/>
          <p:cNvSpPr txBox="1"/>
          <p:nvPr/>
        </p:nvSpPr>
        <p:spPr>
          <a:xfrm>
            <a:off x="1600200" y="533400"/>
            <a:ext cx="6934200" cy="3785652"/>
          </a:xfrm>
          <a:prstGeom prst="rect">
            <a:avLst/>
          </a:prstGeom>
          <a:noFill/>
        </p:spPr>
        <p:txBody>
          <a:bodyPr wrap="square" rtlCol="0">
            <a:spAutoFit/>
          </a:bodyPr>
          <a:lstStyle/>
          <a:p>
            <a:pPr>
              <a:buFont typeface="Wingdings" pitchFamily="2" charset="2"/>
              <a:buChar char="ü"/>
              <a:tabLst>
                <a:tab pos="457200" algn="l"/>
              </a:tabLst>
            </a:pPr>
            <a:r>
              <a:rPr lang="en-US" sz="2400" dirty="0" smtClean="0"/>
              <a:t> “Better” (1:4; 6:9; 7:19, 22; 8:6; 9:23; 10:34; 11:16, 28; 	12:24)</a:t>
            </a:r>
          </a:p>
          <a:p>
            <a:pPr>
              <a:buFont typeface="Wingdings" pitchFamily="2" charset="2"/>
              <a:buChar char="ü"/>
              <a:tabLst>
                <a:tab pos="457200" algn="l"/>
              </a:tabLst>
            </a:pPr>
            <a:endParaRPr lang="en-US" sz="2400" dirty="0" smtClean="0"/>
          </a:p>
          <a:p>
            <a:pPr>
              <a:buFont typeface="Wingdings" pitchFamily="2" charset="2"/>
              <a:buChar char="ü"/>
              <a:tabLst>
                <a:tab pos="457200" algn="l"/>
              </a:tabLst>
            </a:pPr>
            <a:r>
              <a:rPr lang="en-US" sz="2400" dirty="0" smtClean="0"/>
              <a:t> “Great” (2:3; 4:14; 9:11; 10:35; 12:1; 13:20)</a:t>
            </a:r>
          </a:p>
          <a:p>
            <a:pPr>
              <a:buFont typeface="Wingdings" pitchFamily="2" charset="2"/>
              <a:buChar char="ü"/>
              <a:tabLst>
                <a:tab pos="457200" algn="l"/>
              </a:tabLst>
            </a:pPr>
            <a:endParaRPr lang="en-US" sz="2400" dirty="0" smtClean="0"/>
          </a:p>
          <a:p>
            <a:pPr>
              <a:buFont typeface="Wingdings" pitchFamily="2" charset="2"/>
              <a:buChar char="ü"/>
              <a:tabLst>
                <a:tab pos="457200" algn="l"/>
              </a:tabLst>
            </a:pPr>
            <a:r>
              <a:rPr lang="en-US" sz="2400" dirty="0" smtClean="0"/>
              <a:t> “Priesthood” (7:26; 8:1; 9:11; 10:21)</a:t>
            </a:r>
          </a:p>
          <a:p>
            <a:pPr>
              <a:buFont typeface="Wingdings" pitchFamily="2" charset="2"/>
              <a:buChar char="ü"/>
              <a:tabLst>
                <a:tab pos="457200" algn="l"/>
              </a:tabLst>
            </a:pPr>
            <a:endParaRPr lang="en-US" sz="2400" dirty="0" smtClean="0"/>
          </a:p>
          <a:p>
            <a:pPr>
              <a:buFont typeface="Wingdings" pitchFamily="2" charset="2"/>
              <a:buChar char="ü"/>
              <a:tabLst>
                <a:tab pos="457200" algn="l"/>
              </a:tabLst>
            </a:pPr>
            <a:r>
              <a:rPr lang="en-US" sz="2400" dirty="0" smtClean="0"/>
              <a:t> “Heavenly” (1:3; 3:1;6:4; 8:5; 11:16; 12:22, 23)</a:t>
            </a:r>
          </a:p>
          <a:p>
            <a:pPr>
              <a:buFont typeface="Wingdings" pitchFamily="2" charset="2"/>
              <a:buChar char="ü"/>
              <a:tabLst>
                <a:tab pos="457200" algn="l"/>
              </a:tabLst>
            </a:pPr>
            <a:endParaRPr lang="en-US" sz="2400" dirty="0" smtClean="0"/>
          </a:p>
          <a:p>
            <a:pPr>
              <a:buFont typeface="Wingdings" pitchFamily="2" charset="2"/>
              <a:buChar char="ü"/>
              <a:tabLst>
                <a:tab pos="457200" algn="l"/>
              </a:tabLst>
            </a:pPr>
            <a:r>
              <a:rPr lang="en-US" sz="2400" dirty="0" smtClean="0"/>
              <a:t> “Gained” / “We have” (4:14; 6:19; 10:34; 13:10)</a:t>
            </a:r>
            <a:endParaRPr lang="en-US" sz="2400" dirty="0"/>
          </a:p>
        </p:txBody>
      </p:sp>
    </p:spTree>
  </p:cSld>
  <p:clrMapOvr>
    <a:masterClrMapping/>
  </p:clrMapOvr>
  <p:transition spd="slow">
    <p:diamon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txDef>
      <a:spPr>
        <a:noFill/>
      </a:spPr>
      <a:bodyPr wrap="square" rtlCol="0">
        <a:spAutoFit/>
      </a:bodyPr>
      <a:lstStyle>
        <a:defPPr marL="571500" indent="-571500">
          <a:buFont typeface="+mj-lt"/>
          <a:buAutoNum type="romanUcPeriod"/>
          <a:defRPr sz="2400" u="sng" dirty="0" smtClean="0">
            <a:latin typeface="Arial Narrow" panose="020B0606020202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725</TotalTime>
  <Words>2687</Words>
  <Application>Microsoft Office PowerPoint</Application>
  <PresentationFormat>On-screen Show (4:3)</PresentationFormat>
  <Paragraphs>458</Paragraphs>
  <Slides>35</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 Narrow</vt:lpstr>
      <vt:lpstr>Calibri</vt:lpstr>
      <vt:lpstr>Times New Roman</vt:lpstr>
      <vt:lpstr>Wingdings 2</vt:lpstr>
      <vt:lpstr>Papyrus</vt:lpstr>
      <vt:lpstr>Verdana</vt:lpstr>
      <vt:lpstr>Gill Sans MT</vt:lpstr>
      <vt:lpstr>Arial</vt:lpstr>
      <vt:lpstr>Wingdings</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71</cp:revision>
  <cp:lastPrinted>2014-12-28T05:17:11Z</cp:lastPrinted>
  <dcterms:created xsi:type="dcterms:W3CDTF">2009-05-02T22:02:38Z</dcterms:created>
  <dcterms:modified xsi:type="dcterms:W3CDTF">2015-02-26T12:36:19Z</dcterms:modified>
</cp:coreProperties>
</file>