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2" r:id="rId1"/>
  </p:sldMasterIdLst>
  <p:sldIdLst>
    <p:sldId id="274" r:id="rId2"/>
    <p:sldId id="275" r:id="rId3"/>
    <p:sldId id="277" r:id="rId4"/>
    <p:sldId id="267" r:id="rId5"/>
    <p:sldId id="271" r:id="rId6"/>
    <p:sldId id="283" r:id="rId7"/>
    <p:sldId id="284" r:id="rId8"/>
    <p:sldId id="285" r:id="rId9"/>
    <p:sldId id="286" r:id="rId10"/>
    <p:sldId id="287" r:id="rId11"/>
    <p:sldId id="288" r:id="rId12"/>
    <p:sldId id="289" r:id="rId13"/>
    <p:sldId id="290" r:id="rId14"/>
    <p:sldId id="291" r:id="rId15"/>
    <p:sldId id="292" r:id="rId16"/>
    <p:sldId id="293" r:id="rId17"/>
    <p:sldId id="294" r:id="rId18"/>
    <p:sldId id="295" r:id="rId19"/>
    <p:sldId id="296" r:id="rId20"/>
    <p:sldId id="297" r:id="rId21"/>
    <p:sldId id="268" r:id="rId22"/>
    <p:sldId id="272" r:id="rId23"/>
    <p:sldId id="299" r:id="rId24"/>
    <p:sldId id="300" r:id="rId25"/>
    <p:sldId id="301" r:id="rId26"/>
    <p:sldId id="302" r:id="rId27"/>
    <p:sldId id="303" r:id="rId28"/>
    <p:sldId id="304" r:id="rId29"/>
    <p:sldId id="305" r:id="rId30"/>
    <p:sldId id="306" r:id="rId31"/>
    <p:sldId id="307" r:id="rId32"/>
    <p:sldId id="308" r:id="rId33"/>
    <p:sldId id="309" r:id="rId34"/>
    <p:sldId id="269" r:id="rId35"/>
    <p:sldId id="273" r:id="rId36"/>
    <p:sldId id="270" r:id="rId37"/>
  </p:sldIdLst>
  <p:sldSz cx="9144000" cy="6858000" type="screen4x3"/>
  <p:notesSz cx="6858000" cy="9144000"/>
  <p:embeddedFontLst>
    <p:embeddedFont>
      <p:font typeface="Tahoma" panose="020B0604030504040204" pitchFamily="34" charset="0"/>
      <p:regular r:id="rId38"/>
      <p:bold r:id="rId39"/>
    </p:embeddedFont>
    <p:embeddedFont>
      <p:font typeface="Arial Narrow" panose="020B0606020202030204" pitchFamily="34" charset="0"/>
      <p:regular r:id="rId40"/>
      <p:bold r:id="rId41"/>
      <p:italic r:id="rId42"/>
      <p:boldItalic r:id="rId43"/>
    </p:embeddedFont>
    <p:embeddedFont>
      <p:font typeface="Arial Rounded MT Bold" panose="020F0704030504030204" pitchFamily="34" charset="0"/>
      <p:regular r:id="rId44"/>
    </p:embeddedFont>
    <p:embeddedFont>
      <p:font typeface="Antique-Olive" panose="020B0500000000000000"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75" autoAdjust="0"/>
    <p:restoredTop sz="94660"/>
  </p:normalViewPr>
  <p:slideViewPr>
    <p:cSldViewPr snapToGrid="0">
      <p:cViewPr varScale="1">
        <p:scale>
          <a:sx n="71" d="100"/>
          <a:sy n="71" d="100"/>
        </p:scale>
        <p:origin x="92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47" Type="http://schemas.openxmlformats.org/officeDocument/2006/relationships/font" Target="fonts/font10.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7.fntdata"/><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 Id="rId48" Type="http://schemas.openxmlformats.org/officeDocument/2006/relationships/font" Target="fonts/font11.fntdata"/><Relationship Id="rId8" Type="http://schemas.openxmlformats.org/officeDocument/2006/relationships/slide" Target="slides/slide7.xml"/><Relationship Id="rId5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48834" name="Rectangle 2"/>
          <p:cNvSpPr>
            <a:spLocks noGrp="1" noChangeArrowheads="1"/>
          </p:cNvSpPr>
          <p:nvPr>
            <p:ph type="ctrTitle" sz="quarter"/>
          </p:nvPr>
        </p:nvSpPr>
        <p:spPr>
          <a:xfrm>
            <a:off x="685800" y="1676400"/>
            <a:ext cx="7772400" cy="1828800"/>
          </a:xfrm>
        </p:spPr>
        <p:txBody>
          <a:bodyPr/>
          <a:lstStyle>
            <a:lvl1pPr>
              <a:defRPr/>
            </a:lvl1pPr>
          </a:lstStyle>
          <a:p>
            <a:pPr lvl="0"/>
            <a:r>
              <a:rPr lang="en-US" noProof="0" smtClean="0"/>
              <a:t>Click to edit Master title style</a:t>
            </a:r>
          </a:p>
        </p:txBody>
      </p:sp>
      <p:sp>
        <p:nvSpPr>
          <p:cNvPr id="248835" name="Rectangle 3"/>
          <p:cNvSpPr>
            <a:spLocks noGrp="1" noChangeArrowheads="1"/>
          </p:cNvSpPr>
          <p:nvPr>
            <p:ph type="subTitle" sz="quarter" idx="1"/>
          </p:nvPr>
        </p:nvSpPr>
        <p:spPr>
          <a:xfrm>
            <a:off x="1371600" y="3886200"/>
            <a:ext cx="6400800" cy="1752600"/>
          </a:xfrm>
        </p:spPr>
        <p:txBody>
          <a:bodyPr/>
          <a:lstStyle>
            <a:lvl1pPr marL="0" indent="0" algn="ctr">
              <a:buFont typeface="Wingdings" panose="05000000000000000000" pitchFamily="2" charset="2"/>
              <a:buNone/>
              <a:defRPr/>
            </a:lvl1pPr>
          </a:lstStyle>
          <a:p>
            <a:pPr lvl="0"/>
            <a:r>
              <a:rPr lang="en-US" noProof="0" smtClean="0"/>
              <a:t>Click to edit Master subtitle style</a:t>
            </a:r>
          </a:p>
        </p:txBody>
      </p:sp>
      <p:sp>
        <p:nvSpPr>
          <p:cNvPr id="248836" name="Rectangle 4"/>
          <p:cNvSpPr>
            <a:spLocks noGrp="1" noChangeArrowheads="1"/>
          </p:cNvSpPr>
          <p:nvPr>
            <p:ph type="dt" sz="quarter" idx="2"/>
          </p:nvPr>
        </p:nvSpPr>
        <p:spPr/>
        <p:txBody>
          <a:bodyPr/>
          <a:lstStyle>
            <a:lvl1pPr>
              <a:defRPr/>
            </a:lvl1pPr>
          </a:lstStyle>
          <a:p>
            <a:endParaRPr lang="en-US">
              <a:solidFill>
                <a:srgbClr val="FFFFFF"/>
              </a:solidFill>
            </a:endParaRPr>
          </a:p>
        </p:txBody>
      </p:sp>
      <p:sp>
        <p:nvSpPr>
          <p:cNvPr id="248837" name="Rectangle 5"/>
          <p:cNvSpPr>
            <a:spLocks noGrp="1" noChangeArrowheads="1"/>
          </p:cNvSpPr>
          <p:nvPr>
            <p:ph type="ftr" sz="quarter" idx="3"/>
          </p:nvPr>
        </p:nvSpPr>
        <p:spPr/>
        <p:txBody>
          <a:bodyPr/>
          <a:lstStyle>
            <a:lvl1pPr>
              <a:defRPr/>
            </a:lvl1pPr>
          </a:lstStyle>
          <a:p>
            <a:endParaRPr lang="en-US">
              <a:solidFill>
                <a:srgbClr val="FFFFFF"/>
              </a:solidFill>
            </a:endParaRPr>
          </a:p>
        </p:txBody>
      </p:sp>
      <p:sp>
        <p:nvSpPr>
          <p:cNvPr id="248838" name="Rectangle 6"/>
          <p:cNvSpPr>
            <a:spLocks noGrp="1" noChangeArrowheads="1"/>
          </p:cNvSpPr>
          <p:nvPr>
            <p:ph type="sldNum" sz="quarter" idx="4"/>
          </p:nvPr>
        </p:nvSpPr>
        <p:spPr/>
        <p:txBody>
          <a:bodyPr/>
          <a:lstStyle>
            <a:lvl1pPr>
              <a:defRPr/>
            </a:lvl1pPr>
          </a:lstStyle>
          <a:p>
            <a:fld id="{0FCC614A-EA72-49FE-8D1F-A8EDEE69D9E3}"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5465827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85127915-FB82-474A-96DC-7233E617F600}"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3784126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F4FE39E5-52E9-4571-8D85-6B9A57BBCF15}"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9691800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62DA1312-C94B-45F9-B7F4-1F8CF511EAE7}"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2644283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FFFFFF"/>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FFFFFF"/>
              </a:solidFill>
            </a:endParaRPr>
          </a:p>
        </p:txBody>
      </p:sp>
      <p:sp>
        <p:nvSpPr>
          <p:cNvPr id="9" name="Slide Number Placeholder 8"/>
          <p:cNvSpPr>
            <a:spLocks noGrp="1"/>
          </p:cNvSpPr>
          <p:nvPr>
            <p:ph type="sldNum" sz="quarter" idx="12"/>
          </p:nvPr>
        </p:nvSpPr>
        <p:spPr/>
        <p:txBody>
          <a:bodyPr/>
          <a:lstStyle>
            <a:lvl1pPr>
              <a:defRPr/>
            </a:lvl1pPr>
          </a:lstStyle>
          <a:p>
            <a:fld id="{34FB389E-A469-492D-8C21-1DC3CBFFA038}"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87764554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FFFFFF"/>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FFFFFF"/>
              </a:solidFill>
            </a:endParaRPr>
          </a:p>
        </p:txBody>
      </p:sp>
      <p:sp>
        <p:nvSpPr>
          <p:cNvPr id="5" name="Slide Number Placeholder 4"/>
          <p:cNvSpPr>
            <a:spLocks noGrp="1"/>
          </p:cNvSpPr>
          <p:nvPr>
            <p:ph type="sldNum" sz="quarter" idx="12"/>
          </p:nvPr>
        </p:nvSpPr>
        <p:spPr/>
        <p:txBody>
          <a:bodyPr/>
          <a:lstStyle>
            <a:lvl1pPr>
              <a:defRPr/>
            </a:lvl1pPr>
          </a:lstStyle>
          <a:p>
            <a:fld id="{FDB91466-A604-4A98-A3DB-DEC45BFE256F}"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65471327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FFFFFF"/>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FFFFFF"/>
              </a:solidFill>
            </a:endParaRPr>
          </a:p>
        </p:txBody>
      </p:sp>
      <p:sp>
        <p:nvSpPr>
          <p:cNvPr id="4" name="Slide Number Placeholder 3"/>
          <p:cNvSpPr>
            <a:spLocks noGrp="1"/>
          </p:cNvSpPr>
          <p:nvPr>
            <p:ph type="sldNum" sz="quarter" idx="12"/>
          </p:nvPr>
        </p:nvSpPr>
        <p:spPr/>
        <p:txBody>
          <a:bodyPr/>
          <a:lstStyle>
            <a:lvl1pPr>
              <a:defRPr/>
            </a:lvl1pPr>
          </a:lstStyle>
          <a:p>
            <a:fld id="{05D5FE01-0F82-4DB0-B5F5-BD528299F76E}"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5103025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54E51B5B-F4EF-43AB-BB58-E7C0480605ED}"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57960939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8FA2307B-82A2-4226-8B05-9EE734FB2267}"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8111841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E261BAA7-1606-4213-A239-83707876C206}"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2833523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80AA93A6-B2E4-436E-9444-28AB4B591A8E}"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5549577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247810" name="Rectangle 2"/>
          <p:cNvSpPr>
            <a:spLocks noGrp="1" noChangeArrowheads="1"/>
          </p:cNvSpPr>
          <p:nvPr>
            <p:ph type="title"/>
          </p:nvPr>
        </p:nvSpPr>
        <p:spPr bwMode="auto">
          <a:xfrm>
            <a:off x="457200" y="381000"/>
            <a:ext cx="82296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47811" name="Rectangle 3"/>
          <p:cNvSpPr>
            <a:spLocks noGrp="1" noChangeArrowheads="1"/>
          </p:cNvSpPr>
          <p:nvPr>
            <p:ph type="body" idx="1"/>
          </p:nvPr>
        </p:nvSpPr>
        <p:spPr bwMode="auto">
          <a:xfrm>
            <a:off x="457200" y="1981200"/>
            <a:ext cx="82296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7812"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defRPr>
            </a:lvl1pPr>
          </a:lstStyle>
          <a:p>
            <a:pPr fontAlgn="base">
              <a:spcBef>
                <a:spcPct val="0"/>
              </a:spcBef>
              <a:spcAft>
                <a:spcPct val="0"/>
              </a:spcAft>
            </a:pPr>
            <a:endParaRPr lang="en-US">
              <a:solidFill>
                <a:srgbClr val="FFFFFF"/>
              </a:solidFill>
              <a:latin typeface="Arial" panose="020B0604020202020204" pitchFamily="34" charset="0"/>
            </a:endParaRPr>
          </a:p>
        </p:txBody>
      </p:sp>
      <p:sp>
        <p:nvSpPr>
          <p:cNvPr id="247813"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defRPr>
            </a:lvl1pPr>
          </a:lstStyle>
          <a:p>
            <a:pPr fontAlgn="base">
              <a:spcBef>
                <a:spcPct val="0"/>
              </a:spcBef>
              <a:spcAft>
                <a:spcPct val="0"/>
              </a:spcAft>
            </a:pPr>
            <a:endParaRPr lang="en-US">
              <a:solidFill>
                <a:srgbClr val="FFFFFF"/>
              </a:solidFill>
              <a:latin typeface="Arial" panose="020B0604020202020204" pitchFamily="34" charset="0"/>
            </a:endParaRPr>
          </a:p>
        </p:txBody>
      </p:sp>
      <p:sp>
        <p:nvSpPr>
          <p:cNvPr id="247814"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defRPr>
            </a:lvl1pPr>
          </a:lstStyle>
          <a:p>
            <a:pPr fontAlgn="base">
              <a:spcBef>
                <a:spcPct val="0"/>
              </a:spcBef>
              <a:spcAft>
                <a:spcPct val="0"/>
              </a:spcAft>
            </a:pPr>
            <a:fld id="{F1B9E007-9CA1-4D7F-B6B1-33B8C19F4699}" type="slidenum">
              <a:rPr lang="en-US">
                <a:solidFill>
                  <a:srgbClr val="FFFFFF"/>
                </a:solidFill>
                <a:latin typeface="Arial" panose="020B0604020202020204" pitchFamily="34" charset="0"/>
              </a:rPr>
              <a:pPr fontAlgn="base">
                <a:spcBef>
                  <a:spcPct val="0"/>
                </a:spcBef>
                <a:spcAft>
                  <a:spcPct val="0"/>
                </a:spcAft>
              </a:pPr>
              <a:t>‹#›</a:t>
            </a:fld>
            <a:endParaRPr lang="en-US">
              <a:solidFill>
                <a:srgbClr val="FFFFFF"/>
              </a:solidFill>
              <a:latin typeface="Arial" panose="020B0604020202020204" pitchFamily="34" charset="0"/>
            </a:endParaRPr>
          </a:p>
        </p:txBody>
      </p:sp>
    </p:spTree>
    <p:extLst>
      <p:ext uri="{BB962C8B-B14F-4D97-AF65-F5344CB8AC3E}">
        <p14:creationId xmlns:p14="http://schemas.microsoft.com/office/powerpoint/2010/main" val="698092365"/>
      </p:ext>
    </p:extLst>
  </p:cSld>
  <p:clrMap bg1="dk2" tx1="lt1" bg2="dk1"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ctr" rtl="0" fontAlgn="base">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9pPr>
    </p:titleStyle>
    <p:bodyStyle>
      <a:lvl1pPr marL="342900" indent="-342900" algn="l" rtl="0" fontAlgn="base">
        <a:spcBef>
          <a:spcPct val="20000"/>
        </a:spcBef>
        <a:spcAft>
          <a:spcPct val="0"/>
        </a:spcAft>
        <a:buClr>
          <a:schemeClr val="hlink"/>
        </a:buClr>
        <a:buSzPct val="65000"/>
        <a:buFont typeface="Wingdings" panose="05000000000000000000" pitchFamily="2" charset="2"/>
        <a:buChar char="n"/>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folHlink"/>
        </a:buClr>
        <a:buSzPct val="65000"/>
        <a:buFont typeface="Wingdings" panose="05000000000000000000" pitchFamily="2" charset="2"/>
        <a:buChar char="n"/>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fontAlgn="base">
        <a:spcBef>
          <a:spcPct val="20000"/>
        </a:spcBef>
        <a:spcAft>
          <a:spcPct val="0"/>
        </a:spcAft>
        <a:buClr>
          <a:schemeClr val="hlink"/>
        </a:buClr>
        <a:buSzPct val="65000"/>
        <a:buFont typeface="Wingdings" panose="05000000000000000000" pitchFamily="2" charset="2"/>
        <a:buChar char="n"/>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fontAlgn="base">
        <a:spcBef>
          <a:spcPct val="20000"/>
        </a:spcBef>
        <a:spcAft>
          <a:spcPct val="0"/>
        </a:spcAft>
        <a:buClr>
          <a:schemeClr val="folHlink"/>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fontAlgn="base">
        <a:spcBef>
          <a:spcPct val="20000"/>
        </a:spcBef>
        <a:spcAft>
          <a:spcPct val="0"/>
        </a:spcAft>
        <a:buClr>
          <a:schemeClr val="hlink"/>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8264"/>
            <a:ext cx="9214905" cy="341632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7200" b="1" cap="none" spc="0" dirty="0" smtClean="0">
                <a:ln/>
                <a:solidFill>
                  <a:schemeClr val="tx2"/>
                </a:solidFill>
                <a:effectLst/>
                <a:latin typeface="Arial Rounded MT Bold" panose="020F0704030504030204" pitchFamily="34" charset="0"/>
              </a:rPr>
              <a:t>The</a:t>
            </a:r>
          </a:p>
          <a:p>
            <a:pPr algn="ctr"/>
            <a:r>
              <a:rPr lang="en-US" sz="7200" b="1" cap="none" spc="0" dirty="0" smtClean="0">
                <a:ln/>
                <a:solidFill>
                  <a:schemeClr val="tx2"/>
                </a:solidFill>
                <a:effectLst/>
                <a:latin typeface="Arial Rounded MT Bold" panose="020F0704030504030204" pitchFamily="34" charset="0"/>
              </a:rPr>
              <a:t>House Church</a:t>
            </a:r>
          </a:p>
          <a:p>
            <a:pPr algn="ctr"/>
            <a:r>
              <a:rPr lang="en-US" sz="7200" b="1" cap="none" spc="0" dirty="0" smtClean="0">
                <a:ln/>
                <a:solidFill>
                  <a:schemeClr val="tx2"/>
                </a:solidFill>
                <a:effectLst/>
                <a:latin typeface="Arial Rounded MT Bold" panose="020F0704030504030204" pitchFamily="34" charset="0"/>
              </a:rPr>
              <a:t>Movement</a:t>
            </a:r>
          </a:p>
        </p:txBody>
      </p:sp>
      <p:pic>
        <p:nvPicPr>
          <p:cNvPr id="1026" name="Picture 2" descr="http://carlgobelman.files.wordpress.com/2012/07/lords-supp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6940" y="3978110"/>
            <a:ext cx="3851648" cy="257023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http://eknowledgesolution.com/yahoo_site_admin/assets/images/circle_of_chairs.231153201_st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23329" y="3996764"/>
            <a:ext cx="3402106" cy="255158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58197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18264"/>
            <a:ext cx="9214905" cy="92333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smtClean="0">
                <a:ln/>
                <a:solidFill>
                  <a:schemeClr val="tx2"/>
                </a:solidFill>
                <a:effectLst/>
                <a:latin typeface="Arial Rounded MT Bold" panose="020F0704030504030204" pitchFamily="34" charset="0"/>
              </a:rPr>
              <a:t>The House Church</a:t>
            </a:r>
          </a:p>
        </p:txBody>
      </p:sp>
      <p:sp>
        <p:nvSpPr>
          <p:cNvPr id="3" name="TextBox 2"/>
          <p:cNvSpPr txBox="1"/>
          <p:nvPr/>
        </p:nvSpPr>
        <p:spPr>
          <a:xfrm>
            <a:off x="564777" y="1519518"/>
            <a:ext cx="8256494" cy="4893647"/>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solidFill>
                  <a:schemeClr val="tx2"/>
                </a:solidFill>
              </a:rPr>
              <a:t>Movement for several years – called the “House Church Movement”  </a:t>
            </a:r>
          </a:p>
          <a:p>
            <a:pPr marL="800100" lvl="1" indent="-342900">
              <a:buFont typeface="Wingdings" panose="05000000000000000000" pitchFamily="2" charset="2"/>
              <a:buChar char="ü"/>
            </a:pPr>
            <a:r>
              <a:rPr lang="en-US" sz="2400" i="1" dirty="0" smtClean="0"/>
              <a:t>Started among denominational groups</a:t>
            </a:r>
          </a:p>
          <a:p>
            <a:pPr marL="800100" lvl="1" indent="-342900">
              <a:buFont typeface="Wingdings" panose="05000000000000000000" pitchFamily="2" charset="2"/>
              <a:buChar char="ü"/>
            </a:pPr>
            <a:r>
              <a:rPr lang="en-US" sz="2400" i="1" dirty="0" smtClean="0"/>
              <a:t>Worked among brethren for several years</a:t>
            </a:r>
          </a:p>
          <a:p>
            <a:pPr marL="800100" lvl="1" indent="-342900">
              <a:buFont typeface="Wingdings" panose="05000000000000000000" pitchFamily="2" charset="2"/>
              <a:buChar char="ü"/>
            </a:pPr>
            <a:r>
              <a:rPr lang="en-US" sz="2400" i="1" dirty="0" smtClean="0"/>
              <a:t>Alive and working today </a:t>
            </a:r>
          </a:p>
          <a:p>
            <a:pPr marL="342900" indent="-342900">
              <a:buFont typeface="Arial" panose="020B0604020202020204" pitchFamily="34" charset="0"/>
              <a:buChar char="•"/>
            </a:pPr>
            <a:r>
              <a:rPr lang="en-US" sz="2400" dirty="0" smtClean="0">
                <a:solidFill>
                  <a:schemeClr val="tx2"/>
                </a:solidFill>
              </a:rPr>
              <a:t>Examples among “us”</a:t>
            </a:r>
            <a:endParaRPr lang="en-US" sz="2400" dirty="0" smtClean="0"/>
          </a:p>
          <a:p>
            <a:pPr marL="800100" lvl="1" indent="-342900">
              <a:buFont typeface="Wingdings" panose="05000000000000000000" pitchFamily="2" charset="2"/>
              <a:buChar char="ü"/>
            </a:pPr>
            <a:r>
              <a:rPr lang="en-US" sz="2400" dirty="0" smtClean="0"/>
              <a:t>Franklin, TN (Williamson County Church)</a:t>
            </a:r>
          </a:p>
          <a:p>
            <a:pPr marL="800100" lvl="1" indent="-342900">
              <a:buFont typeface="Wingdings" panose="05000000000000000000" pitchFamily="2" charset="2"/>
              <a:buChar char="ü"/>
            </a:pPr>
            <a:r>
              <a:rPr lang="en-US" sz="2400" dirty="0" smtClean="0"/>
              <a:t>Bowling Green, KY (Church at Bowling Green)</a:t>
            </a:r>
          </a:p>
          <a:p>
            <a:pPr marL="800100" lvl="1" indent="-342900">
              <a:buFont typeface="Wingdings" panose="05000000000000000000" pitchFamily="2" charset="2"/>
              <a:buChar char="ü"/>
            </a:pPr>
            <a:r>
              <a:rPr lang="en-US" sz="2400" dirty="0" smtClean="0"/>
              <a:t>Florence, KY</a:t>
            </a:r>
          </a:p>
          <a:p>
            <a:pPr marL="800100" lvl="1" indent="-342900">
              <a:buFont typeface="Wingdings" panose="05000000000000000000" pitchFamily="2" charset="2"/>
              <a:buChar char="ü"/>
            </a:pPr>
            <a:r>
              <a:rPr lang="en-US" sz="2400" dirty="0" smtClean="0"/>
              <a:t>Athens, AL</a:t>
            </a:r>
          </a:p>
          <a:p>
            <a:pPr marL="800100" lvl="1" indent="-342900">
              <a:buFont typeface="Wingdings" panose="05000000000000000000" pitchFamily="2" charset="2"/>
              <a:buChar char="ü"/>
            </a:pPr>
            <a:r>
              <a:rPr lang="en-US" sz="2400" dirty="0" smtClean="0"/>
              <a:t>Tampa, FL (Christians in Tampa)</a:t>
            </a:r>
          </a:p>
          <a:p>
            <a:pPr marL="800100" lvl="1" indent="-342900">
              <a:buFont typeface="Wingdings" panose="05000000000000000000" pitchFamily="2" charset="2"/>
              <a:buChar char="ü"/>
            </a:pPr>
            <a:r>
              <a:rPr lang="en-US" sz="2400" dirty="0" smtClean="0"/>
              <a:t>Birmingham, AL (Church at Birmingham)</a:t>
            </a:r>
          </a:p>
          <a:p>
            <a:pPr marL="800100" lvl="1" indent="-342900">
              <a:buFont typeface="Wingdings" panose="05000000000000000000" pitchFamily="2" charset="2"/>
              <a:buChar char="ü"/>
            </a:pPr>
            <a:r>
              <a:rPr lang="en-US" sz="2400" dirty="0" smtClean="0"/>
              <a:t>Etc. – Kansas City, Huntsville, Denver &amp; St. Louis</a:t>
            </a:r>
            <a:endParaRPr lang="en-US" sz="2400" dirty="0"/>
          </a:p>
        </p:txBody>
      </p:sp>
    </p:spTree>
    <p:extLst>
      <p:ext uri="{BB962C8B-B14F-4D97-AF65-F5344CB8AC3E}">
        <p14:creationId xmlns:p14="http://schemas.microsoft.com/office/powerpoint/2010/main" val="42689257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1000"/>
                                        <p:tgtEl>
                                          <p:spTgt spid="3">
                                            <p:txEl>
                                              <p:pRg st="8" end="8"/>
                                            </p:txEl>
                                          </p:spTgt>
                                        </p:tgtEl>
                                      </p:cBhvr>
                                    </p:animEffect>
                                    <p:anim calcmode="lin" valueType="num">
                                      <p:cBhvr>
                                        <p:cTn id="6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
                                            <p:txEl>
                                              <p:pRg st="9" end="9"/>
                                            </p:txEl>
                                          </p:spTgt>
                                        </p:tgtEl>
                                        <p:attrNameLst>
                                          <p:attrName>style.visibility</p:attrName>
                                        </p:attrNameLst>
                                      </p:cBhvr>
                                      <p:to>
                                        <p:strVal val="visible"/>
                                      </p:to>
                                    </p:set>
                                    <p:animEffect transition="in" filter="fade">
                                      <p:cBhvr>
                                        <p:cTn id="70" dur="1000"/>
                                        <p:tgtEl>
                                          <p:spTgt spid="3">
                                            <p:txEl>
                                              <p:pRg st="9" end="9"/>
                                            </p:txEl>
                                          </p:spTgt>
                                        </p:tgtEl>
                                      </p:cBhvr>
                                    </p:animEffect>
                                    <p:anim calcmode="lin" valueType="num">
                                      <p:cBhvr>
                                        <p:cTn id="71"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3">
                                            <p:txEl>
                                              <p:pRg st="10" end="10"/>
                                            </p:txEl>
                                          </p:spTgt>
                                        </p:tgtEl>
                                        <p:attrNameLst>
                                          <p:attrName>style.visibility</p:attrName>
                                        </p:attrNameLst>
                                      </p:cBhvr>
                                      <p:to>
                                        <p:strVal val="visible"/>
                                      </p:to>
                                    </p:set>
                                    <p:animEffect transition="in" filter="fade">
                                      <p:cBhvr>
                                        <p:cTn id="77" dur="1000"/>
                                        <p:tgtEl>
                                          <p:spTgt spid="3">
                                            <p:txEl>
                                              <p:pRg st="10" end="10"/>
                                            </p:txEl>
                                          </p:spTgt>
                                        </p:tgtEl>
                                      </p:cBhvr>
                                    </p:animEffect>
                                    <p:anim calcmode="lin" valueType="num">
                                      <p:cBhvr>
                                        <p:cTn id="78"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9"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3">
                                            <p:txEl>
                                              <p:pRg st="11" end="11"/>
                                            </p:txEl>
                                          </p:spTgt>
                                        </p:tgtEl>
                                        <p:attrNameLst>
                                          <p:attrName>style.visibility</p:attrName>
                                        </p:attrNameLst>
                                      </p:cBhvr>
                                      <p:to>
                                        <p:strVal val="visible"/>
                                      </p:to>
                                    </p:set>
                                    <p:animEffect transition="in" filter="fade">
                                      <p:cBhvr>
                                        <p:cTn id="84" dur="1000"/>
                                        <p:tgtEl>
                                          <p:spTgt spid="3">
                                            <p:txEl>
                                              <p:pRg st="11" end="11"/>
                                            </p:txEl>
                                          </p:spTgt>
                                        </p:tgtEl>
                                      </p:cBhvr>
                                    </p:animEffect>
                                    <p:anim calcmode="lin" valueType="num">
                                      <p:cBhvr>
                                        <p:cTn id="85"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86"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18264"/>
            <a:ext cx="9214905" cy="92333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smtClean="0">
                <a:ln/>
                <a:solidFill>
                  <a:schemeClr val="tx2"/>
                </a:solidFill>
                <a:effectLst/>
                <a:latin typeface="Arial Rounded MT Bold" panose="020F0704030504030204" pitchFamily="34" charset="0"/>
              </a:rPr>
              <a:t>The House Church</a:t>
            </a:r>
          </a:p>
        </p:txBody>
      </p:sp>
      <p:sp>
        <p:nvSpPr>
          <p:cNvPr id="3" name="TextBox 2"/>
          <p:cNvSpPr txBox="1"/>
          <p:nvPr/>
        </p:nvSpPr>
        <p:spPr>
          <a:xfrm>
            <a:off x="564777" y="1519518"/>
            <a:ext cx="8256494" cy="2308324"/>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solidFill>
                  <a:schemeClr val="tx2"/>
                </a:solidFill>
              </a:rPr>
              <a:t>What is true of one group – not necessarily true of another.</a:t>
            </a:r>
          </a:p>
          <a:p>
            <a:endParaRPr lang="en-US" sz="2400" dirty="0" smtClean="0">
              <a:solidFill>
                <a:schemeClr val="tx2"/>
              </a:solidFill>
            </a:endParaRPr>
          </a:p>
          <a:p>
            <a:pPr marL="342900" indent="-342900">
              <a:buFont typeface="Arial" panose="020B0604020202020204" pitchFamily="34" charset="0"/>
              <a:buChar char="•"/>
            </a:pPr>
            <a:r>
              <a:rPr lang="en-US" sz="2400" dirty="0" smtClean="0">
                <a:solidFill>
                  <a:schemeClr val="tx2"/>
                </a:solidFill>
              </a:rPr>
              <a:t>What one practices / believes – another may not</a:t>
            </a:r>
          </a:p>
          <a:p>
            <a:endParaRPr lang="en-US" sz="2400" dirty="0" smtClean="0">
              <a:solidFill>
                <a:schemeClr val="tx2"/>
              </a:solidFill>
            </a:endParaRPr>
          </a:p>
          <a:p>
            <a:pPr marL="342900" indent="-342900">
              <a:buFont typeface="Arial" panose="020B0604020202020204" pitchFamily="34" charset="0"/>
              <a:buChar char="•"/>
            </a:pPr>
            <a:r>
              <a:rPr lang="en-US" sz="2400" dirty="0" smtClean="0">
                <a:solidFill>
                  <a:schemeClr val="tx2"/>
                </a:solidFill>
              </a:rPr>
              <a:t>Not an exhaustive study – but an overview</a:t>
            </a:r>
            <a:endParaRPr lang="en-US" sz="2400" dirty="0"/>
          </a:p>
        </p:txBody>
      </p:sp>
    </p:spTree>
    <p:extLst>
      <p:ext uri="{BB962C8B-B14F-4D97-AF65-F5344CB8AC3E}">
        <p14:creationId xmlns:p14="http://schemas.microsoft.com/office/powerpoint/2010/main" val="308049704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8264"/>
            <a:ext cx="9214905" cy="156966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800" b="1" cap="none" spc="0" dirty="0" smtClean="0">
                <a:ln/>
                <a:solidFill>
                  <a:schemeClr val="tx2"/>
                </a:solidFill>
                <a:effectLst/>
                <a:latin typeface="Arial Rounded MT Bold" panose="020F0704030504030204" pitchFamily="34" charset="0"/>
              </a:rPr>
              <a:t>The House Church Movement</a:t>
            </a:r>
          </a:p>
          <a:p>
            <a:pPr algn="ctr"/>
            <a:r>
              <a:rPr lang="en-US" sz="4800" b="1" dirty="0" smtClean="0">
                <a:ln/>
                <a:solidFill>
                  <a:schemeClr val="tx2"/>
                </a:solidFill>
                <a:latin typeface="Arial Rounded MT Bold" panose="020F0704030504030204" pitchFamily="34" charset="0"/>
              </a:rPr>
              <a:t>And Beyond</a:t>
            </a:r>
            <a:endParaRPr lang="en-US" sz="4800" b="1" cap="none" spc="0" dirty="0">
              <a:ln/>
              <a:solidFill>
                <a:schemeClr val="tx2"/>
              </a:solidFill>
              <a:effectLst/>
              <a:latin typeface="Arial Rounded MT Bold" panose="020F0704030504030204" pitchFamily="34" charset="0"/>
            </a:endParaRPr>
          </a:p>
        </p:txBody>
      </p:sp>
      <p:sp>
        <p:nvSpPr>
          <p:cNvPr id="5" name="TextBox 4"/>
          <p:cNvSpPr txBox="1"/>
          <p:nvPr/>
        </p:nvSpPr>
        <p:spPr>
          <a:xfrm>
            <a:off x="1012200" y="2191871"/>
            <a:ext cx="8202705" cy="890115"/>
          </a:xfrm>
          <a:prstGeom prst="rect">
            <a:avLst/>
          </a:prstGeom>
          <a:noFill/>
        </p:spPr>
        <p:txBody>
          <a:bodyPr wrap="square" rtlCol="0">
            <a:spAutoFit/>
          </a:bodyPr>
          <a:lstStyle/>
          <a:p>
            <a:pPr marL="514350" indent="-514350">
              <a:lnSpc>
                <a:spcPct val="150000"/>
              </a:lnSpc>
              <a:buFont typeface="+mj-lt"/>
              <a:buAutoNum type="romanUcPeriod"/>
            </a:pPr>
            <a:r>
              <a:rPr lang="en-US" sz="4000" dirty="0" smtClean="0">
                <a:effectLst>
                  <a:outerShdw blurRad="38100" dist="38100" dir="2700000" algn="tl">
                    <a:srgbClr val="000000">
                      <a:alpha val="43137"/>
                    </a:srgbClr>
                  </a:outerShdw>
                </a:effectLst>
              </a:rPr>
              <a:t> </a:t>
            </a:r>
            <a:r>
              <a:rPr lang="en-US" sz="4000" u="sng" dirty="0" smtClean="0">
                <a:effectLst>
                  <a:outerShdw blurRad="38100" dist="38100" dir="2700000" algn="tl">
                    <a:srgbClr val="000000">
                      <a:alpha val="43137"/>
                    </a:srgbClr>
                  </a:outerShdw>
                </a:effectLst>
              </a:rPr>
              <a:t>Identity</a:t>
            </a:r>
            <a:r>
              <a:rPr lang="en-US" sz="4000" dirty="0" smtClean="0">
                <a:effectLst>
                  <a:outerShdw blurRad="38100" dist="38100" dir="2700000" algn="tl">
                    <a:srgbClr val="000000">
                      <a:alpha val="43137"/>
                    </a:srgbClr>
                  </a:outerShdw>
                </a:effectLst>
              </a:rPr>
              <a:t> of the Movement</a:t>
            </a:r>
            <a:endParaRPr lang="en-US" sz="4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194956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7764" y="309283"/>
            <a:ext cx="8202705" cy="1200329"/>
          </a:xfrm>
          <a:prstGeom prst="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514350" indent="-514350" algn="ctr">
              <a:lnSpc>
                <a:spcPct val="150000"/>
              </a:lnSpc>
              <a:buFont typeface="+mj-lt"/>
              <a:buAutoNum type="romanUcPeriod"/>
            </a:pPr>
            <a:r>
              <a:rPr lang="en-US" sz="4000" dirty="0" smtClean="0">
                <a:effectLst>
                  <a:outerShdw blurRad="38100" dist="38100" dir="2700000" algn="tl">
                    <a:srgbClr val="000000">
                      <a:alpha val="43137"/>
                    </a:srgbClr>
                  </a:outerShdw>
                </a:effectLst>
              </a:rPr>
              <a:t> </a:t>
            </a:r>
            <a:r>
              <a:rPr lang="en-US" sz="4000" u="sng" dirty="0" smtClean="0">
                <a:effectLst>
                  <a:outerShdw blurRad="38100" dist="38100" dir="2700000" algn="tl">
                    <a:srgbClr val="000000">
                      <a:alpha val="43137"/>
                    </a:srgbClr>
                  </a:outerShdw>
                </a:effectLst>
              </a:rPr>
              <a:t>Identity</a:t>
            </a:r>
            <a:r>
              <a:rPr lang="en-US" sz="4000" dirty="0" smtClean="0">
                <a:effectLst>
                  <a:outerShdw blurRad="38100" dist="38100" dir="2700000" algn="tl">
                    <a:srgbClr val="000000">
                      <a:alpha val="43137"/>
                    </a:srgbClr>
                  </a:outerShdw>
                </a:effectLst>
              </a:rPr>
              <a:t> of the Movement</a:t>
            </a:r>
            <a:endParaRPr lang="en-US" sz="4000" dirty="0">
              <a:effectLst>
                <a:outerShdw blurRad="38100" dist="38100" dir="2700000" algn="tl">
                  <a:srgbClr val="000000">
                    <a:alpha val="43137"/>
                  </a:srgbClr>
                </a:outerShdw>
              </a:effectLst>
            </a:endParaRPr>
          </a:p>
          <a:p>
            <a:pPr algn="ctr">
              <a:lnSpc>
                <a:spcPct val="150000"/>
              </a:lnSpc>
            </a:pPr>
            <a:endParaRPr lang="en-US" sz="800" dirty="0" smtClean="0">
              <a:effectLst>
                <a:outerShdw blurRad="38100" dist="38100" dir="2700000" algn="tl">
                  <a:srgbClr val="000000">
                    <a:alpha val="43137"/>
                  </a:srgbClr>
                </a:outerShdw>
              </a:effectLst>
            </a:endParaRPr>
          </a:p>
        </p:txBody>
      </p:sp>
      <p:sp>
        <p:nvSpPr>
          <p:cNvPr id="3" name="TextBox 2"/>
          <p:cNvSpPr txBox="1"/>
          <p:nvPr/>
        </p:nvSpPr>
        <p:spPr>
          <a:xfrm>
            <a:off x="487764" y="1828800"/>
            <a:ext cx="8202705" cy="3416320"/>
          </a:xfrm>
          <a:prstGeom prst="rect">
            <a:avLst/>
          </a:prstGeom>
          <a:noFill/>
        </p:spPr>
        <p:txBody>
          <a:bodyPr wrap="square" rtlCol="0">
            <a:spAutoFit/>
          </a:bodyPr>
          <a:lstStyle/>
          <a:p>
            <a:pPr marL="457200" indent="-457200">
              <a:buFont typeface="+mj-lt"/>
              <a:buAutoNum type="alphaUcPeriod"/>
            </a:pPr>
            <a:r>
              <a:rPr lang="en-US" sz="2400" dirty="0" smtClean="0"/>
              <a:t>Not merely a question of meeting in someone’s house</a:t>
            </a:r>
          </a:p>
          <a:p>
            <a:pPr marL="914400" lvl="1" indent="-457200">
              <a:buFont typeface="+mj-lt"/>
              <a:buAutoNum type="arabicPeriod"/>
            </a:pPr>
            <a:r>
              <a:rPr lang="en-US" sz="2400" i="1" dirty="0" smtClean="0"/>
              <a:t>Churches did meet in houses at times</a:t>
            </a:r>
          </a:p>
          <a:p>
            <a:pPr marL="1371600" lvl="2" indent="-457200">
              <a:buFont typeface="+mj-lt"/>
              <a:buAutoNum type="alphaLcPeriod"/>
            </a:pPr>
            <a:r>
              <a:rPr lang="en-US" sz="2400" dirty="0" smtClean="0"/>
              <a:t>Rom. 16:5</a:t>
            </a:r>
          </a:p>
          <a:p>
            <a:pPr marL="1371600" lvl="2" indent="-457200">
              <a:buFont typeface="+mj-lt"/>
              <a:buAutoNum type="alphaLcPeriod"/>
            </a:pPr>
            <a:r>
              <a:rPr lang="en-US" sz="2400" dirty="0" smtClean="0"/>
              <a:t>1 Cor. 16:19</a:t>
            </a:r>
          </a:p>
          <a:p>
            <a:pPr marL="1371600" lvl="2" indent="-457200">
              <a:buFont typeface="+mj-lt"/>
              <a:buAutoNum type="alphaLcPeriod"/>
            </a:pPr>
            <a:r>
              <a:rPr lang="en-US" sz="2400" dirty="0" smtClean="0"/>
              <a:t>Col. 4:15</a:t>
            </a:r>
          </a:p>
          <a:p>
            <a:pPr marL="1371600" lvl="2" indent="-457200">
              <a:buFont typeface="+mj-lt"/>
              <a:buAutoNum type="alphaLcPeriod"/>
            </a:pPr>
            <a:r>
              <a:rPr lang="en-US" sz="2400" dirty="0" err="1" smtClean="0"/>
              <a:t>Philem</a:t>
            </a:r>
            <a:r>
              <a:rPr lang="en-US" sz="2400" dirty="0" smtClean="0"/>
              <a:t> 2</a:t>
            </a:r>
          </a:p>
          <a:p>
            <a:pPr marL="914400" lvl="1" indent="-457200">
              <a:buFont typeface="+mj-lt"/>
              <a:buAutoNum type="arabicPeriod"/>
            </a:pPr>
            <a:r>
              <a:rPr lang="en-US" sz="2400" i="1" dirty="0" smtClean="0"/>
              <a:t>Churches met in other places as well</a:t>
            </a:r>
          </a:p>
          <a:p>
            <a:pPr marL="914400" lvl="1" indent="-457200">
              <a:buFont typeface="+mj-lt"/>
              <a:buAutoNum type="arabicPeriod"/>
            </a:pPr>
            <a:r>
              <a:rPr lang="en-US" sz="2400" i="1" dirty="0" smtClean="0"/>
              <a:t>More about what believe and practice – drive  - than where they meet</a:t>
            </a:r>
            <a:endParaRPr lang="en-US" sz="2400" i="1" dirty="0"/>
          </a:p>
        </p:txBody>
      </p:sp>
    </p:spTree>
    <p:extLst>
      <p:ext uri="{BB962C8B-B14F-4D97-AF65-F5344CB8AC3E}">
        <p14:creationId xmlns:p14="http://schemas.microsoft.com/office/powerpoint/2010/main" val="358131357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7764" y="309283"/>
            <a:ext cx="8202705" cy="1200329"/>
          </a:xfrm>
          <a:prstGeom prst="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514350" indent="-514350" algn="ctr">
              <a:lnSpc>
                <a:spcPct val="150000"/>
              </a:lnSpc>
              <a:buFont typeface="+mj-lt"/>
              <a:buAutoNum type="romanUcPeriod"/>
            </a:pPr>
            <a:r>
              <a:rPr lang="en-US" sz="4000" dirty="0" smtClean="0">
                <a:effectLst>
                  <a:outerShdw blurRad="38100" dist="38100" dir="2700000" algn="tl">
                    <a:srgbClr val="000000">
                      <a:alpha val="43137"/>
                    </a:srgbClr>
                  </a:outerShdw>
                </a:effectLst>
              </a:rPr>
              <a:t> </a:t>
            </a:r>
            <a:r>
              <a:rPr lang="en-US" sz="4000" u="sng" dirty="0" smtClean="0">
                <a:effectLst>
                  <a:outerShdw blurRad="38100" dist="38100" dir="2700000" algn="tl">
                    <a:srgbClr val="000000">
                      <a:alpha val="43137"/>
                    </a:srgbClr>
                  </a:outerShdw>
                </a:effectLst>
              </a:rPr>
              <a:t>Identity</a:t>
            </a:r>
            <a:r>
              <a:rPr lang="en-US" sz="4000" dirty="0" smtClean="0">
                <a:effectLst>
                  <a:outerShdw blurRad="38100" dist="38100" dir="2700000" algn="tl">
                    <a:srgbClr val="000000">
                      <a:alpha val="43137"/>
                    </a:srgbClr>
                  </a:outerShdw>
                </a:effectLst>
              </a:rPr>
              <a:t> of the Movement</a:t>
            </a:r>
            <a:endParaRPr lang="en-US" sz="4000" dirty="0">
              <a:effectLst>
                <a:outerShdw blurRad="38100" dist="38100" dir="2700000" algn="tl">
                  <a:srgbClr val="000000">
                    <a:alpha val="43137"/>
                  </a:srgbClr>
                </a:outerShdw>
              </a:effectLst>
            </a:endParaRPr>
          </a:p>
          <a:p>
            <a:pPr algn="ctr">
              <a:lnSpc>
                <a:spcPct val="150000"/>
              </a:lnSpc>
            </a:pPr>
            <a:endParaRPr lang="en-US" sz="800" dirty="0" smtClean="0">
              <a:effectLst>
                <a:outerShdw blurRad="38100" dist="38100" dir="2700000" algn="tl">
                  <a:srgbClr val="000000">
                    <a:alpha val="43137"/>
                  </a:srgbClr>
                </a:outerShdw>
              </a:effectLst>
            </a:endParaRPr>
          </a:p>
        </p:txBody>
      </p:sp>
      <p:sp>
        <p:nvSpPr>
          <p:cNvPr id="3" name="TextBox 2"/>
          <p:cNvSpPr txBox="1"/>
          <p:nvPr/>
        </p:nvSpPr>
        <p:spPr>
          <a:xfrm>
            <a:off x="487764" y="1828800"/>
            <a:ext cx="8202705" cy="3785652"/>
          </a:xfrm>
          <a:prstGeom prst="rect">
            <a:avLst/>
          </a:prstGeom>
          <a:noFill/>
        </p:spPr>
        <p:txBody>
          <a:bodyPr wrap="square" rtlCol="0">
            <a:spAutoFit/>
          </a:bodyPr>
          <a:lstStyle/>
          <a:p>
            <a:pPr marL="457200" indent="-457200">
              <a:buFont typeface="+mj-lt"/>
              <a:buAutoNum type="alphaUcPeriod"/>
            </a:pPr>
            <a:r>
              <a:rPr lang="en-US" sz="2400" dirty="0" smtClean="0"/>
              <a:t>Not merely a question of meeting in someone’s house</a:t>
            </a:r>
          </a:p>
          <a:p>
            <a:pPr marL="457200" indent="-457200">
              <a:buFont typeface="+mj-lt"/>
              <a:buAutoNum type="alphaUcPeriod"/>
            </a:pPr>
            <a:r>
              <a:rPr lang="en-US" sz="2400" dirty="0" smtClean="0"/>
              <a:t>Driven by:</a:t>
            </a:r>
          </a:p>
          <a:p>
            <a:pPr marL="914400" lvl="1" indent="-457200">
              <a:buFont typeface="+mj-lt"/>
              <a:buAutoNum type="arabicPeriod"/>
            </a:pPr>
            <a:r>
              <a:rPr lang="en-US" sz="2400" i="1" dirty="0" smtClean="0"/>
              <a:t>Dissatisfaction – feeling that churches have lost their spirituality and stuck in rut of traditionalism</a:t>
            </a:r>
          </a:p>
          <a:p>
            <a:pPr marL="914400" lvl="1" indent="-457200">
              <a:buFont typeface="+mj-lt"/>
              <a:buAutoNum type="arabicPeriod"/>
            </a:pPr>
            <a:r>
              <a:rPr lang="en-US" sz="2400" i="1" dirty="0" smtClean="0"/>
              <a:t>Liberal thinking</a:t>
            </a:r>
          </a:p>
          <a:p>
            <a:pPr marL="1371600" lvl="2" indent="-457200">
              <a:buFont typeface="+mj-lt"/>
              <a:buAutoNum type="alphaLcPeriod"/>
            </a:pPr>
            <a:r>
              <a:rPr lang="en-US" sz="2400" dirty="0" smtClean="0"/>
              <a:t>Found among denominational groups</a:t>
            </a:r>
          </a:p>
          <a:p>
            <a:pPr marL="1371600" lvl="2" indent="-457200">
              <a:buFont typeface="+mj-lt"/>
              <a:buAutoNum type="alphaLcPeriod"/>
            </a:pPr>
            <a:r>
              <a:rPr lang="en-US" sz="2400" dirty="0" smtClean="0"/>
              <a:t>Found among institutional churches of Christ</a:t>
            </a:r>
          </a:p>
          <a:p>
            <a:pPr marL="1371600" lvl="2" indent="-457200">
              <a:buFont typeface="+mj-lt"/>
              <a:buAutoNum type="alphaLcPeriod"/>
            </a:pPr>
            <a:r>
              <a:rPr lang="en-US" sz="2400" dirty="0" smtClean="0"/>
              <a:t>Found among non-institutional churches of Christ</a:t>
            </a:r>
          </a:p>
          <a:p>
            <a:pPr marL="914400" lvl="1" indent="-457200">
              <a:buFont typeface="+mj-lt"/>
              <a:buAutoNum type="arabicPeriod"/>
            </a:pPr>
            <a:r>
              <a:rPr lang="en-US" sz="2400" i="1" dirty="0" smtClean="0"/>
              <a:t>Two works that had considerable impact at the beginning of this movement:</a:t>
            </a:r>
            <a:endParaRPr lang="en-US" sz="2400" i="1" dirty="0"/>
          </a:p>
        </p:txBody>
      </p:sp>
    </p:spTree>
    <p:extLst>
      <p:ext uri="{BB962C8B-B14F-4D97-AF65-F5344CB8AC3E}">
        <p14:creationId xmlns:p14="http://schemas.microsoft.com/office/powerpoint/2010/main" val="38383888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8466" name="Picture 2" descr="096600603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676400"/>
            <a:ext cx="3346450" cy="4953000"/>
          </a:xfrm>
          <a:prstGeom prst="rect">
            <a:avLst/>
          </a:prstGeom>
          <a:noFill/>
          <a:extLst>
            <a:ext uri="{909E8E84-426E-40DD-AFC4-6F175D3DCCD1}">
              <a14:hiddenFill xmlns:a14="http://schemas.microsoft.com/office/drawing/2010/main">
                <a:solidFill>
                  <a:srgbClr val="FFFFFF"/>
                </a:solidFill>
              </a14:hiddenFill>
            </a:ext>
          </a:extLst>
        </p:spPr>
      </p:pic>
      <p:pic>
        <p:nvPicPr>
          <p:cNvPr id="318467" name="Picture 3" descr="245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2057400"/>
            <a:ext cx="3205163" cy="3581400"/>
          </a:xfrm>
          <a:prstGeom prst="rect">
            <a:avLst/>
          </a:prstGeom>
          <a:noFill/>
          <a:extLst>
            <a:ext uri="{909E8E84-426E-40DD-AFC4-6F175D3DCCD1}">
              <a14:hiddenFill xmlns:a14="http://schemas.microsoft.com/office/drawing/2010/main">
                <a:solidFill>
                  <a:srgbClr val="FFFFFF"/>
                </a:solidFill>
              </a14:hiddenFill>
            </a:ext>
          </a:extLst>
        </p:spPr>
      </p:pic>
      <p:sp>
        <p:nvSpPr>
          <p:cNvPr id="318468" name="Text Box 4"/>
          <p:cNvSpPr txBox="1">
            <a:spLocks noChangeArrowheads="1"/>
          </p:cNvSpPr>
          <p:nvPr/>
        </p:nvSpPr>
        <p:spPr bwMode="auto">
          <a:xfrm>
            <a:off x="0" y="228600"/>
            <a:ext cx="9144000" cy="1177925"/>
          </a:xfrm>
          <a:prstGeom prst="rect">
            <a:avLst/>
          </a:prstGeom>
          <a:noFill/>
          <a:ln>
            <a:noFill/>
          </a:ln>
          <a:effectLst>
            <a:outerShdw dist="89803"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eaLnBrk="0" fontAlgn="base" hangingPunct="0">
              <a:lnSpc>
                <a:spcPct val="70000"/>
              </a:lnSpc>
              <a:spcBef>
                <a:spcPct val="50000"/>
              </a:spcBef>
              <a:spcAft>
                <a:spcPct val="0"/>
              </a:spcAft>
            </a:pPr>
            <a:r>
              <a:rPr lang="en-US" sz="4000" b="1">
                <a:solidFill>
                  <a:srgbClr val="FFFFCC"/>
                </a:solidFill>
                <a:latin typeface="Times New Roman" panose="02020603050405020304" pitchFamily="18" charset="0"/>
              </a:rPr>
              <a:t>Radical Restoration by LaGard Smith</a:t>
            </a:r>
            <a:endParaRPr lang="en-US" sz="2400" b="1">
              <a:solidFill>
                <a:srgbClr val="FFFFFF"/>
              </a:solidFill>
              <a:latin typeface="Times New Roman" panose="02020603050405020304" pitchFamily="18" charset="0"/>
            </a:endParaRPr>
          </a:p>
          <a:p>
            <a:pPr algn="ctr" eaLnBrk="0" fontAlgn="base" hangingPunct="0">
              <a:lnSpc>
                <a:spcPct val="70000"/>
              </a:lnSpc>
              <a:spcBef>
                <a:spcPct val="50000"/>
              </a:spcBef>
              <a:spcAft>
                <a:spcPct val="0"/>
              </a:spcAft>
            </a:pPr>
            <a:r>
              <a:rPr lang="en-US" sz="3600" b="1" i="1">
                <a:solidFill>
                  <a:srgbClr val="FFFFCC"/>
                </a:solidFill>
                <a:latin typeface="Times New Roman" panose="02020603050405020304" pitchFamily="18" charset="0"/>
              </a:rPr>
              <a:t>Promotes Renewed House Church Movement</a:t>
            </a:r>
            <a:endParaRPr lang="en-US" sz="2400" b="1">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33495589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42" name="Rectangle 2"/>
          <p:cNvSpPr>
            <a:spLocks noGrp="1" noChangeArrowheads="1"/>
          </p:cNvSpPr>
          <p:nvPr>
            <p:ph type="title"/>
          </p:nvPr>
        </p:nvSpPr>
        <p:spPr>
          <a:xfrm>
            <a:off x="457200" y="0"/>
            <a:ext cx="8229600" cy="1139825"/>
          </a:xfrm>
          <a:effectLst>
            <a:outerShdw dist="71842" dir="2700000" algn="ctr" rotWithShape="0">
              <a:schemeClr val="bg2"/>
            </a:outerShdw>
          </a:effectLst>
        </p:spPr>
        <p:txBody>
          <a:bodyPr/>
          <a:lstStyle/>
          <a:p>
            <a:r>
              <a:rPr lang="en-US" sz="4800" b="1">
                <a:effectLst/>
              </a:rPr>
              <a:t>Main Points of Movement</a:t>
            </a:r>
          </a:p>
        </p:txBody>
      </p:sp>
      <p:sp>
        <p:nvSpPr>
          <p:cNvPr id="317443" name="Rectangle 3"/>
          <p:cNvSpPr>
            <a:spLocks noGrp="1" noChangeArrowheads="1"/>
          </p:cNvSpPr>
          <p:nvPr>
            <p:ph type="body" idx="1"/>
          </p:nvPr>
        </p:nvSpPr>
        <p:spPr>
          <a:xfrm>
            <a:off x="0" y="1447800"/>
            <a:ext cx="5410200" cy="4530725"/>
          </a:xfrm>
        </p:spPr>
        <p:txBody>
          <a:bodyPr/>
          <a:lstStyle/>
          <a:p>
            <a:pPr>
              <a:lnSpc>
                <a:spcPct val="90000"/>
              </a:lnSpc>
              <a:buClr>
                <a:schemeClr val="tx2"/>
              </a:buClr>
            </a:pPr>
            <a:r>
              <a:rPr lang="en-US" sz="2800">
                <a:effectLst/>
              </a:rPr>
              <a:t>First century church had Lord’s Supper along with common meal -- we should do the same</a:t>
            </a:r>
          </a:p>
          <a:p>
            <a:pPr>
              <a:lnSpc>
                <a:spcPct val="90000"/>
              </a:lnSpc>
              <a:buClr>
                <a:schemeClr val="tx2"/>
              </a:buClr>
            </a:pPr>
            <a:r>
              <a:rPr lang="en-US" sz="2800">
                <a:effectLst/>
              </a:rPr>
              <a:t>“House churches” pattern of first century -- we should do the same</a:t>
            </a:r>
          </a:p>
          <a:p>
            <a:pPr>
              <a:lnSpc>
                <a:spcPct val="90000"/>
              </a:lnSpc>
              <a:buClr>
                <a:schemeClr val="tx2"/>
              </a:buClr>
            </a:pPr>
            <a:r>
              <a:rPr lang="en-US" sz="2800">
                <a:effectLst/>
              </a:rPr>
              <a:t>No structure &amp; organization</a:t>
            </a:r>
          </a:p>
          <a:p>
            <a:pPr>
              <a:lnSpc>
                <a:spcPct val="90000"/>
              </a:lnSpc>
              <a:buClr>
                <a:schemeClr val="tx2"/>
              </a:buClr>
            </a:pPr>
            <a:r>
              <a:rPr lang="en-US" sz="2800" b="1">
                <a:solidFill>
                  <a:srgbClr val="66FFFF"/>
                </a:solidFill>
                <a:effectLst/>
              </a:rPr>
              <a:t>Goal:</a:t>
            </a:r>
            <a:r>
              <a:rPr lang="en-US" sz="2800">
                <a:solidFill>
                  <a:srgbClr val="66FFFF"/>
                </a:solidFill>
                <a:effectLst/>
              </a:rPr>
              <a:t> Setting should be intimate, informal, spontaneous, personal, active, mutually participatory</a:t>
            </a:r>
            <a:endParaRPr lang="en-US" sz="2800">
              <a:effectLst/>
            </a:endParaRPr>
          </a:p>
        </p:txBody>
      </p:sp>
      <p:pic>
        <p:nvPicPr>
          <p:cNvPr id="317444" name="Picture 4" descr="book - Smith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2057400"/>
            <a:ext cx="2755900"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59343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17443">
                                            <p:txEl>
                                              <p:pRg st="0" end="0"/>
                                            </p:txEl>
                                          </p:spTgt>
                                        </p:tgtEl>
                                        <p:attrNameLst>
                                          <p:attrName>style.visibility</p:attrName>
                                        </p:attrNameLst>
                                      </p:cBhvr>
                                      <p:to>
                                        <p:strVal val="visible"/>
                                      </p:to>
                                    </p:set>
                                    <p:anim calcmode="lin" valueType="num">
                                      <p:cBhvr>
                                        <p:cTn id="7" dur="500" fill="hold"/>
                                        <p:tgtEl>
                                          <p:spTgt spid="31744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17443">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317443">
                                            <p:txEl>
                                              <p:pRg st="1" end="1"/>
                                            </p:txEl>
                                          </p:spTgt>
                                        </p:tgtEl>
                                        <p:attrNameLst>
                                          <p:attrName>style.visibility</p:attrName>
                                        </p:attrNameLst>
                                      </p:cBhvr>
                                      <p:to>
                                        <p:strVal val="visible"/>
                                      </p:to>
                                    </p:set>
                                    <p:anim calcmode="lin" valueType="num">
                                      <p:cBhvr>
                                        <p:cTn id="13" dur="500" fill="hold"/>
                                        <p:tgtEl>
                                          <p:spTgt spid="317443">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317443">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317443">
                                            <p:txEl>
                                              <p:pRg st="2" end="2"/>
                                            </p:txEl>
                                          </p:spTgt>
                                        </p:tgtEl>
                                        <p:attrNameLst>
                                          <p:attrName>style.visibility</p:attrName>
                                        </p:attrNameLst>
                                      </p:cBhvr>
                                      <p:to>
                                        <p:strVal val="visible"/>
                                      </p:to>
                                    </p:set>
                                    <p:anim calcmode="lin" valueType="num">
                                      <p:cBhvr>
                                        <p:cTn id="19" dur="500" fill="hold"/>
                                        <p:tgtEl>
                                          <p:spTgt spid="317443">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317443">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317443">
                                            <p:txEl>
                                              <p:pRg st="3" end="3"/>
                                            </p:txEl>
                                          </p:spTgt>
                                        </p:tgtEl>
                                        <p:attrNameLst>
                                          <p:attrName>style.visibility</p:attrName>
                                        </p:attrNameLst>
                                      </p:cBhvr>
                                      <p:to>
                                        <p:strVal val="visible"/>
                                      </p:to>
                                    </p:set>
                                    <p:anim calcmode="lin" valueType="num">
                                      <p:cBhvr>
                                        <p:cTn id="25" dur="500" fill="hold"/>
                                        <p:tgtEl>
                                          <p:spTgt spid="317443">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317443">
                                            <p:txEl>
                                              <p:pRg st="3" end="3"/>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43"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9490" name="Rectangle 2"/>
          <p:cNvSpPr>
            <a:spLocks noGrp="1" noChangeArrowheads="1"/>
          </p:cNvSpPr>
          <p:nvPr>
            <p:ph type="title"/>
          </p:nvPr>
        </p:nvSpPr>
        <p:spPr>
          <a:xfrm>
            <a:off x="0" y="277813"/>
            <a:ext cx="9144000" cy="1139825"/>
          </a:xfrm>
          <a:effectLst>
            <a:outerShdw dist="71842" dir="2700000" algn="ctr" rotWithShape="0">
              <a:schemeClr val="bg2"/>
            </a:outerShdw>
          </a:effectLst>
        </p:spPr>
        <p:txBody>
          <a:bodyPr/>
          <a:lstStyle/>
          <a:p>
            <a:r>
              <a:rPr lang="en-US" b="1">
                <a:effectLst/>
              </a:rPr>
              <a:t>LaGard Smith on House Churches</a:t>
            </a:r>
          </a:p>
        </p:txBody>
      </p:sp>
      <p:sp>
        <p:nvSpPr>
          <p:cNvPr id="319491" name="Rectangle 3"/>
          <p:cNvSpPr>
            <a:spLocks noGrp="1" noChangeArrowheads="1"/>
          </p:cNvSpPr>
          <p:nvPr>
            <p:ph type="body" idx="1"/>
          </p:nvPr>
        </p:nvSpPr>
        <p:spPr>
          <a:xfrm>
            <a:off x="228600" y="1600200"/>
            <a:ext cx="8915400" cy="4530725"/>
          </a:xfrm>
        </p:spPr>
        <p:txBody>
          <a:bodyPr/>
          <a:lstStyle/>
          <a:p>
            <a:pPr>
              <a:buClr>
                <a:schemeClr val="tx2"/>
              </a:buClr>
            </a:pPr>
            <a:r>
              <a:rPr lang="en-US" sz="2800">
                <a:effectLst/>
              </a:rPr>
              <a:t>“Maybe that’s where it all went wrong in the first place. Maybe the church should never have left home” (143).</a:t>
            </a:r>
          </a:p>
          <a:p>
            <a:pPr>
              <a:buClr>
                <a:schemeClr val="tx2"/>
              </a:buClr>
            </a:pPr>
            <a:r>
              <a:rPr lang="en-US" sz="2800">
                <a:effectLst/>
              </a:rPr>
              <a:t>Cites Acts 20:20, 1 Cor. 16:19, Rom. 16:3-5, Col. 4:15, Phile. 1-2 &amp; Acts 12:5-12 as house churches</a:t>
            </a:r>
          </a:p>
          <a:p>
            <a:pPr>
              <a:buClr>
                <a:schemeClr val="tx2"/>
              </a:buClr>
            </a:pPr>
            <a:r>
              <a:rPr lang="en-US" sz="2800">
                <a:effectLst/>
              </a:rPr>
              <a:t>“There seems to be little question but that first-century Christians met together in small groups as house churches” (148).</a:t>
            </a:r>
          </a:p>
          <a:p>
            <a:pPr>
              <a:buClr>
                <a:schemeClr val="tx2"/>
              </a:buClr>
            </a:pPr>
            <a:r>
              <a:rPr lang="en-US" sz="2800">
                <a:effectLst/>
              </a:rPr>
              <a:t>“The house church... was also a natural setting for edification and exhortation” (150).</a:t>
            </a:r>
          </a:p>
        </p:txBody>
      </p:sp>
    </p:spTree>
    <p:extLst>
      <p:ext uri="{BB962C8B-B14F-4D97-AF65-F5344CB8AC3E}">
        <p14:creationId xmlns:p14="http://schemas.microsoft.com/office/powerpoint/2010/main" val="64752616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 fill="hold" grpId="0" nodeType="clickEffect">
                                  <p:stCondLst>
                                    <p:cond delay="0"/>
                                  </p:stCondLst>
                                  <p:childTnLst>
                                    <p:set>
                                      <p:cBhvr>
                                        <p:cTn id="6" dur="1" fill="hold">
                                          <p:stCondLst>
                                            <p:cond delay="0"/>
                                          </p:stCondLst>
                                        </p:cTn>
                                        <p:tgtEl>
                                          <p:spTgt spid="319491">
                                            <p:txEl>
                                              <p:pRg st="0" end="0"/>
                                            </p:txEl>
                                          </p:spTgt>
                                        </p:tgtEl>
                                        <p:attrNameLst>
                                          <p:attrName>style.visibility</p:attrName>
                                        </p:attrNameLst>
                                      </p:cBhvr>
                                      <p:to>
                                        <p:strVal val="visible"/>
                                      </p:to>
                                    </p:set>
                                    <p:anim calcmode="lin" valueType="num">
                                      <p:cBhvr>
                                        <p:cTn id="7" dur="500" fill="hold"/>
                                        <p:tgtEl>
                                          <p:spTgt spid="319491">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319491">
                                            <p:txEl>
                                              <p:pRg st="0" end="0"/>
                                            </p:txEl>
                                          </p:spTgt>
                                        </p:tgtEl>
                                        <p:attrNameLst>
                                          <p:attrName>ppt_y</p:attrName>
                                        </p:attrNameLst>
                                      </p:cBhvr>
                                      <p:tavLst>
                                        <p:tav tm="0">
                                          <p:val>
                                            <p:strVal val="#ppt_y-#ppt_h/2"/>
                                          </p:val>
                                        </p:tav>
                                        <p:tav tm="100000">
                                          <p:val>
                                            <p:strVal val="#ppt_y"/>
                                          </p:val>
                                        </p:tav>
                                      </p:tavLst>
                                    </p:anim>
                                    <p:anim calcmode="lin" valueType="num">
                                      <p:cBhvr>
                                        <p:cTn id="9" dur="500" fill="hold"/>
                                        <p:tgtEl>
                                          <p:spTgt spid="319491">
                                            <p:txEl>
                                              <p:pRg st="0" end="0"/>
                                            </p:txEl>
                                          </p:spTgt>
                                        </p:tgtEl>
                                        <p:attrNameLst>
                                          <p:attrName>ppt_w</p:attrName>
                                        </p:attrNameLst>
                                      </p:cBhvr>
                                      <p:tavLst>
                                        <p:tav tm="0">
                                          <p:val>
                                            <p:strVal val="#ppt_w"/>
                                          </p:val>
                                        </p:tav>
                                        <p:tav tm="100000">
                                          <p:val>
                                            <p:strVal val="#ppt_w"/>
                                          </p:val>
                                        </p:tav>
                                      </p:tavLst>
                                    </p:anim>
                                    <p:anim calcmode="lin" valueType="num">
                                      <p:cBhvr>
                                        <p:cTn id="10" dur="500" fill="hold"/>
                                        <p:tgtEl>
                                          <p:spTgt spid="319491">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1" fill="hold" grpId="0" nodeType="clickEffect">
                                  <p:stCondLst>
                                    <p:cond delay="0"/>
                                  </p:stCondLst>
                                  <p:childTnLst>
                                    <p:set>
                                      <p:cBhvr>
                                        <p:cTn id="14" dur="1" fill="hold">
                                          <p:stCondLst>
                                            <p:cond delay="0"/>
                                          </p:stCondLst>
                                        </p:cTn>
                                        <p:tgtEl>
                                          <p:spTgt spid="319491">
                                            <p:txEl>
                                              <p:pRg st="1" end="1"/>
                                            </p:txEl>
                                          </p:spTgt>
                                        </p:tgtEl>
                                        <p:attrNameLst>
                                          <p:attrName>style.visibility</p:attrName>
                                        </p:attrNameLst>
                                      </p:cBhvr>
                                      <p:to>
                                        <p:strVal val="visible"/>
                                      </p:to>
                                    </p:set>
                                    <p:anim calcmode="lin" valueType="num">
                                      <p:cBhvr>
                                        <p:cTn id="15" dur="500" fill="hold"/>
                                        <p:tgtEl>
                                          <p:spTgt spid="319491">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319491">
                                            <p:txEl>
                                              <p:pRg st="1" end="1"/>
                                            </p:txEl>
                                          </p:spTgt>
                                        </p:tgtEl>
                                        <p:attrNameLst>
                                          <p:attrName>ppt_y</p:attrName>
                                        </p:attrNameLst>
                                      </p:cBhvr>
                                      <p:tavLst>
                                        <p:tav tm="0">
                                          <p:val>
                                            <p:strVal val="#ppt_y-#ppt_h/2"/>
                                          </p:val>
                                        </p:tav>
                                        <p:tav tm="100000">
                                          <p:val>
                                            <p:strVal val="#ppt_y"/>
                                          </p:val>
                                        </p:tav>
                                      </p:tavLst>
                                    </p:anim>
                                    <p:anim calcmode="lin" valueType="num">
                                      <p:cBhvr>
                                        <p:cTn id="17" dur="500" fill="hold"/>
                                        <p:tgtEl>
                                          <p:spTgt spid="319491">
                                            <p:txEl>
                                              <p:pRg st="1" end="1"/>
                                            </p:txEl>
                                          </p:spTgt>
                                        </p:tgtEl>
                                        <p:attrNameLst>
                                          <p:attrName>ppt_w</p:attrName>
                                        </p:attrNameLst>
                                      </p:cBhvr>
                                      <p:tavLst>
                                        <p:tav tm="0">
                                          <p:val>
                                            <p:strVal val="#ppt_w"/>
                                          </p:val>
                                        </p:tav>
                                        <p:tav tm="100000">
                                          <p:val>
                                            <p:strVal val="#ppt_w"/>
                                          </p:val>
                                        </p:tav>
                                      </p:tavLst>
                                    </p:anim>
                                    <p:anim calcmode="lin" valueType="num">
                                      <p:cBhvr>
                                        <p:cTn id="18" dur="500" fill="hold"/>
                                        <p:tgtEl>
                                          <p:spTgt spid="319491">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1" fill="hold" grpId="0" nodeType="clickEffect">
                                  <p:stCondLst>
                                    <p:cond delay="0"/>
                                  </p:stCondLst>
                                  <p:childTnLst>
                                    <p:set>
                                      <p:cBhvr>
                                        <p:cTn id="22" dur="1" fill="hold">
                                          <p:stCondLst>
                                            <p:cond delay="0"/>
                                          </p:stCondLst>
                                        </p:cTn>
                                        <p:tgtEl>
                                          <p:spTgt spid="319491">
                                            <p:txEl>
                                              <p:pRg st="2" end="2"/>
                                            </p:txEl>
                                          </p:spTgt>
                                        </p:tgtEl>
                                        <p:attrNameLst>
                                          <p:attrName>style.visibility</p:attrName>
                                        </p:attrNameLst>
                                      </p:cBhvr>
                                      <p:to>
                                        <p:strVal val="visible"/>
                                      </p:to>
                                    </p:set>
                                    <p:anim calcmode="lin" valueType="num">
                                      <p:cBhvr>
                                        <p:cTn id="23" dur="500" fill="hold"/>
                                        <p:tgtEl>
                                          <p:spTgt spid="319491">
                                            <p:txEl>
                                              <p:pRg st="2" end="2"/>
                                            </p:txEl>
                                          </p:spTgt>
                                        </p:tgtEl>
                                        <p:attrNameLst>
                                          <p:attrName>ppt_x</p:attrName>
                                        </p:attrNameLst>
                                      </p:cBhvr>
                                      <p:tavLst>
                                        <p:tav tm="0">
                                          <p:val>
                                            <p:strVal val="#ppt_x"/>
                                          </p:val>
                                        </p:tav>
                                        <p:tav tm="100000">
                                          <p:val>
                                            <p:strVal val="#ppt_x"/>
                                          </p:val>
                                        </p:tav>
                                      </p:tavLst>
                                    </p:anim>
                                    <p:anim calcmode="lin" valueType="num">
                                      <p:cBhvr>
                                        <p:cTn id="24" dur="500" fill="hold"/>
                                        <p:tgtEl>
                                          <p:spTgt spid="319491">
                                            <p:txEl>
                                              <p:pRg st="2" end="2"/>
                                            </p:txEl>
                                          </p:spTgt>
                                        </p:tgtEl>
                                        <p:attrNameLst>
                                          <p:attrName>ppt_y</p:attrName>
                                        </p:attrNameLst>
                                      </p:cBhvr>
                                      <p:tavLst>
                                        <p:tav tm="0">
                                          <p:val>
                                            <p:strVal val="#ppt_y-#ppt_h/2"/>
                                          </p:val>
                                        </p:tav>
                                        <p:tav tm="100000">
                                          <p:val>
                                            <p:strVal val="#ppt_y"/>
                                          </p:val>
                                        </p:tav>
                                      </p:tavLst>
                                    </p:anim>
                                    <p:anim calcmode="lin" valueType="num">
                                      <p:cBhvr>
                                        <p:cTn id="25" dur="500" fill="hold"/>
                                        <p:tgtEl>
                                          <p:spTgt spid="319491">
                                            <p:txEl>
                                              <p:pRg st="2" end="2"/>
                                            </p:txEl>
                                          </p:spTgt>
                                        </p:tgtEl>
                                        <p:attrNameLst>
                                          <p:attrName>ppt_w</p:attrName>
                                        </p:attrNameLst>
                                      </p:cBhvr>
                                      <p:tavLst>
                                        <p:tav tm="0">
                                          <p:val>
                                            <p:strVal val="#ppt_w"/>
                                          </p:val>
                                        </p:tav>
                                        <p:tav tm="100000">
                                          <p:val>
                                            <p:strVal val="#ppt_w"/>
                                          </p:val>
                                        </p:tav>
                                      </p:tavLst>
                                    </p:anim>
                                    <p:anim calcmode="lin" valueType="num">
                                      <p:cBhvr>
                                        <p:cTn id="26" dur="500" fill="hold"/>
                                        <p:tgtEl>
                                          <p:spTgt spid="319491">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 fill="hold" grpId="0" nodeType="clickEffect">
                                  <p:stCondLst>
                                    <p:cond delay="0"/>
                                  </p:stCondLst>
                                  <p:childTnLst>
                                    <p:set>
                                      <p:cBhvr>
                                        <p:cTn id="30" dur="1" fill="hold">
                                          <p:stCondLst>
                                            <p:cond delay="0"/>
                                          </p:stCondLst>
                                        </p:cTn>
                                        <p:tgtEl>
                                          <p:spTgt spid="319491">
                                            <p:txEl>
                                              <p:pRg st="3" end="3"/>
                                            </p:txEl>
                                          </p:spTgt>
                                        </p:tgtEl>
                                        <p:attrNameLst>
                                          <p:attrName>style.visibility</p:attrName>
                                        </p:attrNameLst>
                                      </p:cBhvr>
                                      <p:to>
                                        <p:strVal val="visible"/>
                                      </p:to>
                                    </p:set>
                                    <p:anim calcmode="lin" valueType="num">
                                      <p:cBhvr>
                                        <p:cTn id="31" dur="500" fill="hold"/>
                                        <p:tgtEl>
                                          <p:spTgt spid="319491">
                                            <p:txEl>
                                              <p:pRg st="3" end="3"/>
                                            </p:txEl>
                                          </p:spTgt>
                                        </p:tgtEl>
                                        <p:attrNameLst>
                                          <p:attrName>ppt_x</p:attrName>
                                        </p:attrNameLst>
                                      </p:cBhvr>
                                      <p:tavLst>
                                        <p:tav tm="0">
                                          <p:val>
                                            <p:strVal val="#ppt_x"/>
                                          </p:val>
                                        </p:tav>
                                        <p:tav tm="100000">
                                          <p:val>
                                            <p:strVal val="#ppt_x"/>
                                          </p:val>
                                        </p:tav>
                                      </p:tavLst>
                                    </p:anim>
                                    <p:anim calcmode="lin" valueType="num">
                                      <p:cBhvr>
                                        <p:cTn id="32" dur="500" fill="hold"/>
                                        <p:tgtEl>
                                          <p:spTgt spid="319491">
                                            <p:txEl>
                                              <p:pRg st="3" end="3"/>
                                            </p:txEl>
                                          </p:spTgt>
                                        </p:tgtEl>
                                        <p:attrNameLst>
                                          <p:attrName>ppt_y</p:attrName>
                                        </p:attrNameLst>
                                      </p:cBhvr>
                                      <p:tavLst>
                                        <p:tav tm="0">
                                          <p:val>
                                            <p:strVal val="#ppt_y-#ppt_h/2"/>
                                          </p:val>
                                        </p:tav>
                                        <p:tav tm="100000">
                                          <p:val>
                                            <p:strVal val="#ppt_y"/>
                                          </p:val>
                                        </p:tav>
                                      </p:tavLst>
                                    </p:anim>
                                    <p:anim calcmode="lin" valueType="num">
                                      <p:cBhvr>
                                        <p:cTn id="33" dur="500" fill="hold"/>
                                        <p:tgtEl>
                                          <p:spTgt spid="319491">
                                            <p:txEl>
                                              <p:pRg st="3" end="3"/>
                                            </p:txEl>
                                          </p:spTgt>
                                        </p:tgtEl>
                                        <p:attrNameLst>
                                          <p:attrName>ppt_w</p:attrName>
                                        </p:attrNameLst>
                                      </p:cBhvr>
                                      <p:tavLst>
                                        <p:tav tm="0">
                                          <p:val>
                                            <p:strVal val="#ppt_w"/>
                                          </p:val>
                                        </p:tav>
                                        <p:tav tm="100000">
                                          <p:val>
                                            <p:strVal val="#ppt_w"/>
                                          </p:val>
                                        </p:tav>
                                      </p:tavLst>
                                    </p:anim>
                                    <p:anim calcmode="lin" valueType="num">
                                      <p:cBhvr>
                                        <p:cTn id="34" dur="500" fill="hold"/>
                                        <p:tgtEl>
                                          <p:spTgt spid="319491">
                                            <p:txEl>
                                              <p:pRg st="3" end="3"/>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9491"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0514" name="Rectangle 2"/>
          <p:cNvSpPr>
            <a:spLocks noGrp="1" noChangeArrowheads="1"/>
          </p:cNvSpPr>
          <p:nvPr>
            <p:ph type="title"/>
          </p:nvPr>
        </p:nvSpPr>
        <p:spPr>
          <a:xfrm>
            <a:off x="457200" y="0"/>
            <a:ext cx="8229600" cy="1371600"/>
          </a:xfrm>
          <a:effectLst>
            <a:outerShdw dist="71842" dir="2700000" algn="ctr" rotWithShape="0">
              <a:schemeClr val="bg2"/>
            </a:outerShdw>
          </a:effectLst>
        </p:spPr>
        <p:txBody>
          <a:bodyPr/>
          <a:lstStyle/>
          <a:p>
            <a:r>
              <a:rPr lang="en-US" b="1">
                <a:effectLst/>
              </a:rPr>
              <a:t>Smith on House Churches</a:t>
            </a:r>
          </a:p>
        </p:txBody>
      </p:sp>
      <p:sp>
        <p:nvSpPr>
          <p:cNvPr id="320515" name="Rectangle 3"/>
          <p:cNvSpPr>
            <a:spLocks noGrp="1" noChangeArrowheads="1"/>
          </p:cNvSpPr>
          <p:nvPr>
            <p:ph type="body" idx="1"/>
          </p:nvPr>
        </p:nvSpPr>
        <p:spPr>
          <a:xfrm>
            <a:off x="0" y="1295400"/>
            <a:ext cx="9144000" cy="4530725"/>
          </a:xfrm>
        </p:spPr>
        <p:txBody>
          <a:bodyPr/>
          <a:lstStyle/>
          <a:p>
            <a:pPr>
              <a:buClr>
                <a:schemeClr val="tx2"/>
              </a:buClr>
            </a:pPr>
            <a:r>
              <a:rPr lang="en-US" sz="2800">
                <a:effectLst/>
              </a:rPr>
              <a:t>“Historically, of course, we know that it was not until the third century that Christians began to erect what we today would recognize as church buildings. Piecing together archeology and history, it appears the primitive church typically met in a room (sufficiently large enough for probably 40-50 people) in the house of a wealthy member” (148).</a:t>
            </a:r>
          </a:p>
          <a:p>
            <a:pPr>
              <a:buClr>
                <a:schemeClr val="tx2"/>
              </a:buClr>
            </a:pPr>
            <a:r>
              <a:rPr lang="en-US" sz="2800">
                <a:effectLst/>
              </a:rPr>
              <a:t>“In the house church, the role of official clergy virtually vanished in the midst of a simple fellowship meal. As did the structured ritual and liturgy. And sacrosanct tradition” (151).</a:t>
            </a:r>
          </a:p>
        </p:txBody>
      </p:sp>
    </p:spTree>
    <p:extLst>
      <p:ext uri="{BB962C8B-B14F-4D97-AF65-F5344CB8AC3E}">
        <p14:creationId xmlns:p14="http://schemas.microsoft.com/office/powerpoint/2010/main" val="2007192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 fill="hold" grpId="0" nodeType="clickEffect">
                                  <p:stCondLst>
                                    <p:cond delay="0"/>
                                  </p:stCondLst>
                                  <p:childTnLst>
                                    <p:set>
                                      <p:cBhvr>
                                        <p:cTn id="6" dur="1" fill="hold">
                                          <p:stCondLst>
                                            <p:cond delay="0"/>
                                          </p:stCondLst>
                                        </p:cTn>
                                        <p:tgtEl>
                                          <p:spTgt spid="320515">
                                            <p:txEl>
                                              <p:pRg st="0" end="0"/>
                                            </p:txEl>
                                          </p:spTgt>
                                        </p:tgtEl>
                                        <p:attrNameLst>
                                          <p:attrName>style.visibility</p:attrName>
                                        </p:attrNameLst>
                                      </p:cBhvr>
                                      <p:to>
                                        <p:strVal val="visible"/>
                                      </p:to>
                                    </p:set>
                                    <p:anim calcmode="lin" valueType="num">
                                      <p:cBhvr>
                                        <p:cTn id="7" dur="500" fill="hold"/>
                                        <p:tgtEl>
                                          <p:spTgt spid="320515">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320515">
                                            <p:txEl>
                                              <p:pRg st="0" end="0"/>
                                            </p:txEl>
                                          </p:spTgt>
                                        </p:tgtEl>
                                        <p:attrNameLst>
                                          <p:attrName>ppt_y</p:attrName>
                                        </p:attrNameLst>
                                      </p:cBhvr>
                                      <p:tavLst>
                                        <p:tav tm="0">
                                          <p:val>
                                            <p:strVal val="#ppt_y-#ppt_h/2"/>
                                          </p:val>
                                        </p:tav>
                                        <p:tav tm="100000">
                                          <p:val>
                                            <p:strVal val="#ppt_y"/>
                                          </p:val>
                                        </p:tav>
                                      </p:tavLst>
                                    </p:anim>
                                    <p:anim calcmode="lin" valueType="num">
                                      <p:cBhvr>
                                        <p:cTn id="9" dur="500" fill="hold"/>
                                        <p:tgtEl>
                                          <p:spTgt spid="320515">
                                            <p:txEl>
                                              <p:pRg st="0" end="0"/>
                                            </p:txEl>
                                          </p:spTgt>
                                        </p:tgtEl>
                                        <p:attrNameLst>
                                          <p:attrName>ppt_w</p:attrName>
                                        </p:attrNameLst>
                                      </p:cBhvr>
                                      <p:tavLst>
                                        <p:tav tm="0">
                                          <p:val>
                                            <p:strVal val="#ppt_w"/>
                                          </p:val>
                                        </p:tav>
                                        <p:tav tm="100000">
                                          <p:val>
                                            <p:strVal val="#ppt_w"/>
                                          </p:val>
                                        </p:tav>
                                      </p:tavLst>
                                    </p:anim>
                                    <p:anim calcmode="lin" valueType="num">
                                      <p:cBhvr>
                                        <p:cTn id="10" dur="500" fill="hold"/>
                                        <p:tgtEl>
                                          <p:spTgt spid="320515">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1" fill="hold" grpId="0" nodeType="clickEffect">
                                  <p:stCondLst>
                                    <p:cond delay="0"/>
                                  </p:stCondLst>
                                  <p:childTnLst>
                                    <p:set>
                                      <p:cBhvr>
                                        <p:cTn id="14" dur="1" fill="hold">
                                          <p:stCondLst>
                                            <p:cond delay="0"/>
                                          </p:stCondLst>
                                        </p:cTn>
                                        <p:tgtEl>
                                          <p:spTgt spid="320515">
                                            <p:txEl>
                                              <p:pRg st="1" end="1"/>
                                            </p:txEl>
                                          </p:spTgt>
                                        </p:tgtEl>
                                        <p:attrNameLst>
                                          <p:attrName>style.visibility</p:attrName>
                                        </p:attrNameLst>
                                      </p:cBhvr>
                                      <p:to>
                                        <p:strVal val="visible"/>
                                      </p:to>
                                    </p:set>
                                    <p:anim calcmode="lin" valueType="num">
                                      <p:cBhvr>
                                        <p:cTn id="15" dur="500" fill="hold"/>
                                        <p:tgtEl>
                                          <p:spTgt spid="320515">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320515">
                                            <p:txEl>
                                              <p:pRg st="1" end="1"/>
                                            </p:txEl>
                                          </p:spTgt>
                                        </p:tgtEl>
                                        <p:attrNameLst>
                                          <p:attrName>ppt_y</p:attrName>
                                        </p:attrNameLst>
                                      </p:cBhvr>
                                      <p:tavLst>
                                        <p:tav tm="0">
                                          <p:val>
                                            <p:strVal val="#ppt_y-#ppt_h/2"/>
                                          </p:val>
                                        </p:tav>
                                        <p:tav tm="100000">
                                          <p:val>
                                            <p:strVal val="#ppt_y"/>
                                          </p:val>
                                        </p:tav>
                                      </p:tavLst>
                                    </p:anim>
                                    <p:anim calcmode="lin" valueType="num">
                                      <p:cBhvr>
                                        <p:cTn id="17" dur="500" fill="hold"/>
                                        <p:tgtEl>
                                          <p:spTgt spid="320515">
                                            <p:txEl>
                                              <p:pRg st="1" end="1"/>
                                            </p:txEl>
                                          </p:spTgt>
                                        </p:tgtEl>
                                        <p:attrNameLst>
                                          <p:attrName>ppt_w</p:attrName>
                                        </p:attrNameLst>
                                      </p:cBhvr>
                                      <p:tavLst>
                                        <p:tav tm="0">
                                          <p:val>
                                            <p:strVal val="#ppt_w"/>
                                          </p:val>
                                        </p:tav>
                                        <p:tav tm="100000">
                                          <p:val>
                                            <p:strVal val="#ppt_w"/>
                                          </p:val>
                                        </p:tav>
                                      </p:tavLst>
                                    </p:anim>
                                    <p:anim calcmode="lin" valueType="num">
                                      <p:cBhvr>
                                        <p:cTn id="18" dur="500" fill="hold"/>
                                        <p:tgtEl>
                                          <p:spTgt spid="320515">
                                            <p:txEl>
                                              <p:pRg st="1" end="1"/>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0515"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p:cNvSpPr>
            <a:spLocks noGrp="1" noChangeArrowheads="1"/>
          </p:cNvSpPr>
          <p:nvPr>
            <p:ph type="title"/>
          </p:nvPr>
        </p:nvSpPr>
        <p:spPr>
          <a:xfrm>
            <a:off x="0" y="228600"/>
            <a:ext cx="9144000" cy="1139825"/>
          </a:xfrm>
          <a:effectLst>
            <a:outerShdw dist="71842" dir="2700000" algn="ctr" rotWithShape="0">
              <a:schemeClr val="bg2"/>
            </a:outerShdw>
          </a:effectLst>
        </p:spPr>
        <p:txBody>
          <a:bodyPr/>
          <a:lstStyle/>
          <a:p>
            <a:r>
              <a:rPr lang="en-US" b="1">
                <a:effectLst/>
              </a:rPr>
              <a:t>Smith on Elders &amp; House Churches</a:t>
            </a:r>
          </a:p>
        </p:txBody>
      </p:sp>
      <p:sp>
        <p:nvSpPr>
          <p:cNvPr id="322563" name="Rectangle 3"/>
          <p:cNvSpPr>
            <a:spLocks noGrp="1" noChangeArrowheads="1"/>
          </p:cNvSpPr>
          <p:nvPr>
            <p:ph type="body" idx="1"/>
          </p:nvPr>
        </p:nvSpPr>
        <p:spPr>
          <a:xfrm>
            <a:off x="228600" y="1717675"/>
            <a:ext cx="8915400" cy="4530725"/>
          </a:xfrm>
        </p:spPr>
        <p:txBody>
          <a:bodyPr/>
          <a:lstStyle/>
          <a:p>
            <a:pPr marL="0" indent="0">
              <a:lnSpc>
                <a:spcPct val="90000"/>
              </a:lnSpc>
              <a:buClr>
                <a:schemeClr val="tx2"/>
              </a:buClr>
              <a:buFont typeface="Wingdings" panose="05000000000000000000" pitchFamily="2" charset="2"/>
              <a:buNone/>
            </a:pPr>
            <a:r>
              <a:rPr lang="en-US" sz="2400">
                <a:effectLst/>
                <a:latin typeface="Arial" panose="020B0604020202020204" pitchFamily="34" charset="0"/>
              </a:rPr>
              <a:t>“There is nothing to rule out the possibility that the role of elders in the early church might well have encompassed more than one level of involvement -- even simultaneously. Perhaps there were elders shepherding the disciples in each house, depending upon their size and make-up. And perhaps elder oversight may have been exercised throughout a group of house churches which collectively comprised a larger, recognizable ‘congregation.’ More thought-provoking for us, of course, is the third possibility -- that elders in individual house churches might also have come together as a group of city-wide elders to discuss matters of importance to the entire community of believers…. Nothing necessarily precludes ‘Jerusalem’s elders’ from being gathered from among elders in a multiplicity of house churches” (178).</a:t>
            </a:r>
          </a:p>
        </p:txBody>
      </p:sp>
    </p:spTree>
    <p:extLst>
      <p:ext uri="{BB962C8B-B14F-4D97-AF65-F5344CB8AC3E}">
        <p14:creationId xmlns:p14="http://schemas.microsoft.com/office/powerpoint/2010/main" val="37464205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6658" name="Rectangle 2"/>
          <p:cNvSpPr>
            <a:spLocks noGrp="1" noChangeArrowheads="1"/>
          </p:cNvSpPr>
          <p:nvPr>
            <p:ph type="title"/>
          </p:nvPr>
        </p:nvSpPr>
        <p:spPr>
          <a:xfrm>
            <a:off x="457200" y="0"/>
            <a:ext cx="8229600" cy="1066800"/>
          </a:xfrm>
          <a:effectLst>
            <a:outerShdw dist="71842" dir="2700000" algn="ctr" rotWithShape="0">
              <a:schemeClr val="bg2"/>
            </a:outerShdw>
          </a:effectLst>
        </p:spPr>
        <p:txBody>
          <a:bodyPr/>
          <a:lstStyle/>
          <a:p>
            <a:r>
              <a:rPr lang="en-US" b="1">
                <a:effectLst/>
              </a:rPr>
              <a:t>Smith on Youth Ministries</a:t>
            </a:r>
          </a:p>
        </p:txBody>
      </p:sp>
      <p:sp>
        <p:nvSpPr>
          <p:cNvPr id="326659" name="Rectangle 3"/>
          <p:cNvSpPr>
            <a:spLocks noGrp="1" noChangeArrowheads="1"/>
          </p:cNvSpPr>
          <p:nvPr>
            <p:ph type="body" idx="1"/>
          </p:nvPr>
        </p:nvSpPr>
        <p:spPr>
          <a:xfrm>
            <a:off x="0" y="1295400"/>
            <a:ext cx="9144000" cy="4530725"/>
          </a:xfrm>
        </p:spPr>
        <p:txBody>
          <a:bodyPr/>
          <a:lstStyle/>
          <a:p>
            <a:pPr>
              <a:lnSpc>
                <a:spcPct val="90000"/>
              </a:lnSpc>
              <a:buClr>
                <a:schemeClr val="tx2"/>
              </a:buClr>
            </a:pPr>
            <a:r>
              <a:rPr lang="en-US" sz="2400">
                <a:effectLst/>
              </a:rPr>
              <a:t>LaGard blames youth ministries for bringing a division of the generations, for replacing the function of the home &amp; for causing an improper shift to youth leadership</a:t>
            </a:r>
          </a:p>
          <a:p>
            <a:pPr>
              <a:lnSpc>
                <a:spcPct val="90000"/>
              </a:lnSpc>
              <a:buClr>
                <a:schemeClr val="tx2"/>
              </a:buClr>
            </a:pPr>
            <a:r>
              <a:rPr lang="en-US" sz="2400">
                <a:effectLst/>
              </a:rPr>
              <a:t>“Why are young people so excited when they return home from a weekend retreat? I suggest it’s because they have experienced something very similar to ‘radical restoration.’ While I continue to be concerned about what I believe is too often a lack of biblical depth in study and song, and lament that parents are not playing the primary roles they ought to play -- nevertheless, look what is happening dynamically at those retreats. There is spontaneity, informality, intimacy, and mutual participation of a type which our young people rarely witness in our more structured assemblies… And, of course, there’s all that table fellowship which breaks down so many barriers” (235-6).</a:t>
            </a:r>
            <a:endParaRPr lang="en-US" sz="2800">
              <a:effectLst/>
            </a:endParaRPr>
          </a:p>
        </p:txBody>
      </p:sp>
    </p:spTree>
    <p:extLst>
      <p:ext uri="{BB962C8B-B14F-4D97-AF65-F5344CB8AC3E}">
        <p14:creationId xmlns:p14="http://schemas.microsoft.com/office/powerpoint/2010/main" val="6771858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4" fill="hold" grpId="0" nodeType="clickEffect">
                                  <p:stCondLst>
                                    <p:cond delay="0"/>
                                  </p:stCondLst>
                                  <p:childTnLst>
                                    <p:set>
                                      <p:cBhvr>
                                        <p:cTn id="6" dur="1" fill="hold">
                                          <p:stCondLst>
                                            <p:cond delay="0"/>
                                          </p:stCondLst>
                                        </p:cTn>
                                        <p:tgtEl>
                                          <p:spTgt spid="326659">
                                            <p:txEl>
                                              <p:pRg st="0" end="0"/>
                                            </p:txEl>
                                          </p:spTgt>
                                        </p:tgtEl>
                                        <p:attrNameLst>
                                          <p:attrName>style.visibility</p:attrName>
                                        </p:attrNameLst>
                                      </p:cBhvr>
                                      <p:to>
                                        <p:strVal val="visible"/>
                                      </p:to>
                                    </p:set>
                                    <p:anim calcmode="lin" valueType="num">
                                      <p:cBhvr>
                                        <p:cTn id="7" dur="500" fill="hold"/>
                                        <p:tgtEl>
                                          <p:spTgt spid="326659">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326659">
                                            <p:txEl>
                                              <p:pRg st="0" end="0"/>
                                            </p:txEl>
                                          </p:spTgt>
                                        </p:tgtEl>
                                        <p:attrNameLst>
                                          <p:attrName>ppt_y</p:attrName>
                                        </p:attrNameLst>
                                      </p:cBhvr>
                                      <p:tavLst>
                                        <p:tav tm="0">
                                          <p:val>
                                            <p:strVal val="#ppt_y+#ppt_h/2"/>
                                          </p:val>
                                        </p:tav>
                                        <p:tav tm="100000">
                                          <p:val>
                                            <p:strVal val="#ppt_y"/>
                                          </p:val>
                                        </p:tav>
                                      </p:tavLst>
                                    </p:anim>
                                    <p:anim calcmode="lin" valueType="num">
                                      <p:cBhvr>
                                        <p:cTn id="9" dur="500" fill="hold"/>
                                        <p:tgtEl>
                                          <p:spTgt spid="326659">
                                            <p:txEl>
                                              <p:pRg st="0" end="0"/>
                                            </p:txEl>
                                          </p:spTgt>
                                        </p:tgtEl>
                                        <p:attrNameLst>
                                          <p:attrName>ppt_w</p:attrName>
                                        </p:attrNameLst>
                                      </p:cBhvr>
                                      <p:tavLst>
                                        <p:tav tm="0">
                                          <p:val>
                                            <p:strVal val="#ppt_w"/>
                                          </p:val>
                                        </p:tav>
                                        <p:tav tm="100000">
                                          <p:val>
                                            <p:strVal val="#ppt_w"/>
                                          </p:val>
                                        </p:tav>
                                      </p:tavLst>
                                    </p:anim>
                                    <p:anim calcmode="lin" valueType="num">
                                      <p:cBhvr>
                                        <p:cTn id="10" dur="500" fill="hold"/>
                                        <p:tgtEl>
                                          <p:spTgt spid="326659">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4" fill="hold" grpId="0" nodeType="clickEffect">
                                  <p:stCondLst>
                                    <p:cond delay="0"/>
                                  </p:stCondLst>
                                  <p:childTnLst>
                                    <p:set>
                                      <p:cBhvr>
                                        <p:cTn id="14" dur="1" fill="hold">
                                          <p:stCondLst>
                                            <p:cond delay="0"/>
                                          </p:stCondLst>
                                        </p:cTn>
                                        <p:tgtEl>
                                          <p:spTgt spid="326659">
                                            <p:txEl>
                                              <p:pRg st="1" end="1"/>
                                            </p:txEl>
                                          </p:spTgt>
                                        </p:tgtEl>
                                        <p:attrNameLst>
                                          <p:attrName>style.visibility</p:attrName>
                                        </p:attrNameLst>
                                      </p:cBhvr>
                                      <p:to>
                                        <p:strVal val="visible"/>
                                      </p:to>
                                    </p:set>
                                    <p:anim calcmode="lin" valueType="num">
                                      <p:cBhvr>
                                        <p:cTn id="15" dur="500" fill="hold"/>
                                        <p:tgtEl>
                                          <p:spTgt spid="326659">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326659">
                                            <p:txEl>
                                              <p:pRg st="1" end="1"/>
                                            </p:txEl>
                                          </p:spTgt>
                                        </p:tgtEl>
                                        <p:attrNameLst>
                                          <p:attrName>ppt_y</p:attrName>
                                        </p:attrNameLst>
                                      </p:cBhvr>
                                      <p:tavLst>
                                        <p:tav tm="0">
                                          <p:val>
                                            <p:strVal val="#ppt_y+#ppt_h/2"/>
                                          </p:val>
                                        </p:tav>
                                        <p:tav tm="100000">
                                          <p:val>
                                            <p:strVal val="#ppt_y"/>
                                          </p:val>
                                        </p:tav>
                                      </p:tavLst>
                                    </p:anim>
                                    <p:anim calcmode="lin" valueType="num">
                                      <p:cBhvr>
                                        <p:cTn id="17" dur="500" fill="hold"/>
                                        <p:tgtEl>
                                          <p:spTgt spid="326659">
                                            <p:txEl>
                                              <p:pRg st="1" end="1"/>
                                            </p:txEl>
                                          </p:spTgt>
                                        </p:tgtEl>
                                        <p:attrNameLst>
                                          <p:attrName>ppt_w</p:attrName>
                                        </p:attrNameLst>
                                      </p:cBhvr>
                                      <p:tavLst>
                                        <p:tav tm="0">
                                          <p:val>
                                            <p:strVal val="#ppt_w"/>
                                          </p:val>
                                        </p:tav>
                                        <p:tav tm="100000">
                                          <p:val>
                                            <p:strVal val="#ppt_w"/>
                                          </p:val>
                                        </p:tav>
                                      </p:tavLst>
                                    </p:anim>
                                    <p:anim calcmode="lin" valueType="num">
                                      <p:cBhvr>
                                        <p:cTn id="18" dur="500" fill="hold"/>
                                        <p:tgtEl>
                                          <p:spTgt spid="326659">
                                            <p:txEl>
                                              <p:pRg st="1" end="1"/>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6659"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22" name="Picture 2" descr="Come to the Table: Revisioning the Lords Supp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2505075" cy="3810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37923" name="Picture 3" descr="216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304800"/>
            <a:ext cx="2763838" cy="3810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37924" name="Text Box 4"/>
          <p:cNvSpPr txBox="1">
            <a:spLocks noChangeArrowheads="1"/>
          </p:cNvSpPr>
          <p:nvPr/>
        </p:nvSpPr>
        <p:spPr bwMode="auto">
          <a:xfrm>
            <a:off x="2895600" y="533400"/>
            <a:ext cx="2895600" cy="1827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fontAlgn="base" hangingPunct="0">
              <a:spcBef>
                <a:spcPct val="50000"/>
              </a:spcBef>
              <a:spcAft>
                <a:spcPct val="0"/>
              </a:spcAft>
            </a:pPr>
            <a:r>
              <a:rPr lang="en-US" sz="2400" b="1">
                <a:solidFill>
                  <a:srgbClr val="FFFF66"/>
                </a:solidFill>
                <a:latin typeface="Arial" panose="020B0604020202020204" pitchFamily="34" charset="0"/>
              </a:rPr>
              <a:t>Come To The Table</a:t>
            </a:r>
          </a:p>
          <a:p>
            <a:pPr algn="ctr" eaLnBrk="0" fontAlgn="base" hangingPunct="0">
              <a:spcBef>
                <a:spcPct val="50000"/>
              </a:spcBef>
              <a:spcAft>
                <a:spcPct val="0"/>
              </a:spcAft>
            </a:pPr>
            <a:r>
              <a:rPr lang="en-US" sz="2400">
                <a:solidFill>
                  <a:srgbClr val="FFFFFF"/>
                </a:solidFill>
                <a:latin typeface="Arial" panose="020B0604020202020204" pitchFamily="34" charset="0"/>
              </a:rPr>
              <a:t>John Mark Hicks</a:t>
            </a:r>
          </a:p>
          <a:p>
            <a:pPr algn="ctr" eaLnBrk="0" fontAlgn="base" hangingPunct="0">
              <a:spcBef>
                <a:spcPct val="50000"/>
              </a:spcBef>
              <a:spcAft>
                <a:spcPct val="0"/>
              </a:spcAft>
            </a:pPr>
            <a:r>
              <a:rPr lang="en-US" sz="2000">
                <a:solidFill>
                  <a:srgbClr val="FFFFFF"/>
                </a:solidFill>
                <a:latin typeface="Arial" panose="020B0604020202020204" pitchFamily="34" charset="0"/>
              </a:rPr>
              <a:t>(of Lipscomb Univ.)</a:t>
            </a:r>
          </a:p>
        </p:txBody>
      </p:sp>
      <p:sp>
        <p:nvSpPr>
          <p:cNvPr id="337925" name="Text Box 5"/>
          <p:cNvSpPr txBox="1">
            <a:spLocks noChangeArrowheads="1"/>
          </p:cNvSpPr>
          <p:nvPr/>
        </p:nvSpPr>
        <p:spPr bwMode="auto">
          <a:xfrm>
            <a:off x="533400" y="4716463"/>
            <a:ext cx="8153400" cy="1370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fontAlgn="base" hangingPunct="0">
              <a:spcBef>
                <a:spcPct val="50000"/>
              </a:spcBef>
              <a:spcAft>
                <a:spcPct val="0"/>
              </a:spcAft>
            </a:pPr>
            <a:r>
              <a:rPr lang="en-US" sz="2400">
                <a:solidFill>
                  <a:srgbClr val="FFFFFF"/>
                </a:solidFill>
                <a:latin typeface="Arial" panose="020B0604020202020204" pitchFamily="34" charset="0"/>
              </a:rPr>
              <a:t>“The church should revision the supper as a meal rather than simply bread and wine” (186)</a:t>
            </a:r>
          </a:p>
          <a:p>
            <a:pPr eaLnBrk="0" fontAlgn="base" hangingPunct="0">
              <a:spcBef>
                <a:spcPct val="50000"/>
              </a:spcBef>
              <a:spcAft>
                <a:spcPct val="0"/>
              </a:spcAft>
            </a:pPr>
            <a:r>
              <a:rPr lang="en-US" sz="2400">
                <a:solidFill>
                  <a:srgbClr val="FFFFFF"/>
                </a:solidFill>
                <a:latin typeface="Arial" panose="020B0604020202020204" pitchFamily="34" charset="0"/>
              </a:rPr>
              <a:t>“Table fellowship is a focal point…” (53)</a:t>
            </a:r>
          </a:p>
        </p:txBody>
      </p:sp>
    </p:spTree>
    <p:extLst>
      <p:ext uri="{BB962C8B-B14F-4D97-AF65-F5344CB8AC3E}">
        <p14:creationId xmlns:p14="http://schemas.microsoft.com/office/powerpoint/2010/main" val="17514712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37925"/>
                                        </p:tgtEl>
                                        <p:attrNameLst>
                                          <p:attrName>style.visibility</p:attrName>
                                        </p:attrNameLst>
                                      </p:cBhvr>
                                      <p:to>
                                        <p:strVal val="visible"/>
                                      </p:to>
                                    </p:set>
                                    <p:animEffect transition="in" filter="fade">
                                      <p:cBhvr>
                                        <p:cTn id="7" dur="1000"/>
                                        <p:tgtEl>
                                          <p:spTgt spid="337925"/>
                                        </p:tgtEl>
                                      </p:cBhvr>
                                    </p:animEffect>
                                    <p:anim calcmode="lin" valueType="num">
                                      <p:cBhvr>
                                        <p:cTn id="8" dur="1000" fill="hold"/>
                                        <p:tgtEl>
                                          <p:spTgt spid="337925"/>
                                        </p:tgtEl>
                                        <p:attrNameLst>
                                          <p:attrName>ppt_x</p:attrName>
                                        </p:attrNameLst>
                                      </p:cBhvr>
                                      <p:tavLst>
                                        <p:tav tm="0">
                                          <p:val>
                                            <p:strVal val="#ppt_x"/>
                                          </p:val>
                                        </p:tav>
                                        <p:tav tm="100000">
                                          <p:val>
                                            <p:strVal val="#ppt_x"/>
                                          </p:val>
                                        </p:tav>
                                      </p:tavLst>
                                    </p:anim>
                                    <p:anim calcmode="lin" valueType="num">
                                      <p:cBhvr>
                                        <p:cTn id="9" dur="900" decel="100000" fill="hold"/>
                                        <p:tgtEl>
                                          <p:spTgt spid="33792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3792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2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7764" y="309283"/>
            <a:ext cx="8202705" cy="1200329"/>
          </a:xfrm>
          <a:prstGeom prst="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514350" indent="-514350" algn="ctr">
              <a:lnSpc>
                <a:spcPct val="150000"/>
              </a:lnSpc>
              <a:buFont typeface="+mj-lt"/>
              <a:buAutoNum type="romanUcPeriod"/>
            </a:pPr>
            <a:r>
              <a:rPr lang="en-US" sz="4000" dirty="0" smtClean="0">
                <a:effectLst>
                  <a:outerShdw blurRad="38100" dist="38100" dir="2700000" algn="tl">
                    <a:srgbClr val="000000">
                      <a:alpha val="43137"/>
                    </a:srgbClr>
                  </a:outerShdw>
                </a:effectLst>
              </a:rPr>
              <a:t> </a:t>
            </a:r>
            <a:r>
              <a:rPr lang="en-US" sz="4000" u="sng" dirty="0" smtClean="0">
                <a:effectLst>
                  <a:outerShdw blurRad="38100" dist="38100" dir="2700000" algn="tl">
                    <a:srgbClr val="000000">
                      <a:alpha val="43137"/>
                    </a:srgbClr>
                  </a:outerShdw>
                </a:effectLst>
              </a:rPr>
              <a:t>Identity</a:t>
            </a:r>
            <a:r>
              <a:rPr lang="en-US" sz="4000" dirty="0" smtClean="0">
                <a:effectLst>
                  <a:outerShdw blurRad="38100" dist="38100" dir="2700000" algn="tl">
                    <a:srgbClr val="000000">
                      <a:alpha val="43137"/>
                    </a:srgbClr>
                  </a:outerShdw>
                </a:effectLst>
              </a:rPr>
              <a:t> of the Movement</a:t>
            </a:r>
            <a:endParaRPr lang="en-US" sz="4000" dirty="0">
              <a:effectLst>
                <a:outerShdw blurRad="38100" dist="38100" dir="2700000" algn="tl">
                  <a:srgbClr val="000000">
                    <a:alpha val="43137"/>
                  </a:srgbClr>
                </a:outerShdw>
              </a:effectLst>
            </a:endParaRPr>
          </a:p>
          <a:p>
            <a:pPr algn="ctr">
              <a:lnSpc>
                <a:spcPct val="150000"/>
              </a:lnSpc>
            </a:pPr>
            <a:endParaRPr lang="en-US" sz="800" dirty="0" smtClean="0">
              <a:effectLst>
                <a:outerShdw blurRad="38100" dist="38100" dir="2700000" algn="tl">
                  <a:srgbClr val="000000">
                    <a:alpha val="43137"/>
                  </a:srgbClr>
                </a:outerShdw>
              </a:effectLst>
            </a:endParaRPr>
          </a:p>
        </p:txBody>
      </p:sp>
      <p:sp>
        <p:nvSpPr>
          <p:cNvPr id="3" name="TextBox 2"/>
          <p:cNvSpPr txBox="1"/>
          <p:nvPr/>
        </p:nvSpPr>
        <p:spPr>
          <a:xfrm>
            <a:off x="487764" y="1828800"/>
            <a:ext cx="8202705" cy="3785652"/>
          </a:xfrm>
          <a:prstGeom prst="rect">
            <a:avLst/>
          </a:prstGeom>
          <a:noFill/>
        </p:spPr>
        <p:txBody>
          <a:bodyPr wrap="square" rtlCol="0">
            <a:spAutoFit/>
          </a:bodyPr>
          <a:lstStyle/>
          <a:p>
            <a:pPr marL="457200" indent="-457200">
              <a:buFont typeface="+mj-lt"/>
              <a:buAutoNum type="alphaUcPeriod"/>
            </a:pPr>
            <a:r>
              <a:rPr lang="en-US" sz="2400" dirty="0" smtClean="0"/>
              <a:t>Not merely a question of meeting in someone’s house</a:t>
            </a:r>
          </a:p>
          <a:p>
            <a:pPr marL="457200" indent="-457200">
              <a:buFont typeface="+mj-lt"/>
              <a:buAutoNum type="alphaUcPeriod"/>
            </a:pPr>
            <a:r>
              <a:rPr lang="en-US" sz="2400" dirty="0" smtClean="0"/>
              <a:t>Driven by:</a:t>
            </a:r>
          </a:p>
          <a:p>
            <a:pPr marL="457200" indent="-457200">
              <a:buFont typeface="+mj-lt"/>
              <a:buAutoNum type="alphaUcPeriod"/>
            </a:pPr>
            <a:r>
              <a:rPr lang="en-US" sz="2400" dirty="0" smtClean="0"/>
              <a:t>Goals (differ)</a:t>
            </a:r>
          </a:p>
          <a:p>
            <a:pPr marL="914400" lvl="1" indent="-457200">
              <a:buFont typeface="+mj-lt"/>
              <a:buAutoNum type="arabicPeriod"/>
            </a:pPr>
            <a:r>
              <a:rPr lang="en-US" sz="2400" i="1" dirty="0" smtClean="0"/>
              <a:t>Some: Restore New Testament Christianity</a:t>
            </a:r>
          </a:p>
          <a:p>
            <a:pPr marL="1371600" lvl="2" indent="-457200">
              <a:buFont typeface="+mj-lt"/>
              <a:buAutoNum type="alphaLcPeriod"/>
            </a:pPr>
            <a:r>
              <a:rPr lang="en-US" sz="2400" dirty="0" smtClean="0"/>
              <a:t>Get back to way it was in first century</a:t>
            </a:r>
          </a:p>
          <a:p>
            <a:pPr marL="1371600" lvl="2" indent="-457200">
              <a:buFont typeface="+mj-lt"/>
              <a:buAutoNum type="alphaLcPeriod"/>
            </a:pPr>
            <a:r>
              <a:rPr lang="en-US" sz="2400" dirty="0" smtClean="0"/>
              <a:t>Steve </a:t>
            </a:r>
            <a:r>
              <a:rPr lang="en-US" sz="2400" dirty="0" err="1" smtClean="0"/>
              <a:t>Atkerson</a:t>
            </a:r>
            <a:r>
              <a:rPr lang="en-US" sz="2400" dirty="0" smtClean="0"/>
              <a:t>: “apostles…intended for all churches to follow these same apostolic patterns even today” (Apostolic Tradition, 13)</a:t>
            </a:r>
          </a:p>
          <a:p>
            <a:pPr marL="1371600" lvl="2" indent="-457200">
              <a:buFont typeface="+mj-lt"/>
              <a:buAutoNum type="alphaLcPeriod"/>
            </a:pPr>
            <a:r>
              <a:rPr lang="en-US" sz="2400" dirty="0" smtClean="0"/>
              <a:t>F. </a:t>
            </a:r>
            <a:r>
              <a:rPr lang="en-US" sz="2400" dirty="0" err="1" smtClean="0"/>
              <a:t>LaGard</a:t>
            </a:r>
            <a:r>
              <a:rPr lang="en-US" sz="2400" dirty="0" smtClean="0"/>
              <a:t> Smith: attempt to turn back the clock and restore the worship in line with NT</a:t>
            </a:r>
          </a:p>
        </p:txBody>
      </p:sp>
    </p:spTree>
    <p:extLst>
      <p:ext uri="{BB962C8B-B14F-4D97-AF65-F5344CB8AC3E}">
        <p14:creationId xmlns:p14="http://schemas.microsoft.com/office/powerpoint/2010/main" val="5512941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7764" y="309283"/>
            <a:ext cx="8202705" cy="1200329"/>
          </a:xfrm>
          <a:prstGeom prst="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514350" indent="-514350" algn="ctr">
              <a:lnSpc>
                <a:spcPct val="150000"/>
              </a:lnSpc>
              <a:buFont typeface="+mj-lt"/>
              <a:buAutoNum type="romanUcPeriod"/>
            </a:pPr>
            <a:r>
              <a:rPr lang="en-US" sz="4000" dirty="0" smtClean="0">
                <a:effectLst>
                  <a:outerShdw blurRad="38100" dist="38100" dir="2700000" algn="tl">
                    <a:srgbClr val="000000">
                      <a:alpha val="43137"/>
                    </a:srgbClr>
                  </a:outerShdw>
                </a:effectLst>
              </a:rPr>
              <a:t> </a:t>
            </a:r>
            <a:r>
              <a:rPr lang="en-US" sz="4000" u="sng" dirty="0" smtClean="0">
                <a:effectLst>
                  <a:outerShdw blurRad="38100" dist="38100" dir="2700000" algn="tl">
                    <a:srgbClr val="000000">
                      <a:alpha val="43137"/>
                    </a:srgbClr>
                  </a:outerShdw>
                </a:effectLst>
              </a:rPr>
              <a:t>Identity</a:t>
            </a:r>
            <a:r>
              <a:rPr lang="en-US" sz="4000" dirty="0" smtClean="0">
                <a:effectLst>
                  <a:outerShdw blurRad="38100" dist="38100" dir="2700000" algn="tl">
                    <a:srgbClr val="000000">
                      <a:alpha val="43137"/>
                    </a:srgbClr>
                  </a:outerShdw>
                </a:effectLst>
              </a:rPr>
              <a:t> of the Movement</a:t>
            </a:r>
            <a:endParaRPr lang="en-US" sz="4000" dirty="0">
              <a:effectLst>
                <a:outerShdw blurRad="38100" dist="38100" dir="2700000" algn="tl">
                  <a:srgbClr val="000000">
                    <a:alpha val="43137"/>
                  </a:srgbClr>
                </a:outerShdw>
              </a:effectLst>
            </a:endParaRPr>
          </a:p>
          <a:p>
            <a:pPr algn="ctr">
              <a:lnSpc>
                <a:spcPct val="150000"/>
              </a:lnSpc>
            </a:pPr>
            <a:endParaRPr lang="en-US" sz="800" dirty="0" smtClean="0">
              <a:effectLst>
                <a:outerShdw blurRad="38100" dist="38100" dir="2700000" algn="tl">
                  <a:srgbClr val="000000">
                    <a:alpha val="43137"/>
                  </a:srgbClr>
                </a:outerShdw>
              </a:effectLst>
            </a:endParaRPr>
          </a:p>
        </p:txBody>
      </p:sp>
      <p:sp>
        <p:nvSpPr>
          <p:cNvPr id="3" name="TextBox 2"/>
          <p:cNvSpPr txBox="1"/>
          <p:nvPr/>
        </p:nvSpPr>
        <p:spPr>
          <a:xfrm>
            <a:off x="487764" y="1828800"/>
            <a:ext cx="8202705" cy="4524315"/>
          </a:xfrm>
          <a:prstGeom prst="rect">
            <a:avLst/>
          </a:prstGeom>
          <a:noFill/>
        </p:spPr>
        <p:txBody>
          <a:bodyPr wrap="square" rtlCol="0">
            <a:spAutoFit/>
          </a:bodyPr>
          <a:lstStyle/>
          <a:p>
            <a:pPr marL="457200" indent="-457200">
              <a:buFont typeface="+mj-lt"/>
              <a:buAutoNum type="alphaUcPeriod"/>
            </a:pPr>
            <a:r>
              <a:rPr lang="en-US" sz="2400" dirty="0" smtClean="0"/>
              <a:t>Not merely a question of meeting in someone’s house</a:t>
            </a:r>
          </a:p>
          <a:p>
            <a:pPr marL="457200" indent="-457200">
              <a:buFont typeface="+mj-lt"/>
              <a:buAutoNum type="alphaUcPeriod"/>
            </a:pPr>
            <a:r>
              <a:rPr lang="en-US" sz="2400" dirty="0" smtClean="0"/>
              <a:t>Driven by:</a:t>
            </a:r>
          </a:p>
          <a:p>
            <a:pPr marL="457200" indent="-457200">
              <a:buFont typeface="+mj-lt"/>
              <a:buAutoNum type="alphaUcPeriod"/>
            </a:pPr>
            <a:r>
              <a:rPr lang="en-US" sz="2400" dirty="0" smtClean="0"/>
              <a:t>Goals (differ)</a:t>
            </a:r>
          </a:p>
          <a:p>
            <a:pPr marL="914400" lvl="1" indent="-457200">
              <a:buFont typeface="+mj-lt"/>
              <a:buAutoNum type="arabicPeriod"/>
            </a:pPr>
            <a:r>
              <a:rPr lang="en-US" sz="2400" i="1" dirty="0" smtClean="0"/>
              <a:t>Some: Restore New Testament Christianity</a:t>
            </a:r>
          </a:p>
          <a:p>
            <a:pPr marL="914400" lvl="1" indent="-457200">
              <a:buFont typeface="+mj-lt"/>
              <a:buAutoNum type="arabicPeriod"/>
            </a:pPr>
            <a:r>
              <a:rPr lang="en-US" sz="2400" i="1" dirty="0" smtClean="0"/>
              <a:t>Some: Recapture the spirit of Christianity in our own culture</a:t>
            </a:r>
          </a:p>
          <a:p>
            <a:pPr marL="1371600" lvl="2" indent="-457200">
              <a:buFont typeface="+mj-lt"/>
              <a:buAutoNum type="alphaLcPeriod"/>
            </a:pPr>
            <a:r>
              <a:rPr lang="en-US" sz="2400" dirty="0" smtClean="0"/>
              <a:t>“It is not the recreation of the first century church that is the goal. The desire to recapture the spirit and dynamics of early church life in ways that are appropriate to our own culture” (Robert Banks, </a:t>
            </a:r>
            <a:r>
              <a:rPr lang="en-US" sz="2400" i="1" dirty="0" smtClean="0"/>
              <a:t>The House Church Comes</a:t>
            </a:r>
            <a:r>
              <a:rPr lang="en-US" sz="2400" dirty="0" smtClean="0"/>
              <a:t>, 24)</a:t>
            </a:r>
          </a:p>
          <a:p>
            <a:pPr marL="1371600" lvl="2" indent="-457200">
              <a:buFont typeface="+mj-lt"/>
              <a:buAutoNum type="alphaLcPeriod"/>
            </a:pPr>
            <a:r>
              <a:rPr lang="en-US" sz="2400" dirty="0" smtClean="0"/>
              <a:t>This opens the door…</a:t>
            </a:r>
          </a:p>
        </p:txBody>
      </p:sp>
    </p:spTree>
    <p:extLst>
      <p:ext uri="{BB962C8B-B14F-4D97-AF65-F5344CB8AC3E}">
        <p14:creationId xmlns:p14="http://schemas.microsoft.com/office/powerpoint/2010/main" val="29896254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7764" y="309283"/>
            <a:ext cx="8202705" cy="1200329"/>
          </a:xfrm>
          <a:prstGeom prst="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514350" indent="-514350" algn="ctr">
              <a:lnSpc>
                <a:spcPct val="150000"/>
              </a:lnSpc>
              <a:buFont typeface="+mj-lt"/>
              <a:buAutoNum type="romanUcPeriod"/>
            </a:pPr>
            <a:r>
              <a:rPr lang="en-US" sz="4000" dirty="0" smtClean="0">
                <a:effectLst>
                  <a:outerShdw blurRad="38100" dist="38100" dir="2700000" algn="tl">
                    <a:srgbClr val="000000">
                      <a:alpha val="43137"/>
                    </a:srgbClr>
                  </a:outerShdw>
                </a:effectLst>
              </a:rPr>
              <a:t> </a:t>
            </a:r>
            <a:r>
              <a:rPr lang="en-US" sz="4000" u="sng" dirty="0" smtClean="0">
                <a:effectLst>
                  <a:outerShdw blurRad="38100" dist="38100" dir="2700000" algn="tl">
                    <a:srgbClr val="000000">
                      <a:alpha val="43137"/>
                    </a:srgbClr>
                  </a:outerShdw>
                </a:effectLst>
              </a:rPr>
              <a:t>Identity</a:t>
            </a:r>
            <a:r>
              <a:rPr lang="en-US" sz="4000" dirty="0" smtClean="0">
                <a:effectLst>
                  <a:outerShdw blurRad="38100" dist="38100" dir="2700000" algn="tl">
                    <a:srgbClr val="000000">
                      <a:alpha val="43137"/>
                    </a:srgbClr>
                  </a:outerShdw>
                </a:effectLst>
              </a:rPr>
              <a:t> of the Movement</a:t>
            </a:r>
            <a:endParaRPr lang="en-US" sz="4000" dirty="0">
              <a:effectLst>
                <a:outerShdw blurRad="38100" dist="38100" dir="2700000" algn="tl">
                  <a:srgbClr val="000000">
                    <a:alpha val="43137"/>
                  </a:srgbClr>
                </a:outerShdw>
              </a:effectLst>
            </a:endParaRPr>
          </a:p>
          <a:p>
            <a:pPr algn="ctr">
              <a:lnSpc>
                <a:spcPct val="150000"/>
              </a:lnSpc>
            </a:pPr>
            <a:endParaRPr lang="en-US" sz="800" dirty="0" smtClean="0">
              <a:effectLst>
                <a:outerShdw blurRad="38100" dist="38100" dir="2700000" algn="tl">
                  <a:srgbClr val="000000">
                    <a:alpha val="43137"/>
                  </a:srgbClr>
                </a:outerShdw>
              </a:effectLst>
            </a:endParaRPr>
          </a:p>
        </p:txBody>
      </p:sp>
      <p:sp>
        <p:nvSpPr>
          <p:cNvPr id="3" name="TextBox 2"/>
          <p:cNvSpPr txBox="1"/>
          <p:nvPr/>
        </p:nvSpPr>
        <p:spPr>
          <a:xfrm>
            <a:off x="487764" y="1828800"/>
            <a:ext cx="8202705" cy="1569660"/>
          </a:xfrm>
          <a:prstGeom prst="rect">
            <a:avLst/>
          </a:prstGeom>
          <a:noFill/>
        </p:spPr>
        <p:txBody>
          <a:bodyPr wrap="square" rtlCol="0">
            <a:spAutoFit/>
          </a:bodyPr>
          <a:lstStyle/>
          <a:p>
            <a:pPr marL="457200" indent="-457200">
              <a:buFont typeface="+mj-lt"/>
              <a:buAutoNum type="alphaUcPeriod"/>
            </a:pPr>
            <a:r>
              <a:rPr lang="en-US" sz="2400" dirty="0" smtClean="0"/>
              <a:t>Not merely a question of meeting in someone’s house</a:t>
            </a:r>
          </a:p>
          <a:p>
            <a:pPr marL="457200" indent="-457200">
              <a:buFont typeface="+mj-lt"/>
              <a:buAutoNum type="alphaUcPeriod"/>
            </a:pPr>
            <a:r>
              <a:rPr lang="en-US" sz="2400" dirty="0" smtClean="0"/>
              <a:t>Driven by:</a:t>
            </a:r>
          </a:p>
          <a:p>
            <a:pPr marL="457200" indent="-457200">
              <a:buFont typeface="+mj-lt"/>
              <a:buAutoNum type="alphaUcPeriod"/>
            </a:pPr>
            <a:r>
              <a:rPr lang="en-US" sz="2400" dirty="0" smtClean="0"/>
              <a:t>Goals (differ)</a:t>
            </a:r>
          </a:p>
          <a:p>
            <a:pPr marL="457200" indent="-457200">
              <a:buFont typeface="+mj-lt"/>
              <a:buAutoNum type="alphaUcPeriod"/>
            </a:pPr>
            <a:r>
              <a:rPr lang="en-US" sz="2400" dirty="0" smtClean="0"/>
              <a:t>Overview of the movement</a:t>
            </a:r>
          </a:p>
        </p:txBody>
      </p:sp>
    </p:spTree>
    <p:extLst>
      <p:ext uri="{BB962C8B-B14F-4D97-AF65-F5344CB8AC3E}">
        <p14:creationId xmlns:p14="http://schemas.microsoft.com/office/powerpoint/2010/main" val="9654091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93377" y="242048"/>
            <a:ext cx="7611036" cy="1077218"/>
          </a:xfrm>
          <a:prstGeom prst="rect">
            <a:avLst/>
          </a:prstGeom>
          <a:solidFill>
            <a:schemeClr val="bg1">
              <a:lumMod val="75000"/>
            </a:schemeClr>
          </a:solidFill>
          <a:ln>
            <a:solidFill>
              <a:srgbClr val="FFFF00"/>
            </a:solidFill>
          </a:ln>
        </p:spPr>
        <p:txBody>
          <a:bodyPr wrap="square" rtlCol="0">
            <a:spAutoFit/>
          </a:bodyPr>
          <a:lstStyle/>
          <a:p>
            <a:pPr algn="ctr"/>
            <a:r>
              <a:rPr lang="en-US" sz="3200" dirty="0" smtClean="0"/>
              <a:t>Overview of the </a:t>
            </a:r>
          </a:p>
          <a:p>
            <a:pPr algn="ctr"/>
            <a:r>
              <a:rPr lang="en-US" sz="3200" dirty="0" smtClean="0"/>
              <a:t>House Church Movement</a:t>
            </a:r>
            <a:endParaRPr lang="en-US" sz="3200" dirty="0"/>
          </a:p>
        </p:txBody>
      </p:sp>
      <p:sp>
        <p:nvSpPr>
          <p:cNvPr id="3" name="TextBox 2"/>
          <p:cNvSpPr txBox="1"/>
          <p:nvPr/>
        </p:nvSpPr>
        <p:spPr>
          <a:xfrm>
            <a:off x="793377" y="1586753"/>
            <a:ext cx="7503458" cy="461665"/>
          </a:xfrm>
          <a:prstGeom prst="rect">
            <a:avLst/>
          </a:prstGeom>
          <a:noFill/>
        </p:spPr>
        <p:txBody>
          <a:bodyPr wrap="square" rtlCol="0">
            <a:spAutoFit/>
          </a:bodyPr>
          <a:lstStyle/>
          <a:p>
            <a:pPr marL="342900" indent="-342900">
              <a:buFont typeface="Wingdings" panose="05000000000000000000" pitchFamily="2" charset="2"/>
              <a:buChar char="§"/>
            </a:pPr>
            <a:r>
              <a:rPr lang="en-US" sz="2400" dirty="0" smtClean="0"/>
              <a:t> Great Focus on Lord’s Supper – turn it into a meal</a:t>
            </a:r>
            <a:endParaRPr lang="en-US" sz="2400" dirty="0"/>
          </a:p>
        </p:txBody>
      </p:sp>
      <p:pic>
        <p:nvPicPr>
          <p:cNvPr id="4" name="Picture 2" descr="http://carlgobelman.files.wordpress.com/2012/07/lords-supp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751" y="2315905"/>
            <a:ext cx="4335837" cy="289333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045636" y="2633431"/>
            <a:ext cx="3937000" cy="2308324"/>
          </a:xfrm>
          <a:prstGeom prst="rect">
            <a:avLst/>
          </a:prstGeom>
          <a:noFill/>
        </p:spPr>
        <p:txBody>
          <a:bodyPr wrap="square" rtlCol="0">
            <a:spAutoFit/>
          </a:bodyPr>
          <a:lstStyle/>
          <a:p>
            <a:pPr marL="342900" indent="-342900">
              <a:buFont typeface="Wingdings" panose="05000000000000000000" pitchFamily="2" charset="2"/>
              <a:buChar char="Ø"/>
            </a:pPr>
            <a:r>
              <a:rPr lang="en-US" sz="2400" i="1" dirty="0" smtClean="0">
                <a:solidFill>
                  <a:schemeClr val="tx2"/>
                </a:solidFill>
                <a:effectLst>
                  <a:outerShdw blurRad="38100" dist="38100" dir="2700000" algn="tl">
                    <a:srgbClr val="000000">
                      <a:alpha val="43137"/>
                    </a:srgbClr>
                  </a:outerShdw>
                </a:effectLst>
              </a:rPr>
              <a:t>Some: Make a meal of the Lord’s Supper</a:t>
            </a:r>
          </a:p>
          <a:p>
            <a:pPr marL="342900" indent="-342900">
              <a:buFont typeface="Wingdings" panose="05000000000000000000" pitchFamily="2" charset="2"/>
              <a:buChar char="Ø"/>
            </a:pPr>
            <a:endParaRPr lang="en-US" sz="2400" i="1" dirty="0">
              <a:solidFill>
                <a:schemeClr val="tx2"/>
              </a:solidFill>
              <a:effectLst>
                <a:outerShdw blurRad="38100" dist="38100" dir="2700000" algn="tl">
                  <a:srgbClr val="000000">
                    <a:alpha val="43137"/>
                  </a:srgbClr>
                </a:outerShdw>
              </a:effectLst>
            </a:endParaRPr>
          </a:p>
          <a:p>
            <a:pPr marL="342900" indent="-342900">
              <a:buFont typeface="Wingdings" panose="05000000000000000000" pitchFamily="2" charset="2"/>
              <a:buChar char="Ø"/>
            </a:pPr>
            <a:r>
              <a:rPr lang="en-US" sz="2400" i="1" dirty="0" smtClean="0">
                <a:solidFill>
                  <a:schemeClr val="tx2"/>
                </a:solidFill>
                <a:effectLst>
                  <a:outerShdw blurRad="38100" dist="38100" dir="2700000" algn="tl">
                    <a:srgbClr val="000000">
                      <a:alpha val="43137"/>
                    </a:srgbClr>
                  </a:outerShdw>
                </a:effectLst>
              </a:rPr>
              <a:t>Some: Have Lord’s Supper in conjunction with a pot luck meal</a:t>
            </a:r>
            <a:endParaRPr lang="en-US" sz="2400" i="1" dirty="0">
              <a:solidFill>
                <a:schemeClr val="tx2"/>
              </a:solidFill>
              <a:effectLst>
                <a:outerShdw blurRad="38100" dist="38100" dir="2700000" algn="tl">
                  <a:srgbClr val="000000">
                    <a:alpha val="43137"/>
                  </a:srgbClr>
                </a:outerShdw>
              </a:effectLst>
            </a:endParaRPr>
          </a:p>
        </p:txBody>
      </p:sp>
      <p:sp>
        <p:nvSpPr>
          <p:cNvPr id="6" name="TextBox 5"/>
          <p:cNvSpPr txBox="1"/>
          <p:nvPr/>
        </p:nvSpPr>
        <p:spPr>
          <a:xfrm>
            <a:off x="1008530" y="5518907"/>
            <a:ext cx="6884894" cy="954107"/>
          </a:xfrm>
          <a:prstGeom prst="rect">
            <a:avLst/>
          </a:prstGeom>
          <a:noFill/>
        </p:spPr>
        <p:txBody>
          <a:bodyPr wrap="square" rtlCol="0">
            <a:spAutoFit/>
          </a:bodyPr>
          <a:lstStyle/>
          <a:p>
            <a:pPr algn="ctr"/>
            <a:r>
              <a:rPr lang="en-US" sz="2800" dirty="0" smtClean="0">
                <a:solidFill>
                  <a:schemeClr val="tx2">
                    <a:lumMod val="75000"/>
                  </a:schemeClr>
                </a:solidFill>
              </a:rPr>
              <a:t>Emphasis on eating larger pieces / drinking larger portions</a:t>
            </a:r>
            <a:endParaRPr lang="en-US" sz="2800" dirty="0">
              <a:solidFill>
                <a:schemeClr val="tx2">
                  <a:lumMod val="75000"/>
                </a:schemeClr>
              </a:solidFill>
            </a:endParaRPr>
          </a:p>
        </p:txBody>
      </p:sp>
    </p:spTree>
    <p:extLst>
      <p:ext uri="{BB962C8B-B14F-4D97-AF65-F5344CB8AC3E}">
        <p14:creationId xmlns:p14="http://schemas.microsoft.com/office/powerpoint/2010/main" val="22618547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93377" y="242048"/>
            <a:ext cx="7611036" cy="1077218"/>
          </a:xfrm>
          <a:prstGeom prst="rect">
            <a:avLst/>
          </a:prstGeom>
          <a:solidFill>
            <a:schemeClr val="bg1">
              <a:lumMod val="75000"/>
            </a:schemeClr>
          </a:solidFill>
          <a:ln>
            <a:solidFill>
              <a:srgbClr val="FFFF00"/>
            </a:solidFill>
          </a:ln>
        </p:spPr>
        <p:txBody>
          <a:bodyPr wrap="square" rtlCol="0">
            <a:spAutoFit/>
          </a:bodyPr>
          <a:lstStyle/>
          <a:p>
            <a:pPr algn="ctr"/>
            <a:r>
              <a:rPr lang="en-US" sz="3200" dirty="0" smtClean="0"/>
              <a:t>Overview of the </a:t>
            </a:r>
          </a:p>
          <a:p>
            <a:pPr algn="ctr"/>
            <a:r>
              <a:rPr lang="en-US" sz="3200" dirty="0" smtClean="0"/>
              <a:t>House Church Movement</a:t>
            </a:r>
            <a:endParaRPr lang="en-US" sz="3200" dirty="0"/>
          </a:p>
        </p:txBody>
      </p:sp>
      <p:sp>
        <p:nvSpPr>
          <p:cNvPr id="3" name="TextBox 2"/>
          <p:cNvSpPr txBox="1"/>
          <p:nvPr/>
        </p:nvSpPr>
        <p:spPr>
          <a:xfrm>
            <a:off x="793377" y="1586753"/>
            <a:ext cx="7503458" cy="830997"/>
          </a:xfrm>
          <a:prstGeom prst="rect">
            <a:avLst/>
          </a:prstGeom>
          <a:noFill/>
        </p:spPr>
        <p:txBody>
          <a:bodyPr wrap="square" rtlCol="0">
            <a:spAutoFit/>
          </a:bodyPr>
          <a:lstStyle/>
          <a:p>
            <a:pPr marL="342900" indent="-342900">
              <a:buFont typeface="Wingdings" panose="05000000000000000000" pitchFamily="2" charset="2"/>
              <a:buChar char="§"/>
            </a:pPr>
            <a:r>
              <a:rPr lang="en-US" sz="2400" dirty="0" smtClean="0"/>
              <a:t> Great Focus on Lord’s Supper – turn it into a meal</a:t>
            </a:r>
          </a:p>
          <a:p>
            <a:pPr marL="342900" indent="-342900">
              <a:buFont typeface="Wingdings" panose="05000000000000000000" pitchFamily="2" charset="2"/>
              <a:buChar char="§"/>
            </a:pPr>
            <a:r>
              <a:rPr lang="en-US" sz="2400" dirty="0" smtClean="0"/>
              <a:t> Emphasis on seating arrangement</a:t>
            </a:r>
            <a:endParaRPr lang="en-US" sz="2400" dirty="0"/>
          </a:p>
        </p:txBody>
      </p:sp>
      <p:pic>
        <p:nvPicPr>
          <p:cNvPr id="6" name="Picture 4" descr="http://eknowledgesolution.com/yahoo_site_admin/assets/images/circle_of_chairs.231153201_st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4740" y="2921000"/>
            <a:ext cx="4065991" cy="304949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5020731" y="3307976"/>
            <a:ext cx="3859305" cy="1815882"/>
          </a:xfrm>
          <a:prstGeom prst="rect">
            <a:avLst/>
          </a:prstGeom>
          <a:noFill/>
        </p:spPr>
        <p:txBody>
          <a:bodyPr wrap="square" rtlCol="0">
            <a:spAutoFit/>
          </a:bodyPr>
          <a:lstStyle/>
          <a:p>
            <a:pPr marL="285750" indent="-285750">
              <a:buFont typeface="Wingdings" panose="05000000000000000000" pitchFamily="2" charset="2"/>
              <a:buChar char="ü"/>
            </a:pPr>
            <a:r>
              <a:rPr lang="en-US" sz="2800" dirty="0" smtClean="0"/>
              <a:t>Circle</a:t>
            </a:r>
          </a:p>
          <a:p>
            <a:pPr marL="285750" indent="-285750">
              <a:buFont typeface="Wingdings" panose="05000000000000000000" pitchFamily="2" charset="2"/>
              <a:buChar char="ü"/>
            </a:pPr>
            <a:r>
              <a:rPr lang="en-US" sz="2800" dirty="0" smtClean="0"/>
              <a:t>Face each other</a:t>
            </a:r>
          </a:p>
          <a:p>
            <a:pPr marL="285750" indent="-285750">
              <a:buFont typeface="Wingdings" panose="05000000000000000000" pitchFamily="2" charset="2"/>
              <a:buChar char="ü"/>
            </a:pPr>
            <a:r>
              <a:rPr lang="en-US" sz="2800" dirty="0" smtClean="0"/>
              <a:t>Not sing to back of someone’s head</a:t>
            </a:r>
            <a:endParaRPr lang="en-US" sz="2800" dirty="0"/>
          </a:p>
        </p:txBody>
      </p:sp>
    </p:spTree>
    <p:extLst>
      <p:ext uri="{BB962C8B-B14F-4D97-AF65-F5344CB8AC3E}">
        <p14:creationId xmlns:p14="http://schemas.microsoft.com/office/powerpoint/2010/main" val="19147456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93377" y="242048"/>
            <a:ext cx="7611036" cy="1077218"/>
          </a:xfrm>
          <a:prstGeom prst="rect">
            <a:avLst/>
          </a:prstGeom>
          <a:solidFill>
            <a:schemeClr val="bg1">
              <a:lumMod val="75000"/>
            </a:schemeClr>
          </a:solidFill>
          <a:ln>
            <a:solidFill>
              <a:srgbClr val="FFFF00"/>
            </a:solidFill>
          </a:ln>
        </p:spPr>
        <p:txBody>
          <a:bodyPr wrap="square" rtlCol="0">
            <a:spAutoFit/>
          </a:bodyPr>
          <a:lstStyle/>
          <a:p>
            <a:pPr algn="ctr"/>
            <a:r>
              <a:rPr lang="en-US" sz="3200" dirty="0" smtClean="0"/>
              <a:t>Overview of the </a:t>
            </a:r>
          </a:p>
          <a:p>
            <a:pPr algn="ctr"/>
            <a:r>
              <a:rPr lang="en-US" sz="3200" dirty="0" smtClean="0"/>
              <a:t>House Church Movement</a:t>
            </a:r>
            <a:endParaRPr lang="en-US" sz="3200" dirty="0"/>
          </a:p>
        </p:txBody>
      </p:sp>
      <p:sp>
        <p:nvSpPr>
          <p:cNvPr id="3" name="TextBox 2"/>
          <p:cNvSpPr txBox="1"/>
          <p:nvPr/>
        </p:nvSpPr>
        <p:spPr>
          <a:xfrm>
            <a:off x="793377" y="1586753"/>
            <a:ext cx="7906870" cy="4524315"/>
          </a:xfrm>
          <a:prstGeom prst="rect">
            <a:avLst/>
          </a:prstGeom>
          <a:noFill/>
        </p:spPr>
        <p:txBody>
          <a:bodyPr wrap="square" rtlCol="0">
            <a:spAutoFit/>
          </a:bodyPr>
          <a:lstStyle/>
          <a:p>
            <a:pPr marL="342900" indent="-342900">
              <a:buFont typeface="Wingdings" panose="05000000000000000000" pitchFamily="2" charset="2"/>
              <a:buChar char="§"/>
            </a:pPr>
            <a:r>
              <a:rPr lang="en-US" sz="2400" dirty="0" smtClean="0"/>
              <a:t> Great Focus on Lord’s Supper – turn it into a meal</a:t>
            </a:r>
          </a:p>
          <a:p>
            <a:pPr marL="342900" indent="-342900">
              <a:buFont typeface="Wingdings" panose="05000000000000000000" pitchFamily="2" charset="2"/>
              <a:buChar char="§"/>
            </a:pPr>
            <a:r>
              <a:rPr lang="en-US" sz="2400" dirty="0" smtClean="0"/>
              <a:t> Emphasis on seating arrangement</a:t>
            </a:r>
          </a:p>
          <a:p>
            <a:pPr marL="342900" indent="-342900">
              <a:buFont typeface="Wingdings" panose="05000000000000000000" pitchFamily="2" charset="2"/>
              <a:buChar char="§"/>
            </a:pPr>
            <a:r>
              <a:rPr lang="en-US" sz="2400" dirty="0"/>
              <a:t> </a:t>
            </a:r>
            <a:r>
              <a:rPr lang="en-US" sz="2400" dirty="0" smtClean="0"/>
              <a:t>Disdain for “church buildings”</a:t>
            </a:r>
          </a:p>
          <a:p>
            <a:pPr marL="342900" indent="-342900">
              <a:buFont typeface="Wingdings" panose="05000000000000000000" pitchFamily="2" charset="2"/>
              <a:buChar char="§"/>
            </a:pPr>
            <a:r>
              <a:rPr lang="en-US" sz="2400" dirty="0" smtClean="0"/>
              <a:t> Disdain for “full time” or “paid” preachers</a:t>
            </a:r>
          </a:p>
          <a:p>
            <a:pPr marL="342900" indent="-342900">
              <a:buFont typeface="Wingdings" panose="05000000000000000000" pitchFamily="2" charset="2"/>
              <a:buChar char="§"/>
            </a:pPr>
            <a:r>
              <a:rPr lang="en-US" sz="2400" dirty="0"/>
              <a:t> </a:t>
            </a:r>
            <a:r>
              <a:rPr lang="en-US" sz="2400" dirty="0" smtClean="0"/>
              <a:t>Disdain for elders -  have “servant leaders”</a:t>
            </a:r>
          </a:p>
          <a:p>
            <a:pPr marL="342900" indent="-342900">
              <a:buFont typeface="Wingdings" panose="05000000000000000000" pitchFamily="2" charset="2"/>
              <a:buChar char="§"/>
            </a:pPr>
            <a:r>
              <a:rPr lang="en-US" sz="2400" dirty="0"/>
              <a:t> </a:t>
            </a:r>
            <a:r>
              <a:rPr lang="en-US" sz="2400" dirty="0" smtClean="0"/>
              <a:t>Camp / devotional / emotional / casual atmosphere</a:t>
            </a:r>
          </a:p>
          <a:p>
            <a:pPr marL="342900" indent="-342900">
              <a:buFont typeface="Wingdings" panose="05000000000000000000" pitchFamily="2" charset="2"/>
              <a:buChar char="§"/>
            </a:pPr>
            <a:r>
              <a:rPr lang="en-US" sz="2400" dirty="0"/>
              <a:t> </a:t>
            </a:r>
            <a:r>
              <a:rPr lang="en-US" sz="2400" dirty="0" smtClean="0"/>
              <a:t>Testimonials – of what Lord means to me</a:t>
            </a:r>
          </a:p>
          <a:p>
            <a:pPr marL="342900" indent="-342900">
              <a:buFont typeface="Wingdings" panose="05000000000000000000" pitchFamily="2" charset="2"/>
              <a:buChar char="§"/>
            </a:pPr>
            <a:r>
              <a:rPr lang="en-US" sz="2400" dirty="0"/>
              <a:t> </a:t>
            </a:r>
            <a:r>
              <a:rPr lang="en-US" sz="2400" dirty="0" smtClean="0"/>
              <a:t>Emphasis on mutual edification (over worship)</a:t>
            </a:r>
          </a:p>
          <a:p>
            <a:pPr marL="342900" indent="-342900">
              <a:buFont typeface="Wingdings" panose="05000000000000000000" pitchFamily="2" charset="2"/>
              <a:buChar char="§"/>
            </a:pPr>
            <a:r>
              <a:rPr lang="en-US" sz="2400" dirty="0"/>
              <a:t> </a:t>
            </a:r>
            <a:r>
              <a:rPr lang="en-US" sz="2400" dirty="0" smtClean="0"/>
              <a:t>Women take greater role – talking in assembly</a:t>
            </a:r>
          </a:p>
          <a:p>
            <a:pPr marL="342900" indent="-342900">
              <a:buFont typeface="Wingdings" panose="05000000000000000000" pitchFamily="2" charset="2"/>
              <a:buChar char="§"/>
            </a:pPr>
            <a:r>
              <a:rPr lang="en-US" sz="2400" dirty="0"/>
              <a:t> </a:t>
            </a:r>
            <a:r>
              <a:rPr lang="en-US" sz="2400" dirty="0" smtClean="0"/>
              <a:t>Hand clapping / Hand waving</a:t>
            </a:r>
          </a:p>
          <a:p>
            <a:pPr marL="342900" indent="-342900">
              <a:buFont typeface="Wingdings" panose="05000000000000000000" pitchFamily="2" charset="2"/>
              <a:buChar char="§"/>
            </a:pPr>
            <a:r>
              <a:rPr lang="en-US" sz="2400" dirty="0"/>
              <a:t> </a:t>
            </a:r>
            <a:r>
              <a:rPr lang="en-US" sz="2400" dirty="0" smtClean="0"/>
              <a:t>Meet in house – keep groups small </a:t>
            </a:r>
          </a:p>
          <a:p>
            <a:pPr marL="342900" indent="-342900">
              <a:buFont typeface="Wingdings" panose="05000000000000000000" pitchFamily="2" charset="2"/>
              <a:buChar char="§"/>
            </a:pPr>
            <a:r>
              <a:rPr lang="en-US" sz="2400" dirty="0"/>
              <a:t> </a:t>
            </a:r>
            <a:r>
              <a:rPr lang="en-US" sz="2400" dirty="0" smtClean="0"/>
              <a:t>No collection - treasury</a:t>
            </a:r>
            <a:endParaRPr lang="en-US" sz="2400" dirty="0"/>
          </a:p>
        </p:txBody>
      </p:sp>
    </p:spTree>
    <p:extLst>
      <p:ext uri="{BB962C8B-B14F-4D97-AF65-F5344CB8AC3E}">
        <p14:creationId xmlns:p14="http://schemas.microsoft.com/office/powerpoint/2010/main" val="13332965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1000"/>
                                        <p:tgtEl>
                                          <p:spTgt spid="3">
                                            <p:txEl>
                                              <p:pRg st="8" end="8"/>
                                            </p:txEl>
                                          </p:spTgt>
                                        </p:tgtEl>
                                      </p:cBhvr>
                                    </p:animEffect>
                                    <p:anim calcmode="lin" valueType="num">
                                      <p:cBhvr>
                                        <p:cTn id="4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Effect transition="in" filter="fade">
                                      <p:cBhvr>
                                        <p:cTn id="49" dur="1000"/>
                                        <p:tgtEl>
                                          <p:spTgt spid="3">
                                            <p:txEl>
                                              <p:pRg st="9" end="9"/>
                                            </p:txEl>
                                          </p:spTgt>
                                        </p:tgtEl>
                                      </p:cBhvr>
                                    </p:animEffect>
                                    <p:anim calcmode="lin" valueType="num">
                                      <p:cBhvr>
                                        <p:cTn id="50"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10" end="10"/>
                                            </p:txEl>
                                          </p:spTgt>
                                        </p:tgtEl>
                                        <p:attrNameLst>
                                          <p:attrName>style.visibility</p:attrName>
                                        </p:attrNameLst>
                                      </p:cBhvr>
                                      <p:to>
                                        <p:strVal val="visible"/>
                                      </p:to>
                                    </p:set>
                                    <p:animEffect transition="in" filter="fade">
                                      <p:cBhvr>
                                        <p:cTn id="56" dur="1000"/>
                                        <p:tgtEl>
                                          <p:spTgt spid="3">
                                            <p:txEl>
                                              <p:pRg st="10" end="10"/>
                                            </p:txEl>
                                          </p:spTgt>
                                        </p:tgtEl>
                                      </p:cBhvr>
                                    </p:animEffect>
                                    <p:anim calcmode="lin" valueType="num">
                                      <p:cBhvr>
                                        <p:cTn id="57"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11" end="11"/>
                                            </p:txEl>
                                          </p:spTgt>
                                        </p:tgtEl>
                                        <p:attrNameLst>
                                          <p:attrName>style.visibility</p:attrName>
                                        </p:attrNameLst>
                                      </p:cBhvr>
                                      <p:to>
                                        <p:strVal val="visible"/>
                                      </p:to>
                                    </p:set>
                                    <p:animEffect transition="in" filter="fade">
                                      <p:cBhvr>
                                        <p:cTn id="63" dur="1000"/>
                                        <p:tgtEl>
                                          <p:spTgt spid="3">
                                            <p:txEl>
                                              <p:pRg st="11" end="11"/>
                                            </p:txEl>
                                          </p:spTgt>
                                        </p:tgtEl>
                                      </p:cBhvr>
                                    </p:animEffect>
                                    <p:anim calcmode="lin" valueType="num">
                                      <p:cBhvr>
                                        <p:cTn id="64"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7764" y="309283"/>
            <a:ext cx="8202705" cy="1200329"/>
          </a:xfrm>
          <a:prstGeom prst="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514350" indent="-514350" algn="ctr">
              <a:lnSpc>
                <a:spcPct val="150000"/>
              </a:lnSpc>
              <a:buFont typeface="+mj-lt"/>
              <a:buAutoNum type="romanUcPeriod"/>
            </a:pPr>
            <a:r>
              <a:rPr lang="en-US" sz="4000" dirty="0" smtClean="0">
                <a:effectLst>
                  <a:outerShdw blurRad="38100" dist="38100" dir="2700000" algn="tl">
                    <a:srgbClr val="000000">
                      <a:alpha val="43137"/>
                    </a:srgbClr>
                  </a:outerShdw>
                </a:effectLst>
              </a:rPr>
              <a:t> </a:t>
            </a:r>
            <a:r>
              <a:rPr lang="en-US" sz="4000" u="sng" dirty="0" smtClean="0">
                <a:effectLst>
                  <a:outerShdw blurRad="38100" dist="38100" dir="2700000" algn="tl">
                    <a:srgbClr val="000000">
                      <a:alpha val="43137"/>
                    </a:srgbClr>
                  </a:outerShdw>
                </a:effectLst>
              </a:rPr>
              <a:t>Identity</a:t>
            </a:r>
            <a:r>
              <a:rPr lang="en-US" sz="4000" dirty="0" smtClean="0">
                <a:effectLst>
                  <a:outerShdw blurRad="38100" dist="38100" dir="2700000" algn="tl">
                    <a:srgbClr val="000000">
                      <a:alpha val="43137"/>
                    </a:srgbClr>
                  </a:outerShdw>
                </a:effectLst>
              </a:rPr>
              <a:t> of the Movement</a:t>
            </a:r>
            <a:endParaRPr lang="en-US" sz="4000" dirty="0">
              <a:effectLst>
                <a:outerShdw blurRad="38100" dist="38100" dir="2700000" algn="tl">
                  <a:srgbClr val="000000">
                    <a:alpha val="43137"/>
                  </a:srgbClr>
                </a:outerShdw>
              </a:effectLst>
            </a:endParaRPr>
          </a:p>
          <a:p>
            <a:pPr algn="ctr">
              <a:lnSpc>
                <a:spcPct val="150000"/>
              </a:lnSpc>
            </a:pPr>
            <a:endParaRPr lang="en-US" sz="800" dirty="0" smtClean="0">
              <a:effectLst>
                <a:outerShdw blurRad="38100" dist="38100" dir="2700000" algn="tl">
                  <a:srgbClr val="000000">
                    <a:alpha val="43137"/>
                  </a:srgbClr>
                </a:outerShdw>
              </a:effectLst>
            </a:endParaRPr>
          </a:p>
        </p:txBody>
      </p:sp>
      <p:sp>
        <p:nvSpPr>
          <p:cNvPr id="3" name="TextBox 2"/>
          <p:cNvSpPr txBox="1"/>
          <p:nvPr/>
        </p:nvSpPr>
        <p:spPr>
          <a:xfrm>
            <a:off x="487764" y="1828800"/>
            <a:ext cx="8202705" cy="4524315"/>
          </a:xfrm>
          <a:prstGeom prst="rect">
            <a:avLst/>
          </a:prstGeom>
          <a:noFill/>
        </p:spPr>
        <p:txBody>
          <a:bodyPr wrap="square" rtlCol="0">
            <a:spAutoFit/>
          </a:bodyPr>
          <a:lstStyle/>
          <a:p>
            <a:pPr marL="457200" indent="-457200">
              <a:buFont typeface="+mj-lt"/>
              <a:buAutoNum type="alphaUcPeriod"/>
            </a:pPr>
            <a:r>
              <a:rPr lang="en-US" sz="2400" dirty="0" smtClean="0"/>
              <a:t>Not merely a question of meeting in someone’s house</a:t>
            </a:r>
          </a:p>
          <a:p>
            <a:pPr marL="457200" indent="-457200">
              <a:buFont typeface="+mj-lt"/>
              <a:buAutoNum type="alphaUcPeriod"/>
            </a:pPr>
            <a:r>
              <a:rPr lang="en-US" sz="2400" dirty="0" smtClean="0"/>
              <a:t>Driven by:</a:t>
            </a:r>
          </a:p>
          <a:p>
            <a:pPr marL="457200" indent="-457200">
              <a:buFont typeface="+mj-lt"/>
              <a:buAutoNum type="alphaUcPeriod"/>
            </a:pPr>
            <a:r>
              <a:rPr lang="en-US" sz="2400" dirty="0" smtClean="0"/>
              <a:t>Goals (differ)</a:t>
            </a:r>
          </a:p>
          <a:p>
            <a:pPr marL="457200" indent="-457200">
              <a:buFont typeface="+mj-lt"/>
              <a:buAutoNum type="alphaUcPeriod"/>
            </a:pPr>
            <a:r>
              <a:rPr lang="en-US" sz="2400" dirty="0" smtClean="0"/>
              <a:t>Overview of the movement</a:t>
            </a:r>
          </a:p>
          <a:p>
            <a:pPr marL="457200" indent="-457200">
              <a:buFont typeface="+mj-lt"/>
              <a:buAutoNum type="alphaUcPeriod"/>
            </a:pPr>
            <a:r>
              <a:rPr lang="en-US" sz="2400" dirty="0" smtClean="0"/>
              <a:t>Against Tradition</a:t>
            </a:r>
          </a:p>
          <a:p>
            <a:pPr marL="914400" lvl="1" indent="-457200">
              <a:buFont typeface="+mj-lt"/>
              <a:buAutoNum type="arabicPeriod"/>
            </a:pPr>
            <a:r>
              <a:rPr lang="en-US" sz="2400" i="1" dirty="0" smtClean="0"/>
              <a:t>At what point does something become tradition? 2 weeks in row – 3 weeks?</a:t>
            </a:r>
          </a:p>
          <a:p>
            <a:pPr marL="914400" lvl="1" indent="-457200">
              <a:buFont typeface="+mj-lt"/>
              <a:buAutoNum type="arabicPeriod"/>
            </a:pPr>
            <a:r>
              <a:rPr lang="en-US" sz="2400" i="1" dirty="0" smtClean="0"/>
              <a:t>Is eating larger portions of Lord’s Supper in a circle now a tradition we must be against?</a:t>
            </a:r>
          </a:p>
          <a:p>
            <a:pPr marL="914400" lvl="1" indent="-457200">
              <a:buFont typeface="+mj-lt"/>
              <a:buAutoNum type="arabicPeriod"/>
            </a:pPr>
            <a:r>
              <a:rPr lang="en-US" sz="2400" i="1" dirty="0" smtClean="0"/>
              <a:t>Is meeting in a house – now a tradition?</a:t>
            </a:r>
          </a:p>
          <a:p>
            <a:pPr marL="914400" lvl="1" indent="-457200">
              <a:buFont typeface="+mj-lt"/>
              <a:buAutoNum type="arabicPeriod"/>
            </a:pPr>
            <a:r>
              <a:rPr lang="en-US" sz="2400" i="1" dirty="0" smtClean="0"/>
              <a:t>How do these proposals fix the problems of the rut?</a:t>
            </a:r>
          </a:p>
          <a:p>
            <a:pPr marL="914400" lvl="1" indent="-457200">
              <a:buFont typeface="+mj-lt"/>
              <a:buAutoNum type="arabicPeriod"/>
            </a:pPr>
            <a:r>
              <a:rPr lang="en-US" sz="2400" i="1" dirty="0" smtClean="0"/>
              <a:t>Bottom line: being anti-traditional!</a:t>
            </a:r>
          </a:p>
        </p:txBody>
      </p:sp>
    </p:spTree>
    <p:extLst>
      <p:ext uri="{BB962C8B-B14F-4D97-AF65-F5344CB8AC3E}">
        <p14:creationId xmlns:p14="http://schemas.microsoft.com/office/powerpoint/2010/main" val="8472718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1000"/>
                                        <p:tgtEl>
                                          <p:spTgt spid="3">
                                            <p:txEl>
                                              <p:pRg st="8" end="8"/>
                                            </p:txEl>
                                          </p:spTgt>
                                        </p:tgtEl>
                                      </p:cBhvr>
                                    </p:animEffect>
                                    <p:anim calcmode="lin" valueType="num">
                                      <p:cBhvr>
                                        <p:cTn id="2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fade">
                                      <p:cBhvr>
                                        <p:cTn id="35" dur="1000"/>
                                        <p:tgtEl>
                                          <p:spTgt spid="3">
                                            <p:txEl>
                                              <p:pRg st="9" end="9"/>
                                            </p:txEl>
                                          </p:spTgt>
                                        </p:tgtEl>
                                      </p:cBhvr>
                                    </p:animEffect>
                                    <p:anim calcmode="lin" valueType="num">
                                      <p:cBhvr>
                                        <p:cTn id="36"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8264"/>
            <a:ext cx="9214905" cy="156966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800" b="1" cap="none" spc="0" dirty="0" smtClean="0">
                <a:ln/>
                <a:solidFill>
                  <a:schemeClr val="tx2"/>
                </a:solidFill>
                <a:effectLst/>
                <a:latin typeface="Arial Rounded MT Bold" panose="020F0704030504030204" pitchFamily="34" charset="0"/>
              </a:rPr>
              <a:t>The House Church Movement</a:t>
            </a:r>
          </a:p>
          <a:p>
            <a:pPr algn="ctr"/>
            <a:r>
              <a:rPr lang="en-US" sz="4800" b="1" dirty="0" smtClean="0">
                <a:ln/>
                <a:solidFill>
                  <a:schemeClr val="tx2"/>
                </a:solidFill>
                <a:latin typeface="Arial Rounded MT Bold" panose="020F0704030504030204" pitchFamily="34" charset="0"/>
              </a:rPr>
              <a:t>And Beyond</a:t>
            </a:r>
            <a:endParaRPr lang="en-US" sz="4800" b="1" cap="none" spc="0" dirty="0">
              <a:ln/>
              <a:solidFill>
                <a:schemeClr val="tx2"/>
              </a:solidFill>
              <a:effectLst/>
              <a:latin typeface="Arial Rounded MT Bold" panose="020F0704030504030204" pitchFamily="34" charset="0"/>
            </a:endParaRPr>
          </a:p>
        </p:txBody>
      </p:sp>
      <p:sp>
        <p:nvSpPr>
          <p:cNvPr id="5" name="TextBox 4"/>
          <p:cNvSpPr txBox="1"/>
          <p:nvPr/>
        </p:nvSpPr>
        <p:spPr>
          <a:xfrm>
            <a:off x="1012200" y="2191871"/>
            <a:ext cx="8202705" cy="1938992"/>
          </a:xfrm>
          <a:prstGeom prst="rect">
            <a:avLst/>
          </a:prstGeom>
          <a:noFill/>
        </p:spPr>
        <p:txBody>
          <a:bodyPr wrap="square" rtlCol="0">
            <a:spAutoFit/>
          </a:bodyPr>
          <a:lstStyle/>
          <a:p>
            <a:pPr marL="514350" indent="-514350">
              <a:lnSpc>
                <a:spcPct val="150000"/>
              </a:lnSpc>
              <a:buFont typeface="+mj-lt"/>
              <a:buAutoNum type="romanUcPeriod"/>
            </a:pPr>
            <a:r>
              <a:rPr lang="en-US" sz="4000" dirty="0" smtClean="0">
                <a:effectLst>
                  <a:outerShdw blurRad="38100" dist="38100" dir="2700000" algn="tl">
                    <a:srgbClr val="000000">
                      <a:alpha val="43137"/>
                    </a:srgbClr>
                  </a:outerShdw>
                </a:effectLst>
              </a:rPr>
              <a:t> </a:t>
            </a:r>
            <a:r>
              <a:rPr lang="en-US" sz="4000" u="sng" dirty="0" smtClean="0">
                <a:effectLst>
                  <a:outerShdw blurRad="38100" dist="38100" dir="2700000" algn="tl">
                    <a:srgbClr val="000000">
                      <a:alpha val="43137"/>
                    </a:srgbClr>
                  </a:outerShdw>
                </a:effectLst>
              </a:rPr>
              <a:t>Identity</a:t>
            </a:r>
            <a:r>
              <a:rPr lang="en-US" sz="4000" dirty="0" smtClean="0">
                <a:effectLst>
                  <a:outerShdw blurRad="38100" dist="38100" dir="2700000" algn="tl">
                    <a:srgbClr val="000000">
                      <a:alpha val="43137"/>
                    </a:srgbClr>
                  </a:outerShdw>
                </a:effectLst>
              </a:rPr>
              <a:t> of the Movement</a:t>
            </a:r>
          </a:p>
          <a:p>
            <a:pPr marL="514350" indent="-514350">
              <a:lnSpc>
                <a:spcPct val="150000"/>
              </a:lnSpc>
              <a:buFont typeface="+mj-lt"/>
              <a:buAutoNum type="romanUcPeriod"/>
            </a:pPr>
            <a:r>
              <a:rPr lang="en-US" sz="4000" dirty="0" smtClean="0">
                <a:effectLst>
                  <a:outerShdw blurRad="38100" dist="38100" dir="2700000" algn="tl">
                    <a:srgbClr val="000000">
                      <a:alpha val="43137"/>
                    </a:srgbClr>
                  </a:outerShdw>
                </a:effectLst>
              </a:rPr>
              <a:t> </a:t>
            </a:r>
            <a:r>
              <a:rPr lang="en-US" sz="4000" u="sng" dirty="0" smtClean="0">
                <a:effectLst>
                  <a:outerShdw blurRad="38100" dist="38100" dir="2700000" algn="tl">
                    <a:srgbClr val="000000">
                      <a:alpha val="43137"/>
                    </a:srgbClr>
                  </a:outerShdw>
                </a:effectLst>
              </a:rPr>
              <a:t>Errors</a:t>
            </a:r>
            <a:r>
              <a:rPr lang="en-US" sz="4000" dirty="0" smtClean="0">
                <a:effectLst>
                  <a:outerShdw blurRad="38100" dist="38100" dir="2700000" algn="tl">
                    <a:srgbClr val="000000">
                      <a:alpha val="43137"/>
                    </a:srgbClr>
                  </a:outerShdw>
                </a:effectLst>
              </a:rPr>
              <a:t> of the Movement</a:t>
            </a:r>
            <a:endParaRPr lang="en-US" sz="4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84873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1213" y="288646"/>
            <a:ext cx="8202705" cy="1200329"/>
          </a:xfrm>
          <a:prstGeom prst="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nchor="ctr">
            <a:spAutoFit/>
          </a:bodyPr>
          <a:lstStyle/>
          <a:p>
            <a:pPr marL="857250" indent="-857250" algn="ctr">
              <a:lnSpc>
                <a:spcPct val="150000"/>
              </a:lnSpc>
              <a:buFont typeface="+mj-lt"/>
              <a:buAutoNum type="romanUcPeriod" startAt="2"/>
            </a:pPr>
            <a:r>
              <a:rPr lang="en-US" sz="4000" u="sng" dirty="0" smtClean="0">
                <a:solidFill>
                  <a:schemeClr val="tx2"/>
                </a:solidFill>
                <a:effectLst>
                  <a:outerShdw blurRad="38100" dist="38100" dir="2700000" algn="tl">
                    <a:srgbClr val="000000">
                      <a:alpha val="43137"/>
                    </a:srgbClr>
                  </a:outerShdw>
                </a:effectLst>
              </a:rPr>
              <a:t>Errors</a:t>
            </a:r>
            <a:r>
              <a:rPr lang="en-US" sz="4000" dirty="0" smtClean="0">
                <a:solidFill>
                  <a:schemeClr val="tx2"/>
                </a:solidFill>
                <a:effectLst>
                  <a:outerShdw blurRad="38100" dist="38100" dir="2700000" algn="tl">
                    <a:srgbClr val="000000">
                      <a:alpha val="43137"/>
                    </a:srgbClr>
                  </a:outerShdw>
                </a:effectLst>
              </a:rPr>
              <a:t> of the Movement</a:t>
            </a:r>
          </a:p>
          <a:p>
            <a:pPr algn="ctr">
              <a:lnSpc>
                <a:spcPct val="150000"/>
              </a:lnSpc>
            </a:pPr>
            <a:endParaRPr lang="en-US" sz="800" dirty="0">
              <a:solidFill>
                <a:schemeClr val="tx2"/>
              </a:solidFill>
              <a:effectLst>
                <a:outerShdw blurRad="38100" dist="38100" dir="2700000" algn="tl">
                  <a:srgbClr val="000000">
                    <a:alpha val="43137"/>
                  </a:srgbClr>
                </a:outerShdw>
              </a:effectLst>
            </a:endParaRPr>
          </a:p>
        </p:txBody>
      </p:sp>
      <p:sp>
        <p:nvSpPr>
          <p:cNvPr id="3" name="TextBox 2"/>
          <p:cNvSpPr txBox="1"/>
          <p:nvPr/>
        </p:nvSpPr>
        <p:spPr>
          <a:xfrm>
            <a:off x="487764" y="1828800"/>
            <a:ext cx="8202705" cy="1569660"/>
          </a:xfrm>
          <a:prstGeom prst="rect">
            <a:avLst/>
          </a:prstGeom>
          <a:noFill/>
        </p:spPr>
        <p:txBody>
          <a:bodyPr wrap="square" rtlCol="0">
            <a:spAutoFit/>
          </a:bodyPr>
          <a:lstStyle/>
          <a:p>
            <a:pPr marL="457200" indent="-457200">
              <a:buFont typeface="+mj-lt"/>
              <a:buAutoNum type="alphaUcPeriod"/>
            </a:pPr>
            <a:r>
              <a:rPr lang="en-US" sz="2400" dirty="0" smtClean="0"/>
              <a:t>Worship in houses</a:t>
            </a:r>
          </a:p>
          <a:p>
            <a:pPr marL="914400" lvl="1" indent="-457200">
              <a:buFont typeface="+mj-lt"/>
              <a:buAutoNum type="arabicPeriod"/>
            </a:pPr>
            <a:r>
              <a:rPr lang="en-US" sz="2400" i="1" dirty="0" smtClean="0"/>
              <a:t>No one is opposed to churches meeting in houses</a:t>
            </a:r>
          </a:p>
          <a:p>
            <a:pPr marL="914400" lvl="1" indent="-457200">
              <a:buFont typeface="+mj-lt"/>
              <a:buAutoNum type="arabicPeriod"/>
            </a:pPr>
            <a:r>
              <a:rPr lang="en-US" sz="2400" i="1" dirty="0" smtClean="0"/>
              <a:t>Many churches began that way – small…</a:t>
            </a:r>
          </a:p>
          <a:p>
            <a:pPr marL="914400" lvl="1" indent="-457200">
              <a:buFont typeface="+mj-lt"/>
              <a:buAutoNum type="arabicPeriod"/>
            </a:pPr>
            <a:r>
              <a:rPr lang="en-US" sz="2400" i="1" dirty="0" smtClean="0"/>
              <a:t>Churches met in various places</a:t>
            </a:r>
          </a:p>
        </p:txBody>
      </p:sp>
    </p:spTree>
    <p:extLst>
      <p:ext uri="{BB962C8B-B14F-4D97-AF65-F5344CB8AC3E}">
        <p14:creationId xmlns:p14="http://schemas.microsoft.com/office/powerpoint/2010/main" val="22472244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7200" y="300318"/>
            <a:ext cx="8229600" cy="1371600"/>
          </a:xfrm>
          <a:solidFill>
            <a:srgbClr val="000000"/>
          </a:solidFill>
          <a:ln>
            <a:noFill/>
          </a:ln>
          <a:effectLst/>
          <a:scene3d>
            <a:camera prst="orthographicFront">
              <a:rot lat="0" lon="0" rev="0"/>
            </a:camera>
            <a:lightRig rig="chilly" dir="t">
              <a:rot lat="0" lon="0" rev="18480000"/>
            </a:lightRig>
          </a:scene3d>
          <a:sp3d prstMaterial="clear">
            <a:bevelT h="63500"/>
          </a:sp3d>
        </p:spPr>
        <p:txBody>
          <a:bodyPr/>
          <a:lstStyle/>
          <a:p>
            <a:r>
              <a:rPr lang="en-US" sz="4800" dirty="0">
                <a:solidFill>
                  <a:schemeClr val="tx2">
                    <a:lumMod val="75000"/>
                  </a:schemeClr>
                </a:solidFill>
                <a:effectLst/>
              </a:rPr>
              <a:t>Where Did Saints Meet in First Century?</a:t>
            </a:r>
          </a:p>
        </p:txBody>
      </p:sp>
      <p:sp>
        <p:nvSpPr>
          <p:cNvPr id="321539" name="Rectangle 3"/>
          <p:cNvSpPr>
            <a:spLocks noGrp="1" noChangeArrowheads="1"/>
          </p:cNvSpPr>
          <p:nvPr>
            <p:ph type="body" idx="1"/>
          </p:nvPr>
        </p:nvSpPr>
        <p:spPr>
          <a:xfrm>
            <a:off x="609600" y="1905000"/>
            <a:ext cx="8077200" cy="4530725"/>
          </a:xfrm>
        </p:spPr>
        <p:txBody>
          <a:bodyPr/>
          <a:lstStyle/>
          <a:p>
            <a:pPr>
              <a:buClr>
                <a:schemeClr val="tx2"/>
              </a:buClr>
            </a:pPr>
            <a:r>
              <a:rPr lang="en-US" dirty="0">
                <a:effectLst/>
              </a:rPr>
              <a:t>In the temple		</a:t>
            </a:r>
            <a:r>
              <a:rPr lang="en-US" i="1" dirty="0">
                <a:solidFill>
                  <a:schemeClr val="tx2"/>
                </a:solidFill>
                <a:effectLst/>
              </a:rPr>
              <a:t>Acts 2:46</a:t>
            </a:r>
            <a:endParaRPr lang="en-US" dirty="0">
              <a:effectLst/>
            </a:endParaRPr>
          </a:p>
          <a:p>
            <a:pPr>
              <a:buClr>
                <a:schemeClr val="tx2"/>
              </a:buClr>
            </a:pPr>
            <a:r>
              <a:rPr lang="en-US" dirty="0">
                <a:effectLst/>
              </a:rPr>
              <a:t>By a river side		</a:t>
            </a:r>
            <a:r>
              <a:rPr lang="en-US" i="1" dirty="0">
                <a:solidFill>
                  <a:schemeClr val="tx2"/>
                </a:solidFill>
                <a:effectLst/>
              </a:rPr>
              <a:t>Acts 16:13</a:t>
            </a:r>
            <a:endParaRPr lang="en-US" dirty="0">
              <a:effectLst/>
            </a:endParaRPr>
          </a:p>
          <a:p>
            <a:pPr>
              <a:buClr>
                <a:schemeClr val="tx2"/>
              </a:buClr>
            </a:pPr>
            <a:r>
              <a:rPr lang="en-US" dirty="0">
                <a:effectLst/>
              </a:rPr>
              <a:t>School of </a:t>
            </a:r>
            <a:r>
              <a:rPr lang="en-US" dirty="0" err="1">
                <a:effectLst/>
              </a:rPr>
              <a:t>Tyrannus</a:t>
            </a:r>
            <a:r>
              <a:rPr lang="en-US" dirty="0">
                <a:effectLst/>
              </a:rPr>
              <a:t>	</a:t>
            </a:r>
            <a:r>
              <a:rPr lang="en-US" i="1" dirty="0">
                <a:solidFill>
                  <a:schemeClr val="tx2"/>
                </a:solidFill>
                <a:effectLst/>
              </a:rPr>
              <a:t>Acts 19:9</a:t>
            </a:r>
            <a:endParaRPr lang="en-US" dirty="0">
              <a:effectLst/>
            </a:endParaRPr>
          </a:p>
          <a:p>
            <a:pPr>
              <a:buClr>
                <a:schemeClr val="tx2"/>
              </a:buClr>
            </a:pPr>
            <a:r>
              <a:rPr lang="en-US" dirty="0">
                <a:effectLst/>
              </a:rPr>
              <a:t>An upper room		</a:t>
            </a:r>
            <a:r>
              <a:rPr lang="en-US" i="1" dirty="0">
                <a:solidFill>
                  <a:schemeClr val="tx2"/>
                </a:solidFill>
                <a:effectLst/>
              </a:rPr>
              <a:t>Acts 20:8</a:t>
            </a:r>
            <a:endParaRPr lang="en-US" dirty="0">
              <a:effectLst/>
            </a:endParaRPr>
          </a:p>
          <a:p>
            <a:pPr>
              <a:buClr>
                <a:schemeClr val="tx2"/>
              </a:buClr>
            </a:pPr>
            <a:r>
              <a:rPr lang="en-US" dirty="0">
                <a:effectLst/>
              </a:rPr>
              <a:t>Government dwelling	</a:t>
            </a:r>
            <a:r>
              <a:rPr lang="en-US" i="1" dirty="0">
                <a:solidFill>
                  <a:schemeClr val="tx2"/>
                </a:solidFill>
                <a:effectLst/>
              </a:rPr>
              <a:t>Acts 28:30-31</a:t>
            </a:r>
            <a:endParaRPr lang="en-US" dirty="0">
              <a:effectLst/>
            </a:endParaRPr>
          </a:p>
          <a:p>
            <a:pPr>
              <a:buClr>
                <a:schemeClr val="tx2"/>
              </a:buClr>
            </a:pPr>
            <a:r>
              <a:rPr lang="en-US" dirty="0">
                <a:effectLst/>
              </a:rPr>
              <a:t>Synagogue-type place	</a:t>
            </a:r>
            <a:r>
              <a:rPr lang="en-US" i="1" dirty="0">
                <a:solidFill>
                  <a:schemeClr val="tx2"/>
                </a:solidFill>
                <a:effectLst/>
              </a:rPr>
              <a:t>James 2:2</a:t>
            </a:r>
            <a:endParaRPr lang="en-US" dirty="0">
              <a:effectLst/>
            </a:endParaRPr>
          </a:p>
          <a:p>
            <a:pPr>
              <a:buClr>
                <a:schemeClr val="tx2"/>
              </a:buClr>
            </a:pPr>
            <a:r>
              <a:rPr lang="en-US" dirty="0">
                <a:solidFill>
                  <a:srgbClr val="66FFFF"/>
                </a:solidFill>
                <a:effectLst/>
              </a:rPr>
              <a:t>Place not specified, but is an expedient</a:t>
            </a:r>
            <a:endParaRPr lang="en-US" dirty="0">
              <a:effectLst/>
            </a:endParaRPr>
          </a:p>
        </p:txBody>
      </p:sp>
    </p:spTree>
    <p:extLst>
      <p:ext uri="{BB962C8B-B14F-4D97-AF65-F5344CB8AC3E}">
        <p14:creationId xmlns:p14="http://schemas.microsoft.com/office/powerpoint/2010/main" val="31062909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321539">
                                            <p:txEl>
                                              <p:pRg st="0" end="0"/>
                                            </p:txEl>
                                          </p:spTgt>
                                        </p:tgtEl>
                                        <p:attrNameLst>
                                          <p:attrName>style.visibility</p:attrName>
                                        </p:attrNameLst>
                                      </p:cBhvr>
                                      <p:to>
                                        <p:strVal val="visible"/>
                                      </p:to>
                                    </p:set>
                                    <p:anim calcmode="lin" valueType="num">
                                      <p:cBhvr>
                                        <p:cTn id="7" dur="500" fill="hold"/>
                                        <p:tgtEl>
                                          <p:spTgt spid="321539">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21539">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321539">
                                            <p:txEl>
                                              <p:pRg st="0" end="0"/>
                                            </p:txEl>
                                          </p:spTgt>
                                        </p:tgtEl>
                                        <p:attrNameLst>
                                          <p:attrName>ppt_x</p:attrName>
                                        </p:attrNameLst>
                                      </p:cBhvr>
                                      <p:tavLst>
                                        <p:tav tm="0">
                                          <p:val>
                                            <p:fltVal val="0.5"/>
                                          </p:val>
                                        </p:tav>
                                        <p:tav tm="100000">
                                          <p:val>
                                            <p:strVal val="#ppt_x"/>
                                          </p:val>
                                        </p:tav>
                                      </p:tavLst>
                                    </p:anim>
                                    <p:anim calcmode="lin" valueType="num">
                                      <p:cBhvr>
                                        <p:cTn id="10" dur="500" fill="hold"/>
                                        <p:tgtEl>
                                          <p:spTgt spid="321539">
                                            <p:txEl>
                                              <p:pRg st="0" end="0"/>
                                            </p:txEl>
                                          </p:spTgt>
                                        </p:tgtEl>
                                        <p:attrNameLst>
                                          <p:attrName>ppt_y</p:attrName>
                                        </p:attrNameLst>
                                      </p:cBhvr>
                                      <p:tavLst>
                                        <p:tav tm="0">
                                          <p:val>
                                            <p:fltVal val="0.5"/>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23" presetClass="entr" presetSubtype="528" fill="hold" grpId="0" nodeType="clickEffect">
                                  <p:stCondLst>
                                    <p:cond delay="0"/>
                                  </p:stCondLst>
                                  <p:childTnLst>
                                    <p:set>
                                      <p:cBhvr>
                                        <p:cTn id="14" dur="1" fill="hold">
                                          <p:stCondLst>
                                            <p:cond delay="0"/>
                                          </p:stCondLst>
                                        </p:cTn>
                                        <p:tgtEl>
                                          <p:spTgt spid="321539">
                                            <p:txEl>
                                              <p:pRg st="1" end="1"/>
                                            </p:txEl>
                                          </p:spTgt>
                                        </p:tgtEl>
                                        <p:attrNameLst>
                                          <p:attrName>style.visibility</p:attrName>
                                        </p:attrNameLst>
                                      </p:cBhvr>
                                      <p:to>
                                        <p:strVal val="visible"/>
                                      </p:to>
                                    </p:set>
                                    <p:anim calcmode="lin" valueType="num">
                                      <p:cBhvr>
                                        <p:cTn id="15" dur="500" fill="hold"/>
                                        <p:tgtEl>
                                          <p:spTgt spid="321539">
                                            <p:txEl>
                                              <p:pRg st="1" end="1"/>
                                            </p:txEl>
                                          </p:spTgt>
                                        </p:tgtEl>
                                        <p:attrNameLst>
                                          <p:attrName>ppt_w</p:attrName>
                                        </p:attrNameLst>
                                      </p:cBhvr>
                                      <p:tavLst>
                                        <p:tav tm="0">
                                          <p:val>
                                            <p:fltVal val="0"/>
                                          </p:val>
                                        </p:tav>
                                        <p:tav tm="100000">
                                          <p:val>
                                            <p:strVal val="#ppt_w"/>
                                          </p:val>
                                        </p:tav>
                                      </p:tavLst>
                                    </p:anim>
                                    <p:anim calcmode="lin" valueType="num">
                                      <p:cBhvr>
                                        <p:cTn id="16" dur="500" fill="hold"/>
                                        <p:tgtEl>
                                          <p:spTgt spid="321539">
                                            <p:txEl>
                                              <p:pRg st="1" end="1"/>
                                            </p:txEl>
                                          </p:spTgt>
                                        </p:tgtEl>
                                        <p:attrNameLst>
                                          <p:attrName>ppt_h</p:attrName>
                                        </p:attrNameLst>
                                      </p:cBhvr>
                                      <p:tavLst>
                                        <p:tav tm="0">
                                          <p:val>
                                            <p:fltVal val="0"/>
                                          </p:val>
                                        </p:tav>
                                        <p:tav tm="100000">
                                          <p:val>
                                            <p:strVal val="#ppt_h"/>
                                          </p:val>
                                        </p:tav>
                                      </p:tavLst>
                                    </p:anim>
                                    <p:anim calcmode="lin" valueType="num">
                                      <p:cBhvr>
                                        <p:cTn id="17" dur="500" fill="hold"/>
                                        <p:tgtEl>
                                          <p:spTgt spid="321539">
                                            <p:txEl>
                                              <p:pRg st="1" end="1"/>
                                            </p:txEl>
                                          </p:spTgt>
                                        </p:tgtEl>
                                        <p:attrNameLst>
                                          <p:attrName>ppt_x</p:attrName>
                                        </p:attrNameLst>
                                      </p:cBhvr>
                                      <p:tavLst>
                                        <p:tav tm="0">
                                          <p:val>
                                            <p:fltVal val="0.5"/>
                                          </p:val>
                                        </p:tav>
                                        <p:tav tm="100000">
                                          <p:val>
                                            <p:strVal val="#ppt_x"/>
                                          </p:val>
                                        </p:tav>
                                      </p:tavLst>
                                    </p:anim>
                                    <p:anim calcmode="lin" valueType="num">
                                      <p:cBhvr>
                                        <p:cTn id="18" dur="500" fill="hold"/>
                                        <p:tgtEl>
                                          <p:spTgt spid="321539">
                                            <p:txEl>
                                              <p:pRg st="1" end="1"/>
                                            </p:txEl>
                                          </p:spTgt>
                                        </p:tgtEl>
                                        <p:attrNameLst>
                                          <p:attrName>ppt_y</p:attrName>
                                        </p:attrNameLst>
                                      </p:cBhvr>
                                      <p:tavLst>
                                        <p:tav tm="0">
                                          <p:val>
                                            <p:fltVal val="0.5"/>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3" presetClass="entr" presetSubtype="528" fill="hold" grpId="0" nodeType="clickEffect">
                                  <p:stCondLst>
                                    <p:cond delay="0"/>
                                  </p:stCondLst>
                                  <p:childTnLst>
                                    <p:set>
                                      <p:cBhvr>
                                        <p:cTn id="22" dur="1" fill="hold">
                                          <p:stCondLst>
                                            <p:cond delay="0"/>
                                          </p:stCondLst>
                                        </p:cTn>
                                        <p:tgtEl>
                                          <p:spTgt spid="321539">
                                            <p:txEl>
                                              <p:pRg st="2" end="2"/>
                                            </p:txEl>
                                          </p:spTgt>
                                        </p:tgtEl>
                                        <p:attrNameLst>
                                          <p:attrName>style.visibility</p:attrName>
                                        </p:attrNameLst>
                                      </p:cBhvr>
                                      <p:to>
                                        <p:strVal val="visible"/>
                                      </p:to>
                                    </p:set>
                                    <p:anim calcmode="lin" valueType="num">
                                      <p:cBhvr>
                                        <p:cTn id="23" dur="500" fill="hold"/>
                                        <p:tgtEl>
                                          <p:spTgt spid="321539">
                                            <p:txEl>
                                              <p:pRg st="2" end="2"/>
                                            </p:txEl>
                                          </p:spTgt>
                                        </p:tgtEl>
                                        <p:attrNameLst>
                                          <p:attrName>ppt_w</p:attrName>
                                        </p:attrNameLst>
                                      </p:cBhvr>
                                      <p:tavLst>
                                        <p:tav tm="0">
                                          <p:val>
                                            <p:fltVal val="0"/>
                                          </p:val>
                                        </p:tav>
                                        <p:tav tm="100000">
                                          <p:val>
                                            <p:strVal val="#ppt_w"/>
                                          </p:val>
                                        </p:tav>
                                      </p:tavLst>
                                    </p:anim>
                                    <p:anim calcmode="lin" valueType="num">
                                      <p:cBhvr>
                                        <p:cTn id="24" dur="500" fill="hold"/>
                                        <p:tgtEl>
                                          <p:spTgt spid="321539">
                                            <p:txEl>
                                              <p:pRg st="2" end="2"/>
                                            </p:txEl>
                                          </p:spTgt>
                                        </p:tgtEl>
                                        <p:attrNameLst>
                                          <p:attrName>ppt_h</p:attrName>
                                        </p:attrNameLst>
                                      </p:cBhvr>
                                      <p:tavLst>
                                        <p:tav tm="0">
                                          <p:val>
                                            <p:fltVal val="0"/>
                                          </p:val>
                                        </p:tav>
                                        <p:tav tm="100000">
                                          <p:val>
                                            <p:strVal val="#ppt_h"/>
                                          </p:val>
                                        </p:tav>
                                      </p:tavLst>
                                    </p:anim>
                                    <p:anim calcmode="lin" valueType="num">
                                      <p:cBhvr>
                                        <p:cTn id="25" dur="500" fill="hold"/>
                                        <p:tgtEl>
                                          <p:spTgt spid="321539">
                                            <p:txEl>
                                              <p:pRg st="2" end="2"/>
                                            </p:txEl>
                                          </p:spTgt>
                                        </p:tgtEl>
                                        <p:attrNameLst>
                                          <p:attrName>ppt_x</p:attrName>
                                        </p:attrNameLst>
                                      </p:cBhvr>
                                      <p:tavLst>
                                        <p:tav tm="0">
                                          <p:val>
                                            <p:fltVal val="0.5"/>
                                          </p:val>
                                        </p:tav>
                                        <p:tav tm="100000">
                                          <p:val>
                                            <p:strVal val="#ppt_x"/>
                                          </p:val>
                                        </p:tav>
                                      </p:tavLst>
                                    </p:anim>
                                    <p:anim calcmode="lin" valueType="num">
                                      <p:cBhvr>
                                        <p:cTn id="26" dur="500" fill="hold"/>
                                        <p:tgtEl>
                                          <p:spTgt spid="321539">
                                            <p:txEl>
                                              <p:pRg st="2" end="2"/>
                                            </p:txEl>
                                          </p:spTgt>
                                        </p:tgtEl>
                                        <p:attrNameLst>
                                          <p:attrName>ppt_y</p:attrName>
                                        </p:attrNameLst>
                                      </p:cBhvr>
                                      <p:tavLst>
                                        <p:tav tm="0">
                                          <p:val>
                                            <p:fltVal val="0.5"/>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3" presetClass="entr" presetSubtype="528" fill="hold" grpId="0" nodeType="clickEffect">
                                  <p:stCondLst>
                                    <p:cond delay="0"/>
                                  </p:stCondLst>
                                  <p:childTnLst>
                                    <p:set>
                                      <p:cBhvr>
                                        <p:cTn id="30" dur="1" fill="hold">
                                          <p:stCondLst>
                                            <p:cond delay="0"/>
                                          </p:stCondLst>
                                        </p:cTn>
                                        <p:tgtEl>
                                          <p:spTgt spid="321539">
                                            <p:txEl>
                                              <p:pRg st="3" end="3"/>
                                            </p:txEl>
                                          </p:spTgt>
                                        </p:tgtEl>
                                        <p:attrNameLst>
                                          <p:attrName>style.visibility</p:attrName>
                                        </p:attrNameLst>
                                      </p:cBhvr>
                                      <p:to>
                                        <p:strVal val="visible"/>
                                      </p:to>
                                    </p:set>
                                    <p:anim calcmode="lin" valueType="num">
                                      <p:cBhvr>
                                        <p:cTn id="31" dur="500" fill="hold"/>
                                        <p:tgtEl>
                                          <p:spTgt spid="321539">
                                            <p:txEl>
                                              <p:pRg st="3" end="3"/>
                                            </p:txEl>
                                          </p:spTgt>
                                        </p:tgtEl>
                                        <p:attrNameLst>
                                          <p:attrName>ppt_w</p:attrName>
                                        </p:attrNameLst>
                                      </p:cBhvr>
                                      <p:tavLst>
                                        <p:tav tm="0">
                                          <p:val>
                                            <p:fltVal val="0"/>
                                          </p:val>
                                        </p:tav>
                                        <p:tav tm="100000">
                                          <p:val>
                                            <p:strVal val="#ppt_w"/>
                                          </p:val>
                                        </p:tav>
                                      </p:tavLst>
                                    </p:anim>
                                    <p:anim calcmode="lin" valueType="num">
                                      <p:cBhvr>
                                        <p:cTn id="32" dur="500" fill="hold"/>
                                        <p:tgtEl>
                                          <p:spTgt spid="321539">
                                            <p:txEl>
                                              <p:pRg st="3" end="3"/>
                                            </p:txEl>
                                          </p:spTgt>
                                        </p:tgtEl>
                                        <p:attrNameLst>
                                          <p:attrName>ppt_h</p:attrName>
                                        </p:attrNameLst>
                                      </p:cBhvr>
                                      <p:tavLst>
                                        <p:tav tm="0">
                                          <p:val>
                                            <p:fltVal val="0"/>
                                          </p:val>
                                        </p:tav>
                                        <p:tav tm="100000">
                                          <p:val>
                                            <p:strVal val="#ppt_h"/>
                                          </p:val>
                                        </p:tav>
                                      </p:tavLst>
                                    </p:anim>
                                    <p:anim calcmode="lin" valueType="num">
                                      <p:cBhvr>
                                        <p:cTn id="33" dur="500" fill="hold"/>
                                        <p:tgtEl>
                                          <p:spTgt spid="321539">
                                            <p:txEl>
                                              <p:pRg st="3" end="3"/>
                                            </p:txEl>
                                          </p:spTgt>
                                        </p:tgtEl>
                                        <p:attrNameLst>
                                          <p:attrName>ppt_x</p:attrName>
                                        </p:attrNameLst>
                                      </p:cBhvr>
                                      <p:tavLst>
                                        <p:tav tm="0">
                                          <p:val>
                                            <p:fltVal val="0.5"/>
                                          </p:val>
                                        </p:tav>
                                        <p:tav tm="100000">
                                          <p:val>
                                            <p:strVal val="#ppt_x"/>
                                          </p:val>
                                        </p:tav>
                                      </p:tavLst>
                                    </p:anim>
                                    <p:anim calcmode="lin" valueType="num">
                                      <p:cBhvr>
                                        <p:cTn id="34" dur="500" fill="hold"/>
                                        <p:tgtEl>
                                          <p:spTgt spid="321539">
                                            <p:txEl>
                                              <p:pRg st="3" end="3"/>
                                            </p:txEl>
                                          </p:spTgt>
                                        </p:tgtEl>
                                        <p:attrNameLst>
                                          <p:attrName>ppt_y</p:attrName>
                                        </p:attrNameLst>
                                      </p:cBhvr>
                                      <p:tavLst>
                                        <p:tav tm="0">
                                          <p:val>
                                            <p:fltVal val="0.5"/>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3" presetClass="entr" presetSubtype="528" fill="hold" grpId="0" nodeType="clickEffect">
                                  <p:stCondLst>
                                    <p:cond delay="0"/>
                                  </p:stCondLst>
                                  <p:childTnLst>
                                    <p:set>
                                      <p:cBhvr>
                                        <p:cTn id="38" dur="1" fill="hold">
                                          <p:stCondLst>
                                            <p:cond delay="0"/>
                                          </p:stCondLst>
                                        </p:cTn>
                                        <p:tgtEl>
                                          <p:spTgt spid="321539">
                                            <p:txEl>
                                              <p:pRg st="4" end="4"/>
                                            </p:txEl>
                                          </p:spTgt>
                                        </p:tgtEl>
                                        <p:attrNameLst>
                                          <p:attrName>style.visibility</p:attrName>
                                        </p:attrNameLst>
                                      </p:cBhvr>
                                      <p:to>
                                        <p:strVal val="visible"/>
                                      </p:to>
                                    </p:set>
                                    <p:anim calcmode="lin" valueType="num">
                                      <p:cBhvr>
                                        <p:cTn id="39" dur="500" fill="hold"/>
                                        <p:tgtEl>
                                          <p:spTgt spid="321539">
                                            <p:txEl>
                                              <p:pRg st="4" end="4"/>
                                            </p:txEl>
                                          </p:spTgt>
                                        </p:tgtEl>
                                        <p:attrNameLst>
                                          <p:attrName>ppt_w</p:attrName>
                                        </p:attrNameLst>
                                      </p:cBhvr>
                                      <p:tavLst>
                                        <p:tav tm="0">
                                          <p:val>
                                            <p:fltVal val="0"/>
                                          </p:val>
                                        </p:tav>
                                        <p:tav tm="100000">
                                          <p:val>
                                            <p:strVal val="#ppt_w"/>
                                          </p:val>
                                        </p:tav>
                                      </p:tavLst>
                                    </p:anim>
                                    <p:anim calcmode="lin" valueType="num">
                                      <p:cBhvr>
                                        <p:cTn id="40" dur="500" fill="hold"/>
                                        <p:tgtEl>
                                          <p:spTgt spid="321539">
                                            <p:txEl>
                                              <p:pRg st="4" end="4"/>
                                            </p:txEl>
                                          </p:spTgt>
                                        </p:tgtEl>
                                        <p:attrNameLst>
                                          <p:attrName>ppt_h</p:attrName>
                                        </p:attrNameLst>
                                      </p:cBhvr>
                                      <p:tavLst>
                                        <p:tav tm="0">
                                          <p:val>
                                            <p:fltVal val="0"/>
                                          </p:val>
                                        </p:tav>
                                        <p:tav tm="100000">
                                          <p:val>
                                            <p:strVal val="#ppt_h"/>
                                          </p:val>
                                        </p:tav>
                                      </p:tavLst>
                                    </p:anim>
                                    <p:anim calcmode="lin" valueType="num">
                                      <p:cBhvr>
                                        <p:cTn id="41" dur="500" fill="hold"/>
                                        <p:tgtEl>
                                          <p:spTgt spid="321539">
                                            <p:txEl>
                                              <p:pRg st="4" end="4"/>
                                            </p:txEl>
                                          </p:spTgt>
                                        </p:tgtEl>
                                        <p:attrNameLst>
                                          <p:attrName>ppt_x</p:attrName>
                                        </p:attrNameLst>
                                      </p:cBhvr>
                                      <p:tavLst>
                                        <p:tav tm="0">
                                          <p:val>
                                            <p:fltVal val="0.5"/>
                                          </p:val>
                                        </p:tav>
                                        <p:tav tm="100000">
                                          <p:val>
                                            <p:strVal val="#ppt_x"/>
                                          </p:val>
                                        </p:tav>
                                      </p:tavLst>
                                    </p:anim>
                                    <p:anim calcmode="lin" valueType="num">
                                      <p:cBhvr>
                                        <p:cTn id="42" dur="500" fill="hold"/>
                                        <p:tgtEl>
                                          <p:spTgt spid="321539">
                                            <p:txEl>
                                              <p:pRg st="4" end="4"/>
                                            </p:txEl>
                                          </p:spTgt>
                                        </p:tgtEl>
                                        <p:attrNameLst>
                                          <p:attrName>ppt_y</p:attrName>
                                        </p:attrNameLst>
                                      </p:cBhvr>
                                      <p:tavLst>
                                        <p:tav tm="0">
                                          <p:val>
                                            <p:fltVal val="0.5"/>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3" presetClass="entr" presetSubtype="528" fill="hold" grpId="0" nodeType="clickEffect">
                                  <p:stCondLst>
                                    <p:cond delay="0"/>
                                  </p:stCondLst>
                                  <p:childTnLst>
                                    <p:set>
                                      <p:cBhvr>
                                        <p:cTn id="46" dur="1" fill="hold">
                                          <p:stCondLst>
                                            <p:cond delay="0"/>
                                          </p:stCondLst>
                                        </p:cTn>
                                        <p:tgtEl>
                                          <p:spTgt spid="321539">
                                            <p:txEl>
                                              <p:pRg st="5" end="5"/>
                                            </p:txEl>
                                          </p:spTgt>
                                        </p:tgtEl>
                                        <p:attrNameLst>
                                          <p:attrName>style.visibility</p:attrName>
                                        </p:attrNameLst>
                                      </p:cBhvr>
                                      <p:to>
                                        <p:strVal val="visible"/>
                                      </p:to>
                                    </p:set>
                                    <p:anim calcmode="lin" valueType="num">
                                      <p:cBhvr>
                                        <p:cTn id="47" dur="500" fill="hold"/>
                                        <p:tgtEl>
                                          <p:spTgt spid="321539">
                                            <p:txEl>
                                              <p:pRg st="5" end="5"/>
                                            </p:txEl>
                                          </p:spTgt>
                                        </p:tgtEl>
                                        <p:attrNameLst>
                                          <p:attrName>ppt_w</p:attrName>
                                        </p:attrNameLst>
                                      </p:cBhvr>
                                      <p:tavLst>
                                        <p:tav tm="0">
                                          <p:val>
                                            <p:fltVal val="0"/>
                                          </p:val>
                                        </p:tav>
                                        <p:tav tm="100000">
                                          <p:val>
                                            <p:strVal val="#ppt_w"/>
                                          </p:val>
                                        </p:tav>
                                      </p:tavLst>
                                    </p:anim>
                                    <p:anim calcmode="lin" valueType="num">
                                      <p:cBhvr>
                                        <p:cTn id="48" dur="500" fill="hold"/>
                                        <p:tgtEl>
                                          <p:spTgt spid="321539">
                                            <p:txEl>
                                              <p:pRg st="5" end="5"/>
                                            </p:txEl>
                                          </p:spTgt>
                                        </p:tgtEl>
                                        <p:attrNameLst>
                                          <p:attrName>ppt_h</p:attrName>
                                        </p:attrNameLst>
                                      </p:cBhvr>
                                      <p:tavLst>
                                        <p:tav tm="0">
                                          <p:val>
                                            <p:fltVal val="0"/>
                                          </p:val>
                                        </p:tav>
                                        <p:tav tm="100000">
                                          <p:val>
                                            <p:strVal val="#ppt_h"/>
                                          </p:val>
                                        </p:tav>
                                      </p:tavLst>
                                    </p:anim>
                                    <p:anim calcmode="lin" valueType="num">
                                      <p:cBhvr>
                                        <p:cTn id="49" dur="500" fill="hold"/>
                                        <p:tgtEl>
                                          <p:spTgt spid="321539">
                                            <p:txEl>
                                              <p:pRg st="5" end="5"/>
                                            </p:txEl>
                                          </p:spTgt>
                                        </p:tgtEl>
                                        <p:attrNameLst>
                                          <p:attrName>ppt_x</p:attrName>
                                        </p:attrNameLst>
                                      </p:cBhvr>
                                      <p:tavLst>
                                        <p:tav tm="0">
                                          <p:val>
                                            <p:fltVal val="0.5"/>
                                          </p:val>
                                        </p:tav>
                                        <p:tav tm="100000">
                                          <p:val>
                                            <p:strVal val="#ppt_x"/>
                                          </p:val>
                                        </p:tav>
                                      </p:tavLst>
                                    </p:anim>
                                    <p:anim calcmode="lin" valueType="num">
                                      <p:cBhvr>
                                        <p:cTn id="50" dur="500" fill="hold"/>
                                        <p:tgtEl>
                                          <p:spTgt spid="321539">
                                            <p:txEl>
                                              <p:pRg st="5" end="5"/>
                                            </p:txEl>
                                          </p:spTgt>
                                        </p:tgtEl>
                                        <p:attrNameLst>
                                          <p:attrName>ppt_y</p:attrName>
                                        </p:attrNameLst>
                                      </p:cBhvr>
                                      <p:tavLst>
                                        <p:tav tm="0">
                                          <p:val>
                                            <p:fltVal val="0.5"/>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3" presetClass="entr" presetSubtype="528" fill="hold" grpId="0" nodeType="clickEffect">
                                  <p:stCondLst>
                                    <p:cond delay="0"/>
                                  </p:stCondLst>
                                  <p:childTnLst>
                                    <p:set>
                                      <p:cBhvr>
                                        <p:cTn id="54" dur="1" fill="hold">
                                          <p:stCondLst>
                                            <p:cond delay="0"/>
                                          </p:stCondLst>
                                        </p:cTn>
                                        <p:tgtEl>
                                          <p:spTgt spid="321539">
                                            <p:txEl>
                                              <p:pRg st="6" end="6"/>
                                            </p:txEl>
                                          </p:spTgt>
                                        </p:tgtEl>
                                        <p:attrNameLst>
                                          <p:attrName>style.visibility</p:attrName>
                                        </p:attrNameLst>
                                      </p:cBhvr>
                                      <p:to>
                                        <p:strVal val="visible"/>
                                      </p:to>
                                    </p:set>
                                    <p:anim calcmode="lin" valueType="num">
                                      <p:cBhvr>
                                        <p:cTn id="55" dur="500" fill="hold"/>
                                        <p:tgtEl>
                                          <p:spTgt spid="321539">
                                            <p:txEl>
                                              <p:pRg st="6" end="6"/>
                                            </p:txEl>
                                          </p:spTgt>
                                        </p:tgtEl>
                                        <p:attrNameLst>
                                          <p:attrName>ppt_w</p:attrName>
                                        </p:attrNameLst>
                                      </p:cBhvr>
                                      <p:tavLst>
                                        <p:tav tm="0">
                                          <p:val>
                                            <p:fltVal val="0"/>
                                          </p:val>
                                        </p:tav>
                                        <p:tav tm="100000">
                                          <p:val>
                                            <p:strVal val="#ppt_w"/>
                                          </p:val>
                                        </p:tav>
                                      </p:tavLst>
                                    </p:anim>
                                    <p:anim calcmode="lin" valueType="num">
                                      <p:cBhvr>
                                        <p:cTn id="56" dur="500" fill="hold"/>
                                        <p:tgtEl>
                                          <p:spTgt spid="321539">
                                            <p:txEl>
                                              <p:pRg st="6" end="6"/>
                                            </p:txEl>
                                          </p:spTgt>
                                        </p:tgtEl>
                                        <p:attrNameLst>
                                          <p:attrName>ppt_h</p:attrName>
                                        </p:attrNameLst>
                                      </p:cBhvr>
                                      <p:tavLst>
                                        <p:tav tm="0">
                                          <p:val>
                                            <p:fltVal val="0"/>
                                          </p:val>
                                        </p:tav>
                                        <p:tav tm="100000">
                                          <p:val>
                                            <p:strVal val="#ppt_h"/>
                                          </p:val>
                                        </p:tav>
                                      </p:tavLst>
                                    </p:anim>
                                    <p:anim calcmode="lin" valueType="num">
                                      <p:cBhvr>
                                        <p:cTn id="57" dur="500" fill="hold"/>
                                        <p:tgtEl>
                                          <p:spTgt spid="321539">
                                            <p:txEl>
                                              <p:pRg st="6" end="6"/>
                                            </p:txEl>
                                          </p:spTgt>
                                        </p:tgtEl>
                                        <p:attrNameLst>
                                          <p:attrName>ppt_x</p:attrName>
                                        </p:attrNameLst>
                                      </p:cBhvr>
                                      <p:tavLst>
                                        <p:tav tm="0">
                                          <p:val>
                                            <p:fltVal val="0.5"/>
                                          </p:val>
                                        </p:tav>
                                        <p:tav tm="100000">
                                          <p:val>
                                            <p:strVal val="#ppt_x"/>
                                          </p:val>
                                        </p:tav>
                                      </p:tavLst>
                                    </p:anim>
                                    <p:anim calcmode="lin" valueType="num">
                                      <p:cBhvr>
                                        <p:cTn id="58" dur="500" fill="hold"/>
                                        <p:tgtEl>
                                          <p:spTgt spid="321539">
                                            <p:txEl>
                                              <p:pRg st="6" end="6"/>
                                            </p:tx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1539"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1213" y="288646"/>
            <a:ext cx="8202705" cy="1200329"/>
          </a:xfrm>
          <a:prstGeom prst="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nchor="ctr">
            <a:spAutoFit/>
          </a:bodyPr>
          <a:lstStyle/>
          <a:p>
            <a:pPr marL="857250" indent="-857250" algn="ctr">
              <a:lnSpc>
                <a:spcPct val="150000"/>
              </a:lnSpc>
              <a:buFont typeface="+mj-lt"/>
              <a:buAutoNum type="romanUcPeriod" startAt="2"/>
            </a:pPr>
            <a:r>
              <a:rPr lang="en-US" sz="4000" u="sng" dirty="0" smtClean="0">
                <a:solidFill>
                  <a:srgbClr val="FFFFCC"/>
                </a:solidFill>
                <a:effectLst>
                  <a:outerShdw blurRad="38100" dist="38100" dir="2700000" algn="tl">
                    <a:srgbClr val="000000">
                      <a:alpha val="43137"/>
                    </a:srgbClr>
                  </a:outerShdw>
                </a:effectLst>
              </a:rPr>
              <a:t>Errors</a:t>
            </a:r>
            <a:r>
              <a:rPr lang="en-US" sz="4000" dirty="0" smtClean="0">
                <a:solidFill>
                  <a:srgbClr val="FFFFCC"/>
                </a:solidFill>
                <a:effectLst>
                  <a:outerShdw blurRad="38100" dist="38100" dir="2700000" algn="tl">
                    <a:srgbClr val="000000">
                      <a:alpha val="43137"/>
                    </a:srgbClr>
                  </a:outerShdw>
                </a:effectLst>
              </a:rPr>
              <a:t> of the Movement</a:t>
            </a:r>
          </a:p>
          <a:p>
            <a:pPr algn="ctr">
              <a:lnSpc>
                <a:spcPct val="150000"/>
              </a:lnSpc>
            </a:pPr>
            <a:endParaRPr lang="en-US" sz="800" dirty="0">
              <a:solidFill>
                <a:srgbClr val="FFFFCC"/>
              </a:solidFill>
              <a:effectLst>
                <a:outerShdw blurRad="38100" dist="38100" dir="2700000" algn="tl">
                  <a:srgbClr val="000000">
                    <a:alpha val="43137"/>
                  </a:srgbClr>
                </a:outerShdw>
              </a:effectLst>
            </a:endParaRPr>
          </a:p>
        </p:txBody>
      </p:sp>
      <p:sp>
        <p:nvSpPr>
          <p:cNvPr id="3" name="TextBox 2"/>
          <p:cNvSpPr txBox="1"/>
          <p:nvPr/>
        </p:nvSpPr>
        <p:spPr>
          <a:xfrm>
            <a:off x="487764" y="1828800"/>
            <a:ext cx="8202705" cy="4893647"/>
          </a:xfrm>
          <a:prstGeom prst="rect">
            <a:avLst/>
          </a:prstGeom>
          <a:noFill/>
        </p:spPr>
        <p:txBody>
          <a:bodyPr wrap="square" rtlCol="0">
            <a:spAutoFit/>
          </a:bodyPr>
          <a:lstStyle/>
          <a:p>
            <a:pPr marL="457200" indent="-457200">
              <a:buFont typeface="+mj-lt"/>
              <a:buAutoNum type="alphaUcPeriod"/>
            </a:pPr>
            <a:r>
              <a:rPr lang="en-US" sz="2400" dirty="0" smtClean="0">
                <a:solidFill>
                  <a:srgbClr val="FFFFFF"/>
                </a:solidFill>
              </a:rPr>
              <a:t>Worship in houses</a:t>
            </a:r>
          </a:p>
          <a:p>
            <a:pPr marL="914400" lvl="1" indent="-457200">
              <a:buFont typeface="+mj-lt"/>
              <a:buAutoNum type="arabicPeriod"/>
            </a:pPr>
            <a:r>
              <a:rPr lang="en-US" sz="2400" i="1" dirty="0" smtClean="0">
                <a:solidFill>
                  <a:srgbClr val="FFFFFF"/>
                </a:solidFill>
              </a:rPr>
              <a:t>No one is opposed to churches meeting in houses</a:t>
            </a:r>
          </a:p>
          <a:p>
            <a:pPr marL="914400" lvl="1" indent="-457200">
              <a:buFont typeface="+mj-lt"/>
              <a:buAutoNum type="arabicPeriod"/>
            </a:pPr>
            <a:r>
              <a:rPr lang="en-US" sz="2400" i="1" dirty="0" smtClean="0">
                <a:solidFill>
                  <a:srgbClr val="FFFFFF"/>
                </a:solidFill>
              </a:rPr>
              <a:t>Many churches began that way – small…</a:t>
            </a:r>
          </a:p>
          <a:p>
            <a:pPr marL="914400" lvl="1" indent="-457200">
              <a:buFont typeface="+mj-lt"/>
              <a:buAutoNum type="arabicPeriod"/>
            </a:pPr>
            <a:r>
              <a:rPr lang="en-US" sz="2400" i="1" dirty="0" smtClean="0">
                <a:solidFill>
                  <a:srgbClr val="FFFFFF"/>
                </a:solidFill>
              </a:rPr>
              <a:t>Churches met in various places</a:t>
            </a:r>
          </a:p>
          <a:p>
            <a:pPr marL="914400" lvl="1" indent="-457200">
              <a:buFont typeface="+mj-lt"/>
              <a:buAutoNum type="arabicPeriod"/>
            </a:pPr>
            <a:r>
              <a:rPr lang="en-US" sz="2400" i="1" dirty="0" smtClean="0">
                <a:solidFill>
                  <a:srgbClr val="FFFFFF"/>
                </a:solidFill>
              </a:rPr>
              <a:t>No exclusive pattern of where disciples met</a:t>
            </a:r>
          </a:p>
          <a:p>
            <a:pPr marL="914400" lvl="1" indent="-457200">
              <a:buFont typeface="+mj-lt"/>
              <a:buAutoNum type="arabicPeriod"/>
            </a:pPr>
            <a:r>
              <a:rPr lang="en-US" sz="2400" i="1" dirty="0" smtClean="0">
                <a:solidFill>
                  <a:srgbClr val="FFFFFF"/>
                </a:solidFill>
              </a:rPr>
              <a:t>See function of the assembly hindered by large numbers in church buildings (denies them the informality and spontaneity)</a:t>
            </a:r>
          </a:p>
          <a:p>
            <a:pPr marL="914400" lvl="1" indent="-457200">
              <a:buFont typeface="+mj-lt"/>
              <a:buAutoNum type="arabicPeriod"/>
            </a:pPr>
            <a:r>
              <a:rPr lang="en-US" sz="2400" i="1" dirty="0" smtClean="0">
                <a:solidFill>
                  <a:srgbClr val="FFFFFF"/>
                </a:solidFill>
              </a:rPr>
              <a:t>Some argue from “family” concept  - disciples should meet in house – why not all disciples reside in same structure on sustained basis?</a:t>
            </a:r>
          </a:p>
          <a:p>
            <a:pPr marL="914400" lvl="1" indent="-457200">
              <a:buFont typeface="+mj-lt"/>
              <a:buAutoNum type="arabicPeriod"/>
            </a:pPr>
            <a:r>
              <a:rPr lang="en-US" sz="2400" i="1" dirty="0" smtClean="0">
                <a:solidFill>
                  <a:srgbClr val="FFFFFF"/>
                </a:solidFill>
              </a:rPr>
              <a:t>Ironic – some house churches have – moved into rented buildings</a:t>
            </a:r>
          </a:p>
        </p:txBody>
      </p:sp>
    </p:spTree>
    <p:extLst>
      <p:ext uri="{BB962C8B-B14F-4D97-AF65-F5344CB8AC3E}">
        <p14:creationId xmlns:p14="http://schemas.microsoft.com/office/powerpoint/2010/main" val="16413660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1213" y="288646"/>
            <a:ext cx="8202705" cy="1200329"/>
          </a:xfrm>
          <a:prstGeom prst="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nchor="ctr">
            <a:spAutoFit/>
          </a:bodyPr>
          <a:lstStyle/>
          <a:p>
            <a:pPr marL="857250" indent="-857250" algn="ctr">
              <a:lnSpc>
                <a:spcPct val="150000"/>
              </a:lnSpc>
              <a:buFont typeface="+mj-lt"/>
              <a:buAutoNum type="romanUcPeriod" startAt="2"/>
            </a:pPr>
            <a:r>
              <a:rPr lang="en-US" sz="4000" u="sng" dirty="0" smtClean="0">
                <a:solidFill>
                  <a:schemeClr val="tx2"/>
                </a:solidFill>
                <a:effectLst>
                  <a:outerShdw blurRad="38100" dist="38100" dir="2700000" algn="tl">
                    <a:srgbClr val="000000">
                      <a:alpha val="43137"/>
                    </a:srgbClr>
                  </a:outerShdw>
                </a:effectLst>
              </a:rPr>
              <a:t>Errors</a:t>
            </a:r>
            <a:r>
              <a:rPr lang="en-US" sz="4000" dirty="0" smtClean="0">
                <a:solidFill>
                  <a:schemeClr val="tx2"/>
                </a:solidFill>
                <a:effectLst>
                  <a:outerShdw blurRad="38100" dist="38100" dir="2700000" algn="tl">
                    <a:srgbClr val="000000">
                      <a:alpha val="43137"/>
                    </a:srgbClr>
                  </a:outerShdw>
                </a:effectLst>
              </a:rPr>
              <a:t> of the Movement</a:t>
            </a:r>
          </a:p>
          <a:p>
            <a:pPr algn="ctr">
              <a:lnSpc>
                <a:spcPct val="150000"/>
              </a:lnSpc>
            </a:pPr>
            <a:endParaRPr lang="en-US" sz="800" dirty="0">
              <a:solidFill>
                <a:schemeClr val="tx2"/>
              </a:solidFill>
              <a:effectLst>
                <a:outerShdw blurRad="38100" dist="38100" dir="2700000" algn="tl">
                  <a:srgbClr val="000000">
                    <a:alpha val="43137"/>
                  </a:srgbClr>
                </a:outerShdw>
              </a:effectLst>
            </a:endParaRPr>
          </a:p>
        </p:txBody>
      </p:sp>
      <p:sp>
        <p:nvSpPr>
          <p:cNvPr id="3" name="TextBox 2"/>
          <p:cNvSpPr txBox="1"/>
          <p:nvPr/>
        </p:nvSpPr>
        <p:spPr>
          <a:xfrm>
            <a:off x="487764" y="1828800"/>
            <a:ext cx="8202705" cy="4524315"/>
          </a:xfrm>
          <a:prstGeom prst="rect">
            <a:avLst/>
          </a:prstGeom>
          <a:noFill/>
        </p:spPr>
        <p:txBody>
          <a:bodyPr wrap="square" rtlCol="0">
            <a:spAutoFit/>
          </a:bodyPr>
          <a:lstStyle/>
          <a:p>
            <a:pPr marL="457200" indent="-457200">
              <a:buFont typeface="+mj-lt"/>
              <a:buAutoNum type="alphaUcPeriod"/>
            </a:pPr>
            <a:r>
              <a:rPr lang="en-US" sz="2400" dirty="0" smtClean="0"/>
              <a:t>Worship in houses</a:t>
            </a:r>
          </a:p>
          <a:p>
            <a:pPr marL="457200" indent="-457200">
              <a:buFont typeface="+mj-lt"/>
              <a:buAutoNum type="alphaUcPeriod"/>
            </a:pPr>
            <a:r>
              <a:rPr lang="en-US" sz="2400" dirty="0" smtClean="0"/>
              <a:t>Spontaneous – Informal worship</a:t>
            </a:r>
          </a:p>
          <a:p>
            <a:pPr marL="914400" lvl="1" indent="-457200">
              <a:buFont typeface="+mj-lt"/>
              <a:buAutoNum type="arabicPeriod"/>
            </a:pPr>
            <a:r>
              <a:rPr lang="en-US" sz="2400" i="1" dirty="0" smtClean="0"/>
              <a:t>Told: best arrangement in a circle – preferably around a table (Robert Banks, 37)</a:t>
            </a:r>
          </a:p>
          <a:p>
            <a:pPr marL="914400" lvl="1" indent="-457200">
              <a:buFont typeface="+mj-lt"/>
              <a:buAutoNum type="arabicPeriod"/>
            </a:pPr>
            <a:r>
              <a:rPr lang="en-US" sz="2400" i="1" dirty="0" smtClean="0"/>
              <a:t>Come together “completely spontaneous with no one leading from the front” (Beresford Job, What is a church?)</a:t>
            </a:r>
          </a:p>
          <a:p>
            <a:pPr marL="914400" lvl="1" indent="-457200">
              <a:buFont typeface="+mj-lt"/>
              <a:buAutoNum type="arabicPeriod"/>
            </a:pPr>
            <a:r>
              <a:rPr lang="en-US" sz="2400" i="1" dirty="0" smtClean="0"/>
              <a:t>Hardly the picture of New Testament (1 Cor. 14)</a:t>
            </a:r>
          </a:p>
          <a:p>
            <a:pPr marL="1371600" lvl="2" indent="-457200">
              <a:buFont typeface="+mj-lt"/>
              <a:buAutoNum type="alphaLcPeriod"/>
            </a:pPr>
            <a:r>
              <a:rPr lang="en-US" sz="2400" dirty="0" smtClean="0"/>
              <a:t>Some were to keep silent (1 Cor. 14:26-35)</a:t>
            </a:r>
          </a:p>
          <a:p>
            <a:pPr marL="1371600" lvl="2" indent="-457200">
              <a:buFont typeface="+mj-lt"/>
              <a:buAutoNum type="alphaLcPeriod"/>
            </a:pPr>
            <a:r>
              <a:rPr lang="en-US" sz="2400" dirty="0" smtClean="0"/>
              <a:t>Done decent and in order (1 Cor. 14:40)</a:t>
            </a:r>
          </a:p>
          <a:p>
            <a:pPr marL="914400" lvl="1" indent="-457200">
              <a:buFont typeface="+mj-lt"/>
              <a:buAutoNum type="arabicPeriod"/>
            </a:pPr>
            <a:r>
              <a:rPr lang="en-US" sz="2400" i="1" dirty="0" smtClean="0"/>
              <a:t>They ridicule “traditional” worship as a “spectator’s sport”</a:t>
            </a:r>
          </a:p>
        </p:txBody>
      </p:sp>
    </p:spTree>
    <p:extLst>
      <p:ext uri="{BB962C8B-B14F-4D97-AF65-F5344CB8AC3E}">
        <p14:creationId xmlns:p14="http://schemas.microsoft.com/office/powerpoint/2010/main" val="8881162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1213" y="288646"/>
            <a:ext cx="8202705" cy="1200329"/>
          </a:xfrm>
          <a:prstGeom prst="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nchor="ctr">
            <a:spAutoFit/>
          </a:bodyPr>
          <a:lstStyle/>
          <a:p>
            <a:pPr marL="857250" indent="-857250" algn="ctr">
              <a:lnSpc>
                <a:spcPct val="150000"/>
              </a:lnSpc>
              <a:buFont typeface="+mj-lt"/>
              <a:buAutoNum type="romanUcPeriod" startAt="2"/>
            </a:pPr>
            <a:r>
              <a:rPr lang="en-US" sz="4000" u="sng" dirty="0" smtClean="0">
                <a:solidFill>
                  <a:schemeClr val="tx2"/>
                </a:solidFill>
                <a:effectLst>
                  <a:outerShdw blurRad="38100" dist="38100" dir="2700000" algn="tl">
                    <a:srgbClr val="000000">
                      <a:alpha val="43137"/>
                    </a:srgbClr>
                  </a:outerShdw>
                </a:effectLst>
              </a:rPr>
              <a:t>Errors</a:t>
            </a:r>
            <a:r>
              <a:rPr lang="en-US" sz="4000" dirty="0" smtClean="0">
                <a:solidFill>
                  <a:schemeClr val="tx2"/>
                </a:solidFill>
                <a:effectLst>
                  <a:outerShdw blurRad="38100" dist="38100" dir="2700000" algn="tl">
                    <a:srgbClr val="000000">
                      <a:alpha val="43137"/>
                    </a:srgbClr>
                  </a:outerShdw>
                </a:effectLst>
              </a:rPr>
              <a:t> of the Movement</a:t>
            </a:r>
          </a:p>
          <a:p>
            <a:pPr algn="ctr">
              <a:lnSpc>
                <a:spcPct val="150000"/>
              </a:lnSpc>
            </a:pPr>
            <a:endParaRPr lang="en-US" sz="800" dirty="0">
              <a:solidFill>
                <a:schemeClr val="tx2"/>
              </a:solidFill>
              <a:effectLst>
                <a:outerShdw blurRad="38100" dist="38100" dir="2700000" algn="tl">
                  <a:srgbClr val="000000">
                    <a:alpha val="43137"/>
                  </a:srgbClr>
                </a:outerShdw>
              </a:effectLst>
            </a:endParaRPr>
          </a:p>
        </p:txBody>
      </p:sp>
      <p:sp>
        <p:nvSpPr>
          <p:cNvPr id="3" name="TextBox 2"/>
          <p:cNvSpPr txBox="1"/>
          <p:nvPr/>
        </p:nvSpPr>
        <p:spPr>
          <a:xfrm>
            <a:off x="487764" y="1828800"/>
            <a:ext cx="8202705" cy="4524315"/>
          </a:xfrm>
          <a:prstGeom prst="rect">
            <a:avLst/>
          </a:prstGeom>
          <a:noFill/>
        </p:spPr>
        <p:txBody>
          <a:bodyPr wrap="square" rtlCol="0">
            <a:spAutoFit/>
          </a:bodyPr>
          <a:lstStyle/>
          <a:p>
            <a:pPr marL="457200" indent="-457200">
              <a:buFont typeface="+mj-lt"/>
              <a:buAutoNum type="alphaUcPeriod"/>
            </a:pPr>
            <a:r>
              <a:rPr lang="en-US" sz="2400" dirty="0" smtClean="0"/>
              <a:t>Worship in houses</a:t>
            </a:r>
          </a:p>
          <a:p>
            <a:pPr marL="457200" indent="-457200">
              <a:buFont typeface="+mj-lt"/>
              <a:buAutoNum type="alphaUcPeriod"/>
            </a:pPr>
            <a:r>
              <a:rPr lang="en-US" sz="2400" dirty="0" smtClean="0"/>
              <a:t>Spontaneous – Informal worship</a:t>
            </a:r>
          </a:p>
          <a:p>
            <a:pPr marL="457200" indent="-457200">
              <a:buFont typeface="+mj-lt"/>
              <a:buAutoNum type="alphaUcPeriod"/>
            </a:pPr>
            <a:r>
              <a:rPr lang="en-US" sz="2400" dirty="0" smtClean="0"/>
              <a:t>Mutual Ministry</a:t>
            </a:r>
          </a:p>
          <a:p>
            <a:pPr marL="914400" lvl="1" indent="-457200">
              <a:buFont typeface="+mj-lt"/>
              <a:buAutoNum type="arabicPeriod"/>
            </a:pPr>
            <a:r>
              <a:rPr lang="en-US" sz="2400" i="1" dirty="0" smtClean="0"/>
              <a:t>Smith: “houses don’t have pulpits” (211); “Pulpit ministers may be an invention, but mutual ministry is not” (212)</a:t>
            </a:r>
          </a:p>
          <a:p>
            <a:pPr marL="914400" lvl="1" indent="-457200">
              <a:buFont typeface="+mj-lt"/>
              <a:buAutoNum type="arabicPeriod"/>
            </a:pPr>
            <a:r>
              <a:rPr lang="en-US" sz="2400" i="1" dirty="0" smtClean="0"/>
              <a:t>Elders should be “teaching pastors” to the church; preachers should be evangelist to the lost (212).</a:t>
            </a:r>
          </a:p>
          <a:p>
            <a:pPr marL="914400" lvl="1" indent="-457200">
              <a:buFont typeface="+mj-lt"/>
              <a:buAutoNum type="arabicPeriod"/>
            </a:pPr>
            <a:r>
              <a:rPr lang="en-US" sz="2400" i="1" dirty="0" smtClean="0"/>
              <a:t>Each member (in the circle) has</a:t>
            </a:r>
          </a:p>
          <a:p>
            <a:pPr marL="914400" lvl="1" indent="-457200">
              <a:buFont typeface="+mj-lt"/>
              <a:buAutoNum type="arabicPeriod"/>
            </a:pPr>
            <a:r>
              <a:rPr lang="en-US" sz="2400" i="1" dirty="0" smtClean="0"/>
              <a:t>Sounds like “gospel” –vs- “doctrine” distinction</a:t>
            </a:r>
          </a:p>
          <a:p>
            <a:pPr marL="914400" lvl="1" indent="-457200">
              <a:buFont typeface="+mj-lt"/>
              <a:buAutoNum type="arabicPeriod"/>
            </a:pPr>
            <a:r>
              <a:rPr lang="en-US" sz="2400" i="1" dirty="0" smtClean="0"/>
              <a:t>Evangelist – taught the church (1 Tim. 1:3; Acts 19:10; 1 Cor. 3:4-9)</a:t>
            </a:r>
          </a:p>
        </p:txBody>
      </p:sp>
    </p:spTree>
    <p:extLst>
      <p:ext uri="{BB962C8B-B14F-4D97-AF65-F5344CB8AC3E}">
        <p14:creationId xmlns:p14="http://schemas.microsoft.com/office/powerpoint/2010/main" val="36220454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1213" y="288646"/>
            <a:ext cx="8202705" cy="1200329"/>
          </a:xfrm>
          <a:prstGeom prst="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nchor="ctr">
            <a:spAutoFit/>
          </a:bodyPr>
          <a:lstStyle/>
          <a:p>
            <a:pPr marL="857250" indent="-857250" algn="ctr">
              <a:lnSpc>
                <a:spcPct val="150000"/>
              </a:lnSpc>
              <a:buFont typeface="+mj-lt"/>
              <a:buAutoNum type="romanUcPeriod" startAt="2"/>
            </a:pPr>
            <a:r>
              <a:rPr lang="en-US" sz="4000" u="sng" dirty="0" smtClean="0">
                <a:solidFill>
                  <a:schemeClr val="tx2"/>
                </a:solidFill>
                <a:effectLst>
                  <a:outerShdw blurRad="38100" dist="38100" dir="2700000" algn="tl">
                    <a:srgbClr val="000000">
                      <a:alpha val="43137"/>
                    </a:srgbClr>
                  </a:outerShdw>
                </a:effectLst>
              </a:rPr>
              <a:t>Errors</a:t>
            </a:r>
            <a:r>
              <a:rPr lang="en-US" sz="4000" dirty="0" smtClean="0">
                <a:solidFill>
                  <a:schemeClr val="tx2"/>
                </a:solidFill>
                <a:effectLst>
                  <a:outerShdw blurRad="38100" dist="38100" dir="2700000" algn="tl">
                    <a:srgbClr val="000000">
                      <a:alpha val="43137"/>
                    </a:srgbClr>
                  </a:outerShdw>
                </a:effectLst>
              </a:rPr>
              <a:t> of the Movement</a:t>
            </a:r>
          </a:p>
          <a:p>
            <a:pPr algn="ctr">
              <a:lnSpc>
                <a:spcPct val="150000"/>
              </a:lnSpc>
            </a:pPr>
            <a:endParaRPr lang="en-US" sz="800" dirty="0">
              <a:solidFill>
                <a:schemeClr val="tx2"/>
              </a:solidFill>
              <a:effectLst>
                <a:outerShdw blurRad="38100" dist="38100" dir="2700000" algn="tl">
                  <a:srgbClr val="000000">
                    <a:alpha val="43137"/>
                  </a:srgbClr>
                </a:outerShdw>
              </a:effectLst>
            </a:endParaRPr>
          </a:p>
        </p:txBody>
      </p:sp>
      <p:sp>
        <p:nvSpPr>
          <p:cNvPr id="3" name="TextBox 2"/>
          <p:cNvSpPr txBox="1"/>
          <p:nvPr/>
        </p:nvSpPr>
        <p:spPr>
          <a:xfrm>
            <a:off x="487764" y="1828800"/>
            <a:ext cx="8202705" cy="2308324"/>
          </a:xfrm>
          <a:prstGeom prst="rect">
            <a:avLst/>
          </a:prstGeom>
          <a:noFill/>
        </p:spPr>
        <p:txBody>
          <a:bodyPr wrap="square" rtlCol="0">
            <a:spAutoFit/>
          </a:bodyPr>
          <a:lstStyle/>
          <a:p>
            <a:pPr marL="457200" indent="-457200">
              <a:buFont typeface="+mj-lt"/>
              <a:buAutoNum type="alphaUcPeriod"/>
            </a:pPr>
            <a:r>
              <a:rPr lang="en-US" sz="2400" dirty="0" smtClean="0"/>
              <a:t>Worship in houses</a:t>
            </a:r>
          </a:p>
          <a:p>
            <a:pPr marL="457200" indent="-457200">
              <a:buFont typeface="+mj-lt"/>
              <a:buAutoNum type="alphaUcPeriod"/>
            </a:pPr>
            <a:r>
              <a:rPr lang="en-US" sz="2400" dirty="0" smtClean="0"/>
              <a:t>Spontaneous – Informal worship</a:t>
            </a:r>
          </a:p>
          <a:p>
            <a:pPr marL="457200" indent="-457200">
              <a:buFont typeface="+mj-lt"/>
              <a:buAutoNum type="alphaUcPeriod"/>
            </a:pPr>
            <a:r>
              <a:rPr lang="en-US" sz="2400" dirty="0" smtClean="0"/>
              <a:t>Mutual Ministry</a:t>
            </a:r>
          </a:p>
          <a:p>
            <a:pPr marL="457200" indent="-457200">
              <a:buFont typeface="+mj-lt"/>
              <a:buAutoNum type="alphaUcPeriod"/>
            </a:pPr>
            <a:r>
              <a:rPr lang="en-US" sz="2400" dirty="0" smtClean="0"/>
              <a:t>Rejection of elders</a:t>
            </a:r>
          </a:p>
          <a:p>
            <a:pPr marL="914400" lvl="1" indent="-457200">
              <a:buFont typeface="+mj-lt"/>
              <a:buAutoNum type="arabicPeriod"/>
            </a:pPr>
            <a:r>
              <a:rPr lang="en-US" sz="2400" i="1" dirty="0" smtClean="0"/>
              <a:t>Smith: city wide eldership – even multi level</a:t>
            </a:r>
          </a:p>
          <a:p>
            <a:pPr marL="914400" lvl="1" indent="-457200">
              <a:buFont typeface="+mj-lt"/>
              <a:buAutoNum type="arabicPeriod"/>
            </a:pPr>
            <a:r>
              <a:rPr lang="en-US" sz="2400" i="1" dirty="0" smtClean="0"/>
              <a:t>No elders in each of these “house churches”</a:t>
            </a:r>
          </a:p>
        </p:txBody>
      </p:sp>
    </p:spTree>
    <p:extLst>
      <p:ext uri="{BB962C8B-B14F-4D97-AF65-F5344CB8AC3E}">
        <p14:creationId xmlns:p14="http://schemas.microsoft.com/office/powerpoint/2010/main" val="34987989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3586" name="Rectangle 2"/>
          <p:cNvSpPr>
            <a:spLocks noGrp="1" noChangeArrowheads="1"/>
          </p:cNvSpPr>
          <p:nvPr>
            <p:ph type="title"/>
          </p:nvPr>
        </p:nvSpPr>
        <p:spPr>
          <a:xfrm>
            <a:off x="450476" y="13447"/>
            <a:ext cx="8229600" cy="1371600"/>
          </a:xfrm>
          <a:solidFill>
            <a:srgbClr val="000000"/>
          </a:solidFill>
          <a:ln>
            <a:noFill/>
          </a:ln>
          <a:effectLst/>
          <a:scene3d>
            <a:camera prst="orthographicFront">
              <a:rot lat="0" lon="0" rev="0"/>
            </a:camera>
            <a:lightRig rig="chilly" dir="t">
              <a:rot lat="0" lon="0" rev="18480000"/>
            </a:lightRig>
          </a:scene3d>
          <a:sp3d prstMaterial="clear">
            <a:bevelT h="63500"/>
          </a:sp3d>
        </p:spPr>
        <p:txBody>
          <a:bodyPr/>
          <a:lstStyle/>
          <a:p>
            <a:r>
              <a:rPr lang="en-US" sz="4800" dirty="0">
                <a:solidFill>
                  <a:schemeClr val="tx2">
                    <a:lumMod val="75000"/>
                  </a:schemeClr>
                </a:solidFill>
                <a:effectLst/>
              </a:rPr>
              <a:t>Extent of Elders’ Rule</a:t>
            </a:r>
          </a:p>
        </p:txBody>
      </p:sp>
      <p:sp>
        <p:nvSpPr>
          <p:cNvPr id="323587" name="Rectangle 3"/>
          <p:cNvSpPr>
            <a:spLocks noGrp="1" noChangeArrowheads="1"/>
          </p:cNvSpPr>
          <p:nvPr>
            <p:ph type="body" idx="1"/>
          </p:nvPr>
        </p:nvSpPr>
        <p:spPr>
          <a:xfrm>
            <a:off x="571500" y="1613647"/>
            <a:ext cx="8001000" cy="4530725"/>
          </a:xfrm>
        </p:spPr>
        <p:txBody>
          <a:bodyPr/>
          <a:lstStyle/>
          <a:p>
            <a:pPr>
              <a:lnSpc>
                <a:spcPct val="80000"/>
              </a:lnSpc>
              <a:buClr>
                <a:schemeClr val="tx2"/>
              </a:buClr>
            </a:pPr>
            <a:r>
              <a:rPr lang="en-US" i="1" dirty="0">
                <a:effectLst/>
              </a:rPr>
              <a:t>“Elders </a:t>
            </a:r>
            <a:r>
              <a:rPr lang="en-US" i="1" dirty="0">
                <a:solidFill>
                  <a:srgbClr val="66FFFF"/>
                </a:solidFill>
                <a:effectLst/>
              </a:rPr>
              <a:t>in every city</a:t>
            </a:r>
            <a:r>
              <a:rPr lang="en-US" i="1" dirty="0">
                <a:effectLst/>
              </a:rPr>
              <a:t>” </a:t>
            </a:r>
            <a:r>
              <a:rPr lang="en-US" dirty="0">
                <a:effectLst/>
              </a:rPr>
              <a:t>(</a:t>
            </a:r>
            <a:r>
              <a:rPr lang="en-US" i="1" dirty="0">
                <a:solidFill>
                  <a:schemeClr val="tx2"/>
                </a:solidFill>
                <a:effectLst/>
              </a:rPr>
              <a:t>Titus </a:t>
            </a:r>
            <a:r>
              <a:rPr lang="en-US" i="1" dirty="0" smtClean="0">
                <a:solidFill>
                  <a:schemeClr val="tx2"/>
                </a:solidFill>
                <a:effectLst/>
              </a:rPr>
              <a:t>1:5</a:t>
            </a:r>
            <a:r>
              <a:rPr lang="en-US" dirty="0" smtClean="0">
                <a:effectLst/>
              </a:rPr>
              <a:t>)</a:t>
            </a:r>
          </a:p>
          <a:p>
            <a:pPr marL="0" indent="0">
              <a:lnSpc>
                <a:spcPct val="80000"/>
              </a:lnSpc>
              <a:buClr>
                <a:schemeClr val="tx2"/>
              </a:buClr>
              <a:buNone/>
            </a:pPr>
            <a:endParaRPr lang="en-US" sz="1000" i="1" dirty="0">
              <a:effectLst/>
            </a:endParaRPr>
          </a:p>
          <a:p>
            <a:pPr>
              <a:lnSpc>
                <a:spcPct val="80000"/>
              </a:lnSpc>
              <a:buClr>
                <a:schemeClr val="tx2"/>
              </a:buClr>
            </a:pPr>
            <a:r>
              <a:rPr lang="en-US" i="1" dirty="0">
                <a:effectLst/>
              </a:rPr>
              <a:t>“Elders </a:t>
            </a:r>
            <a:r>
              <a:rPr lang="en-US" i="1" dirty="0">
                <a:solidFill>
                  <a:srgbClr val="66FFFF"/>
                </a:solidFill>
                <a:effectLst/>
              </a:rPr>
              <a:t>in every church</a:t>
            </a:r>
            <a:r>
              <a:rPr lang="en-US" i="1" dirty="0">
                <a:effectLst/>
              </a:rPr>
              <a:t>” </a:t>
            </a:r>
            <a:r>
              <a:rPr lang="en-US" dirty="0">
                <a:effectLst/>
              </a:rPr>
              <a:t>(</a:t>
            </a:r>
            <a:r>
              <a:rPr lang="en-US" i="1" dirty="0">
                <a:solidFill>
                  <a:schemeClr val="tx2"/>
                </a:solidFill>
                <a:effectLst/>
              </a:rPr>
              <a:t>Acts 14:23</a:t>
            </a:r>
            <a:r>
              <a:rPr lang="en-US" dirty="0" smtClean="0">
                <a:effectLst/>
              </a:rPr>
              <a:t>)</a:t>
            </a:r>
          </a:p>
          <a:p>
            <a:pPr marL="0" indent="0">
              <a:lnSpc>
                <a:spcPct val="80000"/>
              </a:lnSpc>
              <a:buClr>
                <a:schemeClr val="tx2"/>
              </a:buClr>
              <a:buNone/>
            </a:pPr>
            <a:endParaRPr lang="en-US" sz="1000" i="1" dirty="0">
              <a:effectLst/>
            </a:endParaRPr>
          </a:p>
          <a:p>
            <a:pPr>
              <a:lnSpc>
                <a:spcPct val="80000"/>
              </a:lnSpc>
              <a:buClr>
                <a:schemeClr val="tx2"/>
              </a:buClr>
            </a:pPr>
            <a:r>
              <a:rPr lang="en-US" i="1" dirty="0">
                <a:effectLst/>
              </a:rPr>
              <a:t>“Take heed unto yourselves, and to all the flock, </a:t>
            </a:r>
            <a:r>
              <a:rPr lang="en-US" i="1" dirty="0">
                <a:solidFill>
                  <a:srgbClr val="66FFFF"/>
                </a:solidFill>
                <a:effectLst/>
              </a:rPr>
              <a:t>in which the Holy Spirit hath made you bishops</a:t>
            </a:r>
            <a:r>
              <a:rPr lang="en-US" i="1" dirty="0">
                <a:effectLst/>
              </a:rPr>
              <a:t>...”</a:t>
            </a:r>
            <a:r>
              <a:rPr lang="en-US" dirty="0">
                <a:effectLst/>
              </a:rPr>
              <a:t> (</a:t>
            </a:r>
            <a:r>
              <a:rPr lang="en-US" i="1" dirty="0">
                <a:solidFill>
                  <a:schemeClr val="tx2"/>
                </a:solidFill>
                <a:effectLst/>
              </a:rPr>
              <a:t>Acts 20:28</a:t>
            </a:r>
            <a:r>
              <a:rPr lang="en-US" dirty="0" smtClean="0">
                <a:effectLst/>
              </a:rPr>
              <a:t>)</a:t>
            </a:r>
          </a:p>
          <a:p>
            <a:pPr marL="0" indent="0">
              <a:lnSpc>
                <a:spcPct val="80000"/>
              </a:lnSpc>
              <a:buClr>
                <a:schemeClr val="tx2"/>
              </a:buClr>
              <a:buNone/>
            </a:pPr>
            <a:endParaRPr lang="en-US" sz="1000" dirty="0">
              <a:effectLst/>
            </a:endParaRPr>
          </a:p>
          <a:p>
            <a:pPr>
              <a:lnSpc>
                <a:spcPct val="80000"/>
              </a:lnSpc>
              <a:buClr>
                <a:schemeClr val="tx2"/>
              </a:buClr>
            </a:pPr>
            <a:r>
              <a:rPr lang="en-US" i="1" dirty="0">
                <a:effectLst/>
              </a:rPr>
              <a:t>“Tend the flock of God </a:t>
            </a:r>
            <a:r>
              <a:rPr lang="en-US" i="1" dirty="0">
                <a:solidFill>
                  <a:srgbClr val="66FFFF"/>
                </a:solidFill>
                <a:effectLst/>
              </a:rPr>
              <a:t>which is among you</a:t>
            </a:r>
            <a:r>
              <a:rPr lang="en-US" i="1" dirty="0">
                <a:effectLst/>
              </a:rPr>
              <a:t>, exercising the oversight thereof...”</a:t>
            </a:r>
            <a:r>
              <a:rPr lang="en-US" dirty="0">
                <a:effectLst/>
              </a:rPr>
              <a:t> (</a:t>
            </a:r>
            <a:r>
              <a:rPr lang="en-US" i="1" dirty="0">
                <a:solidFill>
                  <a:schemeClr val="tx2"/>
                </a:solidFill>
                <a:effectLst/>
              </a:rPr>
              <a:t>1  Pet. </a:t>
            </a:r>
            <a:r>
              <a:rPr lang="en-US" i="1" dirty="0" smtClean="0">
                <a:solidFill>
                  <a:schemeClr val="tx2"/>
                </a:solidFill>
                <a:effectLst/>
              </a:rPr>
              <a:t>5:2</a:t>
            </a:r>
            <a:endParaRPr lang="en-US" dirty="0">
              <a:effectLst/>
            </a:endParaRPr>
          </a:p>
          <a:p>
            <a:pPr>
              <a:lnSpc>
                <a:spcPct val="80000"/>
              </a:lnSpc>
              <a:buClr>
                <a:schemeClr val="tx2"/>
              </a:buClr>
            </a:pPr>
            <a:endParaRPr lang="en-US" sz="1000" dirty="0">
              <a:effectLst/>
            </a:endParaRPr>
          </a:p>
          <a:p>
            <a:pPr>
              <a:lnSpc>
                <a:spcPct val="80000"/>
              </a:lnSpc>
              <a:buClr>
                <a:schemeClr val="tx2"/>
              </a:buClr>
            </a:pPr>
            <a:r>
              <a:rPr lang="en-US" dirty="0">
                <a:solidFill>
                  <a:schemeClr val="hlink"/>
                </a:solidFill>
                <a:effectLst/>
              </a:rPr>
              <a:t>City-wide eldership is from Catholicism, not the New Testament</a:t>
            </a:r>
            <a:endParaRPr lang="en-US" dirty="0">
              <a:effectLst/>
            </a:endParaRPr>
          </a:p>
        </p:txBody>
      </p:sp>
    </p:spTree>
    <p:extLst>
      <p:ext uri="{BB962C8B-B14F-4D97-AF65-F5344CB8AC3E}">
        <p14:creationId xmlns:p14="http://schemas.microsoft.com/office/powerpoint/2010/main" val="34376781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23587">
                                            <p:txEl>
                                              <p:pRg st="0" end="0"/>
                                            </p:txEl>
                                          </p:spTgt>
                                        </p:tgtEl>
                                        <p:attrNameLst>
                                          <p:attrName>style.visibility</p:attrName>
                                        </p:attrNameLst>
                                      </p:cBhvr>
                                      <p:to>
                                        <p:strVal val="visible"/>
                                      </p:to>
                                    </p:set>
                                    <p:anim calcmode="lin" valueType="num">
                                      <p:cBhvr additive="base">
                                        <p:cTn id="7" dur="500" fill="hold"/>
                                        <p:tgtEl>
                                          <p:spTgt spid="32358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2358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23587">
                                            <p:txEl>
                                              <p:pRg st="2" end="2"/>
                                            </p:txEl>
                                          </p:spTgt>
                                        </p:tgtEl>
                                        <p:attrNameLst>
                                          <p:attrName>style.visibility</p:attrName>
                                        </p:attrNameLst>
                                      </p:cBhvr>
                                      <p:to>
                                        <p:strVal val="visible"/>
                                      </p:to>
                                    </p:set>
                                    <p:anim calcmode="lin" valueType="num">
                                      <p:cBhvr additive="base">
                                        <p:cTn id="13" dur="500" fill="hold"/>
                                        <p:tgtEl>
                                          <p:spTgt spid="323587">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2358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323587">
                                            <p:txEl>
                                              <p:pRg st="4" end="4"/>
                                            </p:txEl>
                                          </p:spTgt>
                                        </p:tgtEl>
                                        <p:attrNameLst>
                                          <p:attrName>style.visibility</p:attrName>
                                        </p:attrNameLst>
                                      </p:cBhvr>
                                      <p:to>
                                        <p:strVal val="visible"/>
                                      </p:to>
                                    </p:set>
                                    <p:anim calcmode="lin" valueType="num">
                                      <p:cBhvr additive="base">
                                        <p:cTn id="19" dur="500" fill="hold"/>
                                        <p:tgtEl>
                                          <p:spTgt spid="323587">
                                            <p:txEl>
                                              <p:pRg st="4" end="4"/>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2358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323587">
                                            <p:txEl>
                                              <p:pRg st="6" end="6"/>
                                            </p:txEl>
                                          </p:spTgt>
                                        </p:tgtEl>
                                        <p:attrNameLst>
                                          <p:attrName>style.visibility</p:attrName>
                                        </p:attrNameLst>
                                      </p:cBhvr>
                                      <p:to>
                                        <p:strVal val="visible"/>
                                      </p:to>
                                    </p:set>
                                    <p:anim calcmode="lin" valueType="num">
                                      <p:cBhvr additive="base">
                                        <p:cTn id="25" dur="500" fill="hold"/>
                                        <p:tgtEl>
                                          <p:spTgt spid="323587">
                                            <p:txEl>
                                              <p:pRg st="6" end="6"/>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2358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6" fill="hold" grpId="0" nodeType="clickEffect">
                                  <p:stCondLst>
                                    <p:cond delay="0"/>
                                  </p:stCondLst>
                                  <p:childTnLst>
                                    <p:set>
                                      <p:cBhvr>
                                        <p:cTn id="30" dur="1" fill="hold">
                                          <p:stCondLst>
                                            <p:cond delay="0"/>
                                          </p:stCondLst>
                                        </p:cTn>
                                        <p:tgtEl>
                                          <p:spTgt spid="323587">
                                            <p:txEl>
                                              <p:pRg st="8" end="8"/>
                                            </p:txEl>
                                          </p:spTgt>
                                        </p:tgtEl>
                                        <p:attrNameLst>
                                          <p:attrName>style.visibility</p:attrName>
                                        </p:attrNameLst>
                                      </p:cBhvr>
                                      <p:to>
                                        <p:strVal val="visible"/>
                                      </p:to>
                                    </p:set>
                                    <p:anim calcmode="lin" valueType="num">
                                      <p:cBhvr additive="base">
                                        <p:cTn id="31" dur="500" fill="hold"/>
                                        <p:tgtEl>
                                          <p:spTgt spid="323587">
                                            <p:txEl>
                                              <p:pRg st="8" end="8"/>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23587">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3587"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1213" y="288646"/>
            <a:ext cx="8202705" cy="1200329"/>
          </a:xfrm>
          <a:prstGeom prst="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nchor="ctr">
            <a:spAutoFit/>
          </a:bodyPr>
          <a:lstStyle/>
          <a:p>
            <a:pPr marL="857250" indent="-857250" algn="ctr">
              <a:lnSpc>
                <a:spcPct val="150000"/>
              </a:lnSpc>
              <a:buFont typeface="+mj-lt"/>
              <a:buAutoNum type="romanUcPeriod" startAt="2"/>
            </a:pPr>
            <a:r>
              <a:rPr lang="en-US" sz="4000" u="sng" dirty="0" smtClean="0">
                <a:solidFill>
                  <a:schemeClr val="tx2"/>
                </a:solidFill>
                <a:effectLst>
                  <a:outerShdw blurRad="38100" dist="38100" dir="2700000" algn="tl">
                    <a:srgbClr val="000000">
                      <a:alpha val="43137"/>
                    </a:srgbClr>
                  </a:outerShdw>
                </a:effectLst>
              </a:rPr>
              <a:t>Errors</a:t>
            </a:r>
            <a:r>
              <a:rPr lang="en-US" sz="4000" dirty="0" smtClean="0">
                <a:solidFill>
                  <a:schemeClr val="tx2"/>
                </a:solidFill>
                <a:effectLst>
                  <a:outerShdw blurRad="38100" dist="38100" dir="2700000" algn="tl">
                    <a:srgbClr val="000000">
                      <a:alpha val="43137"/>
                    </a:srgbClr>
                  </a:outerShdw>
                </a:effectLst>
              </a:rPr>
              <a:t> of the Movement</a:t>
            </a:r>
          </a:p>
          <a:p>
            <a:pPr algn="ctr">
              <a:lnSpc>
                <a:spcPct val="150000"/>
              </a:lnSpc>
            </a:pPr>
            <a:endParaRPr lang="en-US" sz="800" dirty="0">
              <a:solidFill>
                <a:schemeClr val="tx2"/>
              </a:solidFill>
              <a:effectLst>
                <a:outerShdw blurRad="38100" dist="38100" dir="2700000" algn="tl">
                  <a:srgbClr val="000000">
                    <a:alpha val="43137"/>
                  </a:srgbClr>
                </a:outerShdw>
              </a:effectLst>
            </a:endParaRPr>
          </a:p>
        </p:txBody>
      </p:sp>
      <p:sp>
        <p:nvSpPr>
          <p:cNvPr id="3" name="TextBox 2"/>
          <p:cNvSpPr txBox="1"/>
          <p:nvPr/>
        </p:nvSpPr>
        <p:spPr>
          <a:xfrm>
            <a:off x="487764" y="1828800"/>
            <a:ext cx="8202705" cy="3785652"/>
          </a:xfrm>
          <a:prstGeom prst="rect">
            <a:avLst/>
          </a:prstGeom>
          <a:noFill/>
        </p:spPr>
        <p:txBody>
          <a:bodyPr wrap="square" rtlCol="0">
            <a:spAutoFit/>
          </a:bodyPr>
          <a:lstStyle/>
          <a:p>
            <a:pPr marL="457200" indent="-457200">
              <a:buFont typeface="+mj-lt"/>
              <a:buAutoNum type="alphaUcPeriod"/>
            </a:pPr>
            <a:r>
              <a:rPr lang="en-US" sz="2400" dirty="0" smtClean="0"/>
              <a:t>Worship in houses</a:t>
            </a:r>
          </a:p>
          <a:p>
            <a:pPr marL="457200" indent="-457200">
              <a:buFont typeface="+mj-lt"/>
              <a:buAutoNum type="alphaUcPeriod"/>
            </a:pPr>
            <a:r>
              <a:rPr lang="en-US" sz="2400" dirty="0" smtClean="0"/>
              <a:t>Spontaneous – Informal worship</a:t>
            </a:r>
          </a:p>
          <a:p>
            <a:pPr marL="457200" indent="-457200">
              <a:buFont typeface="+mj-lt"/>
              <a:buAutoNum type="alphaUcPeriod"/>
            </a:pPr>
            <a:r>
              <a:rPr lang="en-US" sz="2400" dirty="0" smtClean="0"/>
              <a:t>Mutual Ministry</a:t>
            </a:r>
          </a:p>
          <a:p>
            <a:pPr marL="457200" indent="-457200">
              <a:buFont typeface="+mj-lt"/>
              <a:buAutoNum type="alphaUcPeriod"/>
            </a:pPr>
            <a:r>
              <a:rPr lang="en-US" sz="2400" dirty="0" smtClean="0"/>
              <a:t>Rejection of elders</a:t>
            </a:r>
          </a:p>
          <a:p>
            <a:pPr marL="457200" indent="-457200">
              <a:buFont typeface="+mj-lt"/>
              <a:buAutoNum type="alphaUcPeriod"/>
            </a:pPr>
            <a:r>
              <a:rPr lang="en-US" sz="2400" dirty="0" smtClean="0"/>
              <a:t>Church treasury</a:t>
            </a:r>
          </a:p>
          <a:p>
            <a:pPr marL="914400" lvl="1" indent="-457200">
              <a:buFont typeface="+mj-lt"/>
              <a:buAutoNum type="arabicPeriod"/>
            </a:pPr>
            <a:r>
              <a:rPr lang="en-US" sz="2400" i="1" dirty="0" smtClean="0"/>
              <a:t>Smith: get away from the idea of giving as mandated item of worship (7, 245)</a:t>
            </a:r>
          </a:p>
          <a:p>
            <a:pPr marL="914400" lvl="1" indent="-457200">
              <a:buFont typeface="+mj-lt"/>
              <a:buAutoNum type="arabicPeriod"/>
            </a:pPr>
            <a:r>
              <a:rPr lang="en-US" sz="2400" i="1" dirty="0" smtClean="0"/>
              <a:t>1 Cor. 16:1-2 – Command / order</a:t>
            </a:r>
          </a:p>
          <a:p>
            <a:pPr marL="1371600" lvl="2" indent="-457200">
              <a:buFont typeface="+mj-lt"/>
              <a:buAutoNum type="alphaLcPeriod"/>
            </a:pPr>
            <a:r>
              <a:rPr lang="en-US" sz="2400" dirty="0" smtClean="0"/>
              <a:t>True that this is a </a:t>
            </a:r>
            <a:r>
              <a:rPr lang="en-US" sz="2400" u="sng" dirty="0" smtClean="0"/>
              <a:t>benevolence</a:t>
            </a:r>
            <a:r>
              <a:rPr lang="en-US" sz="2400" dirty="0" smtClean="0"/>
              <a:t> passage</a:t>
            </a:r>
          </a:p>
          <a:p>
            <a:pPr marL="1371600" lvl="2" indent="-457200">
              <a:buFont typeface="+mj-lt"/>
              <a:buAutoNum type="alphaLcPeriod"/>
            </a:pPr>
            <a:r>
              <a:rPr lang="en-US" sz="2400" dirty="0" smtClean="0"/>
              <a:t> It is also a </a:t>
            </a:r>
            <a:r>
              <a:rPr lang="en-US" sz="2400" u="sng" dirty="0" smtClean="0"/>
              <a:t>collection</a:t>
            </a:r>
            <a:r>
              <a:rPr lang="en-US" sz="2400" dirty="0" smtClean="0"/>
              <a:t> passage</a:t>
            </a:r>
          </a:p>
        </p:txBody>
      </p:sp>
    </p:spTree>
    <p:extLst>
      <p:ext uri="{BB962C8B-B14F-4D97-AF65-F5344CB8AC3E}">
        <p14:creationId xmlns:p14="http://schemas.microsoft.com/office/powerpoint/2010/main" val="36748202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1000"/>
                                        <p:tgtEl>
                                          <p:spTgt spid="3">
                                            <p:txEl>
                                              <p:pRg st="8" end="8"/>
                                            </p:txEl>
                                          </p:spTgt>
                                        </p:tgtEl>
                                      </p:cBhvr>
                                    </p:animEffect>
                                    <p:anim calcmode="lin" valueType="num">
                                      <p:cBhvr>
                                        <p:cTn id="2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1213" y="288646"/>
            <a:ext cx="8202705" cy="1200329"/>
          </a:xfrm>
          <a:prstGeom prst="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nchor="ctr">
            <a:spAutoFit/>
          </a:bodyPr>
          <a:lstStyle/>
          <a:p>
            <a:pPr marL="857250" indent="-857250" algn="ctr">
              <a:lnSpc>
                <a:spcPct val="150000"/>
              </a:lnSpc>
              <a:buFont typeface="+mj-lt"/>
              <a:buAutoNum type="romanUcPeriod" startAt="2"/>
            </a:pPr>
            <a:r>
              <a:rPr lang="en-US" sz="4000" u="sng" dirty="0" smtClean="0">
                <a:solidFill>
                  <a:schemeClr val="tx2"/>
                </a:solidFill>
                <a:effectLst>
                  <a:outerShdw blurRad="38100" dist="38100" dir="2700000" algn="tl">
                    <a:srgbClr val="000000">
                      <a:alpha val="43137"/>
                    </a:srgbClr>
                  </a:outerShdw>
                </a:effectLst>
              </a:rPr>
              <a:t>Errors</a:t>
            </a:r>
            <a:r>
              <a:rPr lang="en-US" sz="4000" dirty="0" smtClean="0">
                <a:solidFill>
                  <a:schemeClr val="tx2"/>
                </a:solidFill>
                <a:effectLst>
                  <a:outerShdw blurRad="38100" dist="38100" dir="2700000" algn="tl">
                    <a:srgbClr val="000000">
                      <a:alpha val="43137"/>
                    </a:srgbClr>
                  </a:outerShdw>
                </a:effectLst>
              </a:rPr>
              <a:t> of the Movement</a:t>
            </a:r>
          </a:p>
          <a:p>
            <a:pPr algn="ctr">
              <a:lnSpc>
                <a:spcPct val="150000"/>
              </a:lnSpc>
            </a:pPr>
            <a:endParaRPr lang="en-US" sz="800" dirty="0">
              <a:solidFill>
                <a:schemeClr val="tx2"/>
              </a:solidFill>
              <a:effectLst>
                <a:outerShdw blurRad="38100" dist="38100" dir="2700000" algn="tl">
                  <a:srgbClr val="000000">
                    <a:alpha val="43137"/>
                  </a:srgbClr>
                </a:outerShdw>
              </a:effectLst>
            </a:endParaRPr>
          </a:p>
        </p:txBody>
      </p:sp>
      <p:sp>
        <p:nvSpPr>
          <p:cNvPr id="3" name="TextBox 2"/>
          <p:cNvSpPr txBox="1"/>
          <p:nvPr/>
        </p:nvSpPr>
        <p:spPr>
          <a:xfrm>
            <a:off x="487764" y="1828800"/>
            <a:ext cx="8202705" cy="4524315"/>
          </a:xfrm>
          <a:prstGeom prst="rect">
            <a:avLst/>
          </a:prstGeom>
          <a:noFill/>
        </p:spPr>
        <p:txBody>
          <a:bodyPr wrap="square" rtlCol="0">
            <a:spAutoFit/>
          </a:bodyPr>
          <a:lstStyle/>
          <a:p>
            <a:pPr marL="457200" indent="-457200">
              <a:buFont typeface="+mj-lt"/>
              <a:buAutoNum type="alphaUcPeriod"/>
            </a:pPr>
            <a:r>
              <a:rPr lang="en-US" sz="2400" dirty="0" smtClean="0"/>
              <a:t>Worship in houses</a:t>
            </a:r>
          </a:p>
          <a:p>
            <a:pPr marL="457200" indent="-457200">
              <a:buFont typeface="+mj-lt"/>
              <a:buAutoNum type="alphaUcPeriod"/>
            </a:pPr>
            <a:r>
              <a:rPr lang="en-US" sz="2400" dirty="0" smtClean="0"/>
              <a:t>Spontaneous – Informal worship</a:t>
            </a:r>
          </a:p>
          <a:p>
            <a:pPr marL="457200" indent="-457200">
              <a:buFont typeface="+mj-lt"/>
              <a:buAutoNum type="alphaUcPeriod"/>
            </a:pPr>
            <a:r>
              <a:rPr lang="en-US" sz="2400" dirty="0" smtClean="0"/>
              <a:t>Mutual Ministry</a:t>
            </a:r>
          </a:p>
          <a:p>
            <a:pPr marL="457200" indent="-457200">
              <a:buFont typeface="+mj-lt"/>
              <a:buAutoNum type="alphaUcPeriod"/>
            </a:pPr>
            <a:r>
              <a:rPr lang="en-US" sz="2400" dirty="0" smtClean="0"/>
              <a:t>Rejection of elders</a:t>
            </a:r>
          </a:p>
          <a:p>
            <a:pPr marL="457200" indent="-457200">
              <a:buFont typeface="+mj-lt"/>
              <a:buAutoNum type="alphaUcPeriod"/>
            </a:pPr>
            <a:r>
              <a:rPr lang="en-US" sz="2400" dirty="0" smtClean="0"/>
              <a:t>Church treasury</a:t>
            </a:r>
          </a:p>
          <a:p>
            <a:pPr marL="457200" indent="-457200">
              <a:buFont typeface="+mj-lt"/>
              <a:buAutoNum type="alphaUcPeriod"/>
            </a:pPr>
            <a:r>
              <a:rPr lang="en-US" sz="2400" dirty="0" smtClean="0"/>
              <a:t>Lord’s supper</a:t>
            </a:r>
          </a:p>
          <a:p>
            <a:pPr marL="914400" lvl="1" indent="-457200">
              <a:buFont typeface="+mj-lt"/>
              <a:buAutoNum type="arabicPeriod"/>
            </a:pPr>
            <a:r>
              <a:rPr lang="en-US" sz="2400" i="1" dirty="0" smtClean="0"/>
              <a:t>Two ideas:</a:t>
            </a:r>
          </a:p>
          <a:p>
            <a:pPr marL="1371600" lvl="2" indent="-457200">
              <a:buFont typeface="+mj-lt"/>
              <a:buAutoNum type="alphaLcPeriod"/>
            </a:pPr>
            <a:r>
              <a:rPr lang="en-US" sz="2400" dirty="0" smtClean="0"/>
              <a:t>Lord’s Supper as a meal (large portions)</a:t>
            </a:r>
          </a:p>
          <a:p>
            <a:pPr marL="1371600" lvl="2" indent="-457200">
              <a:buFont typeface="+mj-lt"/>
              <a:buAutoNum type="alphaLcPeriod"/>
            </a:pPr>
            <a:r>
              <a:rPr lang="en-US" sz="2400" dirty="0" smtClean="0"/>
              <a:t>Lord’s Supper in conjunction with meal</a:t>
            </a:r>
          </a:p>
          <a:p>
            <a:pPr marL="914400" lvl="1" indent="-457200">
              <a:buFont typeface="+mj-lt"/>
              <a:buAutoNum type="arabicPeriod"/>
            </a:pPr>
            <a:r>
              <a:rPr lang="en-US" sz="2400" i="1" dirty="0" smtClean="0"/>
              <a:t>The amount – not suggested or hinted at in NT</a:t>
            </a:r>
          </a:p>
          <a:p>
            <a:pPr marL="914400" lvl="1" indent="-457200">
              <a:buFont typeface="+mj-lt"/>
              <a:buAutoNum type="arabicPeriod"/>
            </a:pPr>
            <a:r>
              <a:rPr lang="en-US" sz="2400" i="1" dirty="0" smtClean="0"/>
              <a:t>Only place where common meal and Lord’s supper are mentioned – said don’t do it (1 Cor. 11:17-34)</a:t>
            </a:r>
          </a:p>
        </p:txBody>
      </p:sp>
    </p:spTree>
    <p:extLst>
      <p:ext uri="{BB962C8B-B14F-4D97-AF65-F5344CB8AC3E}">
        <p14:creationId xmlns:p14="http://schemas.microsoft.com/office/powerpoint/2010/main" val="10196409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1000"/>
                                        <p:tgtEl>
                                          <p:spTgt spid="3">
                                            <p:txEl>
                                              <p:pRg st="6" end="6"/>
                                            </p:txEl>
                                          </p:spTgt>
                                        </p:tgtEl>
                                      </p:cBhvr>
                                    </p:animEffect>
                                    <p:anim calcmode="lin" valueType="num">
                                      <p:cBhvr>
                                        <p:cTn id="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7" end="7"/>
                                            </p:txEl>
                                          </p:spTgt>
                                        </p:tgtEl>
                                        <p:attrNameLst>
                                          <p:attrName>style.visibility</p:attrName>
                                        </p:attrNameLst>
                                      </p:cBhvr>
                                      <p:to>
                                        <p:strVal val="visible"/>
                                      </p:to>
                                    </p:set>
                                    <p:animEffect transition="in" filter="fade">
                                      <p:cBhvr>
                                        <p:cTn id="14" dur="1000"/>
                                        <p:tgtEl>
                                          <p:spTgt spid="3">
                                            <p:txEl>
                                              <p:pRg st="7" end="7"/>
                                            </p:txEl>
                                          </p:spTgt>
                                        </p:tgtEl>
                                      </p:cBhvr>
                                    </p:animEffect>
                                    <p:anim calcmode="lin" valueType="num">
                                      <p:cBhvr>
                                        <p:cTn id="1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fade">
                                      <p:cBhvr>
                                        <p:cTn id="21" dur="1000"/>
                                        <p:tgtEl>
                                          <p:spTgt spid="3">
                                            <p:txEl>
                                              <p:pRg st="8" end="8"/>
                                            </p:txEl>
                                          </p:spTgt>
                                        </p:tgtEl>
                                      </p:cBhvr>
                                    </p:animEffect>
                                    <p:anim calcmode="lin" valueType="num">
                                      <p:cBhvr>
                                        <p:cTn id="2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Effect transition="in" filter="fade">
                                      <p:cBhvr>
                                        <p:cTn id="28" dur="1000"/>
                                        <p:tgtEl>
                                          <p:spTgt spid="3">
                                            <p:txEl>
                                              <p:pRg st="9" end="9"/>
                                            </p:txEl>
                                          </p:spTgt>
                                        </p:tgtEl>
                                      </p:cBhvr>
                                    </p:animEffect>
                                    <p:anim calcmode="lin" valueType="num">
                                      <p:cBhvr>
                                        <p:cTn id="29"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Effect transition="in" filter="fade">
                                      <p:cBhvr>
                                        <p:cTn id="35" dur="1000"/>
                                        <p:tgtEl>
                                          <p:spTgt spid="3">
                                            <p:txEl>
                                              <p:pRg st="10" end="10"/>
                                            </p:txEl>
                                          </p:spTgt>
                                        </p:tgtEl>
                                      </p:cBhvr>
                                    </p:animEffect>
                                    <p:anim calcmode="lin" valueType="num">
                                      <p:cBhvr>
                                        <p:cTn id="36"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carlgobelman.files.wordpress.com/2012/07/lords-supp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432" y="288266"/>
            <a:ext cx="2869311" cy="191471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792071" y="645459"/>
            <a:ext cx="4733364" cy="1200329"/>
          </a:xfrm>
          <a:prstGeom prst="rect">
            <a:avLst/>
          </a:prstGeom>
          <a:noFill/>
        </p:spPr>
        <p:txBody>
          <a:bodyPr wrap="square" rtlCol="0">
            <a:spAutoFit/>
          </a:bodyPr>
          <a:lstStyle/>
          <a:p>
            <a:pPr algn="ctr"/>
            <a:r>
              <a:rPr lang="en-US" sz="3600" dirty="0" smtClean="0"/>
              <a:t>The Lord’s Supper &amp; Passover</a:t>
            </a:r>
            <a:endParaRPr lang="en-US" sz="3600" dirty="0"/>
          </a:p>
        </p:txBody>
      </p:sp>
      <p:sp>
        <p:nvSpPr>
          <p:cNvPr id="4" name="Rounded Rectangle 3"/>
          <p:cNvSpPr/>
          <p:nvPr/>
        </p:nvSpPr>
        <p:spPr bwMode="auto">
          <a:xfrm>
            <a:off x="887505" y="2337450"/>
            <a:ext cx="7637930" cy="634350"/>
          </a:xfrm>
          <a:prstGeom prst="roundRect">
            <a:avLst>
              <a:gd name="adj" fmla="val 39985"/>
            </a:avLst>
          </a:prstGeom>
          <a:solidFill>
            <a:schemeClr val="tx2"/>
          </a:solidFill>
          <a:ln w="9525" cap="flat" cmpd="sng" algn="ctr">
            <a:noFill/>
            <a:prstDash val="solid"/>
            <a:round/>
            <a:headEnd type="none" w="med" len="med"/>
            <a:tailEnd type="none"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Arial Narrow" panose="020B0606020202030204" pitchFamily="34" charset="0"/>
              </a:rPr>
              <a:t>Argued: Lord’s Supper Was Instituted</a:t>
            </a:r>
            <a:r>
              <a:rPr kumimoji="0" lang="en-US" sz="2400" b="0" i="0" u="none" strike="noStrike" cap="none" normalizeH="0" dirty="0" smtClean="0">
                <a:ln>
                  <a:noFill/>
                </a:ln>
                <a:solidFill>
                  <a:srgbClr val="000000"/>
                </a:solidFill>
                <a:effectLst/>
                <a:latin typeface="Arial Narrow" panose="020B0606020202030204" pitchFamily="34" charset="0"/>
              </a:rPr>
              <a:t> During a Common Meal</a:t>
            </a:r>
            <a:endParaRPr kumimoji="0" lang="en-US" sz="2400" b="0" i="0" u="none" strike="noStrike" cap="none" normalizeH="0" baseline="0" dirty="0" smtClean="0">
              <a:ln>
                <a:noFill/>
              </a:ln>
              <a:solidFill>
                <a:srgbClr val="000000"/>
              </a:solidFill>
              <a:effectLst/>
              <a:latin typeface="Arial Narrow" panose="020B0606020202030204" pitchFamily="34" charset="0"/>
            </a:endParaRPr>
          </a:p>
        </p:txBody>
      </p:sp>
      <p:sp>
        <p:nvSpPr>
          <p:cNvPr id="5" name="TextBox 4"/>
          <p:cNvSpPr txBox="1"/>
          <p:nvPr/>
        </p:nvSpPr>
        <p:spPr>
          <a:xfrm>
            <a:off x="712693" y="3240741"/>
            <a:ext cx="7933765" cy="3046988"/>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t>Not an ordinary meal (</a:t>
            </a:r>
            <a:r>
              <a:rPr lang="en-US" sz="2400" dirty="0" err="1" smtClean="0"/>
              <a:t>Exo</a:t>
            </a:r>
            <a:r>
              <a:rPr lang="en-US" sz="2400" dirty="0" smtClean="0"/>
              <a:t>. 12)</a:t>
            </a:r>
          </a:p>
          <a:p>
            <a:pPr marL="342900" indent="-342900">
              <a:buFont typeface="Arial" panose="020B0604020202020204" pitchFamily="34" charset="0"/>
              <a:buChar char="•"/>
            </a:pPr>
            <a:r>
              <a:rPr lang="en-US" sz="2400" dirty="0" smtClean="0"/>
              <a:t>If can change the roasted lamb &amp; bitter herbs to beans, corn and chicken – why not the elements of the Lord’s supper?</a:t>
            </a:r>
          </a:p>
          <a:p>
            <a:pPr marL="342900" indent="-342900">
              <a:buFont typeface="Arial" panose="020B0604020202020204" pitchFamily="34" charset="0"/>
              <a:buChar char="•"/>
            </a:pPr>
            <a:r>
              <a:rPr lang="en-US" sz="2400" dirty="0" smtClean="0"/>
              <a:t>Lord’s Supper was instituted “after” meal (1 Cor. 11:25)</a:t>
            </a:r>
          </a:p>
          <a:p>
            <a:pPr marL="342900" indent="-342900">
              <a:buFont typeface="Arial" panose="020B0604020202020204" pitchFamily="34" charset="0"/>
              <a:buChar char="•"/>
            </a:pPr>
            <a:r>
              <a:rPr lang="en-US" sz="2400" dirty="0" smtClean="0"/>
              <a:t>Jesus didn’t observe the Lord’s Supper – only instituted it (Luke 22)</a:t>
            </a:r>
            <a:endParaRPr lang="en-US" sz="2400" dirty="0"/>
          </a:p>
        </p:txBody>
      </p:sp>
    </p:spTree>
    <p:extLst>
      <p:ext uri="{BB962C8B-B14F-4D97-AF65-F5344CB8AC3E}">
        <p14:creationId xmlns:p14="http://schemas.microsoft.com/office/powerpoint/2010/main" val="36172957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1213" y="288646"/>
            <a:ext cx="8202705" cy="1200329"/>
          </a:xfrm>
          <a:prstGeom prst="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nchor="ctr">
            <a:spAutoFit/>
          </a:bodyPr>
          <a:lstStyle/>
          <a:p>
            <a:pPr marL="857250" indent="-857250" algn="ctr">
              <a:lnSpc>
                <a:spcPct val="150000"/>
              </a:lnSpc>
              <a:buFont typeface="+mj-lt"/>
              <a:buAutoNum type="romanUcPeriod" startAt="2"/>
            </a:pPr>
            <a:r>
              <a:rPr lang="en-US" sz="4000" u="sng" dirty="0" smtClean="0">
                <a:solidFill>
                  <a:srgbClr val="FFFFCC"/>
                </a:solidFill>
                <a:effectLst>
                  <a:outerShdw blurRad="38100" dist="38100" dir="2700000" algn="tl">
                    <a:srgbClr val="000000">
                      <a:alpha val="43137"/>
                    </a:srgbClr>
                  </a:outerShdw>
                </a:effectLst>
              </a:rPr>
              <a:t>Errors</a:t>
            </a:r>
            <a:r>
              <a:rPr lang="en-US" sz="4000" dirty="0" smtClean="0">
                <a:solidFill>
                  <a:srgbClr val="FFFFCC"/>
                </a:solidFill>
                <a:effectLst>
                  <a:outerShdw blurRad="38100" dist="38100" dir="2700000" algn="tl">
                    <a:srgbClr val="000000">
                      <a:alpha val="43137"/>
                    </a:srgbClr>
                  </a:outerShdw>
                </a:effectLst>
              </a:rPr>
              <a:t> of the Movement</a:t>
            </a:r>
          </a:p>
          <a:p>
            <a:pPr algn="ctr">
              <a:lnSpc>
                <a:spcPct val="150000"/>
              </a:lnSpc>
            </a:pPr>
            <a:endParaRPr lang="en-US" sz="800" dirty="0">
              <a:solidFill>
                <a:srgbClr val="FFFFCC"/>
              </a:solidFill>
              <a:effectLst>
                <a:outerShdw blurRad="38100" dist="38100" dir="2700000" algn="tl">
                  <a:srgbClr val="000000">
                    <a:alpha val="43137"/>
                  </a:srgbClr>
                </a:outerShdw>
              </a:effectLst>
            </a:endParaRPr>
          </a:p>
        </p:txBody>
      </p:sp>
      <p:sp>
        <p:nvSpPr>
          <p:cNvPr id="3" name="TextBox 2"/>
          <p:cNvSpPr txBox="1"/>
          <p:nvPr/>
        </p:nvSpPr>
        <p:spPr>
          <a:xfrm>
            <a:off x="487764" y="1828800"/>
            <a:ext cx="8202705" cy="4154984"/>
          </a:xfrm>
          <a:prstGeom prst="rect">
            <a:avLst/>
          </a:prstGeom>
          <a:noFill/>
        </p:spPr>
        <p:txBody>
          <a:bodyPr wrap="square" rtlCol="0">
            <a:spAutoFit/>
          </a:bodyPr>
          <a:lstStyle/>
          <a:p>
            <a:pPr marL="457200" indent="-457200">
              <a:buFont typeface="+mj-lt"/>
              <a:buAutoNum type="alphaUcPeriod"/>
            </a:pPr>
            <a:r>
              <a:rPr lang="en-US" sz="2400" dirty="0" smtClean="0">
                <a:solidFill>
                  <a:srgbClr val="FFFFFF"/>
                </a:solidFill>
              </a:rPr>
              <a:t>Worship in houses</a:t>
            </a:r>
          </a:p>
          <a:p>
            <a:pPr marL="457200" indent="-457200">
              <a:buFont typeface="+mj-lt"/>
              <a:buAutoNum type="alphaUcPeriod"/>
            </a:pPr>
            <a:r>
              <a:rPr lang="en-US" sz="2400" dirty="0" smtClean="0">
                <a:solidFill>
                  <a:srgbClr val="FFFFFF"/>
                </a:solidFill>
              </a:rPr>
              <a:t>Spontaneous – Informal worship</a:t>
            </a:r>
          </a:p>
          <a:p>
            <a:pPr marL="457200" indent="-457200">
              <a:buFont typeface="+mj-lt"/>
              <a:buAutoNum type="alphaUcPeriod"/>
            </a:pPr>
            <a:r>
              <a:rPr lang="en-US" sz="2400" dirty="0" smtClean="0">
                <a:solidFill>
                  <a:srgbClr val="FFFFFF"/>
                </a:solidFill>
              </a:rPr>
              <a:t>Mutual Ministry</a:t>
            </a:r>
          </a:p>
          <a:p>
            <a:pPr marL="457200" indent="-457200">
              <a:buFont typeface="+mj-lt"/>
              <a:buAutoNum type="alphaUcPeriod"/>
            </a:pPr>
            <a:r>
              <a:rPr lang="en-US" sz="2400" dirty="0" smtClean="0">
                <a:solidFill>
                  <a:srgbClr val="FFFFFF"/>
                </a:solidFill>
              </a:rPr>
              <a:t>Rejection of elders</a:t>
            </a:r>
          </a:p>
          <a:p>
            <a:pPr marL="457200" indent="-457200">
              <a:buFont typeface="+mj-lt"/>
              <a:buAutoNum type="alphaUcPeriod"/>
            </a:pPr>
            <a:r>
              <a:rPr lang="en-US" sz="2400" dirty="0" smtClean="0">
                <a:solidFill>
                  <a:srgbClr val="FFFFFF"/>
                </a:solidFill>
              </a:rPr>
              <a:t>Church treasury</a:t>
            </a:r>
          </a:p>
          <a:p>
            <a:pPr marL="457200" indent="-457200">
              <a:buFont typeface="+mj-lt"/>
              <a:buAutoNum type="alphaUcPeriod"/>
            </a:pPr>
            <a:r>
              <a:rPr lang="en-US" sz="2400" dirty="0" smtClean="0">
                <a:solidFill>
                  <a:srgbClr val="FFFFFF"/>
                </a:solidFill>
              </a:rPr>
              <a:t>Lord’s supper</a:t>
            </a:r>
          </a:p>
          <a:p>
            <a:pPr marL="457200" indent="-457200">
              <a:buFont typeface="+mj-lt"/>
              <a:buAutoNum type="alphaUcPeriod"/>
            </a:pPr>
            <a:r>
              <a:rPr lang="en-US" sz="2400" dirty="0" smtClean="0">
                <a:solidFill>
                  <a:srgbClr val="FFFFFF"/>
                </a:solidFill>
              </a:rPr>
              <a:t>Role of women</a:t>
            </a:r>
          </a:p>
          <a:p>
            <a:pPr marL="914400" lvl="1" indent="-457200">
              <a:buFont typeface="+mj-lt"/>
              <a:buAutoNum type="arabicPeriod"/>
            </a:pPr>
            <a:r>
              <a:rPr lang="en-US" sz="2400" i="1" dirty="0" smtClean="0">
                <a:solidFill>
                  <a:srgbClr val="FFFFFF"/>
                </a:solidFill>
              </a:rPr>
              <a:t>Women: addressing assembly – giving testimony – open conversation during Lord’s Supper – Leading in chain prayer</a:t>
            </a:r>
          </a:p>
          <a:p>
            <a:pPr marL="914400" lvl="1" indent="-457200">
              <a:buFont typeface="+mj-lt"/>
              <a:buAutoNum type="arabicPeriod"/>
            </a:pPr>
            <a:r>
              <a:rPr lang="en-US" sz="2400" i="1" dirty="0" smtClean="0">
                <a:solidFill>
                  <a:srgbClr val="FFFFFF"/>
                </a:solidFill>
              </a:rPr>
              <a:t>1 Tim. 2:11-12 ; 1 Cor. 14:34-35</a:t>
            </a:r>
          </a:p>
        </p:txBody>
      </p:sp>
    </p:spTree>
    <p:extLst>
      <p:ext uri="{BB962C8B-B14F-4D97-AF65-F5344CB8AC3E}">
        <p14:creationId xmlns:p14="http://schemas.microsoft.com/office/powerpoint/2010/main" val="21145614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1000"/>
                                        <p:tgtEl>
                                          <p:spTgt spid="3">
                                            <p:txEl>
                                              <p:pRg st="7" end="7"/>
                                            </p:txEl>
                                          </p:spTgt>
                                        </p:tgtEl>
                                      </p:cBhvr>
                                    </p:animEffect>
                                    <p:anim calcmode="lin" valueType="num">
                                      <p:cBhvr>
                                        <p:cTn id="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8" end="8"/>
                                            </p:txEl>
                                          </p:spTgt>
                                        </p:tgtEl>
                                        <p:attrNameLst>
                                          <p:attrName>style.visibility</p:attrName>
                                        </p:attrNameLst>
                                      </p:cBhvr>
                                      <p:to>
                                        <p:strVal val="visible"/>
                                      </p:to>
                                    </p:set>
                                    <p:animEffect transition="in" filter="fade">
                                      <p:cBhvr>
                                        <p:cTn id="14" dur="1000"/>
                                        <p:tgtEl>
                                          <p:spTgt spid="3">
                                            <p:txEl>
                                              <p:pRg st="8" end="8"/>
                                            </p:txEl>
                                          </p:spTgt>
                                        </p:tgtEl>
                                      </p:cBhvr>
                                    </p:animEffect>
                                    <p:anim calcmode="lin" valueType="num">
                                      <p:cBhvr>
                                        <p:cTn id="1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80887" y="8983"/>
            <a:ext cx="6409127" cy="156966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9600" b="1" i="1" dirty="0" smtClean="0">
                <a:ln/>
                <a:solidFill>
                  <a:srgbClr val="FFC000"/>
                </a:solidFill>
                <a:latin typeface="Antique-Olive" panose="020B0500000000000000" pitchFamily="34" charset="0"/>
              </a:rPr>
              <a:t>New Stuff</a:t>
            </a:r>
            <a:endParaRPr lang="en-US" sz="9600" b="1" i="1" cap="none" spc="0" dirty="0">
              <a:ln/>
              <a:solidFill>
                <a:srgbClr val="FFC000"/>
              </a:solidFill>
              <a:effectLst/>
              <a:latin typeface="Antique-Olive" panose="020B0500000000000000" pitchFamily="34" charset="0"/>
            </a:endParaRPr>
          </a:p>
        </p:txBody>
      </p:sp>
      <p:sp>
        <p:nvSpPr>
          <p:cNvPr id="3" name="TextBox 2"/>
          <p:cNvSpPr txBox="1"/>
          <p:nvPr/>
        </p:nvSpPr>
        <p:spPr>
          <a:xfrm>
            <a:off x="921126" y="1976717"/>
            <a:ext cx="7032812" cy="3539430"/>
          </a:xfrm>
          <a:prstGeom prst="rect">
            <a:avLst/>
          </a:prstGeom>
          <a:noFill/>
        </p:spPr>
        <p:txBody>
          <a:bodyPr wrap="square" rtlCol="0">
            <a:spAutoFit/>
          </a:bodyPr>
          <a:lstStyle/>
          <a:p>
            <a:pPr marL="457200" indent="-457200">
              <a:buFont typeface="Arial" panose="020B0604020202020204" pitchFamily="34" charset="0"/>
              <a:buChar char="•"/>
            </a:pPr>
            <a:r>
              <a:rPr lang="en-US" sz="3200" dirty="0" smtClean="0"/>
              <a:t>Using instrumental music (or question opposition to it)</a:t>
            </a:r>
          </a:p>
          <a:p>
            <a:pPr marL="457200" indent="-457200">
              <a:buFont typeface="Arial" panose="020B0604020202020204" pitchFamily="34" charset="0"/>
              <a:buChar char="•"/>
            </a:pPr>
            <a:endParaRPr lang="en-US" sz="3200" dirty="0" smtClean="0"/>
          </a:p>
          <a:p>
            <a:pPr marL="457200" indent="-457200">
              <a:buFont typeface="Arial" panose="020B0604020202020204" pitchFamily="34" charset="0"/>
              <a:buChar char="•"/>
            </a:pPr>
            <a:r>
              <a:rPr lang="en-US" sz="3200" dirty="0" smtClean="0"/>
              <a:t>Denying baptism is essential (or question it)</a:t>
            </a:r>
          </a:p>
          <a:p>
            <a:pPr marL="457200" indent="-457200">
              <a:buFont typeface="Arial" panose="020B0604020202020204" pitchFamily="34" charset="0"/>
              <a:buChar char="•"/>
            </a:pPr>
            <a:endParaRPr lang="en-US" sz="3200" dirty="0" smtClean="0"/>
          </a:p>
          <a:p>
            <a:pPr marL="457200" indent="-457200">
              <a:buFont typeface="Arial" panose="020B0604020202020204" pitchFamily="34" charset="0"/>
              <a:buChar char="•"/>
            </a:pPr>
            <a:r>
              <a:rPr lang="en-US" sz="3200" dirty="0" smtClean="0"/>
              <a:t>Claiming direct revelation from God</a:t>
            </a:r>
            <a:endParaRPr lang="en-US" sz="3200" dirty="0"/>
          </a:p>
        </p:txBody>
      </p:sp>
    </p:spTree>
    <p:extLst>
      <p:ext uri="{BB962C8B-B14F-4D97-AF65-F5344CB8AC3E}">
        <p14:creationId xmlns:p14="http://schemas.microsoft.com/office/powerpoint/2010/main" val="45201456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8264"/>
            <a:ext cx="9214905" cy="156966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800" b="1" cap="none" spc="0" dirty="0" smtClean="0">
                <a:ln/>
                <a:solidFill>
                  <a:schemeClr val="tx2"/>
                </a:solidFill>
                <a:effectLst/>
                <a:latin typeface="Arial Rounded MT Bold" panose="020F0704030504030204" pitchFamily="34" charset="0"/>
              </a:rPr>
              <a:t>The House Church Movement</a:t>
            </a:r>
          </a:p>
          <a:p>
            <a:pPr algn="ctr"/>
            <a:r>
              <a:rPr lang="en-US" sz="4800" b="1" dirty="0" smtClean="0">
                <a:ln/>
                <a:solidFill>
                  <a:schemeClr val="tx2"/>
                </a:solidFill>
                <a:latin typeface="Arial Rounded MT Bold" panose="020F0704030504030204" pitchFamily="34" charset="0"/>
              </a:rPr>
              <a:t>And Beyond</a:t>
            </a:r>
            <a:endParaRPr lang="en-US" sz="4800" b="1" cap="none" spc="0" dirty="0">
              <a:ln/>
              <a:solidFill>
                <a:schemeClr val="tx2"/>
              </a:solidFill>
              <a:effectLst/>
              <a:latin typeface="Arial Rounded MT Bold" panose="020F0704030504030204" pitchFamily="34" charset="0"/>
            </a:endParaRPr>
          </a:p>
        </p:txBody>
      </p:sp>
      <p:sp>
        <p:nvSpPr>
          <p:cNvPr id="5" name="TextBox 4"/>
          <p:cNvSpPr txBox="1"/>
          <p:nvPr/>
        </p:nvSpPr>
        <p:spPr>
          <a:xfrm>
            <a:off x="1012200" y="2138083"/>
            <a:ext cx="8202705" cy="2862322"/>
          </a:xfrm>
          <a:prstGeom prst="rect">
            <a:avLst/>
          </a:prstGeom>
          <a:noFill/>
        </p:spPr>
        <p:txBody>
          <a:bodyPr wrap="square" rtlCol="0">
            <a:spAutoFit/>
          </a:bodyPr>
          <a:lstStyle/>
          <a:p>
            <a:pPr marL="514350" indent="-514350">
              <a:lnSpc>
                <a:spcPct val="150000"/>
              </a:lnSpc>
              <a:buFont typeface="+mj-lt"/>
              <a:buAutoNum type="romanUcPeriod"/>
            </a:pPr>
            <a:r>
              <a:rPr lang="en-US" sz="4000" dirty="0" smtClean="0">
                <a:effectLst>
                  <a:outerShdw blurRad="38100" dist="38100" dir="2700000" algn="tl">
                    <a:srgbClr val="000000">
                      <a:alpha val="43137"/>
                    </a:srgbClr>
                  </a:outerShdw>
                </a:effectLst>
              </a:rPr>
              <a:t> </a:t>
            </a:r>
            <a:r>
              <a:rPr lang="en-US" sz="4000" u="sng" dirty="0" smtClean="0">
                <a:effectLst>
                  <a:outerShdw blurRad="38100" dist="38100" dir="2700000" algn="tl">
                    <a:srgbClr val="000000">
                      <a:alpha val="43137"/>
                    </a:srgbClr>
                  </a:outerShdw>
                </a:effectLst>
              </a:rPr>
              <a:t>Identity</a:t>
            </a:r>
            <a:r>
              <a:rPr lang="en-US" sz="4000" dirty="0" smtClean="0">
                <a:effectLst>
                  <a:outerShdw blurRad="38100" dist="38100" dir="2700000" algn="tl">
                    <a:srgbClr val="000000">
                      <a:alpha val="43137"/>
                    </a:srgbClr>
                  </a:outerShdw>
                </a:effectLst>
              </a:rPr>
              <a:t> of the Movement</a:t>
            </a:r>
          </a:p>
          <a:p>
            <a:pPr marL="514350" indent="-514350">
              <a:lnSpc>
                <a:spcPct val="150000"/>
              </a:lnSpc>
              <a:buFont typeface="+mj-lt"/>
              <a:buAutoNum type="romanUcPeriod"/>
            </a:pPr>
            <a:r>
              <a:rPr lang="en-US" sz="4000" dirty="0" smtClean="0">
                <a:effectLst>
                  <a:outerShdw blurRad="38100" dist="38100" dir="2700000" algn="tl">
                    <a:srgbClr val="000000">
                      <a:alpha val="43137"/>
                    </a:srgbClr>
                  </a:outerShdw>
                </a:effectLst>
              </a:rPr>
              <a:t> </a:t>
            </a:r>
            <a:r>
              <a:rPr lang="en-US" sz="4000" u="sng" dirty="0" smtClean="0">
                <a:effectLst>
                  <a:outerShdw blurRad="38100" dist="38100" dir="2700000" algn="tl">
                    <a:srgbClr val="000000">
                      <a:alpha val="43137"/>
                    </a:srgbClr>
                  </a:outerShdw>
                </a:effectLst>
              </a:rPr>
              <a:t>Errors</a:t>
            </a:r>
            <a:r>
              <a:rPr lang="en-US" sz="4000" dirty="0" smtClean="0">
                <a:effectLst>
                  <a:outerShdw blurRad="38100" dist="38100" dir="2700000" algn="tl">
                    <a:srgbClr val="000000">
                      <a:alpha val="43137"/>
                    </a:srgbClr>
                  </a:outerShdw>
                </a:effectLst>
              </a:rPr>
              <a:t> of the Movement</a:t>
            </a:r>
          </a:p>
          <a:p>
            <a:pPr marL="514350" indent="-514350">
              <a:lnSpc>
                <a:spcPct val="150000"/>
              </a:lnSpc>
              <a:buFont typeface="+mj-lt"/>
              <a:buAutoNum type="romanUcPeriod"/>
            </a:pPr>
            <a:r>
              <a:rPr lang="en-US" sz="4000" dirty="0" smtClean="0">
                <a:effectLst>
                  <a:outerShdw blurRad="38100" dist="38100" dir="2700000" algn="tl">
                    <a:srgbClr val="000000">
                      <a:alpha val="43137"/>
                    </a:srgbClr>
                  </a:outerShdw>
                </a:effectLst>
              </a:rPr>
              <a:t> </a:t>
            </a:r>
            <a:r>
              <a:rPr lang="en-US" sz="4000" u="sng" dirty="0" smtClean="0">
                <a:effectLst>
                  <a:outerShdw blurRad="38100" dist="38100" dir="2700000" algn="tl">
                    <a:srgbClr val="000000">
                      <a:alpha val="43137"/>
                    </a:srgbClr>
                  </a:outerShdw>
                </a:effectLst>
              </a:rPr>
              <a:t>Evolution</a:t>
            </a:r>
            <a:r>
              <a:rPr lang="en-US" sz="4000" dirty="0" smtClean="0">
                <a:effectLst>
                  <a:outerShdw blurRad="38100" dist="38100" dir="2700000" algn="tl">
                    <a:srgbClr val="000000">
                      <a:alpha val="43137"/>
                    </a:srgbClr>
                  </a:outerShdw>
                </a:effectLst>
              </a:rPr>
              <a:t> of the Movement</a:t>
            </a:r>
            <a:endParaRPr lang="en-US" sz="4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060642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97541" y="257291"/>
            <a:ext cx="8202705" cy="1200329"/>
          </a:xfrm>
          <a:prstGeom prst="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nchor="ctr">
            <a:spAutoFit/>
          </a:bodyPr>
          <a:lstStyle/>
          <a:p>
            <a:pPr marL="857250" indent="-857250" algn="ctr">
              <a:lnSpc>
                <a:spcPct val="150000"/>
              </a:lnSpc>
              <a:buFont typeface="+mj-lt"/>
              <a:buAutoNum type="romanUcPeriod" startAt="3"/>
            </a:pPr>
            <a:r>
              <a:rPr lang="en-US" sz="4000" u="sng" dirty="0" smtClean="0">
                <a:solidFill>
                  <a:schemeClr val="tx2"/>
                </a:solidFill>
                <a:effectLst>
                  <a:outerShdw blurRad="38100" dist="38100" dir="2700000" algn="tl">
                    <a:srgbClr val="000000">
                      <a:alpha val="43137"/>
                    </a:srgbClr>
                  </a:outerShdw>
                </a:effectLst>
              </a:rPr>
              <a:t>Evolution</a:t>
            </a:r>
            <a:r>
              <a:rPr lang="en-US" sz="4000" dirty="0" smtClean="0">
                <a:solidFill>
                  <a:schemeClr val="tx2"/>
                </a:solidFill>
                <a:effectLst>
                  <a:outerShdw blurRad="38100" dist="38100" dir="2700000" algn="tl">
                    <a:srgbClr val="000000">
                      <a:alpha val="43137"/>
                    </a:srgbClr>
                  </a:outerShdw>
                </a:effectLst>
              </a:rPr>
              <a:t> of the Movement</a:t>
            </a:r>
          </a:p>
          <a:p>
            <a:pPr algn="ctr">
              <a:lnSpc>
                <a:spcPct val="150000"/>
              </a:lnSpc>
            </a:pPr>
            <a:endParaRPr lang="en-US" sz="800" dirty="0">
              <a:solidFill>
                <a:schemeClr val="tx2"/>
              </a:solidFill>
              <a:effectLst>
                <a:outerShdw blurRad="38100" dist="38100" dir="2700000" algn="tl">
                  <a:srgbClr val="000000">
                    <a:alpha val="43137"/>
                  </a:srgbClr>
                </a:outerShdw>
              </a:effectLst>
            </a:endParaRPr>
          </a:p>
        </p:txBody>
      </p:sp>
      <p:sp>
        <p:nvSpPr>
          <p:cNvPr id="3" name="TextBox 2"/>
          <p:cNvSpPr txBox="1"/>
          <p:nvPr/>
        </p:nvSpPr>
        <p:spPr>
          <a:xfrm>
            <a:off x="487764" y="1828800"/>
            <a:ext cx="8202705" cy="3970318"/>
          </a:xfrm>
          <a:prstGeom prst="rect">
            <a:avLst/>
          </a:prstGeom>
          <a:noFill/>
        </p:spPr>
        <p:txBody>
          <a:bodyPr wrap="square" rtlCol="0">
            <a:spAutoFit/>
          </a:bodyPr>
          <a:lstStyle/>
          <a:p>
            <a:pPr marL="457200" indent="-457200">
              <a:buFont typeface="+mj-lt"/>
              <a:buAutoNum type="alphaUcPeriod"/>
            </a:pPr>
            <a:r>
              <a:rPr lang="en-US" sz="2400" dirty="0" smtClean="0">
                <a:solidFill>
                  <a:srgbClr val="FFFFFF"/>
                </a:solidFill>
              </a:rPr>
              <a:t>What is going on now – hardly what started with F. </a:t>
            </a:r>
            <a:r>
              <a:rPr lang="en-US" sz="2400" dirty="0" err="1" smtClean="0">
                <a:solidFill>
                  <a:srgbClr val="FFFFFF"/>
                </a:solidFill>
              </a:rPr>
              <a:t>LaGard</a:t>
            </a:r>
            <a:r>
              <a:rPr lang="en-US" sz="2400" dirty="0" smtClean="0">
                <a:solidFill>
                  <a:srgbClr val="FFFFFF"/>
                </a:solidFill>
              </a:rPr>
              <a:t> Smith’s </a:t>
            </a:r>
            <a:r>
              <a:rPr lang="en-US" sz="2400" i="1" dirty="0" smtClean="0">
                <a:solidFill>
                  <a:srgbClr val="FFFFFF"/>
                </a:solidFill>
              </a:rPr>
              <a:t>Radical Restoration</a:t>
            </a:r>
            <a:endParaRPr lang="en-US" sz="2400" dirty="0" smtClean="0">
              <a:solidFill>
                <a:srgbClr val="FFFFFF"/>
              </a:solidFill>
            </a:endParaRPr>
          </a:p>
          <a:p>
            <a:pPr marL="457200" indent="-457200">
              <a:buFont typeface="+mj-lt"/>
              <a:buAutoNum type="alphaUcPeriod"/>
            </a:pPr>
            <a:endParaRPr lang="en-US" sz="1200" dirty="0">
              <a:solidFill>
                <a:srgbClr val="FFFFFF"/>
              </a:solidFill>
            </a:endParaRPr>
          </a:p>
          <a:p>
            <a:pPr marL="457200" indent="-457200">
              <a:buFont typeface="+mj-lt"/>
              <a:buAutoNum type="alphaUcPeriod"/>
            </a:pPr>
            <a:r>
              <a:rPr lang="en-US" sz="2400" dirty="0" smtClean="0">
                <a:solidFill>
                  <a:srgbClr val="FFFFFF"/>
                </a:solidFill>
              </a:rPr>
              <a:t>One calls it the “Progressive Movement”</a:t>
            </a:r>
          </a:p>
          <a:p>
            <a:pPr marL="457200" indent="-457200">
              <a:buFont typeface="+mj-lt"/>
              <a:buAutoNum type="alphaUcPeriod"/>
            </a:pPr>
            <a:endParaRPr lang="en-US" sz="2400" dirty="0">
              <a:solidFill>
                <a:srgbClr val="FFFFFF"/>
              </a:solidFill>
            </a:endParaRPr>
          </a:p>
          <a:p>
            <a:pPr marL="457200" indent="-457200">
              <a:buFont typeface="+mj-lt"/>
              <a:buAutoNum type="alphaUcPeriod"/>
            </a:pPr>
            <a:r>
              <a:rPr lang="en-US" sz="2400" dirty="0" smtClean="0">
                <a:solidFill>
                  <a:srgbClr val="FFFFFF"/>
                </a:solidFill>
              </a:rPr>
              <a:t>Changing so rapidly – hard to be up to date</a:t>
            </a:r>
          </a:p>
          <a:p>
            <a:pPr marL="457200" indent="-457200">
              <a:buFont typeface="+mj-lt"/>
              <a:buAutoNum type="alphaUcPeriod"/>
            </a:pPr>
            <a:endParaRPr lang="en-US" sz="2400" dirty="0">
              <a:solidFill>
                <a:srgbClr val="FFFFFF"/>
              </a:solidFill>
            </a:endParaRPr>
          </a:p>
          <a:p>
            <a:pPr marL="457200" indent="-457200">
              <a:buFont typeface="+mj-lt"/>
              <a:buAutoNum type="alphaUcPeriod"/>
            </a:pPr>
            <a:r>
              <a:rPr lang="en-US" sz="2400" dirty="0" smtClean="0">
                <a:solidFill>
                  <a:srgbClr val="FFFFFF"/>
                </a:solidFill>
              </a:rPr>
              <a:t>Heart: lack of respect for authority &amp; silence</a:t>
            </a:r>
          </a:p>
          <a:p>
            <a:pPr marL="914400" lvl="1" indent="-457200">
              <a:buFont typeface="+mj-lt"/>
              <a:buAutoNum type="arabicPeriod"/>
            </a:pPr>
            <a:r>
              <a:rPr lang="en-US" sz="2400" i="1" dirty="0" smtClean="0">
                <a:solidFill>
                  <a:srgbClr val="FFFFFF"/>
                </a:solidFill>
              </a:rPr>
              <a:t>If respect silence of scripture  (Heb. 7:14) – will oppose</a:t>
            </a:r>
          </a:p>
          <a:p>
            <a:pPr marL="914400" lvl="1" indent="-457200">
              <a:buFont typeface="+mj-lt"/>
              <a:buAutoNum type="arabicPeriod"/>
            </a:pPr>
            <a:r>
              <a:rPr lang="en-US" sz="2400" i="1" dirty="0" smtClean="0">
                <a:solidFill>
                  <a:srgbClr val="FFFFFF"/>
                </a:solidFill>
              </a:rPr>
              <a:t>If don’t – door is open that can’t be shut!</a:t>
            </a:r>
          </a:p>
        </p:txBody>
      </p:sp>
    </p:spTree>
    <p:extLst>
      <p:ext uri="{BB962C8B-B14F-4D97-AF65-F5344CB8AC3E}">
        <p14:creationId xmlns:p14="http://schemas.microsoft.com/office/powerpoint/2010/main" val="5755873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1000"/>
                                        <p:tgtEl>
                                          <p:spTgt spid="3">
                                            <p:txEl>
                                              <p:pRg st="7" end="7"/>
                                            </p:txEl>
                                          </p:spTgt>
                                        </p:tgtEl>
                                      </p:cBhvr>
                                    </p:animEffect>
                                    <p:anim calcmode="lin" valueType="num">
                                      <p:cBhvr>
                                        <p:cTn id="2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1000"/>
                                        <p:tgtEl>
                                          <p:spTgt spid="3">
                                            <p:txEl>
                                              <p:pRg st="8" end="8"/>
                                            </p:txEl>
                                          </p:spTgt>
                                        </p:tgtEl>
                                      </p:cBhvr>
                                    </p:animEffect>
                                    <p:anim calcmode="lin" valueType="num">
                                      <p:cBhvr>
                                        <p:cTn id="3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8264"/>
            <a:ext cx="9214905" cy="156966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800" b="1" cap="none" spc="0" dirty="0" smtClean="0">
                <a:ln/>
                <a:solidFill>
                  <a:schemeClr val="tx2"/>
                </a:solidFill>
                <a:effectLst/>
                <a:latin typeface="Arial Rounded MT Bold" panose="020F0704030504030204" pitchFamily="34" charset="0"/>
              </a:rPr>
              <a:t>The House Church Movement</a:t>
            </a:r>
          </a:p>
          <a:p>
            <a:pPr algn="ctr"/>
            <a:r>
              <a:rPr lang="en-US" sz="4800" b="1" dirty="0" smtClean="0">
                <a:ln/>
                <a:solidFill>
                  <a:schemeClr val="tx2"/>
                </a:solidFill>
                <a:latin typeface="Arial Rounded MT Bold" panose="020F0704030504030204" pitchFamily="34" charset="0"/>
              </a:rPr>
              <a:t>And Beyond</a:t>
            </a:r>
            <a:endParaRPr lang="en-US" sz="4800" b="1" cap="none" spc="0" dirty="0">
              <a:ln/>
              <a:solidFill>
                <a:schemeClr val="tx2"/>
              </a:solidFill>
              <a:effectLst/>
              <a:latin typeface="Arial Rounded MT Bold" panose="020F0704030504030204" pitchFamily="34" charset="0"/>
            </a:endParaRPr>
          </a:p>
        </p:txBody>
      </p:sp>
      <p:sp>
        <p:nvSpPr>
          <p:cNvPr id="5" name="TextBox 4"/>
          <p:cNvSpPr txBox="1"/>
          <p:nvPr/>
        </p:nvSpPr>
        <p:spPr>
          <a:xfrm>
            <a:off x="1012200" y="2191871"/>
            <a:ext cx="8202705" cy="2862322"/>
          </a:xfrm>
          <a:prstGeom prst="rect">
            <a:avLst/>
          </a:prstGeom>
          <a:noFill/>
        </p:spPr>
        <p:txBody>
          <a:bodyPr wrap="square" rtlCol="0">
            <a:spAutoFit/>
          </a:bodyPr>
          <a:lstStyle/>
          <a:p>
            <a:pPr marL="514350" indent="-514350">
              <a:lnSpc>
                <a:spcPct val="150000"/>
              </a:lnSpc>
              <a:buFont typeface="+mj-lt"/>
              <a:buAutoNum type="romanUcPeriod"/>
            </a:pPr>
            <a:r>
              <a:rPr lang="en-US" sz="4000" dirty="0" smtClean="0">
                <a:effectLst>
                  <a:outerShdw blurRad="38100" dist="38100" dir="2700000" algn="tl">
                    <a:srgbClr val="000000">
                      <a:alpha val="43137"/>
                    </a:srgbClr>
                  </a:outerShdw>
                </a:effectLst>
              </a:rPr>
              <a:t> </a:t>
            </a:r>
            <a:r>
              <a:rPr lang="en-US" sz="4000" u="sng" dirty="0" smtClean="0">
                <a:effectLst>
                  <a:outerShdw blurRad="38100" dist="38100" dir="2700000" algn="tl">
                    <a:srgbClr val="000000">
                      <a:alpha val="43137"/>
                    </a:srgbClr>
                  </a:outerShdw>
                </a:effectLst>
              </a:rPr>
              <a:t>Identity</a:t>
            </a:r>
            <a:r>
              <a:rPr lang="en-US" sz="4000" dirty="0" smtClean="0">
                <a:effectLst>
                  <a:outerShdw blurRad="38100" dist="38100" dir="2700000" algn="tl">
                    <a:srgbClr val="000000">
                      <a:alpha val="43137"/>
                    </a:srgbClr>
                  </a:outerShdw>
                </a:effectLst>
              </a:rPr>
              <a:t> of the Movement</a:t>
            </a:r>
          </a:p>
          <a:p>
            <a:pPr marL="514350" indent="-514350">
              <a:lnSpc>
                <a:spcPct val="150000"/>
              </a:lnSpc>
              <a:buFont typeface="+mj-lt"/>
              <a:buAutoNum type="romanUcPeriod"/>
            </a:pPr>
            <a:r>
              <a:rPr lang="en-US" sz="4000" dirty="0" smtClean="0">
                <a:effectLst>
                  <a:outerShdw blurRad="38100" dist="38100" dir="2700000" algn="tl">
                    <a:srgbClr val="000000">
                      <a:alpha val="43137"/>
                    </a:srgbClr>
                  </a:outerShdw>
                </a:effectLst>
              </a:rPr>
              <a:t> </a:t>
            </a:r>
            <a:r>
              <a:rPr lang="en-US" sz="4000" u="sng" dirty="0" smtClean="0">
                <a:effectLst>
                  <a:outerShdw blurRad="38100" dist="38100" dir="2700000" algn="tl">
                    <a:srgbClr val="000000">
                      <a:alpha val="43137"/>
                    </a:srgbClr>
                  </a:outerShdw>
                </a:effectLst>
              </a:rPr>
              <a:t>Errors</a:t>
            </a:r>
            <a:r>
              <a:rPr lang="en-US" sz="4000" dirty="0" smtClean="0">
                <a:effectLst>
                  <a:outerShdw blurRad="38100" dist="38100" dir="2700000" algn="tl">
                    <a:srgbClr val="000000">
                      <a:alpha val="43137"/>
                    </a:srgbClr>
                  </a:outerShdw>
                </a:effectLst>
              </a:rPr>
              <a:t> of the Movement</a:t>
            </a:r>
          </a:p>
          <a:p>
            <a:pPr marL="514350" indent="-514350">
              <a:lnSpc>
                <a:spcPct val="150000"/>
              </a:lnSpc>
              <a:buFont typeface="+mj-lt"/>
              <a:buAutoNum type="romanUcPeriod"/>
            </a:pPr>
            <a:r>
              <a:rPr lang="en-US" sz="4000" dirty="0" smtClean="0">
                <a:effectLst>
                  <a:outerShdw blurRad="38100" dist="38100" dir="2700000" algn="tl">
                    <a:srgbClr val="000000">
                      <a:alpha val="43137"/>
                    </a:srgbClr>
                  </a:outerShdw>
                </a:effectLst>
              </a:rPr>
              <a:t> </a:t>
            </a:r>
            <a:r>
              <a:rPr lang="en-US" sz="4000" u="sng" dirty="0" smtClean="0">
                <a:effectLst>
                  <a:outerShdw blurRad="38100" dist="38100" dir="2700000" algn="tl">
                    <a:srgbClr val="000000">
                      <a:alpha val="43137"/>
                    </a:srgbClr>
                  </a:outerShdw>
                </a:effectLst>
              </a:rPr>
              <a:t>Evolution</a:t>
            </a:r>
            <a:r>
              <a:rPr lang="en-US" sz="4000" dirty="0" smtClean="0">
                <a:effectLst>
                  <a:outerShdw blurRad="38100" dist="38100" dir="2700000" algn="tl">
                    <a:srgbClr val="000000">
                      <a:alpha val="43137"/>
                    </a:srgbClr>
                  </a:outerShdw>
                </a:effectLst>
              </a:rPr>
              <a:t> of the Movement</a:t>
            </a:r>
            <a:endParaRPr lang="en-US" sz="4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362401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extured">
  <a:themeElements>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226</TotalTime>
  <Words>2195</Words>
  <Application>Microsoft Office PowerPoint</Application>
  <PresentationFormat>On-screen Show (4:3)</PresentationFormat>
  <Paragraphs>253</Paragraphs>
  <Slides>36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36</vt:i4>
      </vt:variant>
    </vt:vector>
  </HeadingPairs>
  <TitlesOfParts>
    <vt:vector size="44" baseType="lpstr">
      <vt:lpstr>Tahoma</vt:lpstr>
      <vt:lpstr>Wingdings</vt:lpstr>
      <vt:lpstr>Arial Narrow</vt:lpstr>
      <vt:lpstr>Arial Rounded MT Bold</vt:lpstr>
      <vt:lpstr>Arial</vt:lpstr>
      <vt:lpstr>Times New Roman</vt:lpstr>
      <vt:lpstr>Antique-Olive</vt:lpstr>
      <vt:lpstr>Textured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Main Points of Movement</vt:lpstr>
      <vt:lpstr>LaGard Smith on House Churches</vt:lpstr>
      <vt:lpstr>Smith on House Churches</vt:lpstr>
      <vt:lpstr>Smith on Elders &amp; House Churches</vt:lpstr>
      <vt:lpstr>Smith on Youth Ministries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Where Did Saints Meet in First Century?</vt:lpstr>
      <vt:lpstr>PowerPoint Presentation</vt:lpstr>
      <vt:lpstr>PowerPoint Presentation</vt:lpstr>
      <vt:lpstr>PowerPoint Presentation</vt:lpstr>
      <vt:lpstr>PowerPoint Presentation</vt:lpstr>
      <vt:lpstr>Extent of Elders’ Rule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DonnieV</dc:creator>
  <cp:lastModifiedBy>DonnieV</cp:lastModifiedBy>
  <cp:revision>30</cp:revision>
  <dcterms:created xsi:type="dcterms:W3CDTF">2014-05-10T19:16:49Z</dcterms:created>
  <dcterms:modified xsi:type="dcterms:W3CDTF">2014-05-21T22:27:28Z</dcterms:modified>
</cp:coreProperties>
</file>