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sldIdLst>
    <p:sldId id="292" r:id="rId2"/>
    <p:sldId id="293" r:id="rId3"/>
    <p:sldId id="294" r:id="rId4"/>
    <p:sldId id="295" r:id="rId5"/>
    <p:sldId id="296" r:id="rId6"/>
    <p:sldId id="263" r:id="rId7"/>
    <p:sldId id="262" r:id="rId8"/>
    <p:sldId id="283" r:id="rId9"/>
    <p:sldId id="274" r:id="rId10"/>
    <p:sldId id="265" r:id="rId11"/>
    <p:sldId id="284" r:id="rId12"/>
    <p:sldId id="275" r:id="rId13"/>
    <p:sldId id="266" r:id="rId14"/>
    <p:sldId id="285" r:id="rId15"/>
    <p:sldId id="276" r:id="rId16"/>
    <p:sldId id="267" r:id="rId17"/>
    <p:sldId id="286" r:id="rId18"/>
    <p:sldId id="277" r:id="rId19"/>
    <p:sldId id="268" r:id="rId20"/>
    <p:sldId id="287" r:id="rId21"/>
    <p:sldId id="278" r:id="rId22"/>
    <p:sldId id="269" r:id="rId23"/>
    <p:sldId id="288" r:id="rId24"/>
    <p:sldId id="279" r:id="rId25"/>
    <p:sldId id="270" r:id="rId26"/>
    <p:sldId id="289" r:id="rId27"/>
    <p:sldId id="280" r:id="rId28"/>
    <p:sldId id="271" r:id="rId29"/>
    <p:sldId id="290" r:id="rId30"/>
    <p:sldId id="281" r:id="rId31"/>
    <p:sldId id="272" r:id="rId32"/>
    <p:sldId id="291" r:id="rId33"/>
    <p:sldId id="282" r:id="rId34"/>
    <p:sldId id="273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6600"/>
    <a:srgbClr val="969696"/>
    <a:srgbClr val="FFFF66"/>
    <a:srgbClr val="99CCFF"/>
    <a:srgbClr val="FF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2CA63-D31B-4B62-B389-B394E88CE11F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873BF-6428-4371-9C50-DFA2AA200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2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F3C1E-A7EE-4490-8E4B-BDEE7DD38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88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ADC20-4B75-480E-A49D-20CD6E06D2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C0FB8-E877-48E3-9C87-B5770D563E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30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0334A-CE56-4860-A987-646EA6FA4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02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F4FDA-E67C-4A33-AABA-E6F6821D40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25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B16C7-4873-4F9D-88BC-C3ABECCC4F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36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D3364-6419-41CB-B55A-F93545411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6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B53FC-E109-48AF-A263-CE8AF79ADF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9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FAB80-74D5-4BAC-9B42-63BB63151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74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142E0-3FAC-4E58-858F-59C0F387A5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690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77EE8-8E6B-4679-B9CB-63D4740139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4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99CCFF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8DB83E68-163F-4622-A886-7D159615F7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304800" y="381000"/>
            <a:ext cx="8458200" cy="838200"/>
          </a:xfrm>
          <a:prstGeom prst="flowChartTerminator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 wrap="none" anchor="ctr"/>
          <a:lstStyle/>
          <a:p>
            <a:pPr algn="ctr"/>
            <a:r>
              <a:rPr lang="en-US" altLang="en-US" sz="4000" i="0">
                <a:latin typeface="Tahoma" panose="020B0604030504040204" pitchFamily="34" charset="0"/>
              </a:rPr>
              <a:t>Short Version of O.T. History</a:t>
            </a:r>
          </a:p>
        </p:txBody>
      </p:sp>
      <p:grpSp>
        <p:nvGrpSpPr>
          <p:cNvPr id="41992" name="Group 8"/>
          <p:cNvGrpSpPr>
            <a:grpSpLocks/>
          </p:cNvGrpSpPr>
          <p:nvPr/>
        </p:nvGrpSpPr>
        <p:grpSpPr bwMode="auto">
          <a:xfrm>
            <a:off x="533400" y="1676400"/>
            <a:ext cx="8305800" cy="2133600"/>
            <a:chOff x="336" y="1056"/>
            <a:chExt cx="5232" cy="1344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auto">
            <a:xfrm>
              <a:off x="336" y="1056"/>
              <a:ext cx="3408" cy="62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Israel- North (722)</a:t>
              </a:r>
            </a:p>
          </p:txBody>
        </p:sp>
        <p:sp>
          <p:nvSpPr>
            <p:cNvPr id="41988" name="Rectangle 4"/>
            <p:cNvSpPr>
              <a:spLocks noChangeArrowheads="1"/>
            </p:cNvSpPr>
            <p:nvPr/>
          </p:nvSpPr>
          <p:spPr bwMode="auto">
            <a:xfrm>
              <a:off x="336" y="1776"/>
              <a:ext cx="3408" cy="62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Judah - South (606)</a:t>
              </a:r>
            </a:p>
          </p:txBody>
        </p:sp>
        <p:sp>
          <p:nvSpPr>
            <p:cNvPr id="41989" name="Text Box 5"/>
            <p:cNvSpPr txBox="1">
              <a:spLocks noChangeArrowheads="1"/>
            </p:cNvSpPr>
            <p:nvPr/>
          </p:nvSpPr>
          <p:spPr bwMode="auto">
            <a:xfrm>
              <a:off x="3600" y="1056"/>
              <a:ext cx="882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1700" b="1" i="0">
                  <a:latin typeface="Tahoma" panose="020B0604030504040204" pitchFamily="34" charset="0"/>
                </a:rPr>
                <a:t>&gt;</a:t>
              </a:r>
            </a:p>
          </p:txBody>
        </p:sp>
        <p:sp>
          <p:nvSpPr>
            <p:cNvPr id="41990" name="AutoShape 6"/>
            <p:cNvSpPr>
              <a:spLocks noChangeArrowheads="1"/>
            </p:cNvSpPr>
            <p:nvPr/>
          </p:nvSpPr>
          <p:spPr bwMode="auto">
            <a:xfrm>
              <a:off x="4224" y="1104"/>
              <a:ext cx="1344" cy="1248"/>
            </a:xfrm>
            <a:prstGeom prst="star32">
              <a:avLst>
                <a:gd name="adj" fmla="val 446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i="0">
                <a:solidFill>
                  <a:schemeClr val="bg1"/>
                </a:solidFill>
              </a:endParaRPr>
            </a:p>
          </p:txBody>
        </p:sp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4224" y="1516"/>
              <a:ext cx="13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3600" b="1" i="0">
                  <a:solidFill>
                    <a:schemeClr val="bg1"/>
                  </a:solidFill>
                  <a:latin typeface="Arial" panose="020B0604020202020204" pitchFamily="34" charset="0"/>
                </a:rPr>
                <a:t>Captivity</a:t>
              </a:r>
            </a:p>
          </p:txBody>
        </p:sp>
      </p:grp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214313" y="3929063"/>
            <a:ext cx="86106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When Judah fell - Temple destroyed - City Burned</a:t>
            </a:r>
          </a:p>
          <a:p>
            <a:pPr algn="ctr">
              <a:lnSpc>
                <a:spcPct val="15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Jerusalem left in ruins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4572000" y="2590800"/>
            <a:ext cx="1447800" cy="30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0" name="AutoShape 2"/>
          <p:cNvSpPr>
            <a:spLocks noChangeArrowheads="1"/>
          </p:cNvSpPr>
          <p:nvPr/>
        </p:nvSpPr>
        <p:spPr bwMode="auto">
          <a:xfrm>
            <a:off x="304800" y="381000"/>
            <a:ext cx="8458200" cy="838200"/>
          </a:xfrm>
          <a:prstGeom prst="flowChartTerminator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i="0">
                <a:latin typeface="Tahoma" panose="020B0604030504040204" pitchFamily="34" charset="0"/>
              </a:rPr>
              <a:t>Short Version of O.T. History</a:t>
            </a:r>
          </a:p>
        </p:txBody>
      </p: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-2895600" y="1676400"/>
            <a:ext cx="8305800" cy="2133600"/>
            <a:chOff x="336" y="1056"/>
            <a:chExt cx="5232" cy="1344"/>
          </a:xfrm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36" y="1056"/>
              <a:ext cx="3408" cy="62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Israel- North (722)</a:t>
              </a:r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336" y="1776"/>
              <a:ext cx="3408" cy="62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Judah - South (606)</a:t>
              </a:r>
            </a:p>
          </p:txBody>
        </p:sp>
        <p:sp>
          <p:nvSpPr>
            <p:cNvPr id="43014" name="Text Box 6"/>
            <p:cNvSpPr txBox="1">
              <a:spLocks noChangeArrowheads="1"/>
            </p:cNvSpPr>
            <p:nvPr/>
          </p:nvSpPr>
          <p:spPr bwMode="auto">
            <a:xfrm>
              <a:off x="3600" y="1056"/>
              <a:ext cx="882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1700" b="1" i="0">
                  <a:latin typeface="Tahoma" panose="020B0604030504040204" pitchFamily="34" charset="0"/>
                </a:rPr>
                <a:t>&gt;</a:t>
              </a:r>
            </a:p>
          </p:txBody>
        </p:sp>
        <p:sp>
          <p:nvSpPr>
            <p:cNvPr id="43015" name="AutoShape 7"/>
            <p:cNvSpPr>
              <a:spLocks noChangeArrowheads="1"/>
            </p:cNvSpPr>
            <p:nvPr/>
          </p:nvSpPr>
          <p:spPr bwMode="auto">
            <a:xfrm>
              <a:off x="4224" y="1104"/>
              <a:ext cx="1344" cy="1248"/>
            </a:xfrm>
            <a:prstGeom prst="star32">
              <a:avLst>
                <a:gd name="adj" fmla="val 446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i="0">
                <a:solidFill>
                  <a:schemeClr val="bg1"/>
                </a:solidFill>
              </a:endParaRPr>
            </a:p>
          </p:txBody>
        </p:sp>
        <p:sp>
          <p:nvSpPr>
            <p:cNvPr id="43016" name="Text Box 8"/>
            <p:cNvSpPr txBox="1">
              <a:spLocks noChangeArrowheads="1"/>
            </p:cNvSpPr>
            <p:nvPr/>
          </p:nvSpPr>
          <p:spPr bwMode="auto">
            <a:xfrm>
              <a:off x="4224" y="1516"/>
              <a:ext cx="13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3600" b="1" i="0">
                  <a:solidFill>
                    <a:schemeClr val="bg1"/>
                  </a:solidFill>
                  <a:latin typeface="Arial" panose="020B0604020202020204" pitchFamily="34" charset="0"/>
                </a:rPr>
                <a:t>Captivity</a:t>
              </a:r>
            </a:p>
          </p:txBody>
        </p:sp>
      </p:grp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715000" y="1981200"/>
            <a:ext cx="3352800" cy="160020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Post Exile</a:t>
            </a:r>
          </a:p>
          <a:p>
            <a:pPr algn="ctr"/>
            <a:r>
              <a:rPr lang="en-US" altLang="en-US" sz="4000" b="1" i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Restoration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 rot="-1807514">
            <a:off x="5891213" y="2514600"/>
            <a:ext cx="2262187" cy="588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Tahoma" panose="020B0604030504040204" pitchFamily="34" charset="0"/>
              </a:rPr>
              <a:t>Nehemiah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457200" y="4294188"/>
            <a:ext cx="846772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200">
                <a:latin typeface="Arial" panose="020B0604020202020204" pitchFamily="34" charset="0"/>
              </a:rPr>
              <a:t>Nehemiah opens with remnant in sea of ruins</a:t>
            </a:r>
          </a:p>
          <a:p>
            <a:pPr>
              <a:buFontTx/>
              <a:buChar char="•"/>
            </a:pPr>
            <a:r>
              <a:rPr lang="en-US" altLang="en-US" sz="3200">
                <a:latin typeface="Arial" panose="020B0604020202020204" pitchFamily="34" charset="0"/>
              </a:rPr>
              <a:t>Much to be done!</a:t>
            </a:r>
          </a:p>
          <a:p>
            <a:pPr>
              <a:buFontTx/>
              <a:buChar char="•"/>
            </a:pPr>
            <a:r>
              <a:rPr lang="en-US" altLang="en-US" sz="3200">
                <a:latin typeface="Arial" panose="020B0604020202020204" pitchFamily="34" charset="0"/>
              </a:rPr>
              <a:t>Focus: Rebuilding the wall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1" grpId="0" animBg="1" autoUpdateAnimBg="0"/>
      <p:bldP spid="430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28600" y="381000"/>
            <a:ext cx="1828800" cy="6096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Taking</a:t>
            </a:r>
          </a:p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A</a:t>
            </a:r>
          </a:p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Look</a:t>
            </a:r>
          </a:p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At</a:t>
            </a:r>
          </a:p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The</a:t>
            </a:r>
          </a:p>
          <a:p>
            <a:pPr algn="ctr">
              <a:lnSpc>
                <a:spcPct val="140000"/>
              </a:lnSpc>
            </a:pPr>
            <a:r>
              <a:rPr lang="en-US" altLang="en-US" sz="3200">
                <a:solidFill>
                  <a:srgbClr val="FFFF66"/>
                </a:solidFill>
                <a:latin typeface="Tahoma" panose="020B0604030504040204" pitchFamily="34" charset="0"/>
              </a:rPr>
              <a:t>Situation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209800" y="536575"/>
            <a:ext cx="6707188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3200">
                <a:latin typeface="Tahoma" panose="020B0604030504040204" pitchFamily="34" charset="0"/>
              </a:rPr>
              <a:t> City &amp; walls in ruins (1:3-ff)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3200">
                <a:latin typeface="Tahoma" panose="020B0604030504040204" pitchFamily="34" charset="0"/>
              </a:rPr>
              <a:t> So much to do - Looks hopeless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3200">
                <a:latin typeface="Tahoma" panose="020B0604030504040204" pitchFamily="34" charset="0"/>
              </a:rPr>
              <a:t> Overwhelming to look at whole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3200">
                <a:latin typeface="Tahoma" panose="020B0604030504040204" pitchFamily="34" charset="0"/>
              </a:rPr>
              <a:t> Cause for weeping (1:4)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3200">
                <a:latin typeface="Tahoma" panose="020B0604030504040204" pitchFamily="34" charset="0"/>
              </a:rPr>
              <a:t> No comfort - know brought on self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509838" y="4038600"/>
            <a:ext cx="6069012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 b="1" i="0" u="sng">
                <a:solidFill>
                  <a:schemeClr val="accent2"/>
                </a:solidFill>
                <a:latin typeface="Arial" panose="020B0604020202020204" pitchFamily="34" charset="0"/>
              </a:rPr>
              <a:t>Story of the book:</a:t>
            </a:r>
          </a:p>
          <a:p>
            <a:pPr algn="ctr"/>
            <a:r>
              <a:rPr lang="en-US" altLang="en-US" sz="4000" i="0">
                <a:latin typeface="Arial" panose="020B0604020202020204" pitchFamily="34" charset="0"/>
              </a:rPr>
              <a:t>Rebuilding the wall</a:t>
            </a:r>
          </a:p>
          <a:p>
            <a:pPr algn="ctr"/>
            <a:r>
              <a:rPr lang="en-US" altLang="en-US" sz="4000" i="0">
                <a:latin typeface="Arial" panose="020B0604020202020204" pitchFamily="34" charset="0"/>
              </a:rPr>
              <a:t>Overcoming the obstacles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 autoUpdateAnimBg="0"/>
      <p:bldP spid="4403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81000" y="698500"/>
          <a:ext cx="8382000" cy="715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698500"/>
                        <a:ext cx="8382000" cy="715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503238" y="260350"/>
            <a:ext cx="8040687" cy="650875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 i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Your Wall May Need To Be Rebuilt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863725" y="1143000"/>
            <a:ext cx="5373688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knowledge</a:t>
            </a:r>
            <a:endParaRPr lang="en-US" altLang="en-US" sz="40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spirituality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faith</a:t>
            </a:r>
            <a:endParaRPr lang="en-US" altLang="en-US" sz="40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hope</a:t>
            </a:r>
            <a:endParaRPr lang="en-US" altLang="en-US" sz="40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service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self control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52400" y="5638800"/>
            <a:ext cx="8839200" cy="6096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latin typeface="Arial" panose="020B0604020202020204" pitchFamily="34" charset="0"/>
              </a:rPr>
              <a:t>We All Have Walls To Build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 autoUpdateAnimBg="0"/>
      <p:bldP spid="45061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1026"/>
          <p:cNvGraphicFramePr>
            <a:graphicFrameLocks noChangeAspect="1"/>
          </p:cNvGraphicFramePr>
          <p:nvPr/>
        </p:nvGraphicFramePr>
        <p:xfrm>
          <a:off x="1752600" y="3441700"/>
          <a:ext cx="5410200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5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441700"/>
                        <a:ext cx="5410200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1028"/>
          <p:cNvSpPr txBox="1">
            <a:spLocks noChangeArrowheads="1"/>
          </p:cNvSpPr>
          <p:nvPr/>
        </p:nvSpPr>
        <p:spPr bwMode="auto">
          <a:xfrm>
            <a:off x="1795463" y="1539875"/>
            <a:ext cx="5753100" cy="14414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Walls Are Built</a:t>
            </a:r>
          </a:p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One Stone At A Time</a:t>
            </a:r>
          </a:p>
        </p:txBody>
      </p:sp>
      <p:sp>
        <p:nvSpPr>
          <p:cNvPr id="46085" name="Oval 1029"/>
          <p:cNvSpPr>
            <a:spLocks noChangeArrowheads="1"/>
          </p:cNvSpPr>
          <p:nvPr/>
        </p:nvSpPr>
        <p:spPr bwMode="auto">
          <a:xfrm>
            <a:off x="76200" y="76200"/>
            <a:ext cx="3048000" cy="1219200"/>
          </a:xfrm>
          <a:prstGeom prst="ellipse">
            <a:avLst/>
          </a:prstGeom>
          <a:solidFill>
            <a:srgbClr val="FFFF66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none" anchor="ctr"/>
          <a:lstStyle/>
          <a:p>
            <a:pPr algn="ctr"/>
            <a:r>
              <a:rPr lang="en-US" altLang="en-US" sz="2800" b="1"/>
              <a:t>Fundamental</a:t>
            </a:r>
          </a:p>
          <a:p>
            <a:pPr algn="ctr"/>
            <a:r>
              <a:rPr lang="en-US" altLang="en-US" sz="2800" b="1"/>
              <a:t>Principles:</a:t>
            </a:r>
          </a:p>
        </p:txBody>
      </p:sp>
      <p:sp>
        <p:nvSpPr>
          <p:cNvPr id="46087" name="Text Box 1031"/>
          <p:cNvSpPr txBox="1">
            <a:spLocks noChangeArrowheads="1"/>
          </p:cNvSpPr>
          <p:nvPr/>
        </p:nvSpPr>
        <p:spPr bwMode="auto">
          <a:xfrm>
            <a:off x="1600200" y="3352800"/>
            <a:ext cx="6400800" cy="14414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Walls Are Built</a:t>
            </a:r>
          </a:p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Staying With The Task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 autoUpdateAnimBg="0"/>
      <p:bldP spid="4608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7" name="Object 1027"/>
          <p:cNvGraphicFramePr>
            <a:graphicFrameLocks noChangeAspect="1"/>
          </p:cNvGraphicFramePr>
          <p:nvPr/>
        </p:nvGraphicFramePr>
        <p:xfrm>
          <a:off x="1752600" y="2667000"/>
          <a:ext cx="5410200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9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667000"/>
                        <a:ext cx="5410200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1028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269" name="Rectangle 1029"/>
          <p:cNvSpPr>
            <a:spLocks noChangeArrowheads="1"/>
          </p:cNvSpPr>
          <p:nvPr/>
        </p:nvSpPr>
        <p:spPr bwMode="auto">
          <a:xfrm>
            <a:off x="838200" y="2667000"/>
            <a:ext cx="7315200" cy="3276600"/>
          </a:xfrm>
          <a:prstGeom prst="rect">
            <a:avLst/>
          </a:prstGeom>
          <a:solidFill>
            <a:srgbClr val="FFFFFF">
              <a:alpha val="839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8000" b="1"/>
              <a:t>Question:</a:t>
            </a:r>
          </a:p>
          <a:p>
            <a:pPr algn="ctr"/>
            <a:r>
              <a:rPr lang="en-US" altLang="en-US" sz="8000" b="1"/>
              <a:t>How?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5800" y="2133600"/>
            <a:ext cx="23034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AutoShape 3" descr="Parchment"/>
          <p:cNvSpPr>
            <a:spLocks noChangeArrowheads="1"/>
          </p:cNvSpPr>
          <p:nvPr/>
        </p:nvSpPr>
        <p:spPr bwMode="auto">
          <a:xfrm>
            <a:off x="3429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Fear God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295400" y="2236788"/>
            <a:ext cx="6801862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&amp; Israel Feared God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Desire to fear (1:11)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Stood in awe of God (1:5)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Basis for how treat others (</a:t>
            </a:r>
            <a:r>
              <a:rPr lang="en-US" altLang="en-US" sz="3200" i="0" dirty="0" smtClean="0">
                <a:latin typeface="Arial" panose="020B0604020202020204" pitchFamily="34" charset="0"/>
              </a:rPr>
              <a:t>5:9)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</a:t>
            </a:r>
            <a:r>
              <a:rPr lang="en-US" altLang="en-US" sz="3200" i="0" dirty="0" smtClean="0">
                <a:latin typeface="Arial" panose="020B0604020202020204" pitchFamily="34" charset="0"/>
              </a:rPr>
              <a:t>Feared more that many (7:2)</a:t>
            </a:r>
            <a:endParaRPr lang="en-US" altLang="en-US" sz="3200" i="0" dirty="0">
              <a:latin typeface="Arial" panose="020B0604020202020204" pitchFamily="34" charset="0"/>
            </a:endParaRP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Fear God Almighty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Stand in awe of God (Luke 7:16)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Afraid of his wrath (Heb. 12:29)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7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26"/>
          <p:cNvSpPr>
            <a:spLocks noChangeArrowheads="1"/>
          </p:cNvSpPr>
          <p:nvPr/>
        </p:nvSpPr>
        <p:spPr bwMode="auto">
          <a:xfrm>
            <a:off x="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2544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23034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1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AutoShape 1027" descr="Parchment"/>
          <p:cNvSpPr>
            <a:spLocks noChangeArrowheads="1"/>
          </p:cNvSpPr>
          <p:nvPr/>
        </p:nvSpPr>
        <p:spPr bwMode="auto">
          <a:xfrm>
            <a:off x="3429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Pray</a:t>
            </a:r>
          </a:p>
        </p:txBody>
      </p:sp>
      <p:sp>
        <p:nvSpPr>
          <p:cNvPr id="33796" name="Text Box 1028"/>
          <p:cNvSpPr txBox="1">
            <a:spLocks noChangeArrowheads="1"/>
          </p:cNvSpPr>
          <p:nvPr/>
        </p:nvSpPr>
        <p:spPr bwMode="auto">
          <a:xfrm>
            <a:off x="1295400" y="2236788"/>
            <a:ext cx="7505003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&amp; Israel Prayed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Praise &amp; confession (1:5-11)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Asked for strength (6:9)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Remember me (13:14, 22, 29, 31)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Fervently Pray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To overcome temptation (Mt. 6:9-13)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Grace to help (Heb. 4:16)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Strength (Col. 1:11)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26"/>
          <p:cNvSpPr>
            <a:spLocks noChangeArrowheads="1"/>
          </p:cNvSpPr>
          <p:nvPr/>
        </p:nvSpPr>
        <p:spPr bwMode="auto">
          <a:xfrm>
            <a:off x="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3555" name="AutoShape 1027"/>
          <p:cNvSpPr>
            <a:spLocks noChangeArrowheads="1"/>
          </p:cNvSpPr>
          <p:nvPr/>
        </p:nvSpPr>
        <p:spPr bwMode="auto">
          <a:xfrm>
            <a:off x="297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3568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297815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9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AutoShape 1027" descr="Parchment"/>
          <p:cNvSpPr>
            <a:spLocks noChangeArrowheads="1"/>
          </p:cNvSpPr>
          <p:nvPr/>
        </p:nvSpPr>
        <p:spPr bwMode="auto">
          <a:xfrm>
            <a:off x="3429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Led by God</a:t>
            </a:r>
          </a:p>
        </p:txBody>
      </p:sp>
      <p:sp>
        <p:nvSpPr>
          <p:cNvPr id="34820" name="Text Box 1028"/>
          <p:cNvSpPr txBox="1">
            <a:spLocks noChangeArrowheads="1"/>
          </p:cNvSpPr>
          <p:nvPr/>
        </p:nvSpPr>
        <p:spPr bwMode="auto">
          <a:xfrm>
            <a:off x="1066800" y="2236788"/>
            <a:ext cx="7984878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&amp; Israel - Led by God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Did what God told him (2:12)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Behavior different - fear (5:15)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Let God Lead Our Way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Christ rule in our life (Mt. 6:33: </a:t>
            </a:r>
            <a:r>
              <a:rPr lang="en-US" altLang="en-US" sz="3200" i="0" dirty="0" err="1">
                <a:latin typeface="Arial" panose="020B0604020202020204" pitchFamily="34" charset="0"/>
              </a:rPr>
              <a:t>Lk</a:t>
            </a:r>
            <a:r>
              <a:rPr lang="en-US" altLang="en-US" sz="3200" i="0" dirty="0">
                <a:latin typeface="Arial" panose="020B0604020202020204" pitchFamily="34" charset="0"/>
              </a:rPr>
              <a:t> 6:46)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Follow the rule of Gospel (Phil. 1:27)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His way best (Isa. 55:6-7; Deut. 6:24)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26"/>
          <p:cNvSpPr>
            <a:spLocks noChangeArrowheads="1"/>
          </p:cNvSpPr>
          <p:nvPr/>
        </p:nvSpPr>
        <p:spPr bwMode="auto">
          <a:xfrm>
            <a:off x="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4579" name="AutoShape 1027"/>
          <p:cNvSpPr>
            <a:spLocks noChangeArrowheads="1"/>
          </p:cNvSpPr>
          <p:nvPr/>
        </p:nvSpPr>
        <p:spPr bwMode="auto">
          <a:xfrm>
            <a:off x="297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4580" name="AutoShape 1028"/>
          <p:cNvSpPr>
            <a:spLocks noChangeArrowheads="1"/>
          </p:cNvSpPr>
          <p:nvPr/>
        </p:nvSpPr>
        <p:spPr bwMode="auto">
          <a:xfrm>
            <a:off x="6019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4592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4379913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3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7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AutoShape 1027" descr="Parchment"/>
          <p:cNvSpPr>
            <a:spLocks noChangeArrowheads="1"/>
          </p:cNvSpPr>
          <p:nvPr/>
        </p:nvSpPr>
        <p:spPr bwMode="auto">
          <a:xfrm>
            <a:off x="3429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Have Plan/Goal</a:t>
            </a:r>
          </a:p>
        </p:txBody>
      </p:sp>
      <p:sp>
        <p:nvSpPr>
          <p:cNvPr id="35844" name="Text Box 1028"/>
          <p:cNvSpPr txBox="1">
            <a:spLocks noChangeArrowheads="1"/>
          </p:cNvSpPr>
          <p:nvPr/>
        </p:nvSpPr>
        <p:spPr bwMode="auto">
          <a:xfrm>
            <a:off x="990600" y="2236788"/>
            <a:ext cx="788850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&amp; Israel Had Plans / Goals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Definite plan - how fix wall (2:17)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Certain goals - correct problem (5:11)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Have Goals / Plans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Be like Christ (1 Cor. 11:1; 1 Pet. 2:21)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Like faithful (Phil. 3:17)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Ideal Christian (2 Pet. 1:5-10)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26"/>
          <p:cNvSpPr>
            <a:spLocks noChangeArrowheads="1"/>
          </p:cNvSpPr>
          <p:nvPr/>
        </p:nvSpPr>
        <p:spPr bwMode="auto">
          <a:xfrm>
            <a:off x="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3" name="AutoShape 1027"/>
          <p:cNvSpPr>
            <a:spLocks noChangeArrowheads="1"/>
          </p:cNvSpPr>
          <p:nvPr/>
        </p:nvSpPr>
        <p:spPr bwMode="auto">
          <a:xfrm>
            <a:off x="297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4" name="AutoShape 1028"/>
          <p:cNvSpPr>
            <a:spLocks noChangeArrowheads="1"/>
          </p:cNvSpPr>
          <p:nvPr/>
        </p:nvSpPr>
        <p:spPr bwMode="auto">
          <a:xfrm>
            <a:off x="6019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5" name="AutoShape 1029"/>
          <p:cNvSpPr>
            <a:spLocks noChangeArrowheads="1"/>
          </p:cNvSpPr>
          <p:nvPr/>
        </p:nvSpPr>
        <p:spPr bwMode="auto">
          <a:xfrm>
            <a:off x="1524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Have Goals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6" name="AutoShape 1030"/>
          <p:cNvSpPr>
            <a:spLocks noChangeArrowheads="1"/>
          </p:cNvSpPr>
          <p:nvPr/>
        </p:nvSpPr>
        <p:spPr bwMode="auto">
          <a:xfrm>
            <a:off x="-1524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16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4467225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1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5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AutoShape 1027" descr="Parchment"/>
          <p:cNvSpPr>
            <a:spLocks noChangeArrowheads="1"/>
          </p:cNvSpPr>
          <p:nvPr/>
        </p:nvSpPr>
        <p:spPr bwMode="auto">
          <a:xfrm>
            <a:off x="3429000" y="381000"/>
            <a:ext cx="5334000" cy="20574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Positive /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Confident</a:t>
            </a:r>
          </a:p>
        </p:txBody>
      </p:sp>
      <p:sp>
        <p:nvSpPr>
          <p:cNvPr id="36868" name="Text Box 1028"/>
          <p:cNvSpPr txBox="1">
            <a:spLocks noChangeArrowheads="1"/>
          </p:cNvSpPr>
          <p:nvPr/>
        </p:nvSpPr>
        <p:spPr bwMode="auto">
          <a:xfrm>
            <a:off x="990600" y="2590800"/>
            <a:ext cx="771397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&amp; Israel Positive / Confident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Thought we can do it (2:18-20)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Mind to work (4:6)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Be Positive / Confident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Can do what God expects (Phil. 4:13)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God’s way works (Luke 7:35)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Will do what should (Heb. 6:3)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26"/>
          <p:cNvSpPr>
            <a:spLocks noChangeArrowheads="1"/>
          </p:cNvSpPr>
          <p:nvPr/>
        </p:nvSpPr>
        <p:spPr bwMode="auto">
          <a:xfrm>
            <a:off x="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7" name="AutoShape 1027"/>
          <p:cNvSpPr>
            <a:spLocks noChangeArrowheads="1"/>
          </p:cNvSpPr>
          <p:nvPr/>
        </p:nvSpPr>
        <p:spPr bwMode="auto">
          <a:xfrm>
            <a:off x="297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8" name="AutoShape 1028"/>
          <p:cNvSpPr>
            <a:spLocks noChangeArrowheads="1"/>
          </p:cNvSpPr>
          <p:nvPr/>
        </p:nvSpPr>
        <p:spPr bwMode="auto">
          <a:xfrm>
            <a:off x="6019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9" name="AutoShape 1029"/>
          <p:cNvSpPr>
            <a:spLocks noChangeArrowheads="1"/>
          </p:cNvSpPr>
          <p:nvPr/>
        </p:nvSpPr>
        <p:spPr bwMode="auto">
          <a:xfrm>
            <a:off x="1524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Have Goals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30" name="AutoShape 1030"/>
          <p:cNvSpPr>
            <a:spLocks noChangeArrowheads="1"/>
          </p:cNvSpPr>
          <p:nvPr/>
        </p:nvSpPr>
        <p:spPr bwMode="auto">
          <a:xfrm>
            <a:off x="-1524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31" name="AutoShape 1031"/>
          <p:cNvSpPr>
            <a:spLocks noChangeArrowheads="1"/>
          </p:cNvSpPr>
          <p:nvPr/>
        </p:nvSpPr>
        <p:spPr bwMode="auto">
          <a:xfrm>
            <a:off x="4572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Positive/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Confident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32" name="AutoShape 1032"/>
          <p:cNvSpPr>
            <a:spLocks noChangeArrowheads="1"/>
          </p:cNvSpPr>
          <p:nvPr/>
        </p:nvSpPr>
        <p:spPr bwMode="auto">
          <a:xfrm>
            <a:off x="75438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40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530225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VI. With the Help of Others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9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3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AutoShape 1027" descr="Parchment"/>
          <p:cNvSpPr>
            <a:spLocks noChangeArrowheads="1"/>
          </p:cNvSpPr>
          <p:nvPr/>
        </p:nvSpPr>
        <p:spPr bwMode="auto">
          <a:xfrm>
            <a:off x="3429000" y="304800"/>
            <a:ext cx="5334000" cy="2133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With Help of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Others</a:t>
            </a:r>
          </a:p>
        </p:txBody>
      </p:sp>
      <p:sp>
        <p:nvSpPr>
          <p:cNvPr id="37892" name="Text Box 1028"/>
          <p:cNvSpPr txBox="1">
            <a:spLocks noChangeArrowheads="1"/>
          </p:cNvSpPr>
          <p:nvPr/>
        </p:nvSpPr>
        <p:spPr bwMode="auto">
          <a:xfrm>
            <a:off x="457200" y="2439988"/>
            <a:ext cx="858420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No One Built Wall By Himself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Each family &amp; each member (3)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Some who refused (3:5)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Need Help &amp; Support of Others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Need other’s prayer (Luke 22:31-32)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Need other’s encouragement (Heb. 10:24)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Bear one another’s burden (Gal. 6:2) 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5" name="Group 1041"/>
          <p:cNvGrpSpPr>
            <a:grpSpLocks/>
          </p:cNvGrpSpPr>
          <p:nvPr/>
        </p:nvGrpSpPr>
        <p:grpSpPr bwMode="auto">
          <a:xfrm>
            <a:off x="-1524000" y="2819400"/>
            <a:ext cx="12039600" cy="2819400"/>
            <a:chOff x="-960" y="1776"/>
            <a:chExt cx="7584" cy="1776"/>
          </a:xfrm>
        </p:grpSpPr>
        <p:sp>
          <p:nvSpPr>
            <p:cNvPr id="27650" name="AutoShape 1026"/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1" name="AutoShape 1027"/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2" name="AutoShape 1028"/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3" name="AutoShape 1029"/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4" name="AutoShape 1030"/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5" name="AutoShape 1031"/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6" name="AutoShape 1032"/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27657" name="AutoShape 1033"/>
          <p:cNvSpPr>
            <a:spLocks noChangeArrowheads="1"/>
          </p:cNvSpPr>
          <p:nvPr/>
        </p:nvSpPr>
        <p:spPr bwMode="auto">
          <a:xfrm>
            <a:off x="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7664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5302250" cy="35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VI. With the Help of Others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VII. See the Dangers</a:t>
            </a: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7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1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5" name="AutoShape 1027" descr="Parchment"/>
          <p:cNvSpPr>
            <a:spLocks noChangeArrowheads="1"/>
          </p:cNvSpPr>
          <p:nvPr/>
        </p:nvSpPr>
        <p:spPr bwMode="auto">
          <a:xfrm>
            <a:off x="3429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See Dangers</a:t>
            </a:r>
          </a:p>
        </p:txBody>
      </p:sp>
      <p:sp>
        <p:nvSpPr>
          <p:cNvPr id="38916" name="Text Box 1028"/>
          <p:cNvSpPr txBox="1">
            <a:spLocks noChangeArrowheads="1"/>
          </p:cNvSpPr>
          <p:nvPr/>
        </p:nvSpPr>
        <p:spPr bwMode="auto">
          <a:xfrm>
            <a:off x="1516063" y="2133600"/>
            <a:ext cx="695555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Saw the Dangers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Opposition from outside (4)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Problem from inside (5)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Set a watch - keep an eye (4:9)</a:t>
            </a:r>
          </a:p>
          <a:p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Must Ever Be Watchful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Know the wiles devil (2 Cor. 2:11)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Watch (Acts 20:31; 1 Cor. 16:13)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Beware that can fall (Heb. 3:12)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89" name="Group 1041"/>
          <p:cNvGrpSpPr>
            <a:grpSpLocks/>
          </p:cNvGrpSpPr>
          <p:nvPr/>
        </p:nvGrpSpPr>
        <p:grpSpPr bwMode="auto">
          <a:xfrm>
            <a:off x="-1524000" y="2819400"/>
            <a:ext cx="12039600" cy="2819400"/>
            <a:chOff x="-960" y="1776"/>
            <a:chExt cx="7584" cy="1776"/>
          </a:xfrm>
        </p:grpSpPr>
        <p:sp>
          <p:nvSpPr>
            <p:cNvPr id="28674" name="AutoShape 1026"/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5" name="AutoShape 1027"/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6" name="AutoShape 1028"/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7" name="AutoShape 1029"/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8" name="AutoShape 1030"/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9" name="AutoShape 1031"/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80" name="AutoShape 1032"/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28681" name="AutoShape 1033"/>
          <p:cNvSpPr>
            <a:spLocks noChangeArrowheads="1"/>
          </p:cNvSpPr>
          <p:nvPr/>
        </p:nvSpPr>
        <p:spPr bwMode="auto">
          <a:xfrm>
            <a:off x="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8682" name="AutoShape 1034"/>
          <p:cNvSpPr>
            <a:spLocks noChangeArrowheads="1"/>
          </p:cNvSpPr>
          <p:nvPr/>
        </p:nvSpPr>
        <p:spPr bwMode="auto">
          <a:xfrm>
            <a:off x="3048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See the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Dangers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8688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53943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VI. With the Help of Others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VII. See the Dangers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VIII. Develop Hatred for Sin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1026"/>
          <p:cNvGraphicFramePr>
            <a:graphicFrameLocks noChangeAspect="1"/>
          </p:cNvGraphicFramePr>
          <p:nvPr/>
        </p:nvGraphicFramePr>
        <p:xfrm>
          <a:off x="1524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9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AutoShape 1027" descr="Parchment"/>
          <p:cNvSpPr>
            <a:spLocks noChangeArrowheads="1"/>
          </p:cNvSpPr>
          <p:nvPr/>
        </p:nvSpPr>
        <p:spPr bwMode="auto">
          <a:xfrm>
            <a:off x="2743200" y="304800"/>
            <a:ext cx="6096000" cy="21336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Develop Hatred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For Sin</a:t>
            </a:r>
          </a:p>
        </p:txBody>
      </p:sp>
      <p:sp>
        <p:nvSpPr>
          <p:cNvPr id="39940" name="Text Box 1028"/>
          <p:cNvSpPr txBox="1">
            <a:spLocks noChangeArrowheads="1"/>
          </p:cNvSpPr>
          <p:nvPr/>
        </p:nvSpPr>
        <p:spPr bwMode="auto">
          <a:xfrm>
            <a:off x="1235075" y="2439988"/>
            <a:ext cx="7339253" cy="4139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Was Outraged by Sin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Angry at mistreatment offered (5:6)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Grieved bitterly (13:8)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Strong rebuke for sin (13:25)</a:t>
            </a:r>
          </a:p>
          <a:p>
            <a:pPr>
              <a:lnSpc>
                <a:spcPct val="70000"/>
              </a:lnSpc>
            </a:pPr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We Should Be Disturbed by Sin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Hate it (Prov. 8:13)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Sick of it (2 Pet. 2:7-8)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Through with it (1 Pet. 4:3)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13" name="Group 1041"/>
          <p:cNvGrpSpPr>
            <a:grpSpLocks/>
          </p:cNvGrpSpPr>
          <p:nvPr/>
        </p:nvGrpSpPr>
        <p:grpSpPr bwMode="auto">
          <a:xfrm>
            <a:off x="-1524000" y="2819400"/>
            <a:ext cx="10515600" cy="2819400"/>
            <a:chOff x="-960" y="1776"/>
            <a:chExt cx="6624" cy="1776"/>
          </a:xfrm>
        </p:grpSpPr>
        <p:sp>
          <p:nvSpPr>
            <p:cNvPr id="29698" name="AutoShape 1026"/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699" name="AutoShape 1027"/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0" name="AutoShape 1028"/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1" name="AutoShape 1029"/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2" name="AutoShape 1030"/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3" name="AutoShape 1031"/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29704" name="AutoShape 1032"/>
          <p:cNvSpPr>
            <a:spLocks noChangeArrowheads="1"/>
          </p:cNvSpPr>
          <p:nvPr/>
        </p:nvSpPr>
        <p:spPr bwMode="auto">
          <a:xfrm>
            <a:off x="75438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5" name="AutoShape 1033"/>
          <p:cNvSpPr>
            <a:spLocks noChangeArrowheads="1"/>
          </p:cNvSpPr>
          <p:nvPr/>
        </p:nvSpPr>
        <p:spPr bwMode="auto">
          <a:xfrm>
            <a:off x="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6" name="AutoShape 1034"/>
          <p:cNvSpPr>
            <a:spLocks noChangeArrowheads="1"/>
          </p:cNvSpPr>
          <p:nvPr/>
        </p:nvSpPr>
        <p:spPr bwMode="auto">
          <a:xfrm>
            <a:off x="3048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See the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Dangers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7" name="AutoShape 1035"/>
          <p:cNvSpPr>
            <a:spLocks noChangeArrowheads="1"/>
          </p:cNvSpPr>
          <p:nvPr/>
        </p:nvSpPr>
        <p:spPr bwMode="auto">
          <a:xfrm>
            <a:off x="60198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Hatred for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Sin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12" name="Rectangle 1040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5394325" cy="447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VI. With the Help of Others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VII. See the Dangers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VIII. Develop Hatred for Sin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IX. Do What You Know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3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1026"/>
          <p:cNvGraphicFramePr>
            <a:graphicFrameLocks noChangeAspect="1"/>
          </p:cNvGraphicFramePr>
          <p:nvPr/>
        </p:nvGraphicFramePr>
        <p:xfrm>
          <a:off x="381000" y="762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Clip" r:id="rId3" imgW="1886760" imgH="1608120" progId="MS_ClipArt_Gallery.2">
                  <p:embed/>
                </p:oleObj>
              </mc:Choice>
              <mc:Fallback>
                <p:oleObj name="Clip" r:id="rId3" imgW="1886760" imgH="160812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AutoShape 1027" descr="Parchment"/>
          <p:cNvSpPr>
            <a:spLocks noChangeArrowheads="1"/>
          </p:cNvSpPr>
          <p:nvPr/>
        </p:nvSpPr>
        <p:spPr bwMode="auto">
          <a:xfrm>
            <a:off x="3200400" y="304800"/>
            <a:ext cx="5334000" cy="2057400"/>
          </a:xfrm>
          <a:prstGeom prst="bevel">
            <a:avLst>
              <a:gd name="adj" fmla="val 125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Do What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You Know</a:t>
            </a:r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457200" y="2439988"/>
            <a:ext cx="7903126" cy="318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Nehemiah Did What He Knew He Ought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Built the wall (4:6)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Finished in 52 days (6:15)</a:t>
            </a:r>
          </a:p>
          <a:p>
            <a:pPr>
              <a:lnSpc>
                <a:spcPct val="90000"/>
              </a:lnSpc>
            </a:pPr>
            <a:endParaRPr lang="en-US" altLang="en-US" sz="1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chemeClr val="accent2"/>
                </a:solidFill>
                <a:latin typeface="Arial" panose="020B0604020202020204" pitchFamily="34" charset="0"/>
              </a:rPr>
              <a:t>Our Problem Is Not Knowing, but Doing</a:t>
            </a:r>
            <a:endParaRPr lang="en-US" altLang="en-US" sz="3200" b="1" i="0" dirty="0"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Doers of word (Jas. 1:22)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Don’t - it is sin (Jas. 4:17)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7" name="Group 17"/>
          <p:cNvGrpSpPr>
            <a:grpSpLocks/>
          </p:cNvGrpSpPr>
          <p:nvPr/>
        </p:nvGrpSpPr>
        <p:grpSpPr bwMode="auto">
          <a:xfrm>
            <a:off x="-1524000" y="1371600"/>
            <a:ext cx="12039600" cy="4267200"/>
            <a:chOff x="-960" y="864"/>
            <a:chExt cx="7584" cy="2688"/>
          </a:xfrm>
        </p:grpSpPr>
        <p:sp>
          <p:nvSpPr>
            <p:cNvPr id="30722" name="AutoShape 2"/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3" name="AutoShape 3"/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4" name="AutoShape 4"/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5" name="AutoShape 5"/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6" name="AutoShape 6"/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 noChangeArrowheads="1"/>
            </p:cNvSpPr>
            <p:nvPr/>
          </p:nvSpPr>
          <p:spPr bwMode="auto">
            <a:xfrm>
              <a:off x="0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Help from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Others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 noChangeArrowheads="1"/>
            </p:cNvSpPr>
            <p:nvPr/>
          </p:nvSpPr>
          <p:spPr bwMode="auto">
            <a:xfrm>
              <a:off x="1920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See the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Dangers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 noChangeArrowheads="1"/>
            </p:cNvSpPr>
            <p:nvPr/>
          </p:nvSpPr>
          <p:spPr bwMode="auto">
            <a:xfrm>
              <a:off x="3792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Hatred for</a:t>
              </a:r>
            </a:p>
            <a:p>
              <a:pPr algn="ctr"/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Sin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14478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Do what</a:t>
            </a:r>
          </a:p>
          <a:p>
            <a:pPr algn="ctr"/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Know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44196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0734" name="AutoShape 14"/>
          <p:cNvSpPr>
            <a:spLocks noChangeArrowheads="1"/>
          </p:cNvSpPr>
          <p:nvPr/>
        </p:nvSpPr>
        <p:spPr bwMode="auto">
          <a:xfrm>
            <a:off x="-16002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>
            <a:off x="73914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69900" y="304800"/>
            <a:ext cx="82931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5394325" cy="447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i="0">
                <a:latin typeface="Arial" panose="020B0604020202020204" pitchFamily="34" charset="0"/>
              </a:rPr>
              <a:t>I. Fear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II. Pray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III. Led by God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IV. Have A Plan / Goal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V. Positive / Confident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VI. With the Help of Others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VII. See the Dangers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VIII. Develop Hatred for Sin</a:t>
            </a:r>
          </a:p>
          <a:p>
            <a:r>
              <a:rPr lang="en-US" altLang="en-US" sz="3200" b="1" i="0">
                <a:latin typeface="Arial" panose="020B0604020202020204" pitchFamily="34" charset="0"/>
              </a:rPr>
              <a:t>IX. Do What You Know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5029200" y="1981200"/>
          <a:ext cx="36576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Clip" r:id="rId3" imgW="1816560" imgH="1070280" progId="MS_ClipArt_Gallery.2">
                  <p:embed/>
                </p:oleObj>
              </mc:Choice>
              <mc:Fallback>
                <p:oleObj name="Clip" r:id="rId3" imgW="1816560" imgH="107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6576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1221</Words>
  <Application>Microsoft Office PowerPoint</Application>
  <PresentationFormat>On-screen Show (4:3)</PresentationFormat>
  <Paragraphs>272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Comic Sans MS</vt:lpstr>
      <vt:lpstr>Tahoma</vt:lpstr>
      <vt:lpstr>Times New Roman</vt:lpstr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39</cp:revision>
  <cp:lastPrinted>2003-01-31T20:48:36Z</cp:lastPrinted>
  <dcterms:created xsi:type="dcterms:W3CDTF">2003-01-30T20:06:51Z</dcterms:created>
  <dcterms:modified xsi:type="dcterms:W3CDTF">2015-02-26T12:45:09Z</dcterms:modified>
</cp:coreProperties>
</file>