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70" r:id="rId1"/>
    <p:sldMasterId id="2147483695" r:id="rId2"/>
  </p:sldMasterIdLst>
  <p:notesMasterIdLst>
    <p:notesMasterId r:id="rId40"/>
  </p:notesMasterIdLst>
  <p:handoutMasterIdLst>
    <p:handoutMasterId r:id="rId41"/>
  </p:handoutMasterIdLst>
  <p:sldIdLst>
    <p:sldId id="260" r:id="rId3"/>
    <p:sldId id="259" r:id="rId4"/>
    <p:sldId id="261" r:id="rId5"/>
    <p:sldId id="262" r:id="rId6"/>
    <p:sldId id="264" r:id="rId7"/>
    <p:sldId id="271" r:id="rId8"/>
    <p:sldId id="267" r:id="rId9"/>
    <p:sldId id="268" r:id="rId10"/>
    <p:sldId id="269" r:id="rId11"/>
    <p:sldId id="270" r:id="rId12"/>
    <p:sldId id="256" r:id="rId13"/>
    <p:sldId id="257" r:id="rId14"/>
    <p:sldId id="277" r:id="rId15"/>
    <p:sldId id="284" r:id="rId16"/>
    <p:sldId id="285" r:id="rId17"/>
    <p:sldId id="272" r:id="rId18"/>
    <p:sldId id="278" r:id="rId19"/>
    <p:sldId id="286" r:id="rId20"/>
    <p:sldId id="287" r:id="rId21"/>
    <p:sldId id="288" r:id="rId22"/>
    <p:sldId id="289" r:id="rId23"/>
    <p:sldId id="290" r:id="rId24"/>
    <p:sldId id="291" r:id="rId25"/>
    <p:sldId id="292" r:id="rId26"/>
    <p:sldId id="273" r:id="rId27"/>
    <p:sldId id="279" r:id="rId28"/>
    <p:sldId id="293" r:id="rId29"/>
    <p:sldId id="294" r:id="rId30"/>
    <p:sldId id="295" r:id="rId31"/>
    <p:sldId id="296" r:id="rId32"/>
    <p:sldId id="301" r:id="rId33"/>
    <p:sldId id="274" r:id="rId34"/>
    <p:sldId id="280" r:id="rId35"/>
    <p:sldId id="275" r:id="rId36"/>
    <p:sldId id="281" r:id="rId37"/>
    <p:sldId id="300" r:id="rId38"/>
    <p:sldId id="276" r:id="rId39"/>
  </p:sldIdLst>
  <p:sldSz cx="9144000" cy="6858000" type="screen4x3"/>
  <p:notesSz cx="7077075" cy="9363075"/>
  <p:embeddedFontLst>
    <p:embeddedFont>
      <p:font typeface="Garamond" panose="02020404030301010803" pitchFamily="18" charset="0"/>
      <p:regular r:id="rId42"/>
      <p:bold r:id="rId43"/>
      <p:italic r:id="rId44"/>
    </p:embeddedFont>
    <p:embeddedFont>
      <p:font typeface="Calibri" panose="020F0502020204030204" pitchFamily="34" charset="0"/>
      <p:regular r:id="rId45"/>
      <p:bold r:id="rId46"/>
      <p:italic r:id="rId47"/>
      <p:boldItalic r:id="rId48"/>
    </p:embeddedFont>
    <p:embeddedFont>
      <p:font typeface="Arial Narrow" panose="020B0606020202030204" pitchFamily="34" charset="0"/>
      <p:regular r:id="rId49"/>
      <p:bold r:id="rId50"/>
      <p:italic r:id="rId51"/>
      <p:boldItalic r:id="rId52"/>
    </p:embeddedFont>
    <p:embeddedFont>
      <p:font typeface="Arial Rounded MT Bold" panose="020F0704030504030204" pitchFamily="34" charset="0"/>
      <p:regular r:id="rId53"/>
    </p:embeddedFont>
    <p:embeddedFont>
      <p:font typeface="Vingy" panose="020B0500000000000000" pitchFamily="34" charset="0"/>
      <p:regular r:id="rId5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p:cViewPr varScale="1">
        <p:scale>
          <a:sx n="71" d="100"/>
          <a:sy n="71" d="100"/>
        </p:scale>
        <p:origin x="129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handoutMaster" Target="handoutMasters/handoutMaster1.xml"/><Relationship Id="rId54"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8.fntdata"/><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3.fntdata"/><Relationship Id="rId52"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font" Target="fonts/font10.fntdata"/><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271BBC05-69E8-4D55-828F-0241565A1298}" type="datetimeFigureOut">
              <a:rPr lang="en-US" smtClean="0"/>
              <a:t>3/12/2014</a:t>
            </a:fld>
            <a:endParaRPr lang="en-US"/>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308D203D-33F8-479F-8312-379AFCD7B5A6}" type="slidenum">
              <a:rPr lang="en-US" smtClean="0"/>
              <a:t>‹#›</a:t>
            </a:fld>
            <a:endParaRPr lang="en-US"/>
          </a:p>
        </p:txBody>
      </p:sp>
    </p:spTree>
    <p:extLst>
      <p:ext uri="{BB962C8B-B14F-4D97-AF65-F5344CB8AC3E}">
        <p14:creationId xmlns:p14="http://schemas.microsoft.com/office/powerpoint/2010/main" val="28337221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A65AD9BC-D7FC-4141-B206-3BD5139D3A17}" type="datetimeFigureOut">
              <a:rPr lang="en-US" smtClean="0"/>
              <a:t>3/12/2014</a:t>
            </a:fld>
            <a:endParaRPr lang="en-US"/>
          </a:p>
        </p:txBody>
      </p:sp>
      <p:sp>
        <p:nvSpPr>
          <p:cNvPr id="4" name="Slide Image Placeholder 3"/>
          <p:cNvSpPr>
            <a:spLocks noGrp="1" noRot="1" noChangeAspect="1"/>
          </p:cNvSpPr>
          <p:nvPr>
            <p:ph type="sldImg" idx="2"/>
          </p:nvPr>
        </p:nvSpPr>
        <p:spPr>
          <a:xfrm>
            <a:off x="1431925" y="1169988"/>
            <a:ext cx="4213225" cy="3160712"/>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258D79C3-8D3E-4DA4-B68C-9D104160502B}" type="slidenum">
              <a:rPr lang="en-US" smtClean="0"/>
              <a:t>‹#›</a:t>
            </a:fld>
            <a:endParaRPr lang="en-US"/>
          </a:p>
        </p:txBody>
      </p:sp>
    </p:spTree>
    <p:extLst>
      <p:ext uri="{BB962C8B-B14F-4D97-AF65-F5344CB8AC3E}">
        <p14:creationId xmlns:p14="http://schemas.microsoft.com/office/powerpoint/2010/main" val="4242023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S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B61BEF0D-F0BB-DE4B-95CE-6DB70DBA9567}" type="datetimeFigureOut">
              <a:rPr lang="en-US" smtClean="0"/>
              <a:pPr/>
              <a:t>3/12/2014</a:t>
            </a:fld>
            <a:endParaRPr lang="en-US" dirty="0"/>
          </a:p>
        </p:txBody>
      </p:sp>
      <p:sp>
        <p:nvSpPr>
          <p:cNvPr id="5" name="Footer Placeholder 4"/>
          <p:cNvSpPr>
            <a:spLocks noGrp="1"/>
          </p:cNvSpPr>
          <p:nvPr>
            <p:ph type="ftr" sz="quarter" idx="11"/>
          </p:nvPr>
        </p:nvSpPr>
        <p:spPr>
          <a:xfrm>
            <a:off x="1921934" y="5054602"/>
            <a:ext cx="4064860" cy="279400"/>
          </a:xfrm>
        </p:spPr>
        <p:txBody>
          <a:bodyPr/>
          <a:lstStyle/>
          <a:p>
            <a:endParaRPr lang="en-US" dirty="0"/>
          </a:p>
        </p:txBody>
      </p:sp>
      <p:sp>
        <p:nvSpPr>
          <p:cNvPr id="6" name="Slide Number Placeholder 5"/>
          <p:cNvSpPr>
            <a:spLocks noGrp="1"/>
          </p:cNvSpPr>
          <p:nvPr>
            <p:ph type="sldNum" sz="quarter" idx="12"/>
          </p:nvPr>
        </p:nvSpPr>
        <p:spPr>
          <a:xfrm>
            <a:off x="6817317" y="5054602"/>
            <a:ext cx="413483" cy="279400"/>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019825" y="3471329"/>
            <a:ext cx="5113083"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55591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smtClean="0"/>
              <a:t>3/12/2014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2180234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1" name="Straight Connector 30"/>
          <p:cNvCxnSpPr/>
          <p:nvPr/>
        </p:nvCxnSpPr>
        <p:spPr>
          <a:xfrm>
            <a:off x="1278466" y="3599392"/>
            <a:ext cx="6595533"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42486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957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3/12/2014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849169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3/12/2014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41" name="Straight Connector 40"/>
          <p:cNvCxnSpPr/>
          <p:nvPr/>
        </p:nvCxnSpPr>
        <p:spPr>
          <a:xfrm>
            <a:off x="1278466" y="2354670"/>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41245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3/12/2014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278466" y="2354670"/>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4566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3/12/2014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659189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1278466" y="2912533"/>
            <a:ext cx="233359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47192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218221"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292298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890290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278465" y="4140199"/>
            <a:ext cx="6606425"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23795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62995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780042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901212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278469" y="3429000"/>
            <a:ext cx="6606421"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0651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278466" y="2354670"/>
            <a:ext cx="660642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40855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6245512" y="906873"/>
            <a:ext cx="0" cy="4968993"/>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45565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401322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289083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780869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125013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615341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011086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125194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519380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205155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06676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450148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5.jpe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S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3/12/2014</a:t>
            </a:fld>
            <a:endParaRPr lang="en-US" dirty="0"/>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41670628"/>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Lst>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F350ACC7-3908-4E49-80D3-73D7F0FDBFDE}" type="datetimeFigureOut">
              <a:rPr lang="en-US" smtClean="0">
                <a:solidFill>
                  <a:prstClr val="black">
                    <a:tint val="75000"/>
                  </a:prstClr>
                </a:solidFill>
                <a:cs typeface="Arial" charset="0"/>
              </a:rPr>
              <a:pPr defTabSz="914400"/>
              <a:t>3/12/2014</a:t>
            </a:fld>
            <a:endParaRPr lang="en-US" dirty="0">
              <a:solidFill>
                <a:prstClr val="black">
                  <a:tint val="75000"/>
                </a:prstClr>
              </a:solidFill>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dirty="0">
              <a:solidFill>
                <a:prstClr val="black">
                  <a:tint val="75000"/>
                </a:prstClr>
              </a:solidFill>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282FA3C6-7C60-430F-B028-42B5104B86BE}" type="slidenum">
              <a:rPr lang="en-US" smtClean="0">
                <a:solidFill>
                  <a:prstClr val="black">
                    <a:tint val="75000"/>
                  </a:prstClr>
                </a:solidFill>
                <a:cs typeface="Arial" charset="0"/>
              </a:rPr>
              <a:pPr defTabSz="914400"/>
              <a:t>‹#›</a:t>
            </a:fld>
            <a:endParaRPr lang="en-US" dirty="0">
              <a:solidFill>
                <a:prstClr val="black">
                  <a:tint val="75000"/>
                </a:prstClr>
              </a:solidFill>
              <a:cs typeface="Arial" charset="0"/>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66" y="0"/>
            <a:ext cx="91636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1588018"/>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5118" y="411484"/>
            <a:ext cx="7960658" cy="5693866"/>
          </a:xfrm>
          <a:prstGeom prst="rect">
            <a:avLst/>
          </a:prstGeom>
          <a:no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Acts </a:t>
            </a:r>
            <a:r>
              <a:rPr lang="en-US" sz="2800" b="1" dirty="0" smtClean="0">
                <a:latin typeface="Times New Roman" panose="02020603050405020304" pitchFamily="18" charset="0"/>
                <a:cs typeface="Times New Roman" panose="02020603050405020304" pitchFamily="18" charset="0"/>
              </a:rPr>
              <a:t>6</a:t>
            </a:r>
          </a:p>
          <a:p>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1 </a:t>
            </a:r>
            <a:r>
              <a:rPr lang="en-US" sz="2400" dirty="0">
                <a:latin typeface="Times New Roman" panose="02020603050405020304" pitchFamily="18" charset="0"/>
                <a:cs typeface="Times New Roman" panose="02020603050405020304" pitchFamily="18" charset="0"/>
              </a:rPr>
              <a:t>Now in those days, when the number of the disciples was multiplying, there arose a murmuring against the Hebrews by the Hellenists, because their widows were neglected in the daily distribution. </a:t>
            </a:r>
            <a:endParaRPr lang="en-US" sz="2400"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 Then the twelve summoned the multitude of the disciples and said, </a:t>
            </a:r>
            <a:r>
              <a:rPr lang="en-US" sz="2400" dirty="0" smtClean="0">
                <a:latin typeface="Times New Roman" panose="02020603050405020304" pitchFamily="18" charset="0"/>
                <a:cs typeface="Times New Roman" panose="02020603050405020304" pitchFamily="18" charset="0"/>
              </a:rPr>
              <a:t>“It </a:t>
            </a:r>
            <a:r>
              <a:rPr lang="en-US" sz="2400" dirty="0">
                <a:latin typeface="Times New Roman" panose="02020603050405020304" pitchFamily="18" charset="0"/>
                <a:cs typeface="Times New Roman" panose="02020603050405020304" pitchFamily="18" charset="0"/>
              </a:rPr>
              <a:t>is not desirable that we should leave the word of God and serve tables. </a:t>
            </a:r>
            <a:endParaRPr lang="en-US" sz="2400"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 Therefore, brethren, seek out from among you seven men of good reputation, full of the Holy Spirit and wisdom, whom we may appoint over this business; </a:t>
            </a:r>
            <a:endParaRPr lang="en-US" sz="2400"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4 but we will give ourselves continually to prayer and to the ministry of the word</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93954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2353" y="465272"/>
            <a:ext cx="7960658" cy="5755422"/>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5 </a:t>
            </a:r>
            <a:r>
              <a:rPr lang="en-US" sz="2400" dirty="0">
                <a:latin typeface="Times New Roman" panose="02020603050405020304" pitchFamily="18" charset="0"/>
                <a:cs typeface="Times New Roman" panose="02020603050405020304" pitchFamily="18" charset="0"/>
              </a:rPr>
              <a:t>And the saying pleased the whole multitude. And they chose Stephen, a man full of faith and the Holy Spirit, and Philip, </a:t>
            </a:r>
            <a:r>
              <a:rPr lang="en-US" sz="2400" dirty="0" err="1">
                <a:latin typeface="Times New Roman" panose="02020603050405020304" pitchFamily="18" charset="0"/>
                <a:cs typeface="Times New Roman" panose="02020603050405020304" pitchFamily="18" charset="0"/>
              </a:rPr>
              <a:t>Prochorus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Nicanor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Timon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Parmenas</a:t>
            </a:r>
            <a:r>
              <a:rPr lang="en-US" sz="2400" dirty="0">
                <a:latin typeface="Times New Roman" panose="02020603050405020304" pitchFamily="18" charset="0"/>
                <a:cs typeface="Times New Roman" panose="02020603050405020304" pitchFamily="18" charset="0"/>
              </a:rPr>
              <a:t>, and Nicolas, a proselyte from Antioch, </a:t>
            </a:r>
            <a:endParaRPr lang="en-US" sz="2400"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6 whom they set before the apostles; and when they had prayed, they laid hands on them. </a:t>
            </a:r>
            <a:endParaRPr lang="en-US" sz="2400"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7 Then the word of God spread, and the number of the disciples multiplied greatly in Jerusalem, and a great many of the priests were obedient to the faith. </a:t>
            </a:r>
            <a:endParaRPr lang="en-US" sz="2400"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8 And Stephen, full of faith and power, did great wonders and signs among the people. </a:t>
            </a:r>
            <a:endParaRPr lang="en-US" sz="2400"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9 Then there arose some from what is called the Synagogue of the Freedmen (</a:t>
            </a:r>
            <a:r>
              <a:rPr lang="en-US" sz="2400" dirty="0" err="1">
                <a:latin typeface="Times New Roman" panose="02020603050405020304" pitchFamily="18" charset="0"/>
                <a:cs typeface="Times New Roman" panose="02020603050405020304" pitchFamily="18" charset="0"/>
              </a:rPr>
              <a:t>Cyrenians</a:t>
            </a:r>
            <a:r>
              <a:rPr lang="en-US" sz="2400" dirty="0">
                <a:latin typeface="Times New Roman" panose="02020603050405020304" pitchFamily="18" charset="0"/>
                <a:cs typeface="Times New Roman" panose="02020603050405020304" pitchFamily="18" charset="0"/>
              </a:rPr>
              <a:t>, Alexandrians, and those from Cilicia and Asia), disputing with Stephen. </a:t>
            </a:r>
          </a:p>
        </p:txBody>
      </p:sp>
    </p:spTree>
    <p:extLst>
      <p:ext uri="{BB962C8B-B14F-4D97-AF65-F5344CB8AC3E}">
        <p14:creationId xmlns:p14="http://schemas.microsoft.com/office/powerpoint/2010/main" val="670316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5459" y="640083"/>
            <a:ext cx="7960658" cy="5509200"/>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 10 </a:t>
            </a:r>
            <a:r>
              <a:rPr lang="en-US" sz="2400" dirty="0">
                <a:latin typeface="Times New Roman" panose="02020603050405020304" pitchFamily="18" charset="0"/>
                <a:cs typeface="Times New Roman" panose="02020603050405020304" pitchFamily="18" charset="0"/>
              </a:rPr>
              <a:t>And they were not able to resist the wisdom and the Spirit by which he spoke. </a:t>
            </a:r>
            <a:endParaRPr lang="en-US" sz="2400"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11 Then they secretly induced men to say, "We have heard him speak blasphemous words against Moses and God." </a:t>
            </a:r>
            <a:endParaRPr lang="en-US" sz="2400"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12 And they stirred up the people, the elders, and the scribes; and they came upon him, seized him, and brought him to the council. </a:t>
            </a:r>
            <a:endParaRPr lang="en-US" sz="2400"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13 They also set up false witnesses who said, "This man does not cease to speak blasphemous words against this holy place and the law; </a:t>
            </a:r>
            <a:endParaRPr lang="en-US" sz="2400" dirty="0" smtClean="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14 for we have heard him say that this Jesus of Nazareth will destroy this place and change the customs which Moses delivered to us." </a:t>
            </a:r>
            <a:endParaRPr lang="en-US"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08092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5459" y="424931"/>
            <a:ext cx="7960658" cy="1200329"/>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 </a:t>
            </a:r>
            <a:endParaRPr lang="en-US" sz="8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15 </a:t>
            </a:r>
            <a:r>
              <a:rPr lang="en-US" sz="2400" dirty="0">
                <a:latin typeface="Times New Roman" panose="02020603050405020304" pitchFamily="18" charset="0"/>
                <a:cs typeface="Times New Roman" panose="02020603050405020304" pitchFamily="18" charset="0"/>
              </a:rPr>
              <a:t>And all who sat in the council, looking steadfastly at him, saw his face as the face of an angel. </a:t>
            </a:r>
          </a:p>
        </p:txBody>
      </p:sp>
    </p:spTree>
    <p:extLst>
      <p:ext uri="{BB962C8B-B14F-4D97-AF65-F5344CB8AC3E}">
        <p14:creationId xmlns:p14="http://schemas.microsoft.com/office/powerpoint/2010/main" val="2046097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60612" y="1102660"/>
            <a:ext cx="7516906" cy="2862322"/>
          </a:xfrm>
          <a:prstGeom prst="rect">
            <a:avLst/>
          </a:prstGeom>
          <a:noFill/>
        </p:spPr>
        <p:txBody>
          <a:bodyPr wrap="square" rtlCol="0">
            <a:spAutoFit/>
          </a:bodyPr>
          <a:lstStyle/>
          <a:p>
            <a:pPr algn="ctr"/>
            <a:r>
              <a:rPr lang="en-US" sz="4000" dirty="0" smtClean="0"/>
              <a:t>“As the church grew it began to encounter all the problems of an organization and an institution.”</a:t>
            </a:r>
          </a:p>
          <a:p>
            <a:endParaRPr lang="en-US" sz="4000" dirty="0"/>
          </a:p>
          <a:p>
            <a:pPr algn="r"/>
            <a:r>
              <a:rPr lang="en-US" sz="2000" dirty="0" smtClean="0"/>
              <a:t>William Barclay, </a:t>
            </a:r>
            <a:r>
              <a:rPr lang="en-US" sz="2000" i="1" dirty="0" smtClean="0"/>
              <a:t>Acts</a:t>
            </a:r>
            <a:r>
              <a:rPr lang="en-US" sz="2000" dirty="0" smtClean="0"/>
              <a:t>, 50</a:t>
            </a:r>
            <a:endParaRPr lang="en-US" sz="2000" dirty="0"/>
          </a:p>
        </p:txBody>
      </p:sp>
    </p:spTree>
    <p:extLst>
      <p:ext uri="{BB962C8B-B14F-4D97-AF65-F5344CB8AC3E}">
        <p14:creationId xmlns:p14="http://schemas.microsoft.com/office/powerpoint/2010/main" val="28147697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6141" y="1102660"/>
            <a:ext cx="7664823" cy="4093428"/>
          </a:xfrm>
          <a:prstGeom prst="rect">
            <a:avLst/>
          </a:prstGeom>
          <a:noFill/>
        </p:spPr>
        <p:txBody>
          <a:bodyPr wrap="square" rtlCol="0">
            <a:spAutoFit/>
          </a:bodyPr>
          <a:lstStyle/>
          <a:p>
            <a:r>
              <a:rPr lang="en-US" sz="4000" dirty="0" smtClean="0"/>
              <a:t>“No church continues to be problem-free forever, but when godly, brotherly attitudes prevail, problems can be resolved and harmony can prevail.”</a:t>
            </a:r>
          </a:p>
          <a:p>
            <a:endParaRPr lang="en-US" sz="4000" dirty="0"/>
          </a:p>
          <a:p>
            <a:pPr algn="r"/>
            <a:r>
              <a:rPr lang="en-US" sz="2000" dirty="0" smtClean="0"/>
              <a:t>J. Stringer, </a:t>
            </a:r>
            <a:r>
              <a:rPr lang="en-US" sz="2000" i="1" dirty="0" smtClean="0"/>
              <a:t>Acts</a:t>
            </a:r>
            <a:r>
              <a:rPr lang="en-US" sz="2000" dirty="0" smtClean="0"/>
              <a:t>, 112</a:t>
            </a:r>
            <a:endParaRPr lang="en-US" sz="2000" dirty="0"/>
          </a:p>
        </p:txBody>
      </p:sp>
    </p:spTree>
    <p:extLst>
      <p:ext uri="{BB962C8B-B14F-4D97-AF65-F5344CB8AC3E}">
        <p14:creationId xmlns:p14="http://schemas.microsoft.com/office/powerpoint/2010/main" val="806476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4351" y="419272"/>
            <a:ext cx="6324600" cy="646331"/>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3600" dirty="0" smtClean="0">
                <a:effectLst>
                  <a:outerShdw blurRad="38100" dist="38100" dir="2700000" algn="tl">
                    <a:srgbClr val="000000">
                      <a:alpha val="43137"/>
                    </a:srgbClr>
                  </a:outerShdw>
                </a:effectLst>
              </a:rPr>
              <a:t>Circumstances</a:t>
            </a:r>
            <a:endParaRPr lang="en-US" sz="3600" dirty="0">
              <a:effectLst>
                <a:outerShdw blurRad="38100" dist="38100" dir="2700000" algn="tl">
                  <a:srgbClr val="000000">
                    <a:alpha val="43137"/>
                  </a:srgbClr>
                </a:outerShdw>
              </a:effectLst>
            </a:endParaRPr>
          </a:p>
        </p:txBody>
      </p:sp>
      <p:sp>
        <p:nvSpPr>
          <p:cNvPr id="3" name="TextBox 2"/>
          <p:cNvSpPr txBox="1"/>
          <p:nvPr/>
        </p:nvSpPr>
        <p:spPr>
          <a:xfrm>
            <a:off x="927850" y="1402978"/>
            <a:ext cx="7315200" cy="2308324"/>
          </a:xfrm>
          <a:prstGeom prst="rect">
            <a:avLst/>
          </a:prstGeom>
          <a:noFill/>
        </p:spPr>
        <p:txBody>
          <a:bodyPr wrap="square" rtlCol="0">
            <a:spAutoFit/>
          </a:bodyPr>
          <a:lstStyle/>
          <a:p>
            <a:pPr marL="342900" indent="-342900">
              <a:buFont typeface="+mj-lt"/>
              <a:buAutoNum type="arabicPeriod"/>
            </a:pPr>
            <a:r>
              <a:rPr lang="en-US" sz="2400" b="1" u="sng" dirty="0" smtClean="0"/>
              <a:t>Social &amp; Cultural Barrier</a:t>
            </a:r>
          </a:p>
          <a:p>
            <a:pPr marL="914400" lvl="1" indent="-457200">
              <a:buFont typeface="+mj-lt"/>
              <a:buAutoNum type="alphaLcParenR"/>
            </a:pPr>
            <a:r>
              <a:rPr lang="en-US" sz="2400" dirty="0" smtClean="0"/>
              <a:t>Hellenist </a:t>
            </a:r>
            <a:r>
              <a:rPr lang="en-US" sz="2400" dirty="0"/>
              <a:t>= Greek Jews - born in foreign country - did not speak </a:t>
            </a:r>
            <a:r>
              <a:rPr lang="en-US" sz="2400" dirty="0" smtClean="0"/>
              <a:t>Hebrew</a:t>
            </a:r>
          </a:p>
          <a:p>
            <a:pPr marL="914400" lvl="1" indent="-457200">
              <a:buFont typeface="+mj-lt"/>
              <a:buAutoNum type="alphaLcParenR"/>
            </a:pPr>
            <a:r>
              <a:rPr lang="en-US" sz="2400" dirty="0" smtClean="0"/>
              <a:t>Hebrews </a:t>
            </a:r>
            <a:r>
              <a:rPr lang="en-US" sz="2400" dirty="0"/>
              <a:t>- Native </a:t>
            </a:r>
            <a:r>
              <a:rPr lang="en-US" sz="2400" dirty="0" smtClean="0"/>
              <a:t>to Palestine</a:t>
            </a:r>
          </a:p>
          <a:p>
            <a:pPr marL="914400" lvl="1" indent="-457200">
              <a:buFont typeface="+mj-lt"/>
              <a:buAutoNum type="alphaLcParenR"/>
            </a:pPr>
            <a:r>
              <a:rPr lang="en-US" sz="2400" dirty="0" smtClean="0"/>
              <a:t>Sometimes </a:t>
            </a:r>
            <a:r>
              <a:rPr lang="en-US" sz="2400" dirty="0"/>
              <a:t>the Hebrews looked down on the Hellenist (Grecians) </a:t>
            </a:r>
            <a:r>
              <a:rPr lang="en-US" sz="2400" i="1" dirty="0"/>
              <a:t>Though we are not told that </a:t>
            </a:r>
            <a:r>
              <a:rPr lang="en-US" sz="2400" i="1" dirty="0" smtClean="0"/>
              <a:t>here</a:t>
            </a:r>
            <a:endParaRPr lang="en-US" sz="2400" dirty="0"/>
          </a:p>
        </p:txBody>
      </p:sp>
    </p:spTree>
    <p:extLst>
      <p:ext uri="{BB962C8B-B14F-4D97-AF65-F5344CB8AC3E}">
        <p14:creationId xmlns:p14="http://schemas.microsoft.com/office/powerpoint/2010/main" val="11521872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0"/>
                                        <p:tgtEl>
                                          <p:spTgt spid="3">
                                            <p:txEl>
                                              <p:pRg st="3" end="3"/>
                                            </p:txEl>
                                          </p:spTgt>
                                        </p:tgtEl>
                                      </p:cBhvr>
                                    </p:animEffect>
                                    <p:anim calcmode="lin" valueType="num">
                                      <p:cBhvr>
                                        <p:cTn id="32"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27850" y="1402978"/>
            <a:ext cx="7315200" cy="3200876"/>
          </a:xfrm>
          <a:prstGeom prst="rect">
            <a:avLst/>
          </a:prstGeom>
          <a:noFill/>
        </p:spPr>
        <p:txBody>
          <a:bodyPr wrap="square" rtlCol="0">
            <a:spAutoFit/>
          </a:bodyPr>
          <a:lstStyle/>
          <a:p>
            <a:pPr marL="342900" indent="-342900">
              <a:buFont typeface="+mj-lt"/>
              <a:buAutoNum type="arabicPeriod"/>
            </a:pPr>
            <a:r>
              <a:rPr lang="en-US" sz="2400" b="1" u="sng" dirty="0" smtClean="0"/>
              <a:t>Social &amp; Cultural Barrier</a:t>
            </a:r>
          </a:p>
          <a:p>
            <a:pPr marL="342900" indent="-342900">
              <a:buFont typeface="+mj-lt"/>
              <a:buAutoNum type="arabicPeriod"/>
            </a:pPr>
            <a:endParaRPr lang="en-US" sz="1000" b="1" u="sng" dirty="0" smtClean="0"/>
          </a:p>
          <a:p>
            <a:pPr marL="342900" indent="-342900">
              <a:buFont typeface="+mj-lt"/>
              <a:buAutoNum type="arabicPeriod"/>
            </a:pPr>
            <a:r>
              <a:rPr lang="en-US" sz="2400" b="1" u="sng" dirty="0" smtClean="0"/>
              <a:t>Disciples multiplied</a:t>
            </a:r>
          </a:p>
          <a:p>
            <a:pPr marL="914400" lvl="1" indent="-457200">
              <a:buFont typeface="+mj-lt"/>
              <a:buAutoNum type="alphaLcParenR"/>
            </a:pPr>
            <a:r>
              <a:rPr lang="en-US" sz="2400" dirty="0" smtClean="0"/>
              <a:t>Church is smaller - those </a:t>
            </a:r>
            <a:r>
              <a:rPr lang="en-US" sz="2400" dirty="0"/>
              <a:t>in need not as likely to be </a:t>
            </a:r>
            <a:r>
              <a:rPr lang="en-US" sz="2400" dirty="0" smtClean="0"/>
              <a:t>overlooked</a:t>
            </a:r>
          </a:p>
          <a:p>
            <a:pPr marL="914400" lvl="1" indent="-457200">
              <a:buFont typeface="+mj-lt"/>
              <a:buAutoNum type="alphaLcParenR"/>
            </a:pPr>
            <a:r>
              <a:rPr lang="en-US" sz="2400" dirty="0" smtClean="0"/>
              <a:t>Church </a:t>
            </a:r>
            <a:r>
              <a:rPr lang="en-US" sz="2400" dirty="0"/>
              <a:t>grew &amp; grew (4:4; </a:t>
            </a:r>
            <a:r>
              <a:rPr lang="en-US" sz="2400" dirty="0" smtClean="0"/>
              <a:t>5:14)</a:t>
            </a:r>
          </a:p>
          <a:p>
            <a:pPr marL="914400" lvl="1" indent="-457200">
              <a:buFont typeface="+mj-lt"/>
              <a:buAutoNum type="alphaLcParenR"/>
            </a:pPr>
            <a:r>
              <a:rPr lang="en-US" sz="2400" dirty="0" smtClean="0"/>
              <a:t>Means:</a:t>
            </a:r>
          </a:p>
          <a:p>
            <a:pPr marL="1371600" lvl="2" indent="-457200">
              <a:buFont typeface="+mj-lt"/>
              <a:buAutoNum type="arabicParenR"/>
            </a:pPr>
            <a:r>
              <a:rPr lang="en-US" sz="2400" dirty="0" smtClean="0"/>
              <a:t>More diversity</a:t>
            </a:r>
          </a:p>
          <a:p>
            <a:pPr marL="1371600" lvl="2" indent="-457200">
              <a:buFont typeface="+mj-lt"/>
              <a:buAutoNum type="arabicParenR"/>
            </a:pPr>
            <a:r>
              <a:rPr lang="en-US" sz="2400" dirty="0" smtClean="0"/>
              <a:t>Numbers </a:t>
            </a:r>
            <a:r>
              <a:rPr lang="en-US" sz="2400" dirty="0"/>
              <a:t>make it more likely to </a:t>
            </a:r>
            <a:r>
              <a:rPr lang="en-US" sz="2400" dirty="0" smtClean="0"/>
              <a:t>overlook…</a:t>
            </a:r>
            <a:endParaRPr lang="en-US" sz="2400" dirty="0"/>
          </a:p>
        </p:txBody>
      </p:sp>
      <p:sp>
        <p:nvSpPr>
          <p:cNvPr id="4" name="TextBox 3"/>
          <p:cNvSpPr txBox="1"/>
          <p:nvPr/>
        </p:nvSpPr>
        <p:spPr>
          <a:xfrm>
            <a:off x="1434351" y="419272"/>
            <a:ext cx="6324600" cy="646331"/>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3600" dirty="0" smtClean="0">
                <a:effectLst>
                  <a:outerShdw blurRad="38100" dist="38100" dir="2700000" algn="tl">
                    <a:srgbClr val="000000">
                      <a:alpha val="43137"/>
                    </a:srgbClr>
                  </a:outerShdw>
                </a:effectLst>
              </a:rPr>
              <a:t>Circumstances</a:t>
            </a:r>
            <a:endParaRPr 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788380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anim calcmode="lin" valueType="num">
                                      <p:cBhvr>
                                        <p:cTn id="8"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2000"/>
                                        <p:tgtEl>
                                          <p:spTgt spid="3">
                                            <p:txEl>
                                              <p:pRg st="4" end="4"/>
                                            </p:txEl>
                                          </p:spTgt>
                                        </p:tgtEl>
                                      </p:cBhvr>
                                    </p:animEffect>
                                    <p:anim calcmode="lin" valueType="num">
                                      <p:cBhvr>
                                        <p:cTn id="1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2000"/>
                                        <p:tgtEl>
                                          <p:spTgt spid="3">
                                            <p:txEl>
                                              <p:pRg st="5" end="5"/>
                                            </p:txEl>
                                          </p:spTgt>
                                        </p:tgtEl>
                                      </p:cBhvr>
                                    </p:animEffect>
                                    <p:anim calcmode="lin" valueType="num">
                                      <p:cBhvr>
                                        <p:cTn id="24"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2000"/>
                                        <p:tgtEl>
                                          <p:spTgt spid="3">
                                            <p:txEl>
                                              <p:pRg st="6" end="6"/>
                                            </p:txEl>
                                          </p:spTgt>
                                        </p:tgtEl>
                                      </p:cBhvr>
                                    </p:animEffect>
                                    <p:anim calcmode="lin" valueType="num">
                                      <p:cBhvr>
                                        <p:cTn id="32"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2000"/>
                                        <p:tgtEl>
                                          <p:spTgt spid="3">
                                            <p:txEl>
                                              <p:pRg st="7" end="7"/>
                                            </p:txEl>
                                          </p:spTgt>
                                        </p:tgtEl>
                                      </p:cBhvr>
                                    </p:animEffect>
                                    <p:anim calcmode="lin" valueType="num">
                                      <p:cBhvr>
                                        <p:cTn id="40"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3" y="1389531"/>
            <a:ext cx="7315200" cy="4093428"/>
          </a:xfrm>
          <a:prstGeom prst="rect">
            <a:avLst/>
          </a:prstGeom>
          <a:noFill/>
        </p:spPr>
        <p:txBody>
          <a:bodyPr wrap="square" rtlCol="0">
            <a:spAutoFit/>
          </a:bodyPr>
          <a:lstStyle/>
          <a:p>
            <a:pPr marL="342900" indent="-342900">
              <a:buFont typeface="+mj-lt"/>
              <a:buAutoNum type="arabicPeriod"/>
            </a:pPr>
            <a:r>
              <a:rPr lang="en-US" sz="2400" b="1" u="sng" dirty="0" smtClean="0"/>
              <a:t>Social &amp; Cultural Barrier</a:t>
            </a:r>
          </a:p>
          <a:p>
            <a:pPr marL="342900" indent="-342900">
              <a:buFont typeface="+mj-lt"/>
              <a:buAutoNum type="arabicPeriod"/>
            </a:pPr>
            <a:endParaRPr lang="en-US" sz="1000" b="1" u="sng" dirty="0" smtClean="0"/>
          </a:p>
          <a:p>
            <a:pPr marL="342900" indent="-342900">
              <a:buFont typeface="+mj-lt"/>
              <a:buAutoNum type="arabicPeriod"/>
            </a:pPr>
            <a:r>
              <a:rPr lang="en-US" sz="2400" b="1" u="sng" dirty="0" smtClean="0"/>
              <a:t>Disciples multiplied</a:t>
            </a:r>
          </a:p>
          <a:p>
            <a:pPr marL="342900" indent="-342900">
              <a:buFont typeface="+mj-lt"/>
              <a:buAutoNum type="arabicPeriod"/>
            </a:pPr>
            <a:endParaRPr lang="en-US" sz="1000" b="1" u="sng" dirty="0" smtClean="0"/>
          </a:p>
          <a:p>
            <a:pPr marL="342900" indent="-342900">
              <a:buFont typeface="+mj-lt"/>
              <a:buAutoNum type="arabicPeriod"/>
            </a:pPr>
            <a:r>
              <a:rPr lang="en-US" sz="2400" b="1" u="sng" dirty="0" smtClean="0"/>
              <a:t>Nature </a:t>
            </a:r>
            <a:r>
              <a:rPr lang="en-US" sz="2400" b="1" u="sng" dirty="0"/>
              <a:t>of the </a:t>
            </a:r>
            <a:r>
              <a:rPr lang="en-US" sz="2400" b="1" u="sng" dirty="0" smtClean="0"/>
              <a:t>distribution</a:t>
            </a:r>
          </a:p>
          <a:p>
            <a:pPr marL="914400" lvl="1" indent="-457200">
              <a:buFont typeface="+mj-lt"/>
              <a:buAutoNum type="alphaLcParenR"/>
            </a:pPr>
            <a:r>
              <a:rPr lang="en-US" sz="2400" dirty="0" smtClean="0"/>
              <a:t>“Daily </a:t>
            </a:r>
            <a:r>
              <a:rPr lang="en-US" sz="2400" dirty="0"/>
              <a:t>distribution” </a:t>
            </a:r>
            <a:r>
              <a:rPr lang="en-US" sz="2400" dirty="0" smtClean="0"/>
              <a:t>– needs</a:t>
            </a:r>
          </a:p>
          <a:p>
            <a:pPr marL="914400" lvl="1" indent="-457200">
              <a:buFont typeface="+mj-lt"/>
              <a:buAutoNum type="alphaLcParenR"/>
            </a:pPr>
            <a:r>
              <a:rPr lang="en-US" sz="2400" dirty="0" smtClean="0"/>
              <a:t>Coffman</a:t>
            </a:r>
            <a:r>
              <a:rPr lang="en-US" sz="2400" dirty="0"/>
              <a:t>: “In the very nature of such distributions, it was inevitable that some should receive less, others more, and that almost any person desiring to find fault could easily have ‘discovered’ some basis for alleging it.” (</a:t>
            </a:r>
            <a:r>
              <a:rPr lang="en-US" sz="2400" i="1" dirty="0"/>
              <a:t>Acts, </a:t>
            </a:r>
            <a:r>
              <a:rPr lang="en-US" sz="2400" dirty="0"/>
              <a:t>p. 122</a:t>
            </a:r>
            <a:r>
              <a:rPr lang="en-US" sz="2400" dirty="0" smtClean="0"/>
              <a:t>)</a:t>
            </a:r>
            <a:endParaRPr lang="en-US" sz="2400" dirty="0"/>
          </a:p>
          <a:p>
            <a:pPr marL="342900" indent="-342900">
              <a:buFont typeface="+mj-lt"/>
              <a:buAutoNum type="arabicPeriod"/>
            </a:pPr>
            <a:endParaRPr lang="en-US" sz="2400" dirty="0"/>
          </a:p>
        </p:txBody>
      </p:sp>
      <p:sp>
        <p:nvSpPr>
          <p:cNvPr id="4" name="TextBox 3"/>
          <p:cNvSpPr txBox="1"/>
          <p:nvPr/>
        </p:nvSpPr>
        <p:spPr>
          <a:xfrm>
            <a:off x="1434351" y="419272"/>
            <a:ext cx="6324600" cy="646331"/>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3600" dirty="0" smtClean="0">
                <a:effectLst>
                  <a:outerShdw blurRad="38100" dist="38100" dir="2700000" algn="tl">
                    <a:srgbClr val="000000">
                      <a:alpha val="43137"/>
                    </a:srgbClr>
                  </a:outerShdw>
                </a:effectLst>
              </a:rPr>
              <a:t>Circumstances</a:t>
            </a:r>
            <a:endParaRPr 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541352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2000"/>
                                        <p:tgtEl>
                                          <p:spTgt spid="3">
                                            <p:txEl>
                                              <p:pRg st="5" end="5"/>
                                            </p:txEl>
                                          </p:spTgt>
                                        </p:tgtEl>
                                      </p:cBhvr>
                                    </p:animEffect>
                                    <p:anim calcmode="lin" valueType="num">
                                      <p:cBhvr>
                                        <p:cTn id="8"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2000"/>
                                        <p:tgtEl>
                                          <p:spTgt spid="3">
                                            <p:txEl>
                                              <p:pRg st="6" end="6"/>
                                            </p:txEl>
                                          </p:spTgt>
                                        </p:tgtEl>
                                      </p:cBhvr>
                                    </p:animEffect>
                                    <p:anim calcmode="lin" valueType="num">
                                      <p:cBhvr>
                                        <p:cTn id="16"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63272" y="632010"/>
            <a:ext cx="5244352" cy="954107"/>
          </a:xfrm>
          <a:prstGeom prst="rect">
            <a:avLst/>
          </a:prstGeom>
          <a:noFill/>
        </p:spPr>
        <p:txBody>
          <a:bodyPr wrap="square" rtlCol="0">
            <a:spAutoFit/>
          </a:bodyPr>
          <a:lstStyle/>
          <a:p>
            <a:pPr algn="ctr"/>
            <a:r>
              <a:rPr lang="en-US" sz="2800" dirty="0" smtClean="0">
                <a:solidFill>
                  <a:schemeClr val="accent1">
                    <a:lumMod val="50000"/>
                  </a:schemeClr>
                </a:solidFill>
                <a:effectLst>
                  <a:outerShdw blurRad="38100" dist="38100" dir="2700000" algn="tl">
                    <a:srgbClr val="000000">
                      <a:alpha val="43137"/>
                    </a:srgbClr>
                  </a:outerShdw>
                </a:effectLst>
                <a:latin typeface="Vingy" panose="020B0500000000000000" pitchFamily="34" charset="0"/>
              </a:rPr>
              <a:t>Young Growing Church Facing Multiple Problems</a:t>
            </a:r>
          </a:p>
        </p:txBody>
      </p:sp>
      <p:sp>
        <p:nvSpPr>
          <p:cNvPr id="3" name="TextBox 2"/>
          <p:cNvSpPr txBox="1"/>
          <p:nvPr/>
        </p:nvSpPr>
        <p:spPr>
          <a:xfrm>
            <a:off x="961465" y="1801906"/>
            <a:ext cx="7247965" cy="1200329"/>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smtClean="0"/>
              <a:t>Problems from outside (Acts 4:1-22; 5:17-42)</a:t>
            </a:r>
          </a:p>
          <a:p>
            <a:pPr marL="342900" indent="-342900">
              <a:lnSpc>
                <a:spcPct val="150000"/>
              </a:lnSpc>
              <a:buFont typeface="Arial" panose="020B0604020202020204" pitchFamily="34" charset="0"/>
              <a:buChar char="•"/>
            </a:pPr>
            <a:r>
              <a:rPr lang="en-US" sz="2400" dirty="0" smtClean="0"/>
              <a:t>Problems from inside (Acts 5:1-11)</a:t>
            </a:r>
            <a:endParaRPr lang="en-US" sz="2400" dirty="0"/>
          </a:p>
        </p:txBody>
      </p:sp>
      <p:sp>
        <p:nvSpPr>
          <p:cNvPr id="4" name="Rounded Rectangle 3"/>
          <p:cNvSpPr/>
          <p:nvPr/>
        </p:nvSpPr>
        <p:spPr>
          <a:xfrm>
            <a:off x="1290918" y="3218024"/>
            <a:ext cx="6589058" cy="2111188"/>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rgbClr val="002060"/>
                </a:solidFill>
              </a:rPr>
              <a:t>In this Chapter:</a:t>
            </a:r>
          </a:p>
          <a:p>
            <a:pPr algn="ctr"/>
            <a:endParaRPr lang="en-US" sz="1000" dirty="0">
              <a:solidFill>
                <a:srgbClr val="002060"/>
              </a:solidFill>
            </a:endParaRPr>
          </a:p>
          <a:p>
            <a:pPr algn="ctr"/>
            <a:r>
              <a:rPr lang="en-US" sz="2800" dirty="0" smtClean="0">
                <a:solidFill>
                  <a:srgbClr val="002060"/>
                </a:solidFill>
              </a:rPr>
              <a:t>Complaints from within (vv. 1-7)</a:t>
            </a:r>
          </a:p>
          <a:p>
            <a:pPr algn="ctr"/>
            <a:r>
              <a:rPr lang="en-US" sz="2800" dirty="0" smtClean="0">
                <a:solidFill>
                  <a:srgbClr val="002060"/>
                </a:solidFill>
              </a:rPr>
              <a:t>False reports from without (vv. 8-15)</a:t>
            </a:r>
            <a:endParaRPr lang="en-US" sz="2800" dirty="0">
              <a:solidFill>
                <a:srgbClr val="002060"/>
              </a:solidFill>
            </a:endParaRPr>
          </a:p>
        </p:txBody>
      </p:sp>
    </p:spTree>
    <p:extLst>
      <p:ext uri="{BB962C8B-B14F-4D97-AF65-F5344CB8AC3E}">
        <p14:creationId xmlns:p14="http://schemas.microsoft.com/office/powerpoint/2010/main" val="10531371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z="2800" dirty="0" smtClean="0">
                <a:latin typeface="Vingy" panose="020B0500000000000000" pitchFamily="34" charset="0"/>
              </a:rPr>
              <a:t>Acts 6</a:t>
            </a:r>
            <a:endParaRPr lang="en-US" sz="2800" dirty="0">
              <a:latin typeface="Vingy" panose="020B0500000000000000" pitchFamily="34" charset="0"/>
            </a:endParaRPr>
          </a:p>
        </p:txBody>
      </p:sp>
      <p:sp>
        <p:nvSpPr>
          <p:cNvPr id="4" name="Rectangle 3"/>
          <p:cNvSpPr/>
          <p:nvPr/>
        </p:nvSpPr>
        <p:spPr>
          <a:xfrm>
            <a:off x="1806719" y="2308429"/>
            <a:ext cx="5655715" cy="120032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7200" b="1" cap="none" spc="0" dirty="0" smtClean="0">
                <a:ln/>
                <a:solidFill>
                  <a:schemeClr val="accent1">
                    <a:lumMod val="50000"/>
                  </a:schemeClr>
                </a:solidFill>
                <a:effectLst/>
                <a:latin typeface="Vingy" panose="020B0500000000000000" pitchFamily="34" charset="0"/>
              </a:rPr>
              <a:t>Growing Pains</a:t>
            </a:r>
            <a:endParaRPr lang="en-US" sz="7200" b="1" cap="none" spc="0" dirty="0">
              <a:ln/>
              <a:solidFill>
                <a:schemeClr val="accent1">
                  <a:lumMod val="50000"/>
                </a:schemeClr>
              </a:solidFill>
              <a:effectLst/>
              <a:latin typeface="Vingy" panose="020B0500000000000000" pitchFamily="34" charset="0"/>
            </a:endParaRPr>
          </a:p>
        </p:txBody>
      </p:sp>
    </p:spTree>
    <p:extLst>
      <p:ext uri="{BB962C8B-B14F-4D97-AF65-F5344CB8AC3E}">
        <p14:creationId xmlns:p14="http://schemas.microsoft.com/office/powerpoint/2010/main" val="3398165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9226" y="439288"/>
            <a:ext cx="5192447"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smtClean="0">
                <a:ln/>
                <a:solidFill>
                  <a:schemeClr val="accent1">
                    <a:lumMod val="50000"/>
                  </a:schemeClr>
                </a:solidFill>
                <a:effectLst/>
                <a:latin typeface="Vingy" panose="020B0500000000000000" pitchFamily="34" charset="0"/>
              </a:rPr>
              <a:t>Growing Pains</a:t>
            </a:r>
            <a:endParaRPr lang="en-US" sz="6600" b="1" cap="none" spc="0" dirty="0">
              <a:ln/>
              <a:solidFill>
                <a:schemeClr val="accent1">
                  <a:lumMod val="50000"/>
                </a:schemeClr>
              </a:solidFill>
              <a:effectLst/>
              <a:latin typeface="Vingy" panose="020B0500000000000000" pitchFamily="34" charset="0"/>
            </a:endParaRPr>
          </a:p>
        </p:txBody>
      </p:sp>
      <p:sp>
        <p:nvSpPr>
          <p:cNvPr id="3" name="TextBox 2"/>
          <p:cNvSpPr txBox="1"/>
          <p:nvPr/>
        </p:nvSpPr>
        <p:spPr>
          <a:xfrm>
            <a:off x="1398494" y="1641414"/>
            <a:ext cx="7046259" cy="743986"/>
          </a:xfrm>
          <a:prstGeom prst="rect">
            <a:avLst/>
          </a:prstGeom>
          <a:noFill/>
        </p:spPr>
        <p:txBody>
          <a:bodyPr wrap="square" rtlCol="0">
            <a:spAutoFit/>
          </a:bodyPr>
          <a:lstStyle/>
          <a:p>
            <a:pPr marL="571500" indent="-571500">
              <a:lnSpc>
                <a:spcPct val="150000"/>
              </a:lnSpc>
              <a:buFont typeface="+mj-lt"/>
              <a:buAutoNum type="romanUcPeriod"/>
            </a:pPr>
            <a:r>
              <a:rPr lang="en-US" sz="3200" dirty="0" smtClean="0">
                <a:latin typeface="Vingy" panose="020B0500000000000000" pitchFamily="34" charset="0"/>
              </a:rPr>
              <a:t>Church Must Do </a:t>
            </a:r>
            <a:r>
              <a:rPr lang="en-US" sz="3200" dirty="0">
                <a:latin typeface="Vingy" panose="020B0500000000000000" pitchFamily="34" charset="0"/>
              </a:rPr>
              <a:t>i</a:t>
            </a:r>
            <a:r>
              <a:rPr lang="en-US" sz="3200" dirty="0" smtClean="0">
                <a:latin typeface="Vingy" panose="020B0500000000000000" pitchFamily="34" charset="0"/>
              </a:rPr>
              <a:t>ts Own Work</a:t>
            </a:r>
            <a:endParaRPr lang="en-US" sz="3200" dirty="0">
              <a:latin typeface="Vingy" panose="020B0500000000000000" pitchFamily="34" charset="0"/>
            </a:endParaRPr>
          </a:p>
        </p:txBody>
      </p:sp>
    </p:spTree>
    <p:extLst>
      <p:ext uri="{BB962C8B-B14F-4D97-AF65-F5344CB8AC3E}">
        <p14:creationId xmlns:p14="http://schemas.microsoft.com/office/powerpoint/2010/main" val="24103690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5888" y="411705"/>
            <a:ext cx="7046259" cy="743986"/>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a:pPr>
            <a:r>
              <a:rPr lang="en-US" sz="3200" dirty="0" smtClean="0">
                <a:latin typeface="Vingy" panose="020B0500000000000000" pitchFamily="34" charset="0"/>
              </a:rPr>
              <a:t>Church Must Do </a:t>
            </a:r>
            <a:r>
              <a:rPr lang="en-US" sz="3200" dirty="0">
                <a:latin typeface="Vingy" panose="020B0500000000000000" pitchFamily="34" charset="0"/>
              </a:rPr>
              <a:t>i</a:t>
            </a:r>
            <a:r>
              <a:rPr lang="en-US" sz="3200" dirty="0" smtClean="0">
                <a:latin typeface="Vingy" panose="020B0500000000000000" pitchFamily="34" charset="0"/>
              </a:rPr>
              <a:t>ts Own Work</a:t>
            </a:r>
            <a:endParaRPr lang="en-US" sz="3200" dirty="0">
              <a:latin typeface="Vingy" panose="020B0500000000000000" pitchFamily="34" charset="0"/>
            </a:endParaRPr>
          </a:p>
        </p:txBody>
      </p:sp>
      <p:sp>
        <p:nvSpPr>
          <p:cNvPr id="3" name="TextBox 2"/>
          <p:cNvSpPr txBox="1"/>
          <p:nvPr/>
        </p:nvSpPr>
        <p:spPr>
          <a:xfrm>
            <a:off x="982099" y="1443318"/>
            <a:ext cx="7207159" cy="1938992"/>
          </a:xfrm>
          <a:prstGeom prst="rect">
            <a:avLst/>
          </a:prstGeom>
          <a:noFill/>
        </p:spPr>
        <p:txBody>
          <a:bodyPr wrap="square" rtlCol="0">
            <a:spAutoFit/>
          </a:bodyPr>
          <a:lstStyle/>
          <a:p>
            <a:pPr marL="457200" indent="-457200">
              <a:buFont typeface="+mj-lt"/>
              <a:buAutoNum type="alphaUcPeriod"/>
            </a:pPr>
            <a:r>
              <a:rPr lang="en-US" sz="2400" b="1" u="sng" dirty="0" smtClean="0"/>
              <a:t>Church sees to its own needy</a:t>
            </a:r>
          </a:p>
          <a:p>
            <a:pPr marL="914400" lvl="1" indent="-457200">
              <a:buFont typeface="+mj-lt"/>
              <a:buAutoNum type="arabicPeriod"/>
            </a:pPr>
            <a:r>
              <a:rPr lang="en-US" sz="2400" dirty="0" smtClean="0"/>
              <a:t>Daily distribution already being done</a:t>
            </a:r>
          </a:p>
          <a:p>
            <a:pPr marL="914400" lvl="1" indent="-457200">
              <a:buFont typeface="+mj-lt"/>
              <a:buAutoNum type="arabicPeriod"/>
            </a:pPr>
            <a:r>
              <a:rPr lang="en-US" sz="2400" dirty="0" smtClean="0"/>
              <a:t>Some widows needed more care</a:t>
            </a:r>
          </a:p>
          <a:p>
            <a:pPr marL="914400" lvl="1" indent="-457200">
              <a:buFont typeface="+mj-lt"/>
              <a:buAutoNum type="arabicPeriod"/>
            </a:pPr>
            <a:r>
              <a:rPr lang="en-US" sz="2400" dirty="0" smtClean="0"/>
              <a:t>Church selected men to see that it was done</a:t>
            </a:r>
          </a:p>
          <a:p>
            <a:pPr marL="914400" lvl="1" indent="-457200">
              <a:buFont typeface="+mj-lt"/>
              <a:buAutoNum type="arabicPeriod"/>
            </a:pPr>
            <a:r>
              <a:rPr lang="en-US" sz="2400" i="1" dirty="0" smtClean="0"/>
              <a:t>No organization </a:t>
            </a:r>
            <a:r>
              <a:rPr lang="en-US" sz="2400" dirty="0" smtClean="0"/>
              <a:t>formed to do the work</a:t>
            </a:r>
          </a:p>
        </p:txBody>
      </p:sp>
    </p:spTree>
    <p:extLst>
      <p:ext uri="{BB962C8B-B14F-4D97-AF65-F5344CB8AC3E}">
        <p14:creationId xmlns:p14="http://schemas.microsoft.com/office/powerpoint/2010/main" val="26521377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2000"/>
                                        <p:tgtEl>
                                          <p:spTgt spid="3">
                                            <p:txEl>
                                              <p:pRg st="3" end="3"/>
                                            </p:txEl>
                                          </p:spTgt>
                                        </p:tgtEl>
                                      </p:cBhvr>
                                    </p:animEffect>
                                    <p:anim calcmode="lin" valueType="num">
                                      <p:cBhvr>
                                        <p:cTn id="24"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5888" y="411705"/>
            <a:ext cx="7046259" cy="743986"/>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a:pPr>
            <a:r>
              <a:rPr lang="en-US" sz="3200" dirty="0" smtClean="0">
                <a:latin typeface="Vingy" panose="020B0500000000000000" pitchFamily="34" charset="0"/>
              </a:rPr>
              <a:t>Church Must Do </a:t>
            </a:r>
            <a:r>
              <a:rPr lang="en-US" sz="3200" dirty="0">
                <a:latin typeface="Vingy" panose="020B0500000000000000" pitchFamily="34" charset="0"/>
              </a:rPr>
              <a:t>i</a:t>
            </a:r>
            <a:r>
              <a:rPr lang="en-US" sz="3200" dirty="0" smtClean="0">
                <a:latin typeface="Vingy" panose="020B0500000000000000" pitchFamily="34" charset="0"/>
              </a:rPr>
              <a:t>ts Own Work</a:t>
            </a:r>
            <a:endParaRPr lang="en-US" sz="3200" dirty="0">
              <a:latin typeface="Vingy" panose="020B0500000000000000" pitchFamily="34" charset="0"/>
            </a:endParaRPr>
          </a:p>
        </p:txBody>
      </p:sp>
      <p:sp>
        <p:nvSpPr>
          <p:cNvPr id="4" name="TextBox 3"/>
          <p:cNvSpPr txBox="1"/>
          <p:nvPr/>
        </p:nvSpPr>
        <p:spPr>
          <a:xfrm>
            <a:off x="820273" y="1524000"/>
            <a:ext cx="7543800" cy="1938992"/>
          </a:xfrm>
          <a:prstGeom prst="rect">
            <a:avLst/>
          </a:prstGeom>
          <a:noFill/>
        </p:spPr>
        <p:txBody>
          <a:bodyPr wrap="square" rtlCol="0">
            <a:spAutoFit/>
          </a:bodyPr>
          <a:lstStyle/>
          <a:p>
            <a:pPr marL="457200" indent="-457200">
              <a:buFont typeface="+mj-lt"/>
              <a:buAutoNum type="alphaUcPeriod"/>
            </a:pPr>
            <a:r>
              <a:rPr lang="en-US" sz="2400" b="1" u="sng" dirty="0" smtClean="0"/>
              <a:t>Church sees to its own needy</a:t>
            </a:r>
          </a:p>
          <a:p>
            <a:pPr marL="457200" indent="-457200">
              <a:buFont typeface="+mj-lt"/>
              <a:buAutoNum type="alphaUcPeriod"/>
            </a:pPr>
            <a:r>
              <a:rPr lang="en-US" sz="2400" b="1" u="sng" dirty="0" smtClean="0"/>
              <a:t>Institutionalism – Church cannot do its own work</a:t>
            </a:r>
          </a:p>
          <a:p>
            <a:pPr marL="914400" lvl="1" indent="-457200">
              <a:buFont typeface="+mj-lt"/>
              <a:buAutoNum type="arabicPeriod"/>
            </a:pPr>
            <a:r>
              <a:rPr lang="en-US" sz="2400" dirty="0" smtClean="0"/>
              <a:t>Church’s work is to furnish the money</a:t>
            </a:r>
          </a:p>
          <a:p>
            <a:pPr marL="914400" lvl="1" indent="-457200">
              <a:buFont typeface="+mj-lt"/>
              <a:buAutoNum type="arabicPeriod"/>
            </a:pPr>
            <a:r>
              <a:rPr lang="en-US" sz="2400" dirty="0" smtClean="0"/>
              <a:t>“Home” (Institution) is to furnish the care</a:t>
            </a:r>
          </a:p>
          <a:p>
            <a:pPr marL="914400" lvl="1" indent="-457200">
              <a:buFont typeface="+mj-lt"/>
              <a:buAutoNum type="arabicPeriod"/>
            </a:pPr>
            <a:r>
              <a:rPr lang="en-US" sz="2400" dirty="0" smtClean="0"/>
              <a:t>Form another organization between church &amp; work</a:t>
            </a:r>
          </a:p>
        </p:txBody>
      </p:sp>
      <p:sp>
        <p:nvSpPr>
          <p:cNvPr id="5" name="Oval 4"/>
          <p:cNvSpPr/>
          <p:nvPr/>
        </p:nvSpPr>
        <p:spPr>
          <a:xfrm>
            <a:off x="1035888" y="4267200"/>
            <a:ext cx="1411480" cy="1295400"/>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Local</a:t>
            </a:r>
          </a:p>
          <a:p>
            <a:pPr algn="ctr"/>
            <a:r>
              <a:rPr lang="en-US" sz="2000" b="1" dirty="0" smtClean="0">
                <a:solidFill>
                  <a:schemeClr val="tx1"/>
                </a:solidFill>
              </a:rPr>
              <a:t>Church</a:t>
            </a:r>
            <a:endParaRPr lang="en-US" sz="2000" b="1" dirty="0">
              <a:solidFill>
                <a:schemeClr val="tx1"/>
              </a:solidFill>
            </a:endParaRPr>
          </a:p>
        </p:txBody>
      </p:sp>
      <p:grpSp>
        <p:nvGrpSpPr>
          <p:cNvPr id="6" name="Group 5"/>
          <p:cNvGrpSpPr/>
          <p:nvPr/>
        </p:nvGrpSpPr>
        <p:grpSpPr>
          <a:xfrm>
            <a:off x="6104968" y="3733800"/>
            <a:ext cx="2003112" cy="2202597"/>
            <a:chOff x="6858000" y="3733800"/>
            <a:chExt cx="2003112" cy="2202597"/>
          </a:xfrm>
        </p:grpSpPr>
        <p:pic>
          <p:nvPicPr>
            <p:cNvPr id="7" name="Picture 13" descr="C:\Documents and Settings\Donnie\Local Settings\Temporary Internet Files\Content.IE5\L1V11MNQ\MCj04316140000[1].png"/>
            <p:cNvPicPr>
              <a:picLocks noChangeAspect="1" noChangeArrowheads="1"/>
            </p:cNvPicPr>
            <p:nvPr/>
          </p:nvPicPr>
          <p:blipFill>
            <a:blip r:embed="rId2" cstate="print"/>
            <a:srcRect/>
            <a:stretch>
              <a:fillRect/>
            </a:stretch>
          </p:blipFill>
          <p:spPr bwMode="auto">
            <a:xfrm flipH="1">
              <a:off x="6934200" y="3733800"/>
              <a:ext cx="1828800" cy="1828800"/>
            </a:xfrm>
            <a:prstGeom prst="rect">
              <a:avLst/>
            </a:prstGeom>
            <a:noFill/>
          </p:spPr>
        </p:pic>
        <p:sp>
          <p:nvSpPr>
            <p:cNvPr id="8" name="TextBox 7"/>
            <p:cNvSpPr txBox="1"/>
            <p:nvPr/>
          </p:nvSpPr>
          <p:spPr>
            <a:xfrm>
              <a:off x="6858000" y="5105400"/>
              <a:ext cx="2003112" cy="830997"/>
            </a:xfrm>
            <a:prstGeom prst="rect">
              <a:avLst/>
            </a:prstGeom>
            <a:solidFill>
              <a:srgbClr val="00B0F0"/>
            </a:solidFill>
          </p:spPr>
          <p:txBody>
            <a:bodyPr wrap="none" rtlCol="0">
              <a:spAutoFit/>
            </a:bodyPr>
            <a:lstStyle/>
            <a:p>
              <a:pPr algn="ctr"/>
              <a:r>
                <a:rPr lang="en-US" sz="2400" dirty="0" smtClean="0"/>
                <a:t>Widow</a:t>
              </a:r>
            </a:p>
            <a:p>
              <a:pPr algn="ctr"/>
              <a:r>
                <a:rPr lang="en-US" sz="2400" dirty="0" smtClean="0"/>
                <a:t>(Work of Care)</a:t>
              </a:r>
              <a:endParaRPr lang="en-US" sz="2400" dirty="0"/>
            </a:p>
          </p:txBody>
        </p:sp>
      </p:grpSp>
      <p:sp>
        <p:nvSpPr>
          <p:cNvPr id="9" name="Rectangle 8"/>
          <p:cNvSpPr/>
          <p:nvPr/>
        </p:nvSpPr>
        <p:spPr>
          <a:xfrm>
            <a:off x="3056968" y="4724400"/>
            <a:ext cx="2362200" cy="1905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“Home”</a:t>
            </a:r>
          </a:p>
          <a:p>
            <a:pPr algn="ctr"/>
            <a:r>
              <a:rPr lang="en-US" sz="2000" b="1" dirty="0" smtClean="0">
                <a:solidFill>
                  <a:schemeClr val="tx1"/>
                </a:solidFill>
              </a:rPr>
              <a:t>Separate</a:t>
            </a:r>
          </a:p>
          <a:p>
            <a:pPr algn="ctr"/>
            <a:r>
              <a:rPr lang="en-US" sz="2000" b="1" dirty="0" smtClean="0">
                <a:solidFill>
                  <a:schemeClr val="tx1"/>
                </a:solidFill>
              </a:rPr>
              <a:t>Organization</a:t>
            </a:r>
          </a:p>
          <a:p>
            <a:pPr algn="ctr"/>
            <a:r>
              <a:rPr lang="en-US" sz="2000" dirty="0" smtClean="0">
                <a:solidFill>
                  <a:schemeClr val="tx1"/>
                </a:solidFill>
              </a:rPr>
              <a:t>(Arrange, Oversee</a:t>
            </a:r>
          </a:p>
          <a:p>
            <a:pPr algn="ctr"/>
            <a:r>
              <a:rPr lang="en-US" sz="2000" dirty="0" smtClean="0">
                <a:solidFill>
                  <a:schemeClr val="tx1"/>
                </a:solidFill>
              </a:rPr>
              <a:t>&amp; Provide)</a:t>
            </a:r>
          </a:p>
        </p:txBody>
      </p:sp>
      <p:sp>
        <p:nvSpPr>
          <p:cNvPr id="10" name="Curved Down Arrow 9"/>
          <p:cNvSpPr/>
          <p:nvPr/>
        </p:nvSpPr>
        <p:spPr>
          <a:xfrm>
            <a:off x="1990168" y="3657600"/>
            <a:ext cx="4724400" cy="609600"/>
          </a:xfrm>
          <a:prstGeom prst="curved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Do its own work</a:t>
            </a:r>
          </a:p>
          <a:p>
            <a:pPr algn="ctr"/>
            <a:r>
              <a:rPr lang="en-US" sz="2400" dirty="0" smtClean="0">
                <a:solidFill>
                  <a:schemeClr val="tx1"/>
                </a:solidFill>
              </a:rPr>
              <a:t>(Arrange, Oversee &amp; Provide)</a:t>
            </a:r>
            <a:endParaRPr lang="en-US" sz="2400" dirty="0">
              <a:solidFill>
                <a:schemeClr val="tx1"/>
              </a:solidFill>
            </a:endParaRPr>
          </a:p>
        </p:txBody>
      </p:sp>
      <p:sp>
        <p:nvSpPr>
          <p:cNvPr id="11" name="Notched Right Arrow 10"/>
          <p:cNvSpPr/>
          <p:nvPr/>
        </p:nvSpPr>
        <p:spPr>
          <a:xfrm rot="1105015">
            <a:off x="2217398" y="5069795"/>
            <a:ext cx="838200" cy="609600"/>
          </a:xfrm>
          <a:prstGeom prst="notched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a:t>
            </a:r>
            <a:endParaRPr lang="en-US" b="1" dirty="0">
              <a:solidFill>
                <a:schemeClr val="tx1"/>
              </a:solidFill>
            </a:endParaRPr>
          </a:p>
        </p:txBody>
      </p:sp>
      <p:sp>
        <p:nvSpPr>
          <p:cNvPr id="12" name="Notched Right Arrow 11"/>
          <p:cNvSpPr/>
          <p:nvPr/>
        </p:nvSpPr>
        <p:spPr>
          <a:xfrm rot="21424759">
            <a:off x="5268037" y="5218314"/>
            <a:ext cx="990559" cy="609600"/>
          </a:xfrm>
          <a:prstGeom prst="notched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Care</a:t>
            </a:r>
            <a:endParaRPr lang="en-US" b="1" dirty="0">
              <a:solidFill>
                <a:schemeClr val="tx1"/>
              </a:solidFill>
            </a:endParaRPr>
          </a:p>
        </p:txBody>
      </p:sp>
    </p:spTree>
    <p:extLst>
      <p:ext uri="{BB962C8B-B14F-4D97-AF65-F5344CB8AC3E}">
        <p14:creationId xmlns:p14="http://schemas.microsoft.com/office/powerpoint/2010/main" val="11306338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2000"/>
                                        <p:tgtEl>
                                          <p:spTgt spid="4">
                                            <p:txEl>
                                              <p:pRg st="2" end="2"/>
                                            </p:txEl>
                                          </p:spTgt>
                                        </p:tgtEl>
                                      </p:cBhvr>
                                    </p:animEffect>
                                    <p:anim calcmode="lin" valueType="num">
                                      <p:cBhvr>
                                        <p:cTn id="8"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2000"/>
                                        <p:tgtEl>
                                          <p:spTgt spid="4">
                                            <p:txEl>
                                              <p:pRg st="3" end="3"/>
                                            </p:txEl>
                                          </p:spTgt>
                                        </p:tgtEl>
                                      </p:cBhvr>
                                    </p:animEffect>
                                    <p:anim calcmode="lin" valueType="num">
                                      <p:cBhvr>
                                        <p:cTn id="16"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2000"/>
                                        <p:tgtEl>
                                          <p:spTgt spid="4">
                                            <p:txEl>
                                              <p:pRg st="4" end="4"/>
                                            </p:txEl>
                                          </p:spTgt>
                                        </p:tgtEl>
                                      </p:cBhvr>
                                    </p:animEffect>
                                    <p:anim calcmode="lin" valueType="num">
                                      <p:cBhvr>
                                        <p:cTn id="24"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20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20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10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2000"/>
                                        <p:tgtEl>
                                          <p:spTgt spid="9"/>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P spid="5" grpId="0" animBg="1"/>
      <p:bldP spid="9" grpId="0" animBg="1"/>
      <p:bldP spid="10" grpId="0" animBg="1"/>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5888" y="411705"/>
            <a:ext cx="7046259" cy="743986"/>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a:pPr>
            <a:r>
              <a:rPr lang="en-US" sz="3200" dirty="0" smtClean="0">
                <a:latin typeface="Vingy" panose="020B0500000000000000" pitchFamily="34" charset="0"/>
              </a:rPr>
              <a:t>Church Must Do </a:t>
            </a:r>
            <a:r>
              <a:rPr lang="en-US" sz="3200" dirty="0">
                <a:latin typeface="Vingy" panose="020B0500000000000000" pitchFamily="34" charset="0"/>
              </a:rPr>
              <a:t>i</a:t>
            </a:r>
            <a:r>
              <a:rPr lang="en-US" sz="3200" dirty="0" smtClean="0">
                <a:latin typeface="Vingy" panose="020B0500000000000000" pitchFamily="34" charset="0"/>
              </a:rPr>
              <a:t>ts Own Work</a:t>
            </a:r>
            <a:endParaRPr lang="en-US" sz="3200" dirty="0">
              <a:latin typeface="Vingy" panose="020B0500000000000000" pitchFamily="34" charset="0"/>
            </a:endParaRPr>
          </a:p>
        </p:txBody>
      </p:sp>
      <p:sp>
        <p:nvSpPr>
          <p:cNvPr id="4" name="TextBox 3"/>
          <p:cNvSpPr txBox="1"/>
          <p:nvPr/>
        </p:nvSpPr>
        <p:spPr>
          <a:xfrm>
            <a:off x="793379" y="1524000"/>
            <a:ext cx="7543800" cy="3877985"/>
          </a:xfrm>
          <a:prstGeom prst="rect">
            <a:avLst/>
          </a:prstGeom>
          <a:noFill/>
        </p:spPr>
        <p:txBody>
          <a:bodyPr wrap="square" rtlCol="0">
            <a:spAutoFit/>
          </a:bodyPr>
          <a:lstStyle/>
          <a:p>
            <a:pPr marL="457200" indent="-457200">
              <a:buFont typeface="+mj-lt"/>
              <a:buAutoNum type="alphaUcPeriod"/>
            </a:pPr>
            <a:r>
              <a:rPr lang="en-US" sz="2400" b="1" u="sng" dirty="0" smtClean="0"/>
              <a:t>Church sees to its own needy</a:t>
            </a:r>
          </a:p>
          <a:p>
            <a:pPr marL="457200" indent="-457200">
              <a:buFont typeface="+mj-lt"/>
              <a:buAutoNum type="alphaUcPeriod"/>
            </a:pPr>
            <a:r>
              <a:rPr lang="en-US" sz="2400" b="1" u="sng" dirty="0" smtClean="0"/>
              <a:t>Institutionalism – Church cannot do its own work</a:t>
            </a:r>
          </a:p>
          <a:p>
            <a:pPr marL="457200" indent="-457200">
              <a:buFont typeface="+mj-lt"/>
              <a:buAutoNum type="alphaUcPeriod"/>
            </a:pPr>
            <a:r>
              <a:rPr lang="en-US" sz="2400" b="1" u="sng" dirty="0" smtClean="0"/>
              <a:t>The Church is All Sufficient to do Its Work</a:t>
            </a:r>
          </a:p>
          <a:p>
            <a:pPr marL="457200" indent="-457200">
              <a:buFont typeface="+mj-lt"/>
              <a:buAutoNum type="alphaUcPeriod"/>
            </a:pPr>
            <a:endParaRPr lang="en-US" sz="1000" b="1" u="sng" dirty="0" smtClean="0"/>
          </a:p>
          <a:p>
            <a:pPr marL="914400" lvl="1" indent="-457200">
              <a:buFont typeface="+mj-lt"/>
              <a:buAutoNum type="arabicPeriod"/>
            </a:pPr>
            <a:r>
              <a:rPr lang="en-US" sz="2400" dirty="0" smtClean="0"/>
              <a:t>Preach the gospel (1 Tim. 3:15) – </a:t>
            </a:r>
            <a:r>
              <a:rPr lang="en-US" sz="2400" i="1" dirty="0" smtClean="0"/>
              <a:t>No Missionary organization needed</a:t>
            </a:r>
          </a:p>
          <a:p>
            <a:pPr marL="914400" lvl="1" indent="-457200">
              <a:buFont typeface="+mj-lt"/>
              <a:buAutoNum type="arabicPeriod"/>
            </a:pPr>
            <a:endParaRPr lang="en-US" sz="1000" dirty="0" smtClean="0"/>
          </a:p>
          <a:p>
            <a:pPr marL="914400" lvl="1" indent="-457200">
              <a:buFont typeface="+mj-lt"/>
              <a:buAutoNum type="arabicPeriod"/>
            </a:pPr>
            <a:r>
              <a:rPr lang="en-US" sz="2400" dirty="0" smtClean="0"/>
              <a:t>Relieve its own (1 Tim. 5:16) – </a:t>
            </a:r>
            <a:r>
              <a:rPr lang="en-US" sz="2400" i="1" dirty="0" smtClean="0"/>
              <a:t>No Benevolent organization needed</a:t>
            </a:r>
          </a:p>
          <a:p>
            <a:pPr marL="914400" lvl="1" indent="-457200">
              <a:buFont typeface="+mj-lt"/>
              <a:buAutoNum type="arabicPeriod"/>
            </a:pPr>
            <a:endParaRPr lang="en-US" sz="1000" dirty="0" smtClean="0"/>
          </a:p>
          <a:p>
            <a:pPr marL="914400" lvl="1" indent="-457200">
              <a:buFont typeface="+mj-lt"/>
              <a:buAutoNum type="arabicPeriod"/>
            </a:pPr>
            <a:r>
              <a:rPr lang="en-US" sz="2400" dirty="0" smtClean="0"/>
              <a:t>Edify its own (Eph. 4:16) – </a:t>
            </a:r>
            <a:r>
              <a:rPr lang="en-US" sz="2400" i="1" dirty="0" smtClean="0"/>
              <a:t>No Sunday School organization needed</a:t>
            </a:r>
          </a:p>
        </p:txBody>
      </p:sp>
    </p:spTree>
    <p:extLst>
      <p:ext uri="{BB962C8B-B14F-4D97-AF65-F5344CB8AC3E}">
        <p14:creationId xmlns:p14="http://schemas.microsoft.com/office/powerpoint/2010/main" val="20966216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2000"/>
                                        <p:tgtEl>
                                          <p:spTgt spid="4">
                                            <p:txEl>
                                              <p:pRg st="4" end="4"/>
                                            </p:txEl>
                                          </p:spTgt>
                                        </p:tgtEl>
                                      </p:cBhvr>
                                    </p:animEffect>
                                    <p:anim calcmode="lin" valueType="num">
                                      <p:cBhvr>
                                        <p:cTn id="8"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animEffect transition="in" filter="fade">
                                      <p:cBhvr>
                                        <p:cTn id="15" dur="2000"/>
                                        <p:tgtEl>
                                          <p:spTgt spid="4">
                                            <p:txEl>
                                              <p:pRg st="6" end="6"/>
                                            </p:txEl>
                                          </p:spTgt>
                                        </p:tgtEl>
                                      </p:cBhvr>
                                    </p:animEffect>
                                    <p:anim calcmode="lin" valueType="num">
                                      <p:cBhvr>
                                        <p:cTn id="16" dur="2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animEffect transition="in" filter="fade">
                                      <p:cBhvr>
                                        <p:cTn id="23" dur="2000"/>
                                        <p:tgtEl>
                                          <p:spTgt spid="4">
                                            <p:txEl>
                                              <p:pRg st="8" end="8"/>
                                            </p:txEl>
                                          </p:spTgt>
                                        </p:tgtEl>
                                      </p:cBhvr>
                                    </p:animEffect>
                                    <p:anim calcmode="lin" valueType="num">
                                      <p:cBhvr>
                                        <p:cTn id="24" dur="2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8" end="8"/>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9226" y="439288"/>
            <a:ext cx="5192447"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smtClean="0">
                <a:ln/>
                <a:solidFill>
                  <a:schemeClr val="accent1">
                    <a:lumMod val="50000"/>
                  </a:schemeClr>
                </a:solidFill>
                <a:effectLst/>
                <a:latin typeface="Vingy" panose="020B0500000000000000" pitchFamily="34" charset="0"/>
              </a:rPr>
              <a:t>Growing Pains</a:t>
            </a:r>
            <a:endParaRPr lang="en-US" sz="6600" b="1" cap="none" spc="0" dirty="0">
              <a:ln/>
              <a:solidFill>
                <a:schemeClr val="accent1">
                  <a:lumMod val="50000"/>
                </a:schemeClr>
              </a:solidFill>
              <a:effectLst/>
              <a:latin typeface="Vingy" panose="020B0500000000000000" pitchFamily="34" charset="0"/>
            </a:endParaRPr>
          </a:p>
        </p:txBody>
      </p:sp>
      <p:sp>
        <p:nvSpPr>
          <p:cNvPr id="3" name="TextBox 2"/>
          <p:cNvSpPr txBox="1"/>
          <p:nvPr/>
        </p:nvSpPr>
        <p:spPr>
          <a:xfrm>
            <a:off x="1398494" y="1641414"/>
            <a:ext cx="7046259" cy="1569660"/>
          </a:xfrm>
          <a:prstGeom prst="rect">
            <a:avLst/>
          </a:prstGeom>
          <a:noFill/>
        </p:spPr>
        <p:txBody>
          <a:bodyPr wrap="square" rtlCol="0">
            <a:spAutoFit/>
          </a:bodyPr>
          <a:lstStyle/>
          <a:p>
            <a:pPr marL="571500" indent="-571500">
              <a:lnSpc>
                <a:spcPct val="150000"/>
              </a:lnSpc>
              <a:buFont typeface="+mj-lt"/>
              <a:buAutoNum type="romanUcPeriod"/>
            </a:pPr>
            <a:r>
              <a:rPr lang="en-US" sz="3200" dirty="0" smtClean="0">
                <a:solidFill>
                  <a:schemeClr val="accent1">
                    <a:lumMod val="75000"/>
                  </a:schemeClr>
                </a:solidFill>
                <a:latin typeface="Vingy" panose="020B0500000000000000" pitchFamily="34" charset="0"/>
              </a:rPr>
              <a:t>Church Must Do </a:t>
            </a:r>
            <a:r>
              <a:rPr lang="en-US" sz="3200" dirty="0">
                <a:solidFill>
                  <a:schemeClr val="accent1">
                    <a:lumMod val="75000"/>
                  </a:schemeClr>
                </a:solidFill>
                <a:latin typeface="Vingy" panose="020B0500000000000000" pitchFamily="34" charset="0"/>
              </a:rPr>
              <a:t>i</a:t>
            </a:r>
            <a:r>
              <a:rPr lang="en-US" sz="3200" dirty="0" smtClean="0">
                <a:solidFill>
                  <a:schemeClr val="accent1">
                    <a:lumMod val="75000"/>
                  </a:schemeClr>
                </a:solidFill>
                <a:latin typeface="Vingy" panose="020B0500000000000000" pitchFamily="34" charset="0"/>
              </a:rPr>
              <a:t>ts Own Work</a:t>
            </a:r>
          </a:p>
          <a:p>
            <a:pPr marL="400050" indent="-400050">
              <a:lnSpc>
                <a:spcPct val="150000"/>
              </a:lnSpc>
              <a:buFont typeface="+mj-lt"/>
              <a:buAutoNum type="romanUcPeriod"/>
            </a:pPr>
            <a:r>
              <a:rPr lang="en-US" sz="3200" dirty="0" smtClean="0">
                <a:latin typeface="Vingy" panose="020B0500000000000000" pitchFamily="34" charset="0"/>
              </a:rPr>
              <a:t> People Might be Neglected</a:t>
            </a:r>
            <a:endParaRPr lang="en-US" sz="3200" dirty="0">
              <a:latin typeface="Vingy" panose="020B0500000000000000" pitchFamily="34" charset="0"/>
            </a:endParaRPr>
          </a:p>
        </p:txBody>
      </p:sp>
    </p:spTree>
    <p:extLst>
      <p:ext uri="{BB962C8B-B14F-4D97-AF65-F5344CB8AC3E}">
        <p14:creationId xmlns:p14="http://schemas.microsoft.com/office/powerpoint/2010/main" val="34902695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3183" y="427467"/>
            <a:ext cx="7046259" cy="743986"/>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startAt="2"/>
            </a:pPr>
            <a:r>
              <a:rPr lang="en-US" sz="3200" dirty="0" smtClean="0">
                <a:latin typeface="Vingy" panose="020B0500000000000000" pitchFamily="34" charset="0"/>
              </a:rPr>
              <a:t>People Might be Neglected</a:t>
            </a:r>
            <a:endParaRPr lang="en-US" sz="3200" dirty="0">
              <a:latin typeface="Vingy" panose="020B0500000000000000" pitchFamily="34" charset="0"/>
            </a:endParaRPr>
          </a:p>
        </p:txBody>
      </p:sp>
      <p:sp>
        <p:nvSpPr>
          <p:cNvPr id="3" name="TextBox 2"/>
          <p:cNvSpPr txBox="1"/>
          <p:nvPr/>
        </p:nvSpPr>
        <p:spPr>
          <a:xfrm>
            <a:off x="470648" y="1524000"/>
            <a:ext cx="8229600" cy="1569660"/>
          </a:xfrm>
          <a:prstGeom prst="rect">
            <a:avLst/>
          </a:prstGeom>
          <a:noFill/>
        </p:spPr>
        <p:txBody>
          <a:bodyPr wrap="square" rtlCol="0">
            <a:spAutoFit/>
          </a:bodyPr>
          <a:lstStyle/>
          <a:p>
            <a:pPr marL="457200" indent="-457200">
              <a:buFont typeface="+mj-lt"/>
              <a:buAutoNum type="alphaUcPeriod"/>
            </a:pPr>
            <a:r>
              <a:rPr lang="en-US" sz="2400" b="1" u="sng" dirty="0" smtClean="0"/>
              <a:t>Neglect Defined</a:t>
            </a:r>
          </a:p>
          <a:p>
            <a:pPr marL="914400" lvl="1" indent="-457200">
              <a:buFont typeface="+mj-lt"/>
              <a:buAutoNum type="arabicPeriod"/>
            </a:pPr>
            <a:r>
              <a:rPr lang="en-US" sz="2400" dirty="0" smtClean="0"/>
              <a:t>Means: “to look beyond - to overlook” (A.T. Robertson, </a:t>
            </a:r>
            <a:r>
              <a:rPr lang="en-US" sz="2400" i="1" dirty="0" smtClean="0"/>
              <a:t>Word Studies</a:t>
            </a:r>
            <a:r>
              <a:rPr lang="en-US" sz="2400" dirty="0" smtClean="0"/>
              <a:t>)</a:t>
            </a:r>
          </a:p>
          <a:p>
            <a:pPr marL="914400" lvl="1" indent="-457200">
              <a:buFont typeface="+mj-lt"/>
              <a:buAutoNum type="arabicPeriod"/>
            </a:pPr>
            <a:r>
              <a:rPr lang="en-US" sz="2400" dirty="0" smtClean="0"/>
              <a:t>Translated: “overlooked” (Darby, NIV, YLT).</a:t>
            </a:r>
            <a:endParaRPr lang="en-US" sz="2400" dirty="0"/>
          </a:p>
        </p:txBody>
      </p:sp>
    </p:spTree>
    <p:extLst>
      <p:ext uri="{BB962C8B-B14F-4D97-AF65-F5344CB8AC3E}">
        <p14:creationId xmlns:p14="http://schemas.microsoft.com/office/powerpoint/2010/main" val="23886591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2"/>
          <p:cNvSpPr/>
          <p:nvPr/>
        </p:nvSpPr>
        <p:spPr>
          <a:xfrm>
            <a:off x="1600200" y="457200"/>
            <a:ext cx="3429000" cy="6019800"/>
          </a:xfrm>
          <a:prstGeom prst="roundRect">
            <a:avLst>
              <a:gd name="adj" fmla="val 12796"/>
            </a:avLst>
          </a:prstGeom>
          <a:solidFill>
            <a:schemeClr val="accent5">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smtClean="0">
                <a:solidFill>
                  <a:schemeClr val="tx1"/>
                </a:solidFill>
                <a:latin typeface="Arial Narrow" pitchFamily="34" charset="0"/>
              </a:rPr>
              <a:t>Who Might Be Neglected</a:t>
            </a:r>
          </a:p>
          <a:p>
            <a:pPr algn="ctr"/>
            <a:endParaRPr lang="en-US" sz="2800" dirty="0" smtClean="0">
              <a:solidFill>
                <a:schemeClr val="tx1"/>
              </a:solidFill>
              <a:latin typeface="Arial Narrow" pitchFamily="34" charset="0"/>
            </a:endParaRPr>
          </a:p>
          <a:p>
            <a:pPr algn="ctr">
              <a:buFont typeface="Arial" pitchFamily="34" charset="0"/>
              <a:buChar char="•"/>
            </a:pPr>
            <a:r>
              <a:rPr lang="en-US" sz="2800" dirty="0" smtClean="0">
                <a:solidFill>
                  <a:schemeClr val="tx1"/>
                </a:solidFill>
                <a:latin typeface="Arial Narrow" pitchFamily="34" charset="0"/>
              </a:rPr>
              <a:t> Widows</a:t>
            </a:r>
          </a:p>
          <a:p>
            <a:pPr algn="ctr">
              <a:buFont typeface="Arial" pitchFamily="34" charset="0"/>
              <a:buChar char="•"/>
            </a:pPr>
            <a:endParaRPr lang="en-US" sz="1000" dirty="0" smtClean="0">
              <a:solidFill>
                <a:schemeClr val="tx1"/>
              </a:solidFill>
              <a:latin typeface="Arial Narrow" pitchFamily="34" charset="0"/>
            </a:endParaRPr>
          </a:p>
          <a:p>
            <a:pPr algn="ctr">
              <a:buFont typeface="Arial" pitchFamily="34" charset="0"/>
              <a:buChar char="•"/>
            </a:pPr>
            <a:r>
              <a:rPr lang="en-US" sz="2800" dirty="0" smtClean="0">
                <a:solidFill>
                  <a:schemeClr val="tx1"/>
                </a:solidFill>
                <a:latin typeface="Arial Narrow" pitchFamily="34" charset="0"/>
              </a:rPr>
              <a:t> Any Needy Christian</a:t>
            </a:r>
          </a:p>
          <a:p>
            <a:pPr algn="ctr">
              <a:buFont typeface="Arial" pitchFamily="34" charset="0"/>
              <a:buChar char="•"/>
            </a:pPr>
            <a:endParaRPr lang="en-US" sz="1000" dirty="0" smtClean="0">
              <a:solidFill>
                <a:schemeClr val="tx1"/>
              </a:solidFill>
              <a:latin typeface="Arial Narrow" pitchFamily="34" charset="0"/>
            </a:endParaRPr>
          </a:p>
          <a:p>
            <a:pPr algn="ctr">
              <a:buFont typeface="Arial" pitchFamily="34" charset="0"/>
              <a:buChar char="•"/>
            </a:pPr>
            <a:r>
              <a:rPr lang="en-US" sz="2800" dirty="0" smtClean="0">
                <a:solidFill>
                  <a:schemeClr val="tx1"/>
                </a:solidFill>
                <a:latin typeface="Arial Narrow" pitchFamily="34" charset="0"/>
              </a:rPr>
              <a:t> Sick</a:t>
            </a:r>
          </a:p>
          <a:p>
            <a:pPr algn="ctr">
              <a:buFont typeface="Arial" pitchFamily="34" charset="0"/>
              <a:buChar char="•"/>
            </a:pPr>
            <a:endParaRPr lang="en-US" sz="1000" dirty="0" smtClean="0">
              <a:solidFill>
                <a:schemeClr val="tx1"/>
              </a:solidFill>
              <a:latin typeface="Arial Narrow" pitchFamily="34" charset="0"/>
            </a:endParaRPr>
          </a:p>
          <a:p>
            <a:pPr algn="ctr">
              <a:buFont typeface="Arial" pitchFamily="34" charset="0"/>
              <a:buChar char="•"/>
            </a:pPr>
            <a:r>
              <a:rPr lang="en-US" sz="2800" dirty="0" smtClean="0">
                <a:solidFill>
                  <a:schemeClr val="tx1"/>
                </a:solidFill>
                <a:latin typeface="Arial Narrow" pitchFamily="34" charset="0"/>
              </a:rPr>
              <a:t> Single</a:t>
            </a:r>
          </a:p>
          <a:p>
            <a:pPr algn="ctr">
              <a:buFont typeface="Arial" pitchFamily="34" charset="0"/>
              <a:buChar char="•"/>
            </a:pPr>
            <a:endParaRPr lang="en-US" sz="1000" dirty="0" smtClean="0">
              <a:solidFill>
                <a:schemeClr val="tx1"/>
              </a:solidFill>
              <a:latin typeface="Arial Narrow" pitchFamily="34" charset="0"/>
            </a:endParaRPr>
          </a:p>
          <a:p>
            <a:pPr algn="ctr">
              <a:buFont typeface="Arial" pitchFamily="34" charset="0"/>
              <a:buChar char="•"/>
            </a:pPr>
            <a:r>
              <a:rPr lang="en-US" sz="2800" dirty="0" smtClean="0">
                <a:solidFill>
                  <a:schemeClr val="tx1"/>
                </a:solidFill>
                <a:latin typeface="Arial Narrow" pitchFamily="34" charset="0"/>
              </a:rPr>
              <a:t> Older</a:t>
            </a:r>
          </a:p>
          <a:p>
            <a:pPr algn="ctr">
              <a:buFont typeface="Arial" pitchFamily="34" charset="0"/>
              <a:buChar char="•"/>
            </a:pPr>
            <a:endParaRPr lang="en-US" sz="1000" dirty="0" smtClean="0">
              <a:solidFill>
                <a:schemeClr val="tx1"/>
              </a:solidFill>
              <a:latin typeface="Arial Narrow" pitchFamily="34" charset="0"/>
            </a:endParaRPr>
          </a:p>
          <a:p>
            <a:pPr algn="ctr">
              <a:buFont typeface="Arial" pitchFamily="34" charset="0"/>
              <a:buChar char="•"/>
            </a:pPr>
            <a:r>
              <a:rPr lang="en-US" sz="2800" dirty="0" smtClean="0">
                <a:solidFill>
                  <a:schemeClr val="tx1"/>
                </a:solidFill>
                <a:latin typeface="Arial Narrow" pitchFamily="34" charset="0"/>
              </a:rPr>
              <a:t> Spiritually Weak</a:t>
            </a:r>
          </a:p>
          <a:p>
            <a:pPr algn="ctr"/>
            <a:endParaRPr lang="en-US" sz="2800" dirty="0" smtClean="0">
              <a:solidFill>
                <a:schemeClr val="tx1"/>
              </a:solidFill>
              <a:latin typeface="Arial Narrow" pitchFamily="34" charset="0"/>
            </a:endParaRPr>
          </a:p>
          <a:p>
            <a:pPr algn="ctr">
              <a:buFont typeface="Arial" pitchFamily="34" charset="0"/>
              <a:buChar char="•"/>
            </a:pPr>
            <a:endParaRPr lang="en-US" sz="2800" dirty="0">
              <a:solidFill>
                <a:schemeClr val="tx1"/>
              </a:solidFill>
              <a:latin typeface="Arial Narrow" pitchFamily="34" charset="0"/>
            </a:endParaRPr>
          </a:p>
        </p:txBody>
      </p:sp>
      <p:sp>
        <p:nvSpPr>
          <p:cNvPr id="4" name="Rounded Rectangle 3"/>
          <p:cNvSpPr/>
          <p:nvPr/>
        </p:nvSpPr>
        <p:spPr>
          <a:xfrm>
            <a:off x="5334000" y="457200"/>
            <a:ext cx="3429000" cy="6019800"/>
          </a:xfrm>
          <a:prstGeom prst="roundRect">
            <a:avLst>
              <a:gd name="adj" fmla="val 12796"/>
            </a:avLst>
          </a:prstGeom>
          <a:solidFill>
            <a:schemeClr val="accent5">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smtClean="0">
                <a:solidFill>
                  <a:schemeClr val="tx1"/>
                </a:solidFill>
                <a:latin typeface="Arial Narrow" pitchFamily="34" charset="0"/>
              </a:rPr>
              <a:t>Ways We Might Neglect</a:t>
            </a:r>
          </a:p>
          <a:p>
            <a:pPr algn="ctr"/>
            <a:endParaRPr lang="en-US" sz="2800" dirty="0" smtClean="0">
              <a:solidFill>
                <a:schemeClr val="tx1"/>
              </a:solidFill>
              <a:latin typeface="Arial Narrow" pitchFamily="34" charset="0"/>
            </a:endParaRPr>
          </a:p>
          <a:p>
            <a:pPr algn="ctr">
              <a:buFont typeface="Arial" pitchFamily="34" charset="0"/>
              <a:buChar char="•"/>
            </a:pPr>
            <a:r>
              <a:rPr lang="en-US" sz="2800" dirty="0" smtClean="0">
                <a:solidFill>
                  <a:schemeClr val="tx1"/>
                </a:solidFill>
                <a:latin typeface="Arial Narrow" pitchFamily="34" charset="0"/>
              </a:rPr>
              <a:t> Not Encouraging</a:t>
            </a:r>
          </a:p>
          <a:p>
            <a:pPr algn="ctr">
              <a:buFont typeface="Arial" pitchFamily="34" charset="0"/>
              <a:buChar char="•"/>
            </a:pPr>
            <a:endParaRPr lang="en-US" sz="1000" dirty="0" smtClean="0">
              <a:solidFill>
                <a:schemeClr val="tx1"/>
              </a:solidFill>
              <a:latin typeface="Arial Narrow" pitchFamily="34" charset="0"/>
            </a:endParaRPr>
          </a:p>
          <a:p>
            <a:pPr algn="ctr">
              <a:buFont typeface="Arial" pitchFamily="34" charset="0"/>
              <a:buChar char="•"/>
            </a:pPr>
            <a:r>
              <a:rPr lang="en-US" sz="2800" dirty="0" smtClean="0">
                <a:solidFill>
                  <a:schemeClr val="tx1"/>
                </a:solidFill>
                <a:latin typeface="Arial Narrow" pitchFamily="34" charset="0"/>
              </a:rPr>
              <a:t> Not Including Them</a:t>
            </a:r>
          </a:p>
          <a:p>
            <a:pPr algn="ctr">
              <a:buFont typeface="Arial" pitchFamily="34" charset="0"/>
              <a:buChar char="•"/>
            </a:pPr>
            <a:endParaRPr lang="en-US" sz="1000" dirty="0" smtClean="0">
              <a:solidFill>
                <a:schemeClr val="tx1"/>
              </a:solidFill>
              <a:latin typeface="Arial Narrow" pitchFamily="34" charset="0"/>
            </a:endParaRPr>
          </a:p>
          <a:p>
            <a:pPr algn="ctr">
              <a:buFont typeface="Arial" pitchFamily="34" charset="0"/>
              <a:buChar char="•"/>
            </a:pPr>
            <a:r>
              <a:rPr lang="en-US" sz="2800" dirty="0" smtClean="0">
                <a:solidFill>
                  <a:schemeClr val="tx1"/>
                </a:solidFill>
                <a:latin typeface="Arial Narrow" pitchFamily="34" charset="0"/>
              </a:rPr>
              <a:t> Not Demonstrate Love</a:t>
            </a:r>
          </a:p>
          <a:p>
            <a:pPr algn="ctr">
              <a:buFont typeface="Arial" pitchFamily="34" charset="0"/>
              <a:buChar char="•"/>
            </a:pPr>
            <a:endParaRPr lang="en-US" sz="1000" dirty="0" smtClean="0">
              <a:solidFill>
                <a:schemeClr val="tx1"/>
              </a:solidFill>
              <a:latin typeface="Arial Narrow" pitchFamily="34" charset="0"/>
            </a:endParaRPr>
          </a:p>
          <a:p>
            <a:pPr algn="ctr">
              <a:buFont typeface="Arial" pitchFamily="34" charset="0"/>
              <a:buChar char="•"/>
            </a:pPr>
            <a:r>
              <a:rPr lang="en-US" sz="2800" dirty="0" smtClean="0">
                <a:solidFill>
                  <a:schemeClr val="tx1"/>
                </a:solidFill>
                <a:latin typeface="Arial Narrow" pitchFamily="34" charset="0"/>
              </a:rPr>
              <a:t> Not Inform</a:t>
            </a:r>
          </a:p>
          <a:p>
            <a:pPr algn="ctr">
              <a:buFont typeface="Arial" pitchFamily="34" charset="0"/>
              <a:buChar char="•"/>
            </a:pPr>
            <a:endParaRPr lang="en-US" sz="1000" dirty="0" smtClean="0">
              <a:solidFill>
                <a:schemeClr val="tx1"/>
              </a:solidFill>
              <a:latin typeface="Arial Narrow" pitchFamily="34" charset="0"/>
            </a:endParaRPr>
          </a:p>
          <a:p>
            <a:pPr algn="ctr">
              <a:buFont typeface="Arial" pitchFamily="34" charset="0"/>
              <a:buChar char="•"/>
            </a:pPr>
            <a:r>
              <a:rPr lang="en-US" sz="2800" dirty="0" smtClean="0">
                <a:solidFill>
                  <a:schemeClr val="tx1"/>
                </a:solidFill>
                <a:latin typeface="Arial Narrow" pitchFamily="34" charset="0"/>
              </a:rPr>
              <a:t> Being Partial</a:t>
            </a:r>
          </a:p>
          <a:p>
            <a:pPr algn="ctr"/>
            <a:endParaRPr lang="en-US" sz="2800" dirty="0" smtClean="0">
              <a:solidFill>
                <a:schemeClr val="tx1"/>
              </a:solidFill>
              <a:latin typeface="Arial Narrow" pitchFamily="34" charset="0"/>
            </a:endParaRPr>
          </a:p>
          <a:p>
            <a:pPr algn="ctr">
              <a:buFont typeface="Arial" pitchFamily="34" charset="0"/>
              <a:buChar char="•"/>
            </a:pPr>
            <a:endParaRPr lang="en-US" sz="2800" dirty="0">
              <a:solidFill>
                <a:schemeClr val="tx1"/>
              </a:solidFill>
              <a:latin typeface="Arial Narrow" pitchFamily="34" charset="0"/>
            </a:endParaRPr>
          </a:p>
        </p:txBody>
      </p:sp>
      <p:sp>
        <p:nvSpPr>
          <p:cNvPr id="5" name="TextBox 4"/>
          <p:cNvSpPr txBox="1"/>
          <p:nvPr/>
        </p:nvSpPr>
        <p:spPr>
          <a:xfrm rot="16200000">
            <a:off x="-2654329" y="2991673"/>
            <a:ext cx="6444456" cy="830997"/>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rtlCol="0">
            <a:spAutoFit/>
          </a:bodyPr>
          <a:lstStyle/>
          <a:p>
            <a:pPr algn="ctr"/>
            <a:r>
              <a:rPr lang="en-US" sz="4800" dirty="0" smtClean="0">
                <a:solidFill>
                  <a:srgbClr val="FFFF99"/>
                </a:solidFill>
                <a:effectLst>
                  <a:outerShdw blurRad="38100" dist="38100" dir="2700000" algn="tl">
                    <a:srgbClr val="000000">
                      <a:alpha val="43137"/>
                    </a:srgbClr>
                  </a:outerShdw>
                </a:effectLst>
                <a:latin typeface="Arial Rounded MT Bold" pitchFamily="34" charset="0"/>
              </a:rPr>
              <a:t>Neglect - Overlooked</a:t>
            </a:r>
            <a:endParaRPr lang="en-US" sz="4800" dirty="0">
              <a:solidFill>
                <a:srgbClr val="FFFF99"/>
              </a:solidFill>
              <a:effectLst>
                <a:outerShdw blurRad="38100" dist="38100" dir="2700000" algn="tl">
                  <a:srgbClr val="000000">
                    <a:alpha val="43137"/>
                  </a:srgbClr>
                </a:outerShdw>
              </a:effectLst>
              <a:latin typeface="Arial Rounded MT Bold" pitchFamily="34" charset="0"/>
            </a:endParaRPr>
          </a:p>
        </p:txBody>
      </p:sp>
    </p:spTree>
    <p:extLst>
      <p:ext uri="{BB962C8B-B14F-4D97-AF65-F5344CB8AC3E}">
        <p14:creationId xmlns:p14="http://schemas.microsoft.com/office/powerpoint/2010/main" val="6562452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amond(out)">
                                      <p:cBhvr>
                                        <p:cTn id="7" dur="2000"/>
                                        <p:tgtEl>
                                          <p:spTgt spid="3">
                                            <p:bg/>
                                          </p:spTgt>
                                        </p:tgtEl>
                                      </p:cBhvr>
                                    </p:animEffect>
                                  </p:childTnLst>
                                </p:cTn>
                              </p:par>
                              <p:par>
                                <p:cTn id="8" presetID="8" presetClass="entr" presetSubtype="32"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diamond(out)">
                                      <p:cBhvr>
                                        <p:cTn id="10" dur="2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32"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amond(out)">
                                      <p:cBhvr>
                                        <p:cTn id="15" dur="20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ntr" presetSubtype="32"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diamond(out)">
                                      <p:cBhvr>
                                        <p:cTn id="20" dur="20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8" presetClass="entr" presetSubtype="32"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diamond(out)">
                                      <p:cBhvr>
                                        <p:cTn id="25" dur="20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8" presetClass="entr" presetSubtype="32" fill="hold" grpId="0"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diamond(out)">
                                      <p:cBhvr>
                                        <p:cTn id="30" dur="20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8" presetClass="entr" presetSubtype="32"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diamond(out)">
                                      <p:cBhvr>
                                        <p:cTn id="35" dur="2000"/>
                                        <p:tgtEl>
                                          <p:spTgt spid="3">
                                            <p:txEl>
                                              <p:pRg st="10" end="1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8" presetClass="entr" presetSubtype="32" fill="hold" grpId="0" nodeType="clickEffect">
                                  <p:stCondLst>
                                    <p:cond delay="0"/>
                                  </p:stCondLst>
                                  <p:childTnLst>
                                    <p:set>
                                      <p:cBhvr>
                                        <p:cTn id="39" dur="1" fill="hold">
                                          <p:stCondLst>
                                            <p:cond delay="0"/>
                                          </p:stCondLst>
                                        </p:cTn>
                                        <p:tgtEl>
                                          <p:spTgt spid="3">
                                            <p:txEl>
                                              <p:pRg st="12" end="12"/>
                                            </p:txEl>
                                          </p:spTgt>
                                        </p:tgtEl>
                                        <p:attrNameLst>
                                          <p:attrName>style.visibility</p:attrName>
                                        </p:attrNameLst>
                                      </p:cBhvr>
                                      <p:to>
                                        <p:strVal val="visible"/>
                                      </p:to>
                                    </p:set>
                                    <p:animEffect transition="in" filter="diamond(out)">
                                      <p:cBhvr>
                                        <p:cTn id="40" dur="2000"/>
                                        <p:tgtEl>
                                          <p:spTgt spid="3">
                                            <p:txEl>
                                              <p:pRg st="12" end="1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8" presetClass="entr" presetSubtype="32" fill="hold" grpId="0" nodeType="clickEffect">
                                  <p:stCondLst>
                                    <p:cond delay="0"/>
                                  </p:stCondLst>
                                  <p:childTnLst>
                                    <p:set>
                                      <p:cBhvr>
                                        <p:cTn id="44" dur="1" fill="hold">
                                          <p:stCondLst>
                                            <p:cond delay="0"/>
                                          </p:stCondLst>
                                        </p:cTn>
                                        <p:tgtEl>
                                          <p:spTgt spid="4">
                                            <p:bg/>
                                          </p:spTgt>
                                        </p:tgtEl>
                                        <p:attrNameLst>
                                          <p:attrName>style.visibility</p:attrName>
                                        </p:attrNameLst>
                                      </p:cBhvr>
                                      <p:to>
                                        <p:strVal val="visible"/>
                                      </p:to>
                                    </p:set>
                                    <p:animEffect transition="in" filter="diamond(out)">
                                      <p:cBhvr>
                                        <p:cTn id="45" dur="2000"/>
                                        <p:tgtEl>
                                          <p:spTgt spid="4">
                                            <p:bg/>
                                          </p:spTgt>
                                        </p:tgtEl>
                                      </p:cBhvr>
                                    </p:animEffect>
                                  </p:childTnLst>
                                </p:cTn>
                              </p:par>
                              <p:par>
                                <p:cTn id="46" presetID="8" presetClass="entr" presetSubtype="32" fill="hold" grpId="0" nodeType="withEffect">
                                  <p:stCondLst>
                                    <p:cond delay="0"/>
                                  </p:stCondLst>
                                  <p:childTnLst>
                                    <p:set>
                                      <p:cBhvr>
                                        <p:cTn id="47" dur="1" fill="hold">
                                          <p:stCondLst>
                                            <p:cond delay="0"/>
                                          </p:stCondLst>
                                        </p:cTn>
                                        <p:tgtEl>
                                          <p:spTgt spid="4">
                                            <p:txEl>
                                              <p:pRg st="0" end="0"/>
                                            </p:txEl>
                                          </p:spTgt>
                                        </p:tgtEl>
                                        <p:attrNameLst>
                                          <p:attrName>style.visibility</p:attrName>
                                        </p:attrNameLst>
                                      </p:cBhvr>
                                      <p:to>
                                        <p:strVal val="visible"/>
                                      </p:to>
                                    </p:set>
                                    <p:animEffect transition="in" filter="diamond(out)">
                                      <p:cBhvr>
                                        <p:cTn id="48" dur="2000"/>
                                        <p:tgtEl>
                                          <p:spTgt spid="4">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8" presetClass="entr" presetSubtype="32" fill="hold" grpId="0" nodeType="clickEffect">
                                  <p:stCondLst>
                                    <p:cond delay="0"/>
                                  </p:stCondLst>
                                  <p:childTnLst>
                                    <p:set>
                                      <p:cBhvr>
                                        <p:cTn id="52" dur="1" fill="hold">
                                          <p:stCondLst>
                                            <p:cond delay="0"/>
                                          </p:stCondLst>
                                        </p:cTn>
                                        <p:tgtEl>
                                          <p:spTgt spid="4">
                                            <p:txEl>
                                              <p:pRg st="2" end="2"/>
                                            </p:txEl>
                                          </p:spTgt>
                                        </p:tgtEl>
                                        <p:attrNameLst>
                                          <p:attrName>style.visibility</p:attrName>
                                        </p:attrNameLst>
                                      </p:cBhvr>
                                      <p:to>
                                        <p:strVal val="visible"/>
                                      </p:to>
                                    </p:set>
                                    <p:animEffect transition="in" filter="diamond(out)">
                                      <p:cBhvr>
                                        <p:cTn id="53" dur="2000"/>
                                        <p:tgtEl>
                                          <p:spTgt spid="4">
                                            <p:txEl>
                                              <p:pRg st="2" end="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8" presetClass="entr" presetSubtype="32" fill="hold" grpId="0" nodeType="clickEffect">
                                  <p:stCondLst>
                                    <p:cond delay="0"/>
                                  </p:stCondLst>
                                  <p:childTnLst>
                                    <p:set>
                                      <p:cBhvr>
                                        <p:cTn id="57" dur="1" fill="hold">
                                          <p:stCondLst>
                                            <p:cond delay="0"/>
                                          </p:stCondLst>
                                        </p:cTn>
                                        <p:tgtEl>
                                          <p:spTgt spid="4">
                                            <p:txEl>
                                              <p:pRg st="4" end="4"/>
                                            </p:txEl>
                                          </p:spTgt>
                                        </p:tgtEl>
                                        <p:attrNameLst>
                                          <p:attrName>style.visibility</p:attrName>
                                        </p:attrNameLst>
                                      </p:cBhvr>
                                      <p:to>
                                        <p:strVal val="visible"/>
                                      </p:to>
                                    </p:set>
                                    <p:animEffect transition="in" filter="diamond(out)">
                                      <p:cBhvr>
                                        <p:cTn id="58" dur="2000"/>
                                        <p:tgtEl>
                                          <p:spTgt spid="4">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8" presetClass="entr" presetSubtype="32" fill="hold" grpId="0" nodeType="clickEffect">
                                  <p:stCondLst>
                                    <p:cond delay="0"/>
                                  </p:stCondLst>
                                  <p:childTnLst>
                                    <p:set>
                                      <p:cBhvr>
                                        <p:cTn id="62" dur="1" fill="hold">
                                          <p:stCondLst>
                                            <p:cond delay="0"/>
                                          </p:stCondLst>
                                        </p:cTn>
                                        <p:tgtEl>
                                          <p:spTgt spid="4">
                                            <p:txEl>
                                              <p:pRg st="6" end="6"/>
                                            </p:txEl>
                                          </p:spTgt>
                                        </p:tgtEl>
                                        <p:attrNameLst>
                                          <p:attrName>style.visibility</p:attrName>
                                        </p:attrNameLst>
                                      </p:cBhvr>
                                      <p:to>
                                        <p:strVal val="visible"/>
                                      </p:to>
                                    </p:set>
                                    <p:animEffect transition="in" filter="diamond(out)">
                                      <p:cBhvr>
                                        <p:cTn id="63" dur="2000"/>
                                        <p:tgtEl>
                                          <p:spTgt spid="4">
                                            <p:txEl>
                                              <p:pRg st="6" end="6"/>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8" presetClass="entr" presetSubtype="32" fill="hold" grpId="0" nodeType="clickEffect">
                                  <p:stCondLst>
                                    <p:cond delay="0"/>
                                  </p:stCondLst>
                                  <p:childTnLst>
                                    <p:set>
                                      <p:cBhvr>
                                        <p:cTn id="67" dur="1" fill="hold">
                                          <p:stCondLst>
                                            <p:cond delay="0"/>
                                          </p:stCondLst>
                                        </p:cTn>
                                        <p:tgtEl>
                                          <p:spTgt spid="4">
                                            <p:txEl>
                                              <p:pRg st="8" end="8"/>
                                            </p:txEl>
                                          </p:spTgt>
                                        </p:tgtEl>
                                        <p:attrNameLst>
                                          <p:attrName>style.visibility</p:attrName>
                                        </p:attrNameLst>
                                      </p:cBhvr>
                                      <p:to>
                                        <p:strVal val="visible"/>
                                      </p:to>
                                    </p:set>
                                    <p:animEffect transition="in" filter="diamond(out)">
                                      <p:cBhvr>
                                        <p:cTn id="68" dur="2000"/>
                                        <p:tgtEl>
                                          <p:spTgt spid="4">
                                            <p:txEl>
                                              <p:pRg st="8" end="8"/>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8" presetClass="entr" presetSubtype="32" fill="hold" grpId="0" nodeType="clickEffect">
                                  <p:stCondLst>
                                    <p:cond delay="0"/>
                                  </p:stCondLst>
                                  <p:childTnLst>
                                    <p:set>
                                      <p:cBhvr>
                                        <p:cTn id="72" dur="1" fill="hold">
                                          <p:stCondLst>
                                            <p:cond delay="0"/>
                                          </p:stCondLst>
                                        </p:cTn>
                                        <p:tgtEl>
                                          <p:spTgt spid="4">
                                            <p:txEl>
                                              <p:pRg st="10" end="10"/>
                                            </p:txEl>
                                          </p:spTgt>
                                        </p:tgtEl>
                                        <p:attrNameLst>
                                          <p:attrName>style.visibility</p:attrName>
                                        </p:attrNameLst>
                                      </p:cBhvr>
                                      <p:to>
                                        <p:strVal val="visible"/>
                                      </p:to>
                                    </p:set>
                                    <p:animEffect transition="in" filter="diamond(out)">
                                      <p:cBhvr>
                                        <p:cTn id="73" dur="20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animBg="1"/>
      <p:bldP spid="4" grpId="0" build="p" bldLvl="5"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3183" y="427467"/>
            <a:ext cx="7046259" cy="743986"/>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startAt="2"/>
            </a:pPr>
            <a:r>
              <a:rPr lang="en-US" sz="3200" dirty="0" smtClean="0">
                <a:latin typeface="Vingy" panose="020B0500000000000000" pitchFamily="34" charset="0"/>
              </a:rPr>
              <a:t>People Might be Neglected</a:t>
            </a:r>
            <a:endParaRPr lang="en-US" sz="3200" dirty="0">
              <a:latin typeface="Vingy" panose="020B0500000000000000" pitchFamily="34" charset="0"/>
            </a:endParaRPr>
          </a:p>
        </p:txBody>
      </p:sp>
      <p:sp>
        <p:nvSpPr>
          <p:cNvPr id="3" name="TextBox 2"/>
          <p:cNvSpPr txBox="1"/>
          <p:nvPr/>
        </p:nvSpPr>
        <p:spPr>
          <a:xfrm>
            <a:off x="685803" y="1524000"/>
            <a:ext cx="7772400" cy="4524315"/>
          </a:xfrm>
          <a:prstGeom prst="rect">
            <a:avLst/>
          </a:prstGeom>
          <a:noFill/>
        </p:spPr>
        <p:txBody>
          <a:bodyPr wrap="square" rtlCol="0">
            <a:spAutoFit/>
          </a:bodyPr>
          <a:lstStyle/>
          <a:p>
            <a:pPr marL="457200" indent="-457200">
              <a:buFont typeface="+mj-lt"/>
              <a:buAutoNum type="alphaUcPeriod"/>
            </a:pPr>
            <a:r>
              <a:rPr lang="en-US" sz="2400" b="1" u="sng" dirty="0" smtClean="0"/>
              <a:t>Neglect Defined</a:t>
            </a:r>
          </a:p>
          <a:p>
            <a:pPr marL="457200" indent="-457200">
              <a:buFont typeface="+mj-lt"/>
              <a:buAutoNum type="alphaUcPeriod"/>
            </a:pPr>
            <a:r>
              <a:rPr lang="en-US" sz="2400" b="1" u="sng" dirty="0" smtClean="0"/>
              <a:t>Not Always Intentional</a:t>
            </a:r>
          </a:p>
          <a:p>
            <a:pPr marL="914400" lvl="1" indent="-457200">
              <a:buFont typeface="+mj-lt"/>
              <a:buAutoNum type="arabicPeriod"/>
            </a:pPr>
            <a:r>
              <a:rPr lang="en-US" sz="2400" dirty="0" smtClean="0"/>
              <a:t>This case may have been intentional – but not necessarily</a:t>
            </a:r>
          </a:p>
          <a:p>
            <a:pPr marL="914400" lvl="1" indent="-457200">
              <a:buFont typeface="+mj-lt"/>
              <a:buAutoNum type="arabicPeriod"/>
            </a:pPr>
            <a:r>
              <a:rPr lang="en-US" sz="2400" dirty="0" smtClean="0"/>
              <a:t>Seems - not intentional</a:t>
            </a:r>
          </a:p>
          <a:p>
            <a:pPr marL="1371600" lvl="2" indent="-457200">
              <a:buFont typeface="+mj-lt"/>
              <a:buAutoNum type="alphaLcPeriod"/>
            </a:pPr>
            <a:r>
              <a:rPr lang="en-US" sz="2400" dirty="0" smtClean="0"/>
              <a:t>If so - seem that a rebuke in order</a:t>
            </a:r>
          </a:p>
          <a:p>
            <a:pPr marL="1371600" lvl="2" indent="-457200">
              <a:buFont typeface="+mj-lt"/>
              <a:buAutoNum type="alphaLcPeriod"/>
            </a:pPr>
            <a:r>
              <a:rPr lang="en-US" sz="2400" dirty="0" smtClean="0"/>
              <a:t>If so - why didn’t apostles/disciples defend their neglect?</a:t>
            </a:r>
          </a:p>
          <a:p>
            <a:pPr marL="1371600" lvl="2" indent="-457200">
              <a:buFont typeface="+mj-lt"/>
              <a:buAutoNum type="alphaLcPeriod"/>
            </a:pPr>
            <a:r>
              <a:rPr lang="en-US" sz="2400" dirty="0" smtClean="0"/>
              <a:t>Not a rebuke to those who complained nor to the disciples</a:t>
            </a:r>
          </a:p>
          <a:p>
            <a:pPr marL="914400" lvl="1" indent="-457200">
              <a:buFont typeface="+mj-lt"/>
              <a:buAutoNum type="arabicPeriod"/>
            </a:pPr>
            <a:r>
              <a:rPr lang="en-US" sz="2400" dirty="0" smtClean="0"/>
              <a:t>Times we may neglect some among us - when that is done - not assume intentional</a:t>
            </a:r>
            <a:endParaRPr lang="en-US" sz="2400" dirty="0"/>
          </a:p>
        </p:txBody>
      </p:sp>
    </p:spTree>
    <p:extLst>
      <p:ext uri="{BB962C8B-B14F-4D97-AF65-F5344CB8AC3E}">
        <p14:creationId xmlns:p14="http://schemas.microsoft.com/office/powerpoint/2010/main" val="26713263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2000"/>
                                        <p:tgtEl>
                                          <p:spTgt spid="3">
                                            <p:txEl>
                                              <p:pRg st="5" end="5"/>
                                            </p:txEl>
                                          </p:spTgt>
                                        </p:tgtEl>
                                      </p:cBhvr>
                                    </p:animEffect>
                                    <p:anim calcmode="lin" valueType="num">
                                      <p:cBhvr>
                                        <p:cTn id="3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2000"/>
                                        <p:tgtEl>
                                          <p:spTgt spid="3">
                                            <p:txEl>
                                              <p:pRg st="6" end="6"/>
                                            </p:txEl>
                                          </p:spTgt>
                                        </p:tgtEl>
                                      </p:cBhvr>
                                    </p:animEffect>
                                    <p:anim calcmode="lin" valueType="num">
                                      <p:cBhvr>
                                        <p:cTn id="4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anim calcmode="lin" valueType="num">
                                      <p:cBhvr>
                                        <p:cTn id="48"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3183" y="427467"/>
            <a:ext cx="7046259" cy="743986"/>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startAt="2"/>
            </a:pPr>
            <a:r>
              <a:rPr lang="en-US" sz="3200" dirty="0" smtClean="0">
                <a:latin typeface="Vingy" panose="020B0500000000000000" pitchFamily="34" charset="0"/>
              </a:rPr>
              <a:t>People Might be Neglected</a:t>
            </a:r>
            <a:endParaRPr lang="en-US" sz="3200" dirty="0">
              <a:latin typeface="Vingy" panose="020B0500000000000000" pitchFamily="34" charset="0"/>
            </a:endParaRPr>
          </a:p>
        </p:txBody>
      </p:sp>
      <p:sp>
        <p:nvSpPr>
          <p:cNvPr id="3" name="TextBox 2"/>
          <p:cNvSpPr txBox="1"/>
          <p:nvPr/>
        </p:nvSpPr>
        <p:spPr>
          <a:xfrm>
            <a:off x="685803" y="1524000"/>
            <a:ext cx="7772400" cy="3293209"/>
          </a:xfrm>
          <a:prstGeom prst="rect">
            <a:avLst/>
          </a:prstGeom>
          <a:noFill/>
        </p:spPr>
        <p:txBody>
          <a:bodyPr wrap="square" rtlCol="0">
            <a:spAutoFit/>
          </a:bodyPr>
          <a:lstStyle/>
          <a:p>
            <a:pPr marL="457200" indent="-457200">
              <a:buFont typeface="+mj-lt"/>
              <a:buAutoNum type="alphaUcPeriod"/>
            </a:pPr>
            <a:r>
              <a:rPr lang="en-US" sz="2400" b="1" u="sng" dirty="0" smtClean="0"/>
              <a:t>Neglect Defined</a:t>
            </a:r>
          </a:p>
          <a:p>
            <a:pPr marL="457200" indent="-457200">
              <a:buFont typeface="+mj-lt"/>
              <a:buAutoNum type="alphaUcPeriod"/>
            </a:pPr>
            <a:r>
              <a:rPr lang="en-US" sz="2400" b="1" u="sng" dirty="0" smtClean="0"/>
              <a:t>Not Always Intentional</a:t>
            </a:r>
          </a:p>
          <a:p>
            <a:pPr marL="457200" indent="-457200">
              <a:buFont typeface="+mj-lt"/>
              <a:buAutoNum type="alphaUcPeriod"/>
            </a:pPr>
            <a:r>
              <a:rPr lang="en-US" sz="2400" b="1" u="sng" dirty="0" smtClean="0"/>
              <a:t>Neglect Causes Discouragement &amp; Complaints</a:t>
            </a:r>
          </a:p>
          <a:p>
            <a:pPr marL="457200" indent="-457200">
              <a:buFont typeface="+mj-lt"/>
              <a:buAutoNum type="alphaUcPeriod"/>
            </a:pPr>
            <a:endParaRPr lang="en-US" sz="1000" b="1" u="sng" dirty="0" smtClean="0"/>
          </a:p>
          <a:p>
            <a:pPr marL="914400" lvl="1" indent="-457200">
              <a:buFont typeface="+mj-lt"/>
              <a:buAutoNum type="arabicPeriod"/>
            </a:pPr>
            <a:r>
              <a:rPr lang="en-US" sz="2400" dirty="0" smtClean="0"/>
              <a:t>Must have discouraged the Hellenist - </a:t>
            </a:r>
            <a:r>
              <a:rPr lang="en-US" sz="2400" i="1" dirty="0" smtClean="0"/>
              <a:t>They murmured!</a:t>
            </a:r>
          </a:p>
          <a:p>
            <a:pPr marL="914400" lvl="1" indent="-457200">
              <a:buFont typeface="+mj-lt"/>
              <a:buAutoNum type="arabicPeriod"/>
            </a:pPr>
            <a:endParaRPr lang="en-US" sz="1000" i="1" dirty="0" smtClean="0"/>
          </a:p>
          <a:p>
            <a:pPr marL="914400" lvl="1" indent="-457200">
              <a:buFont typeface="+mj-lt"/>
              <a:buAutoNum type="arabicPeriod"/>
            </a:pPr>
            <a:r>
              <a:rPr lang="en-US" sz="2400" dirty="0" smtClean="0"/>
              <a:t>Must have discouraged their widows</a:t>
            </a:r>
          </a:p>
          <a:p>
            <a:pPr marL="914400" lvl="1" indent="-457200">
              <a:buFont typeface="+mj-lt"/>
              <a:buAutoNum type="arabicPeriod"/>
            </a:pPr>
            <a:endParaRPr lang="en-US" sz="1000" dirty="0" smtClean="0"/>
          </a:p>
          <a:p>
            <a:pPr marL="914400" lvl="1" indent="-457200">
              <a:buFont typeface="+mj-lt"/>
              <a:buAutoNum type="arabicPeriod"/>
            </a:pPr>
            <a:r>
              <a:rPr lang="en-US" sz="2400" dirty="0" smtClean="0"/>
              <a:t>They complained - “our widows being left out!”</a:t>
            </a:r>
          </a:p>
          <a:p>
            <a:pPr marL="914400" lvl="1" indent="-457200">
              <a:buFont typeface="+mj-lt"/>
              <a:buAutoNum type="arabicPeriod"/>
            </a:pPr>
            <a:endParaRPr lang="en-US" sz="1000" dirty="0" smtClean="0"/>
          </a:p>
          <a:p>
            <a:pPr marL="914400" lvl="1" indent="-457200">
              <a:buFont typeface="+mj-lt"/>
              <a:buAutoNum type="arabicPeriod"/>
            </a:pPr>
            <a:r>
              <a:rPr lang="en-US" sz="2400" dirty="0" smtClean="0"/>
              <a:t>Today – results will be the same</a:t>
            </a:r>
            <a:endParaRPr lang="en-US" sz="2400" dirty="0"/>
          </a:p>
        </p:txBody>
      </p:sp>
    </p:spTree>
    <p:extLst>
      <p:ext uri="{BB962C8B-B14F-4D97-AF65-F5344CB8AC3E}">
        <p14:creationId xmlns:p14="http://schemas.microsoft.com/office/powerpoint/2010/main" val="3402683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2000"/>
                                        <p:tgtEl>
                                          <p:spTgt spid="3">
                                            <p:txEl>
                                              <p:pRg st="6" end="6"/>
                                            </p:txEl>
                                          </p:spTgt>
                                        </p:tgtEl>
                                      </p:cBhvr>
                                    </p:animEffect>
                                    <p:anim calcmode="lin" valueType="num">
                                      <p:cBhvr>
                                        <p:cTn id="16"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2000"/>
                                        <p:tgtEl>
                                          <p:spTgt spid="3">
                                            <p:txEl>
                                              <p:pRg st="8" end="8"/>
                                            </p:txEl>
                                          </p:spTgt>
                                        </p:tgtEl>
                                      </p:cBhvr>
                                    </p:animEffect>
                                    <p:anim calcmode="lin" valueType="num">
                                      <p:cBhvr>
                                        <p:cTn id="24"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Effect transition="in" filter="fade">
                                      <p:cBhvr>
                                        <p:cTn id="31" dur="2000"/>
                                        <p:tgtEl>
                                          <p:spTgt spid="3">
                                            <p:txEl>
                                              <p:pRg st="10" end="10"/>
                                            </p:txEl>
                                          </p:spTgt>
                                        </p:tgtEl>
                                      </p:cBhvr>
                                    </p:animEffect>
                                    <p:anim calcmode="lin" valueType="num">
                                      <p:cBhvr>
                                        <p:cTn id="32"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10" end="10"/>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10" end="1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3183" y="427467"/>
            <a:ext cx="7046259" cy="743986"/>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startAt="2"/>
            </a:pPr>
            <a:r>
              <a:rPr lang="en-US" sz="3200" dirty="0" smtClean="0">
                <a:latin typeface="Vingy" panose="020B0500000000000000" pitchFamily="34" charset="0"/>
              </a:rPr>
              <a:t>People Might be Neglected</a:t>
            </a:r>
            <a:endParaRPr lang="en-US" sz="3200" dirty="0">
              <a:latin typeface="Vingy" panose="020B0500000000000000" pitchFamily="34" charset="0"/>
            </a:endParaRPr>
          </a:p>
        </p:txBody>
      </p:sp>
      <p:sp>
        <p:nvSpPr>
          <p:cNvPr id="3" name="TextBox 2"/>
          <p:cNvSpPr txBox="1"/>
          <p:nvPr/>
        </p:nvSpPr>
        <p:spPr>
          <a:xfrm>
            <a:off x="685803" y="1524000"/>
            <a:ext cx="7772400" cy="4524315"/>
          </a:xfrm>
          <a:prstGeom prst="rect">
            <a:avLst/>
          </a:prstGeom>
          <a:noFill/>
        </p:spPr>
        <p:txBody>
          <a:bodyPr wrap="square" rtlCol="0">
            <a:spAutoFit/>
          </a:bodyPr>
          <a:lstStyle/>
          <a:p>
            <a:pPr marL="457200" indent="-457200">
              <a:buFont typeface="+mj-lt"/>
              <a:buAutoNum type="alphaUcPeriod"/>
            </a:pPr>
            <a:r>
              <a:rPr lang="en-US" sz="2400" b="1" u="sng" dirty="0" smtClean="0"/>
              <a:t>Neglect Defined</a:t>
            </a:r>
          </a:p>
          <a:p>
            <a:pPr marL="457200" indent="-457200">
              <a:buFont typeface="+mj-lt"/>
              <a:buAutoNum type="alphaUcPeriod"/>
            </a:pPr>
            <a:r>
              <a:rPr lang="en-US" sz="2400" b="1" u="sng" dirty="0" smtClean="0"/>
              <a:t>Not Always Intentional</a:t>
            </a:r>
          </a:p>
          <a:p>
            <a:pPr marL="457200" indent="-457200">
              <a:buFont typeface="+mj-lt"/>
              <a:buAutoNum type="alphaUcPeriod"/>
            </a:pPr>
            <a:r>
              <a:rPr lang="en-US" sz="2400" b="1" u="sng" dirty="0" smtClean="0"/>
              <a:t>Neglect Causes Discouragement &amp; Complaints</a:t>
            </a:r>
          </a:p>
          <a:p>
            <a:pPr marL="457200" indent="-457200">
              <a:buFont typeface="+mj-lt"/>
              <a:buAutoNum type="alphaUcPeriod"/>
            </a:pPr>
            <a:r>
              <a:rPr lang="en-US" sz="2400" b="1" u="sng" dirty="0" smtClean="0"/>
              <a:t>Criticism Is Justified</a:t>
            </a:r>
          </a:p>
          <a:p>
            <a:pPr marL="914400" lvl="1" indent="-457200">
              <a:buFont typeface="+mj-lt"/>
              <a:buAutoNum type="arabicPeriod"/>
            </a:pPr>
            <a:r>
              <a:rPr lang="en-US" sz="2400" dirty="0" smtClean="0"/>
              <a:t>The actions of the apostles - indicated that those who murmured had a valid point!</a:t>
            </a:r>
          </a:p>
          <a:p>
            <a:pPr marL="914400" lvl="1" indent="-457200">
              <a:buFont typeface="+mj-lt"/>
              <a:buAutoNum type="arabicPeriod"/>
            </a:pPr>
            <a:r>
              <a:rPr lang="en-US" sz="2400" dirty="0" smtClean="0"/>
              <a:t>Else - catering to grumblers!</a:t>
            </a:r>
          </a:p>
          <a:p>
            <a:pPr marL="914400" lvl="1" indent="-457200">
              <a:buFont typeface="+mj-lt"/>
              <a:buAutoNum type="arabicPeriod"/>
            </a:pPr>
            <a:r>
              <a:rPr lang="en-US" sz="2400" dirty="0" smtClean="0"/>
              <a:t>When complaints are made - need to consider: possibilities:</a:t>
            </a:r>
          </a:p>
          <a:p>
            <a:pPr marL="1371600" lvl="2" indent="-457200">
              <a:buFont typeface="Arial" pitchFamily="34" charset="0"/>
              <a:buChar char="•"/>
            </a:pPr>
            <a:r>
              <a:rPr lang="en-US" sz="2400" dirty="0" smtClean="0"/>
              <a:t>Could be overstated – invalid</a:t>
            </a:r>
          </a:p>
          <a:p>
            <a:pPr marL="1371600" lvl="2" indent="-457200">
              <a:buFont typeface="Arial" pitchFamily="34" charset="0"/>
              <a:buChar char="•"/>
            </a:pPr>
            <a:r>
              <a:rPr lang="en-US" sz="2400" dirty="0" smtClean="0"/>
              <a:t>Could be misunderstanding</a:t>
            </a:r>
          </a:p>
          <a:p>
            <a:pPr marL="1371600" lvl="2" indent="-457200">
              <a:buFont typeface="Arial" pitchFamily="34" charset="0"/>
              <a:buChar char="•"/>
            </a:pPr>
            <a:r>
              <a:rPr lang="en-US" sz="2400" dirty="0" smtClean="0"/>
              <a:t>Could be valid point!</a:t>
            </a:r>
            <a:endParaRPr lang="en-US" sz="2400" dirty="0"/>
          </a:p>
        </p:txBody>
      </p:sp>
    </p:spTree>
    <p:extLst>
      <p:ext uri="{BB962C8B-B14F-4D97-AF65-F5344CB8AC3E}">
        <p14:creationId xmlns:p14="http://schemas.microsoft.com/office/powerpoint/2010/main" val="17327112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2000"/>
                                        <p:tgtEl>
                                          <p:spTgt spid="3">
                                            <p:txEl>
                                              <p:pRg st="5" end="5"/>
                                            </p:txEl>
                                          </p:spTgt>
                                        </p:tgtEl>
                                      </p:cBhvr>
                                    </p:animEffect>
                                    <p:anim calcmode="lin" valueType="num">
                                      <p:cBhvr>
                                        <p:cTn id="16"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2000"/>
                                        <p:tgtEl>
                                          <p:spTgt spid="3">
                                            <p:txEl>
                                              <p:pRg st="6" end="6"/>
                                            </p:txEl>
                                          </p:spTgt>
                                        </p:tgtEl>
                                      </p:cBhvr>
                                    </p:animEffect>
                                    <p:anim calcmode="lin" valueType="num">
                                      <p:cBhvr>
                                        <p:cTn id="24"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2000"/>
                                        <p:tgtEl>
                                          <p:spTgt spid="3">
                                            <p:txEl>
                                              <p:pRg st="7" end="7"/>
                                            </p:txEl>
                                          </p:spTgt>
                                        </p:tgtEl>
                                      </p:cBhvr>
                                    </p:animEffect>
                                    <p:anim calcmode="lin" valueType="num">
                                      <p:cBhvr>
                                        <p:cTn id="32"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2000"/>
                                        <p:tgtEl>
                                          <p:spTgt spid="3">
                                            <p:txEl>
                                              <p:pRg st="8" end="8"/>
                                            </p:txEl>
                                          </p:spTgt>
                                        </p:tgtEl>
                                      </p:cBhvr>
                                    </p:animEffect>
                                    <p:anim calcmode="lin" valueType="num">
                                      <p:cBhvr>
                                        <p:cTn id="40"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2000"/>
                                        <p:tgtEl>
                                          <p:spTgt spid="3">
                                            <p:txEl>
                                              <p:pRg st="9" end="9"/>
                                            </p:txEl>
                                          </p:spTgt>
                                        </p:tgtEl>
                                      </p:cBhvr>
                                    </p:animEffect>
                                    <p:anim calcmode="lin" valueType="num">
                                      <p:cBhvr>
                                        <p:cTn id="48"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9250" y="1524000"/>
            <a:ext cx="7772400" cy="2677656"/>
          </a:xfrm>
          <a:prstGeom prst="rect">
            <a:avLst/>
          </a:prstGeom>
          <a:noFill/>
        </p:spPr>
        <p:txBody>
          <a:bodyPr wrap="square" rtlCol="0">
            <a:spAutoFit/>
          </a:bodyPr>
          <a:lstStyle/>
          <a:p>
            <a:pPr marL="457200" indent="-457200">
              <a:buFont typeface="+mj-lt"/>
              <a:buAutoNum type="alphaUcPeriod"/>
            </a:pPr>
            <a:r>
              <a:rPr lang="en-US" sz="2400" b="1" u="sng" dirty="0" smtClean="0"/>
              <a:t>Neglect Defined</a:t>
            </a:r>
          </a:p>
          <a:p>
            <a:pPr marL="457200" indent="-457200">
              <a:buFont typeface="+mj-lt"/>
              <a:buAutoNum type="alphaUcPeriod"/>
            </a:pPr>
            <a:r>
              <a:rPr lang="en-US" sz="2400" b="1" u="sng" dirty="0" smtClean="0"/>
              <a:t>Not Always Intentional</a:t>
            </a:r>
          </a:p>
          <a:p>
            <a:pPr marL="457200" indent="-457200">
              <a:buFont typeface="+mj-lt"/>
              <a:buAutoNum type="alphaUcPeriod"/>
            </a:pPr>
            <a:r>
              <a:rPr lang="en-US" sz="2400" b="1" u="sng" dirty="0" smtClean="0"/>
              <a:t>Neglect Causes Discouragement &amp; Complaints</a:t>
            </a:r>
          </a:p>
          <a:p>
            <a:pPr marL="457200" indent="-457200">
              <a:buFont typeface="+mj-lt"/>
              <a:buAutoNum type="alphaUcPeriod"/>
            </a:pPr>
            <a:r>
              <a:rPr lang="en-US" sz="2400" b="1" u="sng" dirty="0" smtClean="0"/>
              <a:t>Criticism Is Justified</a:t>
            </a:r>
          </a:p>
          <a:p>
            <a:pPr marL="457200" indent="-457200">
              <a:buFont typeface="+mj-lt"/>
              <a:buAutoNum type="alphaUcPeriod"/>
            </a:pPr>
            <a:r>
              <a:rPr lang="en-US" sz="2400" b="1" u="sng" dirty="0" smtClean="0"/>
              <a:t>Neglect Needs to be Corrected</a:t>
            </a:r>
          </a:p>
          <a:p>
            <a:pPr marL="914400" lvl="1" indent="-457200">
              <a:buFont typeface="+mj-lt"/>
              <a:buAutoNum type="arabicPeriod"/>
            </a:pPr>
            <a:r>
              <a:rPr lang="en-US" sz="2400" dirty="0" smtClean="0"/>
              <a:t>Immediately the apostles sought a remedy</a:t>
            </a:r>
          </a:p>
          <a:p>
            <a:pPr marL="914400" lvl="1" indent="-457200">
              <a:buFont typeface="+mj-lt"/>
              <a:buAutoNum type="arabicPeriod"/>
            </a:pPr>
            <a:r>
              <a:rPr lang="en-US" sz="2400" dirty="0" smtClean="0"/>
              <a:t>Then &amp; only then did the complaints help</a:t>
            </a:r>
            <a:endParaRPr lang="en-US" sz="2400" dirty="0"/>
          </a:p>
        </p:txBody>
      </p:sp>
      <p:sp>
        <p:nvSpPr>
          <p:cNvPr id="3" name="TextBox 2"/>
          <p:cNvSpPr txBox="1"/>
          <p:nvPr/>
        </p:nvSpPr>
        <p:spPr>
          <a:xfrm>
            <a:off x="1083183" y="427467"/>
            <a:ext cx="7046259" cy="743986"/>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startAt="2"/>
            </a:pPr>
            <a:r>
              <a:rPr lang="en-US" sz="3200" dirty="0" smtClean="0">
                <a:latin typeface="Vingy" panose="020B0500000000000000" pitchFamily="34" charset="0"/>
              </a:rPr>
              <a:t>People Might be Neglected</a:t>
            </a:r>
            <a:endParaRPr lang="en-US" sz="3200" dirty="0">
              <a:latin typeface="Vingy" panose="020B0500000000000000" pitchFamily="34" charset="0"/>
            </a:endParaRPr>
          </a:p>
        </p:txBody>
      </p:sp>
    </p:spTree>
    <p:extLst>
      <p:ext uri="{BB962C8B-B14F-4D97-AF65-F5344CB8AC3E}">
        <p14:creationId xmlns:p14="http://schemas.microsoft.com/office/powerpoint/2010/main" val="11117008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2000"/>
                                        <p:tgtEl>
                                          <p:spTgt spid="2">
                                            <p:txEl>
                                              <p:pRg st="5" end="5"/>
                                            </p:txEl>
                                          </p:spTgt>
                                        </p:tgtEl>
                                      </p:cBhvr>
                                    </p:animEffect>
                                    <p:anim calcmode="lin" valueType="num">
                                      <p:cBhvr>
                                        <p:cTn id="8" dur="2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2">
                                            <p:txEl>
                                              <p:pRg st="5" end="5"/>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2">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animEffect transition="in" filter="fade">
                                      <p:cBhvr>
                                        <p:cTn id="15" dur="2000"/>
                                        <p:tgtEl>
                                          <p:spTgt spid="2">
                                            <p:txEl>
                                              <p:pRg st="6" end="6"/>
                                            </p:txEl>
                                          </p:spTgt>
                                        </p:tgtEl>
                                      </p:cBhvr>
                                    </p:animEffect>
                                    <p:anim calcmode="lin" valueType="num">
                                      <p:cBhvr>
                                        <p:cTn id="16" dur="2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2">
                                            <p:txEl>
                                              <p:pRg st="6" end="6"/>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2">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3183" y="427467"/>
            <a:ext cx="7046259" cy="743986"/>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startAt="2"/>
            </a:pPr>
            <a:r>
              <a:rPr lang="en-US" sz="3200" dirty="0" smtClean="0">
                <a:latin typeface="Vingy" panose="020B0500000000000000" pitchFamily="34" charset="0"/>
              </a:rPr>
              <a:t>People Might be Neglected</a:t>
            </a:r>
            <a:endParaRPr lang="en-US" sz="3200" dirty="0">
              <a:latin typeface="Vingy" panose="020B0500000000000000" pitchFamily="34" charset="0"/>
            </a:endParaRPr>
          </a:p>
        </p:txBody>
      </p:sp>
      <p:sp>
        <p:nvSpPr>
          <p:cNvPr id="4" name="TextBox 3"/>
          <p:cNvSpPr txBox="1"/>
          <p:nvPr/>
        </p:nvSpPr>
        <p:spPr>
          <a:xfrm>
            <a:off x="672356" y="1524000"/>
            <a:ext cx="7772400" cy="2308324"/>
          </a:xfrm>
          <a:prstGeom prst="rect">
            <a:avLst/>
          </a:prstGeom>
          <a:noFill/>
        </p:spPr>
        <p:txBody>
          <a:bodyPr wrap="square" rtlCol="0">
            <a:spAutoFit/>
          </a:bodyPr>
          <a:lstStyle/>
          <a:p>
            <a:pPr marL="457200" indent="-457200">
              <a:buFont typeface="+mj-lt"/>
              <a:buAutoNum type="alphaUcPeriod"/>
            </a:pPr>
            <a:r>
              <a:rPr lang="en-US" sz="2400" b="1" u="sng" dirty="0" smtClean="0"/>
              <a:t>Neglect Defined</a:t>
            </a:r>
          </a:p>
          <a:p>
            <a:pPr marL="457200" indent="-457200">
              <a:buFont typeface="+mj-lt"/>
              <a:buAutoNum type="alphaUcPeriod"/>
            </a:pPr>
            <a:r>
              <a:rPr lang="en-US" sz="2400" b="1" u="sng" dirty="0" smtClean="0"/>
              <a:t>Not Always Intentional</a:t>
            </a:r>
          </a:p>
          <a:p>
            <a:pPr marL="457200" indent="-457200">
              <a:buFont typeface="+mj-lt"/>
              <a:buAutoNum type="alphaUcPeriod"/>
            </a:pPr>
            <a:r>
              <a:rPr lang="en-US" sz="2400" b="1" u="sng" dirty="0" smtClean="0"/>
              <a:t>Neglect Causes Discouragement &amp; Complaints</a:t>
            </a:r>
          </a:p>
          <a:p>
            <a:pPr marL="457200" indent="-457200">
              <a:buFont typeface="+mj-lt"/>
              <a:buAutoNum type="alphaUcPeriod"/>
            </a:pPr>
            <a:r>
              <a:rPr lang="en-US" sz="2400" b="1" u="sng" dirty="0" smtClean="0"/>
              <a:t>Criticism Is Justified</a:t>
            </a:r>
          </a:p>
          <a:p>
            <a:pPr marL="457200" indent="-457200">
              <a:buFont typeface="+mj-lt"/>
              <a:buAutoNum type="alphaUcPeriod"/>
            </a:pPr>
            <a:r>
              <a:rPr lang="en-US" sz="2400" b="1" u="sng" dirty="0" smtClean="0"/>
              <a:t>Neglect Needs to be Corrected</a:t>
            </a:r>
          </a:p>
          <a:p>
            <a:pPr marL="457200" indent="-457200">
              <a:buFont typeface="+mj-lt"/>
              <a:buAutoNum type="alphaUcPeriod"/>
            </a:pPr>
            <a:r>
              <a:rPr lang="en-US" sz="2400" b="1" u="sng" dirty="0" smtClean="0"/>
              <a:t>When Not Being Included is Not “Neglect”</a:t>
            </a:r>
          </a:p>
        </p:txBody>
      </p:sp>
    </p:spTree>
    <p:extLst>
      <p:ext uri="{BB962C8B-B14F-4D97-AF65-F5344CB8AC3E}">
        <p14:creationId xmlns:p14="http://schemas.microsoft.com/office/powerpoint/2010/main" val="10162831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637431"/>
            <a:ext cx="8229600" cy="4431983"/>
          </a:xfrm>
          <a:prstGeom prst="rect">
            <a:avLst/>
          </a:prstGeom>
        </p:spPr>
        <p:txBody>
          <a:bodyPr wrap="square">
            <a:spAutoFit/>
          </a:bodyPr>
          <a:lstStyle/>
          <a:p>
            <a:pPr marL="914400" lvl="1" indent="-457200">
              <a:buFont typeface="+mj-lt"/>
              <a:buAutoNum type="arabicPeriod"/>
            </a:pPr>
            <a:r>
              <a:rPr lang="en-US" sz="2400" b="1" dirty="0" smtClean="0">
                <a:solidFill>
                  <a:srgbClr val="002060"/>
                </a:solidFill>
              </a:rPr>
              <a:t>Some were not included in our text</a:t>
            </a:r>
            <a:r>
              <a:rPr lang="en-US" sz="2400" dirty="0" smtClean="0">
                <a:solidFill>
                  <a:srgbClr val="002060"/>
                </a:solidFill>
              </a:rPr>
              <a:t>:</a:t>
            </a:r>
          </a:p>
          <a:p>
            <a:pPr marL="1371600" lvl="2" indent="-457200">
              <a:buFont typeface="+mj-lt"/>
              <a:buAutoNum type="alphaLcPeriod"/>
            </a:pPr>
            <a:r>
              <a:rPr lang="en-US" sz="2400" dirty="0" smtClean="0">
                <a:solidFill>
                  <a:srgbClr val="002060"/>
                </a:solidFill>
              </a:rPr>
              <a:t>Seven appointed to serve “deacons” </a:t>
            </a:r>
          </a:p>
          <a:p>
            <a:pPr marL="1828800" lvl="3" indent="-457200">
              <a:buFont typeface="+mj-lt"/>
              <a:buAutoNum type="arabicPeriod"/>
            </a:pPr>
            <a:r>
              <a:rPr lang="en-US" sz="2400" dirty="0" smtClean="0">
                <a:solidFill>
                  <a:srgbClr val="002060"/>
                </a:solidFill>
              </a:rPr>
              <a:t>Of the 1,000's were there not more? </a:t>
            </a:r>
          </a:p>
          <a:p>
            <a:pPr marL="1828800" lvl="3" indent="-457200">
              <a:buFont typeface="+mj-lt"/>
              <a:buAutoNum type="arabicPeriod"/>
            </a:pPr>
            <a:r>
              <a:rPr lang="en-US" sz="2400" dirty="0" smtClean="0">
                <a:solidFill>
                  <a:srgbClr val="002060"/>
                </a:solidFill>
              </a:rPr>
              <a:t>Means some who qualified not appointed</a:t>
            </a:r>
          </a:p>
          <a:p>
            <a:pPr marL="1828800" lvl="3" indent="-457200">
              <a:buFont typeface="+mj-lt"/>
              <a:buAutoNum type="arabicPeriod"/>
            </a:pPr>
            <a:r>
              <a:rPr lang="en-US" sz="2400" dirty="0" smtClean="0">
                <a:solidFill>
                  <a:srgbClr val="002060"/>
                </a:solidFill>
              </a:rPr>
              <a:t>Perhaps more qualified – but only 7 needed</a:t>
            </a:r>
          </a:p>
          <a:p>
            <a:pPr marL="1828800" lvl="3" indent="-457200">
              <a:buFont typeface="+mj-lt"/>
              <a:buAutoNum type="arabicPeriod"/>
            </a:pPr>
            <a:endParaRPr lang="en-US" sz="800" dirty="0" smtClean="0">
              <a:solidFill>
                <a:srgbClr val="002060"/>
              </a:solidFill>
            </a:endParaRPr>
          </a:p>
          <a:p>
            <a:pPr marL="1371600" lvl="2" indent="-457200">
              <a:buFont typeface="+mj-lt"/>
              <a:buAutoNum type="alphaLcPeriod"/>
            </a:pPr>
            <a:r>
              <a:rPr lang="en-US" sz="2400" dirty="0" smtClean="0">
                <a:solidFill>
                  <a:srgbClr val="002060"/>
                </a:solidFill>
              </a:rPr>
              <a:t>Widows that were not “widows indeed” (1 Tim. 5:16)</a:t>
            </a:r>
          </a:p>
          <a:p>
            <a:pPr marL="1371600" lvl="2" indent="-457200">
              <a:buFont typeface="+mj-lt"/>
              <a:buAutoNum type="alphaLcPeriod"/>
            </a:pPr>
            <a:endParaRPr lang="en-US" sz="1000" dirty="0" smtClean="0">
              <a:solidFill>
                <a:srgbClr val="002060"/>
              </a:solidFill>
            </a:endParaRPr>
          </a:p>
          <a:p>
            <a:pPr marL="914400" lvl="1" indent="-457200">
              <a:buFont typeface="+mj-lt"/>
              <a:buAutoNum type="arabicPeriod"/>
            </a:pPr>
            <a:r>
              <a:rPr lang="en-US" sz="2400" b="1" dirty="0" smtClean="0">
                <a:solidFill>
                  <a:srgbClr val="002060"/>
                </a:solidFill>
              </a:rPr>
              <a:t>Those who persist in sin - purposely excluded from some things</a:t>
            </a:r>
          </a:p>
          <a:p>
            <a:pPr marL="1371600" lvl="2" indent="-457200">
              <a:buFont typeface="+mj-lt"/>
              <a:buAutoNum type="alphaLcPeriod"/>
            </a:pPr>
            <a:r>
              <a:rPr lang="en-US" sz="2400" dirty="0" smtClean="0">
                <a:solidFill>
                  <a:srgbClr val="002060"/>
                </a:solidFill>
              </a:rPr>
              <a:t>1 Cor. 5:9-13</a:t>
            </a:r>
          </a:p>
          <a:p>
            <a:pPr marL="1371600" lvl="2" indent="-457200">
              <a:buFont typeface="+mj-lt"/>
              <a:buAutoNum type="alphaLcPeriod"/>
            </a:pPr>
            <a:r>
              <a:rPr lang="en-US" sz="2400" dirty="0" smtClean="0">
                <a:solidFill>
                  <a:srgbClr val="002060"/>
                </a:solidFill>
              </a:rPr>
              <a:t>2 Thess. 3:6-14</a:t>
            </a:r>
          </a:p>
          <a:p>
            <a:pPr marL="1371600" lvl="2" indent="-457200">
              <a:buFont typeface="+mj-lt"/>
              <a:buAutoNum type="alphaLcPeriod"/>
            </a:pPr>
            <a:r>
              <a:rPr lang="en-US" sz="2400" dirty="0" smtClean="0">
                <a:solidFill>
                  <a:srgbClr val="002060"/>
                </a:solidFill>
              </a:rPr>
              <a:t>By including them - encourage them in their sin</a:t>
            </a:r>
            <a:endParaRPr lang="en-US" sz="2400" dirty="0">
              <a:solidFill>
                <a:srgbClr val="002060"/>
              </a:solidFill>
            </a:endParaRPr>
          </a:p>
        </p:txBody>
      </p:sp>
      <p:sp>
        <p:nvSpPr>
          <p:cNvPr id="3" name="Rectangle 2"/>
          <p:cNvSpPr/>
          <p:nvPr/>
        </p:nvSpPr>
        <p:spPr>
          <a:xfrm>
            <a:off x="1075765" y="475129"/>
            <a:ext cx="7221070" cy="1077218"/>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a:spAutoFit/>
          </a:bodyPr>
          <a:lstStyle/>
          <a:p>
            <a:pPr marL="457200" lvl="0" indent="-457200" algn="ctr"/>
            <a:r>
              <a:rPr lang="en-US" sz="3200" b="1" dirty="0" smtClean="0">
                <a:solidFill>
                  <a:srgbClr val="002060"/>
                </a:solidFill>
              </a:rPr>
              <a:t>When Not Being Included</a:t>
            </a:r>
          </a:p>
          <a:p>
            <a:pPr marL="457200" lvl="0" indent="-457200" algn="ctr"/>
            <a:r>
              <a:rPr lang="en-US" sz="3200" b="1" dirty="0" smtClean="0">
                <a:solidFill>
                  <a:srgbClr val="002060"/>
                </a:solidFill>
              </a:rPr>
              <a:t>is Not “Neglect”</a:t>
            </a:r>
          </a:p>
        </p:txBody>
      </p:sp>
    </p:spTree>
    <p:extLst>
      <p:ext uri="{BB962C8B-B14F-4D97-AF65-F5344CB8AC3E}">
        <p14:creationId xmlns:p14="http://schemas.microsoft.com/office/powerpoint/2010/main" val="691276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anim calcmode="lin" valueType="num">
                                      <p:cBhvr>
                                        <p:cTn id="8" dur="2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2">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2000"/>
                                        <p:tgtEl>
                                          <p:spTgt spid="2">
                                            <p:txEl>
                                              <p:pRg st="1" end="1"/>
                                            </p:txEl>
                                          </p:spTgt>
                                        </p:tgtEl>
                                      </p:cBhvr>
                                    </p:animEffect>
                                    <p:anim calcmode="lin" valueType="num">
                                      <p:cBhvr>
                                        <p:cTn id="16" dur="2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2">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2">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2000"/>
                                        <p:tgtEl>
                                          <p:spTgt spid="2">
                                            <p:txEl>
                                              <p:pRg st="2" end="2"/>
                                            </p:txEl>
                                          </p:spTgt>
                                        </p:tgtEl>
                                      </p:cBhvr>
                                    </p:animEffect>
                                    <p:anim calcmode="lin" valueType="num">
                                      <p:cBhvr>
                                        <p:cTn id="24" dur="2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2">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2">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Effect transition="in" filter="fade">
                                      <p:cBhvr>
                                        <p:cTn id="31" dur="2000"/>
                                        <p:tgtEl>
                                          <p:spTgt spid="2">
                                            <p:txEl>
                                              <p:pRg st="3" end="3"/>
                                            </p:txEl>
                                          </p:spTgt>
                                        </p:tgtEl>
                                      </p:cBhvr>
                                    </p:animEffect>
                                    <p:anim calcmode="lin" valueType="num">
                                      <p:cBhvr>
                                        <p:cTn id="32" dur="2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2">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2">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2">
                                            <p:txEl>
                                              <p:pRg st="4" end="4"/>
                                            </p:txEl>
                                          </p:spTgt>
                                        </p:tgtEl>
                                        <p:attrNameLst>
                                          <p:attrName>style.visibility</p:attrName>
                                        </p:attrNameLst>
                                      </p:cBhvr>
                                      <p:to>
                                        <p:strVal val="visible"/>
                                      </p:to>
                                    </p:set>
                                    <p:animEffect transition="in" filter="fade">
                                      <p:cBhvr>
                                        <p:cTn id="39" dur="2000"/>
                                        <p:tgtEl>
                                          <p:spTgt spid="2">
                                            <p:txEl>
                                              <p:pRg st="4" end="4"/>
                                            </p:txEl>
                                          </p:spTgt>
                                        </p:tgtEl>
                                      </p:cBhvr>
                                    </p:animEffect>
                                    <p:anim calcmode="lin" valueType="num">
                                      <p:cBhvr>
                                        <p:cTn id="40" dur="2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2">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2">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2">
                                            <p:txEl>
                                              <p:pRg st="6" end="6"/>
                                            </p:txEl>
                                          </p:spTgt>
                                        </p:tgtEl>
                                        <p:attrNameLst>
                                          <p:attrName>style.visibility</p:attrName>
                                        </p:attrNameLst>
                                      </p:cBhvr>
                                      <p:to>
                                        <p:strVal val="visible"/>
                                      </p:to>
                                    </p:set>
                                    <p:animEffect transition="in" filter="fade">
                                      <p:cBhvr>
                                        <p:cTn id="47" dur="2000"/>
                                        <p:tgtEl>
                                          <p:spTgt spid="2">
                                            <p:txEl>
                                              <p:pRg st="6" end="6"/>
                                            </p:txEl>
                                          </p:spTgt>
                                        </p:tgtEl>
                                      </p:cBhvr>
                                    </p:animEffect>
                                    <p:anim calcmode="lin" valueType="num">
                                      <p:cBhvr>
                                        <p:cTn id="48" dur="2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2">
                                            <p:txEl>
                                              <p:pRg st="6" end="6"/>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2">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Effect transition="in" filter="fade">
                                      <p:cBhvr>
                                        <p:cTn id="55" dur="2000"/>
                                        <p:tgtEl>
                                          <p:spTgt spid="2">
                                            <p:txEl>
                                              <p:pRg st="8" end="8"/>
                                            </p:txEl>
                                          </p:spTgt>
                                        </p:tgtEl>
                                      </p:cBhvr>
                                    </p:animEffect>
                                    <p:anim calcmode="lin" valueType="num">
                                      <p:cBhvr>
                                        <p:cTn id="56" dur="2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7" dur="1800" decel="100000" fill="hold"/>
                                        <p:tgtEl>
                                          <p:spTgt spid="2">
                                            <p:txEl>
                                              <p:pRg st="8" end="8"/>
                                            </p:txEl>
                                          </p:spTgt>
                                        </p:tgtEl>
                                        <p:attrNameLst>
                                          <p:attrName>ppt_y</p:attrName>
                                        </p:attrNameLst>
                                      </p:cBhvr>
                                      <p:tavLst>
                                        <p:tav tm="0">
                                          <p:val>
                                            <p:strVal val="#ppt_y+1"/>
                                          </p:val>
                                        </p:tav>
                                        <p:tav tm="100000">
                                          <p:val>
                                            <p:strVal val="#ppt_y-.03"/>
                                          </p:val>
                                        </p:tav>
                                      </p:tavLst>
                                    </p:anim>
                                    <p:anim calcmode="lin" valueType="num">
                                      <p:cBhvr>
                                        <p:cTn id="58" dur="200" accel="100000" fill="hold">
                                          <p:stCondLst>
                                            <p:cond delay="1800"/>
                                          </p:stCondLst>
                                        </p:cTn>
                                        <p:tgtEl>
                                          <p:spTgt spid="2">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2">
                                            <p:txEl>
                                              <p:pRg st="9" end="9"/>
                                            </p:txEl>
                                          </p:spTgt>
                                        </p:tgtEl>
                                        <p:attrNameLst>
                                          <p:attrName>style.visibility</p:attrName>
                                        </p:attrNameLst>
                                      </p:cBhvr>
                                      <p:to>
                                        <p:strVal val="visible"/>
                                      </p:to>
                                    </p:set>
                                    <p:animEffect transition="in" filter="fade">
                                      <p:cBhvr>
                                        <p:cTn id="63" dur="2000"/>
                                        <p:tgtEl>
                                          <p:spTgt spid="2">
                                            <p:txEl>
                                              <p:pRg st="9" end="9"/>
                                            </p:txEl>
                                          </p:spTgt>
                                        </p:tgtEl>
                                      </p:cBhvr>
                                    </p:animEffect>
                                    <p:anim calcmode="lin" valueType="num">
                                      <p:cBhvr>
                                        <p:cTn id="64" dur="2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65" dur="1800" decel="100000" fill="hold"/>
                                        <p:tgtEl>
                                          <p:spTgt spid="2">
                                            <p:txEl>
                                              <p:pRg st="9" end="9"/>
                                            </p:txEl>
                                          </p:spTgt>
                                        </p:tgtEl>
                                        <p:attrNameLst>
                                          <p:attrName>ppt_y</p:attrName>
                                        </p:attrNameLst>
                                      </p:cBhvr>
                                      <p:tavLst>
                                        <p:tav tm="0">
                                          <p:val>
                                            <p:strVal val="#ppt_y+1"/>
                                          </p:val>
                                        </p:tav>
                                        <p:tav tm="100000">
                                          <p:val>
                                            <p:strVal val="#ppt_y-.03"/>
                                          </p:val>
                                        </p:tav>
                                      </p:tavLst>
                                    </p:anim>
                                    <p:anim calcmode="lin" valueType="num">
                                      <p:cBhvr>
                                        <p:cTn id="66" dur="200" accel="100000" fill="hold">
                                          <p:stCondLst>
                                            <p:cond delay="1800"/>
                                          </p:stCondLst>
                                        </p:cTn>
                                        <p:tgtEl>
                                          <p:spTgt spid="2">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2">
                                            <p:txEl>
                                              <p:pRg st="10" end="10"/>
                                            </p:txEl>
                                          </p:spTgt>
                                        </p:tgtEl>
                                        <p:attrNameLst>
                                          <p:attrName>style.visibility</p:attrName>
                                        </p:attrNameLst>
                                      </p:cBhvr>
                                      <p:to>
                                        <p:strVal val="visible"/>
                                      </p:to>
                                    </p:set>
                                    <p:animEffect transition="in" filter="fade">
                                      <p:cBhvr>
                                        <p:cTn id="71" dur="2000"/>
                                        <p:tgtEl>
                                          <p:spTgt spid="2">
                                            <p:txEl>
                                              <p:pRg st="10" end="10"/>
                                            </p:txEl>
                                          </p:spTgt>
                                        </p:tgtEl>
                                      </p:cBhvr>
                                    </p:animEffect>
                                    <p:anim calcmode="lin" valueType="num">
                                      <p:cBhvr>
                                        <p:cTn id="72" dur="2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73" dur="1800" decel="100000" fill="hold"/>
                                        <p:tgtEl>
                                          <p:spTgt spid="2">
                                            <p:txEl>
                                              <p:pRg st="10" end="10"/>
                                            </p:txEl>
                                          </p:spTgt>
                                        </p:tgtEl>
                                        <p:attrNameLst>
                                          <p:attrName>ppt_y</p:attrName>
                                        </p:attrNameLst>
                                      </p:cBhvr>
                                      <p:tavLst>
                                        <p:tav tm="0">
                                          <p:val>
                                            <p:strVal val="#ppt_y+1"/>
                                          </p:val>
                                        </p:tav>
                                        <p:tav tm="100000">
                                          <p:val>
                                            <p:strVal val="#ppt_y-.03"/>
                                          </p:val>
                                        </p:tav>
                                      </p:tavLst>
                                    </p:anim>
                                    <p:anim calcmode="lin" valueType="num">
                                      <p:cBhvr>
                                        <p:cTn id="74" dur="200" accel="100000" fill="hold">
                                          <p:stCondLst>
                                            <p:cond delay="1800"/>
                                          </p:stCondLst>
                                        </p:cTn>
                                        <p:tgtEl>
                                          <p:spTgt spid="2">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7" presetClass="entr" presetSubtype="0" fill="hold" grpId="0" nodeType="clickEffect">
                                  <p:stCondLst>
                                    <p:cond delay="0"/>
                                  </p:stCondLst>
                                  <p:childTnLst>
                                    <p:set>
                                      <p:cBhvr>
                                        <p:cTn id="78" dur="1" fill="hold">
                                          <p:stCondLst>
                                            <p:cond delay="0"/>
                                          </p:stCondLst>
                                        </p:cTn>
                                        <p:tgtEl>
                                          <p:spTgt spid="2">
                                            <p:txEl>
                                              <p:pRg st="11" end="11"/>
                                            </p:txEl>
                                          </p:spTgt>
                                        </p:tgtEl>
                                        <p:attrNameLst>
                                          <p:attrName>style.visibility</p:attrName>
                                        </p:attrNameLst>
                                      </p:cBhvr>
                                      <p:to>
                                        <p:strVal val="visible"/>
                                      </p:to>
                                    </p:set>
                                    <p:animEffect transition="in" filter="fade">
                                      <p:cBhvr>
                                        <p:cTn id="79" dur="2000"/>
                                        <p:tgtEl>
                                          <p:spTgt spid="2">
                                            <p:txEl>
                                              <p:pRg st="11" end="11"/>
                                            </p:txEl>
                                          </p:spTgt>
                                        </p:tgtEl>
                                      </p:cBhvr>
                                    </p:animEffect>
                                    <p:anim calcmode="lin" valueType="num">
                                      <p:cBhvr>
                                        <p:cTn id="80" dur="2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81" dur="1800" decel="100000" fill="hold"/>
                                        <p:tgtEl>
                                          <p:spTgt spid="2">
                                            <p:txEl>
                                              <p:pRg st="11" end="11"/>
                                            </p:txEl>
                                          </p:spTgt>
                                        </p:tgtEl>
                                        <p:attrNameLst>
                                          <p:attrName>ppt_y</p:attrName>
                                        </p:attrNameLst>
                                      </p:cBhvr>
                                      <p:tavLst>
                                        <p:tav tm="0">
                                          <p:val>
                                            <p:strVal val="#ppt_y+1"/>
                                          </p:val>
                                        </p:tav>
                                        <p:tav tm="100000">
                                          <p:val>
                                            <p:strVal val="#ppt_y-.03"/>
                                          </p:val>
                                        </p:tav>
                                      </p:tavLst>
                                    </p:anim>
                                    <p:anim calcmode="lin" valueType="num">
                                      <p:cBhvr>
                                        <p:cTn id="82" dur="200" accel="100000" fill="hold">
                                          <p:stCondLst>
                                            <p:cond delay="1800"/>
                                          </p:stCondLst>
                                        </p:cTn>
                                        <p:tgtEl>
                                          <p:spTgt spid="2">
                                            <p:txEl>
                                              <p:pRg st="11" end="1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9226" y="439288"/>
            <a:ext cx="5192447"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smtClean="0">
                <a:ln/>
                <a:solidFill>
                  <a:schemeClr val="accent1">
                    <a:lumMod val="50000"/>
                  </a:schemeClr>
                </a:solidFill>
                <a:effectLst/>
                <a:latin typeface="Vingy" panose="020B0500000000000000" pitchFamily="34" charset="0"/>
              </a:rPr>
              <a:t>Growing Pains</a:t>
            </a:r>
            <a:endParaRPr lang="en-US" sz="6600" b="1" cap="none" spc="0" dirty="0">
              <a:ln/>
              <a:solidFill>
                <a:schemeClr val="accent1">
                  <a:lumMod val="50000"/>
                </a:schemeClr>
              </a:solidFill>
              <a:effectLst/>
              <a:latin typeface="Vingy" panose="020B0500000000000000" pitchFamily="34" charset="0"/>
            </a:endParaRPr>
          </a:p>
        </p:txBody>
      </p:sp>
      <p:sp>
        <p:nvSpPr>
          <p:cNvPr id="3" name="TextBox 2"/>
          <p:cNvSpPr txBox="1"/>
          <p:nvPr/>
        </p:nvSpPr>
        <p:spPr>
          <a:xfrm>
            <a:off x="1398494" y="1641414"/>
            <a:ext cx="7046259" cy="2308324"/>
          </a:xfrm>
          <a:prstGeom prst="rect">
            <a:avLst/>
          </a:prstGeom>
          <a:noFill/>
        </p:spPr>
        <p:txBody>
          <a:bodyPr wrap="square" rtlCol="0">
            <a:spAutoFit/>
          </a:bodyPr>
          <a:lstStyle/>
          <a:p>
            <a:pPr marL="571500" indent="-571500">
              <a:lnSpc>
                <a:spcPct val="150000"/>
              </a:lnSpc>
              <a:buFont typeface="+mj-lt"/>
              <a:buAutoNum type="romanUcPeriod"/>
            </a:pPr>
            <a:r>
              <a:rPr lang="en-US" sz="3200" dirty="0" smtClean="0">
                <a:solidFill>
                  <a:schemeClr val="accent1">
                    <a:lumMod val="75000"/>
                  </a:schemeClr>
                </a:solidFill>
                <a:latin typeface="Vingy" panose="020B0500000000000000" pitchFamily="34" charset="0"/>
              </a:rPr>
              <a:t>Church Must Do </a:t>
            </a:r>
            <a:r>
              <a:rPr lang="en-US" sz="3200" dirty="0">
                <a:solidFill>
                  <a:schemeClr val="accent1">
                    <a:lumMod val="75000"/>
                  </a:schemeClr>
                </a:solidFill>
                <a:latin typeface="Vingy" panose="020B0500000000000000" pitchFamily="34" charset="0"/>
              </a:rPr>
              <a:t>i</a:t>
            </a:r>
            <a:r>
              <a:rPr lang="en-US" sz="3200" dirty="0" smtClean="0">
                <a:solidFill>
                  <a:schemeClr val="accent1">
                    <a:lumMod val="75000"/>
                  </a:schemeClr>
                </a:solidFill>
                <a:latin typeface="Vingy" panose="020B0500000000000000" pitchFamily="34" charset="0"/>
              </a:rPr>
              <a:t>ts Own Work</a:t>
            </a:r>
          </a:p>
          <a:p>
            <a:pPr marL="400050" indent="-400050">
              <a:lnSpc>
                <a:spcPct val="150000"/>
              </a:lnSpc>
              <a:buFont typeface="+mj-lt"/>
              <a:buAutoNum type="romanUcPeriod"/>
            </a:pPr>
            <a:r>
              <a:rPr lang="en-US" sz="3200" dirty="0" smtClean="0">
                <a:solidFill>
                  <a:schemeClr val="accent1">
                    <a:lumMod val="75000"/>
                  </a:schemeClr>
                </a:solidFill>
                <a:latin typeface="Vingy" panose="020B0500000000000000" pitchFamily="34" charset="0"/>
              </a:rPr>
              <a:t> People Might be Neglected</a:t>
            </a:r>
          </a:p>
          <a:p>
            <a:pPr marL="400050" indent="-400050">
              <a:lnSpc>
                <a:spcPct val="150000"/>
              </a:lnSpc>
              <a:buFont typeface="+mj-lt"/>
              <a:buAutoNum type="romanUcPeriod"/>
            </a:pPr>
            <a:r>
              <a:rPr lang="en-US" sz="3200" dirty="0" smtClean="0">
                <a:latin typeface="Vingy" panose="020B0500000000000000" pitchFamily="34" charset="0"/>
              </a:rPr>
              <a:t> Men Must be Selected to Serve</a:t>
            </a:r>
            <a:endParaRPr lang="en-US" sz="3200" dirty="0">
              <a:latin typeface="Vingy" panose="020B0500000000000000" pitchFamily="34" charset="0"/>
            </a:endParaRPr>
          </a:p>
        </p:txBody>
      </p:sp>
    </p:spTree>
    <p:extLst>
      <p:ext uri="{BB962C8B-B14F-4D97-AF65-F5344CB8AC3E}">
        <p14:creationId xmlns:p14="http://schemas.microsoft.com/office/powerpoint/2010/main" val="29547221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7417" y="411704"/>
            <a:ext cx="7046259" cy="743986"/>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startAt="3"/>
            </a:pPr>
            <a:r>
              <a:rPr lang="en-US" sz="3200" dirty="0" smtClean="0">
                <a:latin typeface="Vingy" panose="020B0500000000000000" pitchFamily="34" charset="0"/>
              </a:rPr>
              <a:t>Men Must be Selected to Serve</a:t>
            </a:r>
            <a:endParaRPr lang="en-US" sz="3200" dirty="0">
              <a:latin typeface="Vingy" panose="020B0500000000000000" pitchFamily="34" charset="0"/>
            </a:endParaRPr>
          </a:p>
        </p:txBody>
      </p:sp>
      <p:sp>
        <p:nvSpPr>
          <p:cNvPr id="3" name="TextBox 2"/>
          <p:cNvSpPr txBox="1"/>
          <p:nvPr/>
        </p:nvSpPr>
        <p:spPr>
          <a:xfrm>
            <a:off x="470651" y="1524000"/>
            <a:ext cx="8229600" cy="1200329"/>
          </a:xfrm>
          <a:prstGeom prst="rect">
            <a:avLst/>
          </a:prstGeom>
          <a:noFill/>
        </p:spPr>
        <p:txBody>
          <a:bodyPr wrap="square" rtlCol="0">
            <a:spAutoFit/>
          </a:bodyPr>
          <a:lstStyle/>
          <a:p>
            <a:pPr marL="457200" indent="-457200">
              <a:buFont typeface="+mj-lt"/>
              <a:buAutoNum type="alphaUcPeriod"/>
            </a:pPr>
            <a:r>
              <a:rPr lang="en-US" sz="2400" b="1" u="sng" dirty="0" smtClean="0"/>
              <a:t>Servants Selected Because of a Need</a:t>
            </a:r>
          </a:p>
          <a:p>
            <a:pPr marL="914400" lvl="1" indent="-457200">
              <a:buFont typeface="+mj-lt"/>
              <a:buAutoNum type="arabicPeriod"/>
            </a:pPr>
            <a:r>
              <a:rPr lang="en-US" sz="2400" dirty="0" smtClean="0"/>
              <a:t>If men not appointed – apostles have to do it (v. 2)</a:t>
            </a:r>
          </a:p>
          <a:p>
            <a:pPr marL="914400" lvl="1" indent="-457200">
              <a:buFont typeface="+mj-lt"/>
              <a:buAutoNum type="arabicPeriod"/>
            </a:pPr>
            <a:r>
              <a:rPr lang="en-US" sz="2400" dirty="0" smtClean="0"/>
              <a:t>Not appointed – just so they could be “deacons”</a:t>
            </a:r>
            <a:endParaRPr lang="en-US" sz="2400" dirty="0"/>
          </a:p>
        </p:txBody>
      </p:sp>
    </p:spTree>
    <p:extLst>
      <p:ext uri="{BB962C8B-B14F-4D97-AF65-F5344CB8AC3E}">
        <p14:creationId xmlns:p14="http://schemas.microsoft.com/office/powerpoint/2010/main" val="30823575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7417" y="411704"/>
            <a:ext cx="7046259" cy="743986"/>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startAt="3"/>
            </a:pPr>
            <a:r>
              <a:rPr lang="en-US" sz="3200" dirty="0" smtClean="0">
                <a:latin typeface="Vingy" panose="020B0500000000000000" pitchFamily="34" charset="0"/>
              </a:rPr>
              <a:t>Men Must be Selected to Serve</a:t>
            </a:r>
            <a:endParaRPr lang="en-US" sz="3200" dirty="0">
              <a:latin typeface="Vingy" panose="020B0500000000000000" pitchFamily="34" charset="0"/>
            </a:endParaRPr>
          </a:p>
        </p:txBody>
      </p:sp>
      <p:sp>
        <p:nvSpPr>
          <p:cNvPr id="3" name="TextBox 2"/>
          <p:cNvSpPr txBox="1"/>
          <p:nvPr/>
        </p:nvSpPr>
        <p:spPr>
          <a:xfrm>
            <a:off x="470651" y="1524000"/>
            <a:ext cx="8229600" cy="3046988"/>
          </a:xfrm>
          <a:prstGeom prst="rect">
            <a:avLst/>
          </a:prstGeom>
          <a:noFill/>
        </p:spPr>
        <p:txBody>
          <a:bodyPr wrap="square" rtlCol="0">
            <a:spAutoFit/>
          </a:bodyPr>
          <a:lstStyle/>
          <a:p>
            <a:pPr marL="457200" indent="-457200">
              <a:buFont typeface="+mj-lt"/>
              <a:buAutoNum type="alphaUcPeriod"/>
            </a:pPr>
            <a:r>
              <a:rPr lang="en-US" sz="2400" b="1" u="sng" dirty="0" smtClean="0"/>
              <a:t>Servants Selected Because of a Need</a:t>
            </a:r>
          </a:p>
          <a:p>
            <a:pPr marL="457200" indent="-457200">
              <a:buFont typeface="+mj-lt"/>
              <a:buAutoNum type="alphaUcPeriod"/>
            </a:pPr>
            <a:r>
              <a:rPr lang="en-US" sz="2400" b="1" u="sng" dirty="0" smtClean="0"/>
              <a:t>Selection Done by the Congregation</a:t>
            </a:r>
          </a:p>
          <a:p>
            <a:pPr marL="914400" lvl="1" indent="-457200">
              <a:buFont typeface="+mj-lt"/>
              <a:buAutoNum type="arabicPeriod"/>
            </a:pPr>
            <a:r>
              <a:rPr lang="en-US" sz="2400" dirty="0" smtClean="0"/>
              <a:t>Apostles (leaders) asked the congregation to do the selecting (v. 3)</a:t>
            </a:r>
          </a:p>
          <a:p>
            <a:pPr marL="914400" lvl="1" indent="-457200">
              <a:buFont typeface="+mj-lt"/>
              <a:buAutoNum type="arabicPeriod"/>
            </a:pPr>
            <a:r>
              <a:rPr lang="en-US" sz="2400" dirty="0" smtClean="0"/>
              <a:t>They were given the qualification – asked to “seek out among you…”</a:t>
            </a:r>
          </a:p>
          <a:p>
            <a:pPr marL="914400" lvl="1" indent="-457200">
              <a:buFont typeface="+mj-lt"/>
              <a:buAutoNum type="arabicPeriod"/>
            </a:pPr>
            <a:r>
              <a:rPr lang="en-US" sz="2400" dirty="0" smtClean="0"/>
              <a:t>Not just selected by the leadership</a:t>
            </a:r>
          </a:p>
          <a:p>
            <a:pPr marL="914400" lvl="1" indent="-457200">
              <a:buFont typeface="+mj-lt"/>
              <a:buAutoNum type="arabicPeriod"/>
            </a:pPr>
            <a:endParaRPr lang="en-US" sz="2400" dirty="0"/>
          </a:p>
        </p:txBody>
      </p:sp>
      <p:sp>
        <p:nvSpPr>
          <p:cNvPr id="4" name="TextBox 3"/>
          <p:cNvSpPr txBox="1"/>
          <p:nvPr/>
        </p:nvSpPr>
        <p:spPr>
          <a:xfrm>
            <a:off x="1264026" y="4388584"/>
            <a:ext cx="6629400" cy="1631216"/>
          </a:xfrm>
          <a:prstGeom prst="rect">
            <a:avLst/>
          </a:prstGeom>
          <a:solidFill>
            <a:schemeClr val="bg1"/>
          </a:solidFill>
          <a:ln>
            <a:solidFill>
              <a:srgbClr val="002060"/>
            </a:solidFill>
          </a:ln>
        </p:spPr>
        <p:txBody>
          <a:bodyPr wrap="square" rtlCol="0">
            <a:spAutoFit/>
          </a:bodyPr>
          <a:lstStyle/>
          <a:p>
            <a:pPr algn="ctr"/>
            <a:r>
              <a:rPr lang="en-US" sz="2800" b="1" u="sng" dirty="0" smtClean="0">
                <a:latin typeface="Times New Roman" pitchFamily="18" charset="0"/>
                <a:cs typeface="Times New Roman" pitchFamily="18" charset="0"/>
              </a:rPr>
              <a:t>Acts 6:3</a:t>
            </a:r>
          </a:p>
          <a:p>
            <a:r>
              <a:rPr lang="en-US" sz="2400" dirty="0" smtClean="0">
                <a:latin typeface="Times New Roman" pitchFamily="18" charset="0"/>
                <a:cs typeface="Times New Roman" pitchFamily="18" charset="0"/>
              </a:rPr>
              <a:t>Therefore, brethren, seek out from among you seven men of good reputation, full of the Holy Spirit and wisdom, whom we may appoint over this business; </a:t>
            </a:r>
          </a:p>
        </p:txBody>
      </p:sp>
    </p:spTree>
    <p:extLst>
      <p:ext uri="{BB962C8B-B14F-4D97-AF65-F5344CB8AC3E}">
        <p14:creationId xmlns:p14="http://schemas.microsoft.com/office/powerpoint/2010/main" val="35660060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2000"/>
                                        <p:tgtEl>
                                          <p:spTgt spid="3">
                                            <p:txEl>
                                              <p:pRg st="3" end="3"/>
                                            </p:txEl>
                                          </p:spTgt>
                                        </p:tgtEl>
                                      </p:cBhvr>
                                    </p:animEffect>
                                    <p:anim calcmode="lin" valueType="num">
                                      <p:cBhvr>
                                        <p:cTn id="21"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3"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2000"/>
                                        <p:tgtEl>
                                          <p:spTgt spid="3">
                                            <p:txEl>
                                              <p:pRg st="4" end="4"/>
                                            </p:txEl>
                                          </p:spTgt>
                                        </p:tgtEl>
                                      </p:cBhvr>
                                    </p:animEffect>
                                    <p:anim calcmode="lin" valueType="num">
                                      <p:cBhvr>
                                        <p:cTn id="29"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1"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7417" y="411704"/>
            <a:ext cx="7046259" cy="743986"/>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startAt="3"/>
            </a:pPr>
            <a:r>
              <a:rPr lang="en-US" sz="3200" dirty="0" smtClean="0">
                <a:latin typeface="Vingy" panose="020B0500000000000000" pitchFamily="34" charset="0"/>
              </a:rPr>
              <a:t>Men Must be Selected to Serve</a:t>
            </a:r>
            <a:endParaRPr lang="en-US" sz="3200" dirty="0">
              <a:latin typeface="Vingy" panose="020B0500000000000000" pitchFamily="34" charset="0"/>
            </a:endParaRPr>
          </a:p>
        </p:txBody>
      </p:sp>
      <p:sp>
        <p:nvSpPr>
          <p:cNvPr id="3" name="TextBox 2"/>
          <p:cNvSpPr txBox="1"/>
          <p:nvPr/>
        </p:nvSpPr>
        <p:spPr>
          <a:xfrm>
            <a:off x="457204" y="1537447"/>
            <a:ext cx="8229600" cy="2308324"/>
          </a:xfrm>
          <a:prstGeom prst="rect">
            <a:avLst/>
          </a:prstGeom>
          <a:noFill/>
        </p:spPr>
        <p:txBody>
          <a:bodyPr wrap="square" rtlCol="0">
            <a:spAutoFit/>
          </a:bodyPr>
          <a:lstStyle/>
          <a:p>
            <a:pPr marL="457200" indent="-457200">
              <a:buFont typeface="+mj-lt"/>
              <a:buAutoNum type="alphaUcPeriod"/>
            </a:pPr>
            <a:r>
              <a:rPr lang="en-US" sz="2400" b="1" u="sng" dirty="0" smtClean="0"/>
              <a:t>Servants Selected Because of a Need</a:t>
            </a:r>
          </a:p>
          <a:p>
            <a:pPr marL="457200" indent="-457200">
              <a:buFont typeface="+mj-lt"/>
              <a:buAutoNum type="alphaUcPeriod"/>
            </a:pPr>
            <a:r>
              <a:rPr lang="en-US" sz="2400" b="1" u="sng" dirty="0" smtClean="0"/>
              <a:t>Selection Done by the Congregation</a:t>
            </a:r>
          </a:p>
          <a:p>
            <a:pPr marL="457200" indent="-457200">
              <a:buFont typeface="+mj-lt"/>
              <a:buAutoNum type="alphaUcPeriod"/>
            </a:pPr>
            <a:r>
              <a:rPr lang="en-US" sz="2400" b="1" u="sng" dirty="0" smtClean="0"/>
              <a:t>Appointed by the Leadership</a:t>
            </a:r>
          </a:p>
          <a:p>
            <a:pPr marL="914400" lvl="1" indent="-457200">
              <a:buFont typeface="+mj-lt"/>
              <a:buAutoNum type="arabicPeriod"/>
            </a:pPr>
            <a:r>
              <a:rPr lang="en-US" sz="2400" dirty="0" smtClean="0"/>
              <a:t>Apostles said, “Whom we may appoint…”</a:t>
            </a:r>
          </a:p>
          <a:p>
            <a:pPr marL="914400" lvl="1" indent="-457200">
              <a:buFont typeface="+mj-lt"/>
              <a:buAutoNum type="arabicPeriod"/>
            </a:pPr>
            <a:r>
              <a:rPr lang="en-US" sz="2400" dirty="0" smtClean="0"/>
              <a:t>The brethren chose the men (v. 5)</a:t>
            </a:r>
          </a:p>
          <a:p>
            <a:pPr marL="914400" lvl="1" indent="-457200">
              <a:buFont typeface="+mj-lt"/>
              <a:buAutoNum type="arabicPeriod"/>
            </a:pPr>
            <a:r>
              <a:rPr lang="en-US" sz="2400" dirty="0" smtClean="0"/>
              <a:t>Apostles appointed them (v. 6)</a:t>
            </a:r>
            <a:endParaRPr lang="en-US" sz="2400" dirty="0"/>
          </a:p>
        </p:txBody>
      </p:sp>
    </p:spTree>
    <p:extLst>
      <p:ext uri="{BB962C8B-B14F-4D97-AF65-F5344CB8AC3E}">
        <p14:creationId xmlns:p14="http://schemas.microsoft.com/office/powerpoint/2010/main" val="22560114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anim calcmode="lin" valueType="num">
                                      <p:cBhvr>
                                        <p:cTn id="8"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2000"/>
                                        <p:tgtEl>
                                          <p:spTgt spid="3">
                                            <p:txEl>
                                              <p:pRg st="4" end="4"/>
                                            </p:txEl>
                                          </p:spTgt>
                                        </p:tgtEl>
                                      </p:cBhvr>
                                    </p:animEffect>
                                    <p:anim calcmode="lin" valueType="num">
                                      <p:cBhvr>
                                        <p:cTn id="1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2000"/>
                                        <p:tgtEl>
                                          <p:spTgt spid="3">
                                            <p:txEl>
                                              <p:pRg st="5" end="5"/>
                                            </p:txEl>
                                          </p:spTgt>
                                        </p:tgtEl>
                                      </p:cBhvr>
                                    </p:animEffect>
                                    <p:anim calcmode="lin" valueType="num">
                                      <p:cBhvr>
                                        <p:cTn id="24"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7417" y="411704"/>
            <a:ext cx="7046259" cy="743986"/>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startAt="3"/>
            </a:pPr>
            <a:r>
              <a:rPr lang="en-US" sz="3200" dirty="0" smtClean="0">
                <a:latin typeface="Vingy" panose="020B0500000000000000" pitchFamily="34" charset="0"/>
              </a:rPr>
              <a:t>Men Must be Selected to Serve</a:t>
            </a:r>
            <a:endParaRPr lang="en-US" sz="3200" dirty="0">
              <a:latin typeface="Vingy" panose="020B0500000000000000" pitchFamily="34" charset="0"/>
            </a:endParaRPr>
          </a:p>
        </p:txBody>
      </p:sp>
      <p:sp>
        <p:nvSpPr>
          <p:cNvPr id="3" name="TextBox 2"/>
          <p:cNvSpPr txBox="1"/>
          <p:nvPr/>
        </p:nvSpPr>
        <p:spPr>
          <a:xfrm>
            <a:off x="470651" y="1524000"/>
            <a:ext cx="8229600" cy="1569660"/>
          </a:xfrm>
          <a:prstGeom prst="rect">
            <a:avLst/>
          </a:prstGeom>
          <a:noFill/>
        </p:spPr>
        <p:txBody>
          <a:bodyPr wrap="square" rtlCol="0">
            <a:spAutoFit/>
          </a:bodyPr>
          <a:lstStyle/>
          <a:p>
            <a:pPr marL="457200" indent="-457200">
              <a:buFont typeface="+mj-lt"/>
              <a:buAutoNum type="alphaUcPeriod"/>
            </a:pPr>
            <a:r>
              <a:rPr lang="en-US" sz="2400" b="1" u="sng" dirty="0" smtClean="0"/>
              <a:t>Servants Selected Because of a Need</a:t>
            </a:r>
          </a:p>
          <a:p>
            <a:pPr marL="457200" indent="-457200">
              <a:buFont typeface="+mj-lt"/>
              <a:buAutoNum type="alphaUcPeriod"/>
            </a:pPr>
            <a:r>
              <a:rPr lang="en-US" sz="2400" b="1" u="sng" dirty="0" smtClean="0"/>
              <a:t>Selection Done by the Congregation</a:t>
            </a:r>
          </a:p>
          <a:p>
            <a:pPr marL="457200" indent="-457200">
              <a:buFont typeface="+mj-lt"/>
              <a:buAutoNum type="alphaUcPeriod"/>
            </a:pPr>
            <a:r>
              <a:rPr lang="en-US" sz="2400" b="1" u="sng" dirty="0" smtClean="0"/>
              <a:t>Appointed by the Leadership</a:t>
            </a:r>
          </a:p>
          <a:p>
            <a:pPr marL="457200" indent="-457200">
              <a:buFont typeface="+mj-lt"/>
              <a:buAutoNum type="alphaUcPeriod"/>
            </a:pPr>
            <a:r>
              <a:rPr lang="en-US" sz="2400" b="1" u="sng" dirty="0" smtClean="0"/>
              <a:t>Number was Determined by Need &amp; Leadership</a:t>
            </a:r>
          </a:p>
        </p:txBody>
      </p:sp>
    </p:spTree>
    <p:extLst>
      <p:ext uri="{BB962C8B-B14F-4D97-AF65-F5344CB8AC3E}">
        <p14:creationId xmlns:p14="http://schemas.microsoft.com/office/powerpoint/2010/main" val="33778441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Group 2"/>
          <p:cNvGrpSpPr/>
          <p:nvPr/>
        </p:nvGrpSpPr>
        <p:grpSpPr>
          <a:xfrm>
            <a:off x="1143000" y="152400"/>
            <a:ext cx="7772400" cy="2362200"/>
            <a:chOff x="990600" y="152400"/>
            <a:chExt cx="7772400" cy="2362200"/>
          </a:xfrm>
        </p:grpSpPr>
        <p:pic>
          <p:nvPicPr>
            <p:cNvPr id="4" name="Picture 3" descr="C:\Documents and Settings\Donnie\Local Settings\Temporary Internet Files\Content.IE5\E51G5CIU\MCj04326220000[1].png"/>
            <p:cNvPicPr>
              <a:picLocks noChangeAspect="1" noChangeArrowheads="1"/>
            </p:cNvPicPr>
            <p:nvPr/>
          </p:nvPicPr>
          <p:blipFill>
            <a:blip r:embed="rId2" cstate="print"/>
            <a:srcRect/>
            <a:stretch>
              <a:fillRect/>
            </a:stretch>
          </p:blipFill>
          <p:spPr bwMode="auto">
            <a:xfrm flipH="1">
              <a:off x="4800600" y="152400"/>
              <a:ext cx="1981200" cy="1981200"/>
            </a:xfrm>
            <a:prstGeom prst="rect">
              <a:avLst/>
            </a:prstGeom>
            <a:noFill/>
          </p:spPr>
        </p:pic>
        <p:pic>
          <p:nvPicPr>
            <p:cNvPr id="5" name="Picture 4" descr="C:\Documents and Settings\Donnie\Local Settings\Temporary Internet Files\Content.IE5\E51G5CIU\MCj04326220000[1].png"/>
            <p:cNvPicPr>
              <a:picLocks noChangeAspect="1" noChangeArrowheads="1"/>
            </p:cNvPicPr>
            <p:nvPr/>
          </p:nvPicPr>
          <p:blipFill>
            <a:blip r:embed="rId2" cstate="print"/>
            <a:srcRect/>
            <a:stretch>
              <a:fillRect/>
            </a:stretch>
          </p:blipFill>
          <p:spPr bwMode="auto">
            <a:xfrm>
              <a:off x="2209800" y="152400"/>
              <a:ext cx="1981200" cy="1981200"/>
            </a:xfrm>
            <a:prstGeom prst="rect">
              <a:avLst/>
            </a:prstGeom>
            <a:noFill/>
          </p:spPr>
        </p:pic>
        <p:pic>
          <p:nvPicPr>
            <p:cNvPr id="6" name="Picture 11" descr="C:\Documents and Settings\Donnie\Local Settings\Temporary Internet Files\Content.IE5\TNDCW2JQ\MCj04326250000[1].png"/>
            <p:cNvPicPr>
              <a:picLocks noChangeAspect="1" noChangeArrowheads="1"/>
            </p:cNvPicPr>
            <p:nvPr/>
          </p:nvPicPr>
          <p:blipFill>
            <a:blip r:embed="rId3" cstate="print"/>
            <a:srcRect/>
            <a:stretch>
              <a:fillRect/>
            </a:stretch>
          </p:blipFill>
          <p:spPr bwMode="auto">
            <a:xfrm>
              <a:off x="990600" y="152400"/>
              <a:ext cx="2057400" cy="2057400"/>
            </a:xfrm>
            <a:prstGeom prst="rect">
              <a:avLst/>
            </a:prstGeom>
            <a:noFill/>
          </p:spPr>
        </p:pic>
        <p:pic>
          <p:nvPicPr>
            <p:cNvPr id="7" name="Picture 11" descr="C:\Documents and Settings\Donnie\Local Settings\Temporary Internet Files\Content.IE5\TNDCW2JQ\MCj04326250000[1].png"/>
            <p:cNvPicPr>
              <a:picLocks noChangeAspect="1" noChangeArrowheads="1"/>
            </p:cNvPicPr>
            <p:nvPr/>
          </p:nvPicPr>
          <p:blipFill>
            <a:blip r:embed="rId3" cstate="print"/>
            <a:srcRect/>
            <a:stretch>
              <a:fillRect/>
            </a:stretch>
          </p:blipFill>
          <p:spPr bwMode="auto">
            <a:xfrm flipH="1">
              <a:off x="4038600" y="228600"/>
              <a:ext cx="2057400" cy="2057400"/>
            </a:xfrm>
            <a:prstGeom prst="rect">
              <a:avLst/>
            </a:prstGeom>
            <a:noFill/>
          </p:spPr>
        </p:pic>
        <p:pic>
          <p:nvPicPr>
            <p:cNvPr id="8" name="Picture 7" descr="C:\Documents and Settings\Donnie\Local Settings\Temporary Internet Files\Content.IE5\7ZVCNS1P\MCj04316010000[1].png"/>
            <p:cNvPicPr>
              <a:picLocks noChangeAspect="1" noChangeArrowheads="1"/>
            </p:cNvPicPr>
            <p:nvPr/>
          </p:nvPicPr>
          <p:blipFill>
            <a:blip r:embed="rId4" cstate="print"/>
            <a:srcRect/>
            <a:stretch>
              <a:fillRect/>
            </a:stretch>
          </p:blipFill>
          <p:spPr bwMode="auto">
            <a:xfrm flipH="1">
              <a:off x="2971800" y="381000"/>
              <a:ext cx="2133600" cy="2133600"/>
            </a:xfrm>
            <a:prstGeom prst="rect">
              <a:avLst/>
            </a:prstGeom>
            <a:noFill/>
          </p:spPr>
        </p:pic>
        <p:pic>
          <p:nvPicPr>
            <p:cNvPr id="9" name="Picture 8" descr="C:\Documents and Settings\Donnie\Local Settings\Temporary Internet Files\Content.IE5\7ZVCNS1P\MCj04316010000[1].png"/>
            <p:cNvPicPr>
              <a:picLocks noChangeAspect="1" noChangeArrowheads="1"/>
            </p:cNvPicPr>
            <p:nvPr/>
          </p:nvPicPr>
          <p:blipFill>
            <a:blip r:embed="rId4" cstate="print"/>
            <a:srcRect/>
            <a:stretch>
              <a:fillRect/>
            </a:stretch>
          </p:blipFill>
          <p:spPr bwMode="auto">
            <a:xfrm flipH="1">
              <a:off x="5638800" y="228600"/>
              <a:ext cx="2133600" cy="2133600"/>
            </a:xfrm>
            <a:prstGeom prst="rect">
              <a:avLst/>
            </a:prstGeom>
            <a:noFill/>
          </p:spPr>
        </p:pic>
        <p:pic>
          <p:nvPicPr>
            <p:cNvPr id="10" name="Picture 11" descr="C:\Documents and Settings\Donnie\Local Settings\Temporary Internet Files\Content.IE5\TNDCW2JQ\MCj04326250000[1].png"/>
            <p:cNvPicPr>
              <a:picLocks noChangeAspect="1" noChangeArrowheads="1"/>
            </p:cNvPicPr>
            <p:nvPr/>
          </p:nvPicPr>
          <p:blipFill>
            <a:blip r:embed="rId3" cstate="print"/>
            <a:srcRect/>
            <a:stretch>
              <a:fillRect/>
            </a:stretch>
          </p:blipFill>
          <p:spPr bwMode="auto">
            <a:xfrm>
              <a:off x="6705600" y="228600"/>
              <a:ext cx="2057400" cy="2057400"/>
            </a:xfrm>
            <a:prstGeom prst="rect">
              <a:avLst/>
            </a:prstGeom>
            <a:noFill/>
          </p:spPr>
        </p:pic>
        <p:sp>
          <p:nvSpPr>
            <p:cNvPr id="11" name="TextBox 10"/>
            <p:cNvSpPr txBox="1"/>
            <p:nvPr/>
          </p:nvSpPr>
          <p:spPr>
            <a:xfrm>
              <a:off x="1752600" y="605135"/>
              <a:ext cx="533400" cy="461665"/>
            </a:xfrm>
            <a:prstGeom prst="rect">
              <a:avLst/>
            </a:prstGeom>
            <a:noFill/>
          </p:spPr>
          <p:txBody>
            <a:bodyPr wrap="square" rtlCol="0">
              <a:spAutoFit/>
            </a:bodyPr>
            <a:lstStyle/>
            <a:p>
              <a:pPr algn="ctr"/>
              <a:r>
                <a:rPr lang="en-US" sz="2400" dirty="0" smtClean="0"/>
                <a:t>1</a:t>
              </a:r>
              <a:endParaRPr lang="en-US" sz="2400" dirty="0"/>
            </a:p>
          </p:txBody>
        </p:sp>
        <p:sp>
          <p:nvSpPr>
            <p:cNvPr id="12" name="TextBox 11"/>
            <p:cNvSpPr txBox="1"/>
            <p:nvPr/>
          </p:nvSpPr>
          <p:spPr>
            <a:xfrm>
              <a:off x="2895600" y="533400"/>
              <a:ext cx="533400" cy="461665"/>
            </a:xfrm>
            <a:prstGeom prst="rect">
              <a:avLst/>
            </a:prstGeom>
            <a:noFill/>
          </p:spPr>
          <p:txBody>
            <a:bodyPr wrap="square" rtlCol="0">
              <a:spAutoFit/>
            </a:bodyPr>
            <a:lstStyle/>
            <a:p>
              <a:pPr algn="ctr"/>
              <a:r>
                <a:rPr lang="en-US" sz="2400" dirty="0" smtClean="0"/>
                <a:t>2</a:t>
              </a:r>
              <a:endParaRPr lang="en-US" sz="2400" dirty="0"/>
            </a:p>
          </p:txBody>
        </p:sp>
        <p:sp>
          <p:nvSpPr>
            <p:cNvPr id="13" name="TextBox 12"/>
            <p:cNvSpPr txBox="1"/>
            <p:nvPr/>
          </p:nvSpPr>
          <p:spPr>
            <a:xfrm>
              <a:off x="3810000" y="762000"/>
              <a:ext cx="533400" cy="461665"/>
            </a:xfrm>
            <a:prstGeom prst="rect">
              <a:avLst/>
            </a:prstGeom>
            <a:noFill/>
          </p:spPr>
          <p:txBody>
            <a:bodyPr wrap="square" rtlCol="0">
              <a:spAutoFit/>
            </a:bodyPr>
            <a:lstStyle/>
            <a:p>
              <a:pPr algn="ctr"/>
              <a:r>
                <a:rPr lang="en-US" sz="2400" dirty="0" smtClean="0"/>
                <a:t>3</a:t>
              </a:r>
              <a:endParaRPr lang="en-US" sz="2400" dirty="0"/>
            </a:p>
          </p:txBody>
        </p:sp>
        <p:sp>
          <p:nvSpPr>
            <p:cNvPr id="14" name="TextBox 13"/>
            <p:cNvSpPr txBox="1"/>
            <p:nvPr/>
          </p:nvSpPr>
          <p:spPr>
            <a:xfrm>
              <a:off x="4876800" y="685800"/>
              <a:ext cx="533400" cy="461665"/>
            </a:xfrm>
            <a:prstGeom prst="rect">
              <a:avLst/>
            </a:prstGeom>
            <a:noFill/>
          </p:spPr>
          <p:txBody>
            <a:bodyPr wrap="square" rtlCol="0">
              <a:spAutoFit/>
            </a:bodyPr>
            <a:lstStyle/>
            <a:p>
              <a:pPr algn="ctr"/>
              <a:r>
                <a:rPr lang="en-US" sz="2400" dirty="0" smtClean="0"/>
                <a:t>4</a:t>
              </a:r>
              <a:endParaRPr lang="en-US" sz="2400" dirty="0"/>
            </a:p>
          </p:txBody>
        </p:sp>
        <p:sp>
          <p:nvSpPr>
            <p:cNvPr id="15" name="TextBox 14"/>
            <p:cNvSpPr txBox="1"/>
            <p:nvPr/>
          </p:nvSpPr>
          <p:spPr>
            <a:xfrm>
              <a:off x="5638800" y="533400"/>
              <a:ext cx="533400" cy="461665"/>
            </a:xfrm>
            <a:prstGeom prst="rect">
              <a:avLst/>
            </a:prstGeom>
            <a:noFill/>
          </p:spPr>
          <p:txBody>
            <a:bodyPr wrap="square" rtlCol="0">
              <a:spAutoFit/>
            </a:bodyPr>
            <a:lstStyle/>
            <a:p>
              <a:pPr algn="ctr"/>
              <a:r>
                <a:rPr lang="en-US" sz="2400" dirty="0" smtClean="0"/>
                <a:t>5</a:t>
              </a:r>
              <a:endParaRPr lang="en-US" sz="2400" dirty="0"/>
            </a:p>
          </p:txBody>
        </p:sp>
        <p:sp>
          <p:nvSpPr>
            <p:cNvPr id="16" name="TextBox 15"/>
            <p:cNvSpPr txBox="1"/>
            <p:nvPr/>
          </p:nvSpPr>
          <p:spPr>
            <a:xfrm>
              <a:off x="6477000" y="609600"/>
              <a:ext cx="533400" cy="461665"/>
            </a:xfrm>
            <a:prstGeom prst="rect">
              <a:avLst/>
            </a:prstGeom>
            <a:noFill/>
          </p:spPr>
          <p:txBody>
            <a:bodyPr wrap="square" rtlCol="0">
              <a:spAutoFit/>
            </a:bodyPr>
            <a:lstStyle/>
            <a:p>
              <a:pPr algn="ctr"/>
              <a:r>
                <a:rPr lang="en-US" sz="2400" dirty="0" smtClean="0"/>
                <a:t>6</a:t>
              </a:r>
              <a:endParaRPr lang="en-US" sz="2400" dirty="0"/>
            </a:p>
          </p:txBody>
        </p:sp>
        <p:sp>
          <p:nvSpPr>
            <p:cNvPr id="17" name="TextBox 16"/>
            <p:cNvSpPr txBox="1"/>
            <p:nvPr/>
          </p:nvSpPr>
          <p:spPr>
            <a:xfrm>
              <a:off x="7391400" y="685800"/>
              <a:ext cx="533400" cy="461665"/>
            </a:xfrm>
            <a:prstGeom prst="rect">
              <a:avLst/>
            </a:prstGeom>
            <a:noFill/>
          </p:spPr>
          <p:txBody>
            <a:bodyPr wrap="square" rtlCol="0">
              <a:spAutoFit/>
            </a:bodyPr>
            <a:lstStyle/>
            <a:p>
              <a:pPr algn="ctr"/>
              <a:r>
                <a:rPr lang="en-US" sz="2400" dirty="0" smtClean="0"/>
                <a:t>7</a:t>
              </a:r>
              <a:endParaRPr lang="en-US" sz="2400" dirty="0"/>
            </a:p>
          </p:txBody>
        </p:sp>
      </p:grpSp>
      <p:sp>
        <p:nvSpPr>
          <p:cNvPr id="18" name="TextBox 17"/>
          <p:cNvSpPr txBox="1"/>
          <p:nvPr/>
        </p:nvSpPr>
        <p:spPr>
          <a:xfrm>
            <a:off x="1752600" y="2590800"/>
            <a:ext cx="6629400" cy="1631216"/>
          </a:xfrm>
          <a:prstGeom prst="rect">
            <a:avLst/>
          </a:prstGeom>
          <a:solidFill>
            <a:schemeClr val="bg1"/>
          </a:solidFill>
        </p:spPr>
        <p:txBody>
          <a:bodyPr wrap="square" rtlCol="0">
            <a:spAutoFit/>
          </a:bodyPr>
          <a:lstStyle/>
          <a:p>
            <a:pPr algn="ctr"/>
            <a:r>
              <a:rPr lang="en-US" sz="2800" b="1" u="sng" dirty="0" smtClean="0">
                <a:latin typeface="Times New Roman" pitchFamily="18" charset="0"/>
                <a:cs typeface="Times New Roman" pitchFamily="18" charset="0"/>
              </a:rPr>
              <a:t>Acts 6:3</a:t>
            </a:r>
          </a:p>
          <a:p>
            <a:r>
              <a:rPr lang="en-US" sz="2400" dirty="0" smtClean="0">
                <a:latin typeface="Times New Roman" pitchFamily="18" charset="0"/>
                <a:cs typeface="Times New Roman" pitchFamily="18" charset="0"/>
              </a:rPr>
              <a:t>Therefore, brethren, seek out from among you seven men of good reputation, full of the Holy Spirit and wisdom, whom we may appoint over this business; </a:t>
            </a:r>
          </a:p>
        </p:txBody>
      </p:sp>
      <p:sp>
        <p:nvSpPr>
          <p:cNvPr id="19" name="TextBox 18"/>
          <p:cNvSpPr txBox="1"/>
          <p:nvPr/>
        </p:nvSpPr>
        <p:spPr>
          <a:xfrm rot="16200000">
            <a:off x="-2113002" y="2629526"/>
            <a:ext cx="5791200" cy="1446550"/>
          </a:xfrm>
          <a:prstGeom prst="rect">
            <a:avLst/>
          </a:prstGeom>
          <a:noFill/>
        </p:spPr>
        <p:txBody>
          <a:bodyPr wrap="square" rtlCol="0">
            <a:spAutoFit/>
          </a:bodyPr>
          <a:lstStyle/>
          <a:p>
            <a:pPr marL="457200" lvl="0" indent="-457200" algn="ctr"/>
            <a:r>
              <a:rPr lang="en-US" sz="3200" b="1" u="sng" dirty="0" smtClean="0">
                <a:solidFill>
                  <a:srgbClr val="0070C0"/>
                </a:solidFill>
              </a:rPr>
              <a:t>Number was Determined by Need &amp; Leadership</a:t>
            </a:r>
          </a:p>
          <a:p>
            <a:endParaRPr lang="en-US" sz="2400" dirty="0">
              <a:solidFill>
                <a:srgbClr val="0070C0"/>
              </a:solidFill>
            </a:endParaRPr>
          </a:p>
        </p:txBody>
      </p:sp>
      <p:sp>
        <p:nvSpPr>
          <p:cNvPr id="20" name="TextBox 19"/>
          <p:cNvSpPr txBox="1"/>
          <p:nvPr/>
        </p:nvSpPr>
        <p:spPr>
          <a:xfrm>
            <a:off x="1752600" y="4419600"/>
            <a:ext cx="7086600" cy="1815882"/>
          </a:xfrm>
          <a:prstGeom prst="rect">
            <a:avLst/>
          </a:prstGeom>
          <a:noFill/>
        </p:spPr>
        <p:txBody>
          <a:bodyPr wrap="square" rtlCol="0">
            <a:spAutoFit/>
          </a:bodyPr>
          <a:lstStyle/>
          <a:p>
            <a:pPr>
              <a:buFont typeface="Arial" pitchFamily="34" charset="0"/>
              <a:buChar char="•"/>
            </a:pPr>
            <a:r>
              <a:rPr lang="en-US" sz="2800" dirty="0" smtClean="0"/>
              <a:t> </a:t>
            </a:r>
            <a:r>
              <a:rPr lang="en-US" sz="2800" b="1" u="sng" dirty="0" smtClean="0"/>
              <a:t>Need: enough work for seven</a:t>
            </a:r>
          </a:p>
          <a:p>
            <a:pPr lvl="1">
              <a:buFont typeface="Arial" pitchFamily="34" charset="0"/>
              <a:buChar char="•"/>
            </a:pPr>
            <a:r>
              <a:rPr lang="en-US" sz="2800" dirty="0" smtClean="0"/>
              <a:t> </a:t>
            </a:r>
            <a:r>
              <a:rPr lang="en-US" sz="2800" i="1" dirty="0" smtClean="0"/>
              <a:t>Fewer men would not be enough</a:t>
            </a:r>
          </a:p>
          <a:p>
            <a:pPr lvl="1">
              <a:buFont typeface="Arial" pitchFamily="34" charset="0"/>
              <a:buChar char="•"/>
            </a:pPr>
            <a:r>
              <a:rPr lang="en-US" sz="2800" i="1" dirty="0" smtClean="0"/>
              <a:t> More men would be too many</a:t>
            </a:r>
          </a:p>
          <a:p>
            <a:pPr>
              <a:buFont typeface="Arial" pitchFamily="34" charset="0"/>
              <a:buChar char="•"/>
            </a:pPr>
            <a:r>
              <a:rPr lang="en-US" sz="2800" dirty="0" smtClean="0"/>
              <a:t> </a:t>
            </a:r>
            <a:r>
              <a:rPr lang="en-US" sz="2800" b="1" u="sng" dirty="0" smtClean="0"/>
              <a:t>Leadership suggested the number needed</a:t>
            </a:r>
          </a:p>
        </p:txBody>
      </p:sp>
    </p:spTree>
    <p:extLst>
      <p:ext uri="{BB962C8B-B14F-4D97-AF65-F5344CB8AC3E}">
        <p14:creationId xmlns:p14="http://schemas.microsoft.com/office/powerpoint/2010/main" val="17207472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 calcmode="lin" valueType="num">
                                      <p:cBhvr>
                                        <p:cTn id="12"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20">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grpId="0" nodeType="clickEffect">
                                  <p:stCondLst>
                                    <p:cond delay="0"/>
                                  </p:stCondLst>
                                  <p:childTnLst>
                                    <p:set>
                                      <p:cBhvr>
                                        <p:cTn id="17" dur="1" fill="hold">
                                          <p:stCondLst>
                                            <p:cond delay="0"/>
                                          </p:stCondLst>
                                        </p:cTn>
                                        <p:tgtEl>
                                          <p:spTgt spid="20">
                                            <p:txEl>
                                              <p:pRg st="1" end="1"/>
                                            </p:txEl>
                                          </p:spTgt>
                                        </p:tgtEl>
                                        <p:attrNameLst>
                                          <p:attrName>style.visibility</p:attrName>
                                        </p:attrNameLst>
                                      </p:cBhvr>
                                      <p:to>
                                        <p:strVal val="visible"/>
                                      </p:to>
                                    </p:set>
                                    <p:anim calcmode="lin" valueType="num">
                                      <p:cBhvr>
                                        <p:cTn id="18" dur="500" fill="hold"/>
                                        <p:tgtEl>
                                          <p:spTgt spid="20">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20">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7" presetClass="entr" presetSubtype="10" fill="hold" grpId="0" nodeType="clickEffect">
                                  <p:stCondLst>
                                    <p:cond delay="0"/>
                                  </p:stCondLst>
                                  <p:childTnLst>
                                    <p:set>
                                      <p:cBhvr>
                                        <p:cTn id="23" dur="1" fill="hold">
                                          <p:stCondLst>
                                            <p:cond delay="0"/>
                                          </p:stCondLst>
                                        </p:cTn>
                                        <p:tgtEl>
                                          <p:spTgt spid="20">
                                            <p:txEl>
                                              <p:pRg st="2" end="2"/>
                                            </p:txEl>
                                          </p:spTgt>
                                        </p:tgtEl>
                                        <p:attrNameLst>
                                          <p:attrName>style.visibility</p:attrName>
                                        </p:attrNameLst>
                                      </p:cBhvr>
                                      <p:to>
                                        <p:strVal val="visible"/>
                                      </p:to>
                                    </p:set>
                                    <p:anim calcmode="lin" valueType="num">
                                      <p:cBhvr>
                                        <p:cTn id="24" dur="500" fill="hold"/>
                                        <p:tgtEl>
                                          <p:spTgt spid="20">
                                            <p:txEl>
                                              <p:pRg st="2" end="2"/>
                                            </p:txEl>
                                          </p:spTgt>
                                        </p:tgtEl>
                                        <p:attrNameLst>
                                          <p:attrName>ppt_w</p:attrName>
                                        </p:attrNameLst>
                                      </p:cBhvr>
                                      <p:tavLst>
                                        <p:tav tm="0">
                                          <p:val>
                                            <p:fltVal val="0"/>
                                          </p:val>
                                        </p:tav>
                                        <p:tav tm="100000">
                                          <p:val>
                                            <p:strVal val="#ppt_w"/>
                                          </p:val>
                                        </p:tav>
                                      </p:tavLst>
                                    </p:anim>
                                    <p:anim calcmode="lin" valueType="num">
                                      <p:cBhvr>
                                        <p:cTn id="25" dur="500" fill="hold"/>
                                        <p:tgtEl>
                                          <p:spTgt spid="20">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7" presetClass="entr" presetSubtype="10" fill="hold" grpId="0" nodeType="clickEffect">
                                  <p:stCondLst>
                                    <p:cond delay="0"/>
                                  </p:stCondLst>
                                  <p:childTnLst>
                                    <p:set>
                                      <p:cBhvr>
                                        <p:cTn id="29" dur="1" fill="hold">
                                          <p:stCondLst>
                                            <p:cond delay="0"/>
                                          </p:stCondLst>
                                        </p:cTn>
                                        <p:tgtEl>
                                          <p:spTgt spid="20">
                                            <p:txEl>
                                              <p:pRg st="3" end="3"/>
                                            </p:txEl>
                                          </p:spTgt>
                                        </p:tgtEl>
                                        <p:attrNameLst>
                                          <p:attrName>style.visibility</p:attrName>
                                        </p:attrNameLst>
                                      </p:cBhvr>
                                      <p:to>
                                        <p:strVal val="visible"/>
                                      </p:to>
                                    </p:set>
                                    <p:anim calcmode="lin" valueType="num">
                                      <p:cBhvr>
                                        <p:cTn id="30" dur="500" fill="hold"/>
                                        <p:tgtEl>
                                          <p:spTgt spid="20">
                                            <p:txEl>
                                              <p:pRg st="3" end="3"/>
                                            </p:txEl>
                                          </p:spTgt>
                                        </p:tgtEl>
                                        <p:attrNameLst>
                                          <p:attrName>ppt_w</p:attrName>
                                        </p:attrNameLst>
                                      </p:cBhvr>
                                      <p:tavLst>
                                        <p:tav tm="0">
                                          <p:val>
                                            <p:fltVal val="0"/>
                                          </p:val>
                                        </p:tav>
                                        <p:tav tm="100000">
                                          <p:val>
                                            <p:strVal val="#ppt_w"/>
                                          </p:val>
                                        </p:tav>
                                      </p:tavLst>
                                    </p:anim>
                                    <p:anim calcmode="lin" valueType="num">
                                      <p:cBhvr>
                                        <p:cTn id="31" dur="500" fill="hold"/>
                                        <p:tgtEl>
                                          <p:spTgt spid="20">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7417" y="411704"/>
            <a:ext cx="7046259" cy="743986"/>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startAt="3"/>
            </a:pPr>
            <a:r>
              <a:rPr lang="en-US" sz="3200" dirty="0" smtClean="0">
                <a:latin typeface="Vingy" panose="020B0500000000000000" pitchFamily="34" charset="0"/>
              </a:rPr>
              <a:t>Men Must be Selected to Serve</a:t>
            </a:r>
            <a:endParaRPr lang="en-US" sz="3200" dirty="0">
              <a:latin typeface="Vingy" panose="020B0500000000000000" pitchFamily="34" charset="0"/>
            </a:endParaRPr>
          </a:p>
        </p:txBody>
      </p:sp>
      <p:sp>
        <p:nvSpPr>
          <p:cNvPr id="3" name="TextBox 2"/>
          <p:cNvSpPr txBox="1"/>
          <p:nvPr/>
        </p:nvSpPr>
        <p:spPr>
          <a:xfrm>
            <a:off x="470651" y="1524000"/>
            <a:ext cx="8229600" cy="1569660"/>
          </a:xfrm>
          <a:prstGeom prst="rect">
            <a:avLst/>
          </a:prstGeom>
          <a:noFill/>
        </p:spPr>
        <p:txBody>
          <a:bodyPr wrap="square" rtlCol="0">
            <a:spAutoFit/>
          </a:bodyPr>
          <a:lstStyle/>
          <a:p>
            <a:pPr marL="457200" indent="-457200">
              <a:buFont typeface="+mj-lt"/>
              <a:buAutoNum type="alphaUcPeriod"/>
            </a:pPr>
            <a:r>
              <a:rPr lang="en-US" sz="2400" b="1" u="sng" dirty="0" smtClean="0"/>
              <a:t>Servants Selected Because of a Need</a:t>
            </a:r>
          </a:p>
          <a:p>
            <a:pPr marL="457200" indent="-457200">
              <a:buFont typeface="+mj-lt"/>
              <a:buAutoNum type="alphaUcPeriod"/>
            </a:pPr>
            <a:r>
              <a:rPr lang="en-US" sz="2400" b="1" u="sng" dirty="0" smtClean="0"/>
              <a:t>Selection Done by the Congregation</a:t>
            </a:r>
          </a:p>
          <a:p>
            <a:pPr marL="457200" indent="-457200">
              <a:buFont typeface="+mj-lt"/>
              <a:buAutoNum type="alphaUcPeriod"/>
            </a:pPr>
            <a:r>
              <a:rPr lang="en-US" sz="2400" b="1" u="sng" dirty="0" smtClean="0"/>
              <a:t>Appointed by the Leadership</a:t>
            </a:r>
          </a:p>
          <a:p>
            <a:pPr marL="457200" indent="-457200">
              <a:buFont typeface="+mj-lt"/>
              <a:buAutoNum type="alphaUcPeriod"/>
            </a:pPr>
            <a:r>
              <a:rPr lang="en-US" sz="2400" b="1" u="sng" dirty="0" smtClean="0"/>
              <a:t>Number was Determined by Need &amp; Leadership</a:t>
            </a:r>
          </a:p>
        </p:txBody>
      </p:sp>
      <p:sp>
        <p:nvSpPr>
          <p:cNvPr id="4" name="Oval 3"/>
          <p:cNvSpPr/>
          <p:nvPr/>
        </p:nvSpPr>
        <p:spPr>
          <a:xfrm>
            <a:off x="1519518" y="3429000"/>
            <a:ext cx="6104964" cy="2460812"/>
          </a:xfrm>
          <a:prstGeom prst="ellipse">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rPr>
              <a:t>This is the only passage</a:t>
            </a:r>
          </a:p>
          <a:p>
            <a:pPr algn="ctr"/>
            <a:r>
              <a:rPr lang="en-US" sz="3200" b="1" dirty="0" smtClean="0">
                <a:solidFill>
                  <a:schemeClr val="tx1"/>
                </a:solidFill>
              </a:rPr>
              <a:t>that tell us how to select men to serve</a:t>
            </a:r>
            <a:endParaRPr lang="en-US" sz="3200" b="1" dirty="0">
              <a:solidFill>
                <a:schemeClr val="tx1"/>
              </a:solidFill>
            </a:endParaRPr>
          </a:p>
        </p:txBody>
      </p:sp>
    </p:spTree>
    <p:extLst>
      <p:ext uri="{BB962C8B-B14F-4D97-AF65-F5344CB8AC3E}">
        <p14:creationId xmlns:p14="http://schemas.microsoft.com/office/powerpoint/2010/main" val="27402478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9226" y="439288"/>
            <a:ext cx="5192447"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smtClean="0">
                <a:ln/>
                <a:solidFill>
                  <a:schemeClr val="accent1">
                    <a:lumMod val="50000"/>
                  </a:schemeClr>
                </a:solidFill>
                <a:effectLst/>
                <a:latin typeface="Vingy" panose="020B0500000000000000" pitchFamily="34" charset="0"/>
              </a:rPr>
              <a:t>Growing Pains</a:t>
            </a:r>
            <a:endParaRPr lang="en-US" sz="6600" b="1" cap="none" spc="0" dirty="0">
              <a:ln/>
              <a:solidFill>
                <a:schemeClr val="accent1">
                  <a:lumMod val="50000"/>
                </a:schemeClr>
              </a:solidFill>
              <a:effectLst/>
              <a:latin typeface="Vingy" panose="020B0500000000000000" pitchFamily="34" charset="0"/>
            </a:endParaRPr>
          </a:p>
        </p:txBody>
      </p:sp>
      <p:sp>
        <p:nvSpPr>
          <p:cNvPr id="3" name="TextBox 2"/>
          <p:cNvSpPr txBox="1"/>
          <p:nvPr/>
        </p:nvSpPr>
        <p:spPr>
          <a:xfrm>
            <a:off x="1398494" y="1641414"/>
            <a:ext cx="7046259" cy="3046988"/>
          </a:xfrm>
          <a:prstGeom prst="rect">
            <a:avLst/>
          </a:prstGeom>
          <a:noFill/>
        </p:spPr>
        <p:txBody>
          <a:bodyPr wrap="square" rtlCol="0">
            <a:spAutoFit/>
          </a:bodyPr>
          <a:lstStyle/>
          <a:p>
            <a:pPr marL="571500" indent="-571500">
              <a:lnSpc>
                <a:spcPct val="150000"/>
              </a:lnSpc>
              <a:buFont typeface="+mj-lt"/>
              <a:buAutoNum type="romanUcPeriod"/>
            </a:pPr>
            <a:r>
              <a:rPr lang="en-US" sz="3200" dirty="0" smtClean="0">
                <a:solidFill>
                  <a:schemeClr val="accent1">
                    <a:lumMod val="75000"/>
                  </a:schemeClr>
                </a:solidFill>
                <a:latin typeface="Vingy" panose="020B0500000000000000" pitchFamily="34" charset="0"/>
              </a:rPr>
              <a:t>Church Must Do </a:t>
            </a:r>
            <a:r>
              <a:rPr lang="en-US" sz="3200" dirty="0">
                <a:solidFill>
                  <a:schemeClr val="accent1">
                    <a:lumMod val="75000"/>
                  </a:schemeClr>
                </a:solidFill>
                <a:latin typeface="Vingy" panose="020B0500000000000000" pitchFamily="34" charset="0"/>
              </a:rPr>
              <a:t>i</a:t>
            </a:r>
            <a:r>
              <a:rPr lang="en-US" sz="3200" dirty="0" smtClean="0">
                <a:solidFill>
                  <a:schemeClr val="accent1">
                    <a:lumMod val="75000"/>
                  </a:schemeClr>
                </a:solidFill>
                <a:latin typeface="Vingy" panose="020B0500000000000000" pitchFamily="34" charset="0"/>
              </a:rPr>
              <a:t>ts Own Work</a:t>
            </a:r>
          </a:p>
          <a:p>
            <a:pPr marL="400050" indent="-400050">
              <a:lnSpc>
                <a:spcPct val="150000"/>
              </a:lnSpc>
              <a:buFont typeface="+mj-lt"/>
              <a:buAutoNum type="romanUcPeriod"/>
            </a:pPr>
            <a:r>
              <a:rPr lang="en-US" sz="3200" dirty="0" smtClean="0">
                <a:solidFill>
                  <a:schemeClr val="accent1">
                    <a:lumMod val="75000"/>
                  </a:schemeClr>
                </a:solidFill>
                <a:latin typeface="Vingy" panose="020B0500000000000000" pitchFamily="34" charset="0"/>
              </a:rPr>
              <a:t> People Might be Neglected</a:t>
            </a:r>
          </a:p>
          <a:p>
            <a:pPr marL="400050" indent="-400050">
              <a:lnSpc>
                <a:spcPct val="150000"/>
              </a:lnSpc>
              <a:buFont typeface="+mj-lt"/>
              <a:buAutoNum type="romanUcPeriod"/>
            </a:pPr>
            <a:r>
              <a:rPr lang="en-US" sz="3200" dirty="0" smtClean="0">
                <a:solidFill>
                  <a:schemeClr val="accent1">
                    <a:lumMod val="75000"/>
                  </a:schemeClr>
                </a:solidFill>
                <a:latin typeface="Vingy" panose="020B0500000000000000" pitchFamily="34" charset="0"/>
              </a:rPr>
              <a:t> Men Must be Selected to Serve</a:t>
            </a:r>
          </a:p>
          <a:p>
            <a:pPr marL="400050" indent="-400050">
              <a:lnSpc>
                <a:spcPct val="150000"/>
              </a:lnSpc>
              <a:buFont typeface="+mj-lt"/>
              <a:buAutoNum type="romanUcPeriod"/>
            </a:pPr>
            <a:r>
              <a:rPr lang="en-US" sz="3200" dirty="0" smtClean="0">
                <a:latin typeface="Vingy" panose="020B0500000000000000" pitchFamily="34" charset="0"/>
              </a:rPr>
              <a:t> Must Emphasize the Spiritual</a:t>
            </a:r>
            <a:endParaRPr lang="en-US" sz="3200" dirty="0">
              <a:latin typeface="Vingy" panose="020B0500000000000000" pitchFamily="34" charset="0"/>
            </a:endParaRPr>
          </a:p>
        </p:txBody>
      </p:sp>
    </p:spTree>
    <p:extLst>
      <p:ext uri="{BB962C8B-B14F-4D97-AF65-F5344CB8AC3E}">
        <p14:creationId xmlns:p14="http://schemas.microsoft.com/office/powerpoint/2010/main" val="42298887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7420" y="443235"/>
            <a:ext cx="7046259" cy="743986"/>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startAt="4"/>
            </a:pPr>
            <a:r>
              <a:rPr lang="en-US" sz="3200" dirty="0" smtClean="0">
                <a:latin typeface="Vingy" panose="020B0500000000000000" pitchFamily="34" charset="0"/>
              </a:rPr>
              <a:t>Must Emphasize the Spiritual</a:t>
            </a:r>
            <a:endParaRPr lang="en-US" sz="3200" dirty="0">
              <a:latin typeface="Vingy" panose="020B0500000000000000" pitchFamily="34" charset="0"/>
            </a:endParaRPr>
          </a:p>
        </p:txBody>
      </p:sp>
      <p:sp>
        <p:nvSpPr>
          <p:cNvPr id="3" name="TextBox 2"/>
          <p:cNvSpPr txBox="1"/>
          <p:nvPr/>
        </p:nvSpPr>
        <p:spPr>
          <a:xfrm>
            <a:off x="443757" y="1524000"/>
            <a:ext cx="8229600" cy="4154984"/>
          </a:xfrm>
          <a:prstGeom prst="rect">
            <a:avLst/>
          </a:prstGeom>
          <a:noFill/>
        </p:spPr>
        <p:txBody>
          <a:bodyPr wrap="square" rtlCol="0">
            <a:spAutoFit/>
          </a:bodyPr>
          <a:lstStyle/>
          <a:p>
            <a:pPr marL="457200" indent="-457200">
              <a:buFont typeface="+mj-lt"/>
              <a:buAutoNum type="alphaUcPeriod"/>
            </a:pPr>
            <a:r>
              <a:rPr lang="en-US" sz="2400" b="1" u="sng" dirty="0" smtClean="0"/>
              <a:t>Not Want to Neglect the Spiritual</a:t>
            </a:r>
            <a:r>
              <a:rPr lang="en-US" sz="2400" b="1" dirty="0" smtClean="0"/>
              <a:t> (v. 2)</a:t>
            </a:r>
          </a:p>
          <a:p>
            <a:pPr marL="914400" lvl="1" indent="-457200">
              <a:buFont typeface="+mj-lt"/>
              <a:buAutoNum type="arabicPeriod"/>
            </a:pPr>
            <a:r>
              <a:rPr lang="en-US" sz="2400" dirty="0" smtClean="0"/>
              <a:t>In the midst of a “crisis” of physical needs</a:t>
            </a:r>
          </a:p>
          <a:p>
            <a:pPr marL="914400" lvl="1" indent="-457200">
              <a:buFont typeface="+mj-lt"/>
              <a:buAutoNum type="arabicPeriod"/>
            </a:pPr>
            <a:r>
              <a:rPr lang="en-US" sz="2400" dirty="0" smtClean="0"/>
              <a:t>In the midst of trying to fix a complaint</a:t>
            </a:r>
          </a:p>
          <a:p>
            <a:pPr marL="914400" lvl="1" indent="-457200">
              <a:buFont typeface="+mj-lt"/>
              <a:buAutoNum type="arabicPeriod"/>
            </a:pPr>
            <a:endParaRPr lang="en-US" sz="2400" b="1" dirty="0" smtClean="0"/>
          </a:p>
          <a:p>
            <a:pPr marL="457200" indent="-457200">
              <a:buFont typeface="+mj-lt"/>
              <a:buAutoNum type="alphaUcPeriod"/>
            </a:pPr>
            <a:r>
              <a:rPr lang="en-US" sz="2400" b="1" u="sng" dirty="0" smtClean="0"/>
              <a:t>Emphasis on Prayer</a:t>
            </a:r>
            <a:r>
              <a:rPr lang="en-US" sz="2400" b="1" dirty="0" smtClean="0"/>
              <a:t> (vv. 4, 6)</a:t>
            </a:r>
          </a:p>
          <a:p>
            <a:pPr marL="914400" lvl="1" indent="-457200">
              <a:buFont typeface="+mj-lt"/>
              <a:buAutoNum type="arabicPeriod"/>
            </a:pPr>
            <a:r>
              <a:rPr lang="en-US" sz="2400" dirty="0" smtClean="0"/>
              <a:t>Apostles would give themselves to prayer &amp; word</a:t>
            </a:r>
          </a:p>
          <a:p>
            <a:pPr marL="914400" lvl="1" indent="-457200">
              <a:buFont typeface="+mj-lt"/>
              <a:buAutoNum type="arabicPeriod"/>
            </a:pPr>
            <a:r>
              <a:rPr lang="en-US" sz="2400" dirty="0" smtClean="0"/>
              <a:t>Prayed before appointed the seven </a:t>
            </a:r>
          </a:p>
          <a:p>
            <a:pPr marL="914400" lvl="1" indent="-457200">
              <a:buFont typeface="+mj-lt"/>
              <a:buAutoNum type="arabicPeriod"/>
            </a:pPr>
            <a:endParaRPr lang="en-US" sz="2400" dirty="0" smtClean="0"/>
          </a:p>
          <a:p>
            <a:pPr marL="457200" indent="-457200">
              <a:buFont typeface="+mj-lt"/>
              <a:buAutoNum type="alphaUcPeriod"/>
            </a:pPr>
            <a:r>
              <a:rPr lang="en-US" sz="2400" b="1" u="sng" dirty="0" smtClean="0"/>
              <a:t>Wanted Men Full of Faith </a:t>
            </a:r>
            <a:r>
              <a:rPr lang="en-US" sz="2400" dirty="0" smtClean="0"/>
              <a:t>(v. 5)</a:t>
            </a:r>
          </a:p>
          <a:p>
            <a:pPr marL="914400" lvl="1" indent="-457200">
              <a:buFont typeface="+mj-lt"/>
              <a:buAutoNum type="arabicPeriod"/>
            </a:pPr>
            <a:r>
              <a:rPr lang="en-US" sz="2400" dirty="0" smtClean="0"/>
              <a:t>One thing to have faith</a:t>
            </a:r>
          </a:p>
          <a:p>
            <a:pPr marL="914400" lvl="1" indent="-457200">
              <a:buFont typeface="+mj-lt"/>
              <a:buAutoNum type="arabicPeriod"/>
            </a:pPr>
            <a:r>
              <a:rPr lang="en-US" sz="2400" dirty="0" smtClean="0"/>
              <a:t>Another thing  to be FULL of it!</a:t>
            </a:r>
            <a:endParaRPr lang="en-US" sz="2400" dirty="0"/>
          </a:p>
        </p:txBody>
      </p:sp>
    </p:spTree>
    <p:extLst>
      <p:ext uri="{BB962C8B-B14F-4D97-AF65-F5344CB8AC3E}">
        <p14:creationId xmlns:p14="http://schemas.microsoft.com/office/powerpoint/2010/main" val="1839577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2000"/>
                                        <p:tgtEl>
                                          <p:spTgt spid="3">
                                            <p:txEl>
                                              <p:pRg st="5" end="5"/>
                                            </p:txEl>
                                          </p:spTgt>
                                        </p:tgtEl>
                                      </p:cBhvr>
                                    </p:animEffect>
                                    <p:anim calcmode="lin" valueType="num">
                                      <p:cBhvr>
                                        <p:cTn id="3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2000"/>
                                        <p:tgtEl>
                                          <p:spTgt spid="3">
                                            <p:txEl>
                                              <p:pRg st="6" end="6"/>
                                            </p:txEl>
                                          </p:spTgt>
                                        </p:tgtEl>
                                      </p:cBhvr>
                                    </p:animEffect>
                                    <p:anim calcmode="lin" valueType="num">
                                      <p:cBhvr>
                                        <p:cTn id="4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anim calcmode="lin" valueType="num">
                                      <p:cBhvr>
                                        <p:cTn id="48"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2000"/>
                                        <p:tgtEl>
                                          <p:spTgt spid="3">
                                            <p:txEl>
                                              <p:pRg st="9" end="9"/>
                                            </p:txEl>
                                          </p:spTgt>
                                        </p:tgtEl>
                                      </p:cBhvr>
                                    </p:animEffect>
                                    <p:anim calcmode="lin" valueType="num">
                                      <p:cBhvr>
                                        <p:cTn id="56"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7" dur="18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58" dur="200" accel="100000" fill="hold">
                                          <p:stCondLst>
                                            <p:cond delay="18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fade">
                                      <p:cBhvr>
                                        <p:cTn id="63" dur="2000"/>
                                        <p:tgtEl>
                                          <p:spTgt spid="3">
                                            <p:txEl>
                                              <p:pRg st="10" end="10"/>
                                            </p:txEl>
                                          </p:spTgt>
                                        </p:tgtEl>
                                      </p:cBhvr>
                                    </p:animEffect>
                                    <p:anim calcmode="lin" valueType="num">
                                      <p:cBhvr>
                                        <p:cTn id="64"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5" dur="1800" decel="100000" fill="hold"/>
                                        <p:tgtEl>
                                          <p:spTgt spid="3">
                                            <p:txEl>
                                              <p:pRg st="10" end="10"/>
                                            </p:txEl>
                                          </p:spTgt>
                                        </p:tgtEl>
                                        <p:attrNameLst>
                                          <p:attrName>ppt_y</p:attrName>
                                        </p:attrNameLst>
                                      </p:cBhvr>
                                      <p:tavLst>
                                        <p:tav tm="0">
                                          <p:val>
                                            <p:strVal val="#ppt_y+1"/>
                                          </p:val>
                                        </p:tav>
                                        <p:tav tm="100000">
                                          <p:val>
                                            <p:strVal val="#ppt_y-.03"/>
                                          </p:val>
                                        </p:tav>
                                      </p:tavLst>
                                    </p:anim>
                                    <p:anim calcmode="lin" valueType="num">
                                      <p:cBhvr>
                                        <p:cTn id="66" dur="200" accel="100000" fill="hold">
                                          <p:stCondLst>
                                            <p:cond delay="1800"/>
                                          </p:stCondLst>
                                        </p:cTn>
                                        <p:tgtEl>
                                          <p:spTgt spid="3">
                                            <p:txEl>
                                              <p:pRg st="10" end="1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9226" y="439288"/>
            <a:ext cx="5192447"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smtClean="0">
                <a:ln/>
                <a:solidFill>
                  <a:schemeClr val="accent1">
                    <a:lumMod val="50000"/>
                  </a:schemeClr>
                </a:solidFill>
                <a:effectLst/>
                <a:latin typeface="Vingy" panose="020B0500000000000000" pitchFamily="34" charset="0"/>
              </a:rPr>
              <a:t>Growing Pains</a:t>
            </a:r>
            <a:endParaRPr lang="en-US" sz="6600" b="1" cap="none" spc="0" dirty="0">
              <a:ln/>
              <a:solidFill>
                <a:schemeClr val="accent1">
                  <a:lumMod val="50000"/>
                </a:schemeClr>
              </a:solidFill>
              <a:effectLst/>
              <a:latin typeface="Vingy" panose="020B0500000000000000" pitchFamily="34" charset="0"/>
            </a:endParaRPr>
          </a:p>
        </p:txBody>
      </p:sp>
      <p:sp>
        <p:nvSpPr>
          <p:cNvPr id="3" name="TextBox 2"/>
          <p:cNvSpPr txBox="1"/>
          <p:nvPr/>
        </p:nvSpPr>
        <p:spPr>
          <a:xfrm>
            <a:off x="1398494" y="1641414"/>
            <a:ext cx="7046259" cy="3785652"/>
          </a:xfrm>
          <a:prstGeom prst="rect">
            <a:avLst/>
          </a:prstGeom>
          <a:noFill/>
        </p:spPr>
        <p:txBody>
          <a:bodyPr wrap="square" rtlCol="0">
            <a:spAutoFit/>
          </a:bodyPr>
          <a:lstStyle/>
          <a:p>
            <a:pPr marL="571500" indent="-571500">
              <a:lnSpc>
                <a:spcPct val="150000"/>
              </a:lnSpc>
              <a:buFont typeface="+mj-lt"/>
              <a:buAutoNum type="romanUcPeriod"/>
            </a:pPr>
            <a:r>
              <a:rPr lang="en-US" sz="3200" dirty="0" smtClean="0">
                <a:solidFill>
                  <a:schemeClr val="accent1">
                    <a:lumMod val="75000"/>
                  </a:schemeClr>
                </a:solidFill>
                <a:latin typeface="Vingy" panose="020B0500000000000000" pitchFamily="34" charset="0"/>
              </a:rPr>
              <a:t>Church Must Do </a:t>
            </a:r>
            <a:r>
              <a:rPr lang="en-US" sz="3200" dirty="0">
                <a:solidFill>
                  <a:schemeClr val="accent1">
                    <a:lumMod val="75000"/>
                  </a:schemeClr>
                </a:solidFill>
                <a:latin typeface="Vingy" panose="020B0500000000000000" pitchFamily="34" charset="0"/>
              </a:rPr>
              <a:t>i</a:t>
            </a:r>
            <a:r>
              <a:rPr lang="en-US" sz="3200" dirty="0" smtClean="0">
                <a:solidFill>
                  <a:schemeClr val="accent1">
                    <a:lumMod val="75000"/>
                  </a:schemeClr>
                </a:solidFill>
                <a:latin typeface="Vingy" panose="020B0500000000000000" pitchFamily="34" charset="0"/>
              </a:rPr>
              <a:t>ts Own Work</a:t>
            </a:r>
          </a:p>
          <a:p>
            <a:pPr marL="400050" indent="-400050">
              <a:lnSpc>
                <a:spcPct val="150000"/>
              </a:lnSpc>
              <a:buFont typeface="+mj-lt"/>
              <a:buAutoNum type="romanUcPeriod"/>
            </a:pPr>
            <a:r>
              <a:rPr lang="en-US" sz="3200" dirty="0" smtClean="0">
                <a:solidFill>
                  <a:schemeClr val="accent1">
                    <a:lumMod val="75000"/>
                  </a:schemeClr>
                </a:solidFill>
                <a:latin typeface="Vingy" panose="020B0500000000000000" pitchFamily="34" charset="0"/>
              </a:rPr>
              <a:t> People Might be Neglected</a:t>
            </a:r>
          </a:p>
          <a:p>
            <a:pPr marL="400050" indent="-400050">
              <a:lnSpc>
                <a:spcPct val="150000"/>
              </a:lnSpc>
              <a:buFont typeface="+mj-lt"/>
              <a:buAutoNum type="romanUcPeriod"/>
            </a:pPr>
            <a:r>
              <a:rPr lang="en-US" sz="3200" dirty="0" smtClean="0">
                <a:solidFill>
                  <a:schemeClr val="accent1">
                    <a:lumMod val="75000"/>
                  </a:schemeClr>
                </a:solidFill>
                <a:latin typeface="Vingy" panose="020B0500000000000000" pitchFamily="34" charset="0"/>
              </a:rPr>
              <a:t> Men Must be Selected to Serve</a:t>
            </a:r>
          </a:p>
          <a:p>
            <a:pPr marL="400050" indent="-400050">
              <a:lnSpc>
                <a:spcPct val="150000"/>
              </a:lnSpc>
              <a:buFont typeface="+mj-lt"/>
              <a:buAutoNum type="romanUcPeriod"/>
            </a:pPr>
            <a:r>
              <a:rPr lang="en-US" sz="3200" dirty="0" smtClean="0">
                <a:solidFill>
                  <a:schemeClr val="accent1">
                    <a:lumMod val="75000"/>
                  </a:schemeClr>
                </a:solidFill>
                <a:latin typeface="Vingy" panose="020B0500000000000000" pitchFamily="34" charset="0"/>
              </a:rPr>
              <a:t> Must Emphasize the Spiritual</a:t>
            </a:r>
          </a:p>
          <a:p>
            <a:pPr marL="400050" indent="-400050">
              <a:lnSpc>
                <a:spcPct val="150000"/>
              </a:lnSpc>
              <a:buFont typeface="+mj-lt"/>
              <a:buAutoNum type="romanUcPeriod"/>
            </a:pPr>
            <a:r>
              <a:rPr lang="en-US" sz="3200" dirty="0" smtClean="0">
                <a:latin typeface="Vingy" panose="020B0500000000000000" pitchFamily="34" charset="0"/>
              </a:rPr>
              <a:t> Will be False Reports</a:t>
            </a:r>
            <a:endParaRPr lang="en-US" sz="3200" dirty="0">
              <a:latin typeface="Vingy" panose="020B0500000000000000" pitchFamily="34" charset="0"/>
            </a:endParaRPr>
          </a:p>
        </p:txBody>
      </p:sp>
    </p:spTree>
    <p:extLst>
      <p:ext uri="{BB962C8B-B14F-4D97-AF65-F5344CB8AC3E}">
        <p14:creationId xmlns:p14="http://schemas.microsoft.com/office/powerpoint/2010/main" val="41249156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1651" y="427470"/>
            <a:ext cx="7046259" cy="743986"/>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startAt="5"/>
            </a:pPr>
            <a:r>
              <a:rPr lang="en-US" sz="3200" dirty="0" smtClean="0">
                <a:latin typeface="Vingy" panose="020B0500000000000000" pitchFamily="34" charset="0"/>
              </a:rPr>
              <a:t>Will be False Reports</a:t>
            </a:r>
            <a:endParaRPr lang="en-US" sz="3200" dirty="0">
              <a:latin typeface="Vingy" panose="020B0500000000000000" pitchFamily="34" charset="0"/>
            </a:endParaRPr>
          </a:p>
        </p:txBody>
      </p:sp>
      <p:sp>
        <p:nvSpPr>
          <p:cNvPr id="3" name="TextBox 2"/>
          <p:cNvSpPr txBox="1"/>
          <p:nvPr/>
        </p:nvSpPr>
        <p:spPr>
          <a:xfrm>
            <a:off x="443757" y="1524000"/>
            <a:ext cx="8229600" cy="2677656"/>
          </a:xfrm>
          <a:prstGeom prst="rect">
            <a:avLst/>
          </a:prstGeom>
          <a:noFill/>
        </p:spPr>
        <p:txBody>
          <a:bodyPr wrap="square" rtlCol="0">
            <a:spAutoFit/>
          </a:bodyPr>
          <a:lstStyle/>
          <a:p>
            <a:pPr marL="457200" indent="-457200">
              <a:buFont typeface="+mj-lt"/>
              <a:buAutoNum type="alphaUcPeriod"/>
            </a:pPr>
            <a:r>
              <a:rPr lang="en-US" sz="2400" b="1" u="sng" dirty="0" smtClean="0"/>
              <a:t>Those Who Opposed Stephen – Totally Misrepresented Him</a:t>
            </a:r>
            <a:endParaRPr lang="en-US" sz="2400" b="1" dirty="0" smtClean="0"/>
          </a:p>
          <a:p>
            <a:pPr marL="914400" lvl="1" indent="-457200">
              <a:buFont typeface="+mj-lt"/>
              <a:buAutoNum type="arabicPeriod"/>
            </a:pPr>
            <a:r>
              <a:rPr lang="en-US" sz="2400" dirty="0" smtClean="0"/>
              <a:t>Charge: Blasphemes Moses and God (v. 11)</a:t>
            </a:r>
          </a:p>
          <a:p>
            <a:pPr marL="914400" lvl="1" indent="-457200">
              <a:buFont typeface="+mj-lt"/>
              <a:buAutoNum type="arabicPeriod"/>
            </a:pPr>
            <a:r>
              <a:rPr lang="en-US" sz="2400" dirty="0" smtClean="0"/>
              <a:t>Charge: Speaks against holy place and law (v. 13)</a:t>
            </a:r>
          </a:p>
          <a:p>
            <a:pPr marL="914400" lvl="1" indent="-457200">
              <a:buFont typeface="+mj-lt"/>
              <a:buAutoNum type="arabicPeriod"/>
            </a:pPr>
            <a:r>
              <a:rPr lang="en-US" sz="2400" dirty="0" smtClean="0"/>
              <a:t>Reasons:</a:t>
            </a:r>
          </a:p>
          <a:p>
            <a:pPr marL="1371600" lvl="2" indent="-457200">
              <a:buFont typeface="+mj-lt"/>
              <a:buAutoNum type="alphaLcPeriod"/>
            </a:pPr>
            <a:r>
              <a:rPr lang="en-US" sz="2400" dirty="0" smtClean="0"/>
              <a:t>They could not refute what he said (v. 10)</a:t>
            </a:r>
          </a:p>
          <a:p>
            <a:pPr marL="1371600" lvl="2" indent="-457200">
              <a:buFont typeface="+mj-lt"/>
              <a:buAutoNum type="alphaLcPeriod"/>
            </a:pPr>
            <a:r>
              <a:rPr lang="en-US" sz="2400" dirty="0" smtClean="0"/>
              <a:t>Misapplied what had been said (v. 14)</a:t>
            </a:r>
          </a:p>
        </p:txBody>
      </p:sp>
    </p:spTree>
    <p:extLst>
      <p:ext uri="{BB962C8B-B14F-4D97-AF65-F5344CB8AC3E}">
        <p14:creationId xmlns:p14="http://schemas.microsoft.com/office/powerpoint/2010/main" val="23736078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2000"/>
                                        <p:tgtEl>
                                          <p:spTgt spid="3">
                                            <p:txEl>
                                              <p:pRg st="3" end="3"/>
                                            </p:txEl>
                                          </p:spTgt>
                                        </p:tgtEl>
                                      </p:cBhvr>
                                    </p:animEffect>
                                    <p:anim calcmode="lin" valueType="num">
                                      <p:cBhvr>
                                        <p:cTn id="24"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anim calcmode="lin" valueType="num">
                                      <p:cBhvr>
                                        <p:cTn id="40"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1651" y="427470"/>
            <a:ext cx="7046259" cy="743986"/>
          </a:xfrm>
          <a:prstGeom prst="rect">
            <a:avLst/>
          </a:prstGeom>
          <a:solidFill>
            <a:schemeClr val="accent1">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lnSpc>
                <a:spcPct val="150000"/>
              </a:lnSpc>
              <a:buFont typeface="+mj-lt"/>
              <a:buAutoNum type="romanUcPeriod" startAt="5"/>
            </a:pPr>
            <a:r>
              <a:rPr lang="en-US" sz="3200" dirty="0" smtClean="0">
                <a:latin typeface="Vingy" panose="020B0500000000000000" pitchFamily="34" charset="0"/>
              </a:rPr>
              <a:t>Will be False Reports</a:t>
            </a:r>
            <a:endParaRPr lang="en-US" sz="3200" dirty="0">
              <a:latin typeface="Vingy" panose="020B0500000000000000" pitchFamily="34" charset="0"/>
            </a:endParaRPr>
          </a:p>
        </p:txBody>
      </p:sp>
      <p:sp>
        <p:nvSpPr>
          <p:cNvPr id="3" name="TextBox 2"/>
          <p:cNvSpPr txBox="1"/>
          <p:nvPr/>
        </p:nvSpPr>
        <p:spPr>
          <a:xfrm>
            <a:off x="443757" y="1524000"/>
            <a:ext cx="8229600" cy="3200876"/>
          </a:xfrm>
          <a:prstGeom prst="rect">
            <a:avLst/>
          </a:prstGeom>
          <a:noFill/>
        </p:spPr>
        <p:txBody>
          <a:bodyPr wrap="square" rtlCol="0">
            <a:spAutoFit/>
          </a:bodyPr>
          <a:lstStyle/>
          <a:p>
            <a:pPr marL="457200" indent="-457200">
              <a:buFont typeface="+mj-lt"/>
              <a:buAutoNum type="alphaUcPeriod"/>
            </a:pPr>
            <a:r>
              <a:rPr lang="en-US" sz="2400" b="1" u="sng" dirty="0" smtClean="0"/>
              <a:t>Those Who Opposed Stephen – Totally Misrepresented Him</a:t>
            </a:r>
          </a:p>
          <a:p>
            <a:pPr marL="457200" indent="-457200">
              <a:buFont typeface="+mj-lt"/>
              <a:buAutoNum type="alphaUcPeriod"/>
            </a:pPr>
            <a:endParaRPr lang="en-US" sz="1000" b="1" u="sng" dirty="0"/>
          </a:p>
          <a:p>
            <a:pPr marL="457200" indent="-457200">
              <a:buFont typeface="+mj-lt"/>
              <a:buAutoNum type="alphaUcPeriod"/>
            </a:pPr>
            <a:r>
              <a:rPr lang="en-US" sz="2400" b="1" u="sng" dirty="0" smtClean="0"/>
              <a:t>Don’t Be Surprised When False Reports are Spread</a:t>
            </a:r>
            <a:endParaRPr lang="en-US" sz="2400" b="1" dirty="0" smtClean="0"/>
          </a:p>
          <a:p>
            <a:pPr marL="914400" lvl="1" indent="-457200">
              <a:buFont typeface="+mj-lt"/>
              <a:buAutoNum type="arabicPeriod"/>
            </a:pPr>
            <a:r>
              <a:rPr lang="en-US" sz="2400" dirty="0" smtClean="0"/>
              <a:t>May be about you</a:t>
            </a:r>
          </a:p>
          <a:p>
            <a:pPr marL="914400" lvl="1" indent="-457200">
              <a:buFont typeface="+mj-lt"/>
              <a:buAutoNum type="arabicPeriod"/>
            </a:pPr>
            <a:r>
              <a:rPr lang="en-US" sz="2400" dirty="0" smtClean="0"/>
              <a:t>May be about this church</a:t>
            </a:r>
          </a:p>
          <a:p>
            <a:pPr marL="914400" lvl="1" indent="-457200">
              <a:buFont typeface="+mj-lt"/>
              <a:buAutoNum type="arabicPeriod"/>
            </a:pPr>
            <a:r>
              <a:rPr lang="en-US" sz="2400" dirty="0" smtClean="0"/>
              <a:t>May be about what we believe or practice</a:t>
            </a:r>
          </a:p>
          <a:p>
            <a:pPr marL="914400" lvl="1" indent="-457200">
              <a:buFont typeface="+mj-lt"/>
              <a:buAutoNum type="arabicPeriod"/>
            </a:pPr>
            <a:r>
              <a:rPr lang="en-US" sz="2400" dirty="0" smtClean="0"/>
              <a:t>May be about some preacher / church</a:t>
            </a:r>
          </a:p>
          <a:p>
            <a:pPr marL="914400" lvl="1" indent="-457200">
              <a:buFont typeface="+mj-lt"/>
              <a:buAutoNum type="arabicPeriod"/>
            </a:pPr>
            <a:r>
              <a:rPr lang="en-US" sz="2400" i="1" dirty="0" smtClean="0"/>
              <a:t>Don’t believe everything you hear!</a:t>
            </a:r>
          </a:p>
        </p:txBody>
      </p:sp>
    </p:spTree>
    <p:extLst>
      <p:ext uri="{BB962C8B-B14F-4D97-AF65-F5344CB8AC3E}">
        <p14:creationId xmlns:p14="http://schemas.microsoft.com/office/powerpoint/2010/main" val="29373118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anim calcmode="lin" valueType="num">
                                      <p:cBhvr>
                                        <p:cTn id="8"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2000"/>
                                        <p:tgtEl>
                                          <p:spTgt spid="3">
                                            <p:txEl>
                                              <p:pRg st="4" end="4"/>
                                            </p:txEl>
                                          </p:spTgt>
                                        </p:tgtEl>
                                      </p:cBhvr>
                                    </p:animEffect>
                                    <p:anim calcmode="lin" valueType="num">
                                      <p:cBhvr>
                                        <p:cTn id="1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2000"/>
                                        <p:tgtEl>
                                          <p:spTgt spid="3">
                                            <p:txEl>
                                              <p:pRg st="5" end="5"/>
                                            </p:txEl>
                                          </p:spTgt>
                                        </p:tgtEl>
                                      </p:cBhvr>
                                    </p:animEffect>
                                    <p:anim calcmode="lin" valueType="num">
                                      <p:cBhvr>
                                        <p:cTn id="24"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2000"/>
                                        <p:tgtEl>
                                          <p:spTgt spid="3">
                                            <p:txEl>
                                              <p:pRg st="6" end="6"/>
                                            </p:txEl>
                                          </p:spTgt>
                                        </p:tgtEl>
                                      </p:cBhvr>
                                    </p:animEffect>
                                    <p:anim calcmode="lin" valueType="num">
                                      <p:cBhvr>
                                        <p:cTn id="32"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2000"/>
                                        <p:tgtEl>
                                          <p:spTgt spid="3">
                                            <p:txEl>
                                              <p:pRg st="7" end="7"/>
                                            </p:txEl>
                                          </p:spTgt>
                                        </p:tgtEl>
                                      </p:cBhvr>
                                    </p:animEffect>
                                    <p:anim calcmode="lin" valueType="num">
                                      <p:cBhvr>
                                        <p:cTn id="40"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9226" y="439288"/>
            <a:ext cx="5192447"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smtClean="0">
                <a:ln/>
                <a:solidFill>
                  <a:schemeClr val="accent1">
                    <a:lumMod val="50000"/>
                  </a:schemeClr>
                </a:solidFill>
                <a:effectLst/>
                <a:latin typeface="Vingy" panose="020B0500000000000000" pitchFamily="34" charset="0"/>
              </a:rPr>
              <a:t>Growing Pains</a:t>
            </a:r>
            <a:endParaRPr lang="en-US" sz="6600" b="1" cap="none" spc="0" dirty="0">
              <a:ln/>
              <a:solidFill>
                <a:schemeClr val="accent1">
                  <a:lumMod val="50000"/>
                </a:schemeClr>
              </a:solidFill>
              <a:effectLst/>
              <a:latin typeface="Vingy" panose="020B0500000000000000" pitchFamily="34" charset="0"/>
            </a:endParaRPr>
          </a:p>
        </p:txBody>
      </p:sp>
      <p:sp>
        <p:nvSpPr>
          <p:cNvPr id="3" name="TextBox 2"/>
          <p:cNvSpPr txBox="1"/>
          <p:nvPr/>
        </p:nvSpPr>
        <p:spPr>
          <a:xfrm>
            <a:off x="1398494" y="1641414"/>
            <a:ext cx="7046259" cy="3785652"/>
          </a:xfrm>
          <a:prstGeom prst="rect">
            <a:avLst/>
          </a:prstGeom>
          <a:noFill/>
        </p:spPr>
        <p:txBody>
          <a:bodyPr wrap="square" rtlCol="0">
            <a:spAutoFit/>
          </a:bodyPr>
          <a:lstStyle/>
          <a:p>
            <a:pPr marL="571500" indent="-571500">
              <a:lnSpc>
                <a:spcPct val="150000"/>
              </a:lnSpc>
              <a:buFont typeface="+mj-lt"/>
              <a:buAutoNum type="romanUcPeriod"/>
            </a:pPr>
            <a:r>
              <a:rPr lang="en-US" sz="3200" dirty="0" smtClean="0">
                <a:latin typeface="Vingy" panose="020B0500000000000000" pitchFamily="34" charset="0"/>
              </a:rPr>
              <a:t>Church Must Do </a:t>
            </a:r>
            <a:r>
              <a:rPr lang="en-US" sz="3200" dirty="0">
                <a:latin typeface="Vingy" panose="020B0500000000000000" pitchFamily="34" charset="0"/>
              </a:rPr>
              <a:t>i</a:t>
            </a:r>
            <a:r>
              <a:rPr lang="en-US" sz="3200" dirty="0" smtClean="0">
                <a:latin typeface="Vingy" panose="020B0500000000000000" pitchFamily="34" charset="0"/>
              </a:rPr>
              <a:t>ts Own Work</a:t>
            </a:r>
          </a:p>
          <a:p>
            <a:pPr marL="400050" indent="-400050">
              <a:lnSpc>
                <a:spcPct val="150000"/>
              </a:lnSpc>
              <a:buFont typeface="+mj-lt"/>
              <a:buAutoNum type="romanUcPeriod"/>
            </a:pPr>
            <a:r>
              <a:rPr lang="en-US" sz="3200" dirty="0" smtClean="0">
                <a:latin typeface="Vingy" panose="020B0500000000000000" pitchFamily="34" charset="0"/>
              </a:rPr>
              <a:t> People Might be Neglected</a:t>
            </a:r>
          </a:p>
          <a:p>
            <a:pPr marL="400050" indent="-400050">
              <a:lnSpc>
                <a:spcPct val="150000"/>
              </a:lnSpc>
              <a:buFont typeface="+mj-lt"/>
              <a:buAutoNum type="romanUcPeriod"/>
            </a:pPr>
            <a:r>
              <a:rPr lang="en-US" sz="3200" dirty="0" smtClean="0">
                <a:latin typeface="Vingy" panose="020B0500000000000000" pitchFamily="34" charset="0"/>
              </a:rPr>
              <a:t> Men Must be Selected to Serve</a:t>
            </a:r>
          </a:p>
          <a:p>
            <a:pPr marL="400050" indent="-400050">
              <a:lnSpc>
                <a:spcPct val="150000"/>
              </a:lnSpc>
              <a:buFont typeface="+mj-lt"/>
              <a:buAutoNum type="romanUcPeriod"/>
            </a:pPr>
            <a:r>
              <a:rPr lang="en-US" sz="3200" dirty="0" smtClean="0">
                <a:latin typeface="Vingy" panose="020B0500000000000000" pitchFamily="34" charset="0"/>
              </a:rPr>
              <a:t> Must Emphasize the Spiritual</a:t>
            </a:r>
          </a:p>
          <a:p>
            <a:pPr marL="400050" indent="-400050">
              <a:lnSpc>
                <a:spcPct val="150000"/>
              </a:lnSpc>
              <a:buFont typeface="+mj-lt"/>
              <a:buAutoNum type="romanUcPeriod"/>
            </a:pPr>
            <a:r>
              <a:rPr lang="en-US" sz="3200" dirty="0" smtClean="0">
                <a:latin typeface="Vingy" panose="020B0500000000000000" pitchFamily="34" charset="0"/>
              </a:rPr>
              <a:t> Will be False Reports</a:t>
            </a:r>
            <a:endParaRPr lang="en-US" sz="3200" dirty="0">
              <a:latin typeface="Vingy" panose="020B0500000000000000" pitchFamily="34" charset="0"/>
            </a:endParaRPr>
          </a:p>
        </p:txBody>
      </p:sp>
    </p:spTree>
    <p:extLst>
      <p:ext uri="{BB962C8B-B14F-4D97-AF65-F5344CB8AC3E}">
        <p14:creationId xmlns:p14="http://schemas.microsoft.com/office/powerpoint/2010/main" val="40029231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4"/>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697</TotalTime>
  <Words>1899</Words>
  <Application>Microsoft Office PowerPoint</Application>
  <PresentationFormat>On-screen Show (4:3)</PresentationFormat>
  <Paragraphs>290</Paragraphs>
  <Slides>37</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37</vt:i4>
      </vt:variant>
    </vt:vector>
  </HeadingPairs>
  <TitlesOfParts>
    <vt:vector size="46" baseType="lpstr">
      <vt:lpstr>Garamond</vt:lpstr>
      <vt:lpstr>Calibri</vt:lpstr>
      <vt:lpstr>Arial Narrow</vt:lpstr>
      <vt:lpstr>Arial Rounded MT Bold</vt:lpstr>
      <vt:lpstr>Times New Roman</vt:lpstr>
      <vt:lpstr>Arial</vt:lpstr>
      <vt:lpstr>Vingy</vt:lpstr>
      <vt:lpstr>Organic</vt:lpstr>
      <vt:lpstr>13_Office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Growing Pains</dc:title>
  <dc:creator>DonnieV</dc:creator>
  <cp:lastModifiedBy>DonnieV</cp:lastModifiedBy>
  <cp:revision>24</cp:revision>
  <cp:lastPrinted>2014-02-09T04:12:19Z</cp:lastPrinted>
  <dcterms:created xsi:type="dcterms:W3CDTF">2014-02-08T16:48:37Z</dcterms:created>
  <dcterms:modified xsi:type="dcterms:W3CDTF">2014-03-12T12:20:53Z</dcterms:modified>
</cp:coreProperties>
</file>