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720" r:id="rId4"/>
  </p:sldMasterIdLst>
  <p:notesMasterIdLst>
    <p:notesMasterId r:id="rId30"/>
  </p:notesMasterIdLst>
  <p:sldIdLst>
    <p:sldId id="273" r:id="rId5"/>
    <p:sldId id="276" r:id="rId6"/>
    <p:sldId id="304" r:id="rId7"/>
    <p:sldId id="284" r:id="rId8"/>
    <p:sldId id="262" r:id="rId9"/>
    <p:sldId id="310" r:id="rId10"/>
    <p:sldId id="274" r:id="rId11"/>
    <p:sldId id="309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06" r:id="rId20"/>
    <p:sldId id="311" r:id="rId21"/>
    <p:sldId id="320" r:id="rId22"/>
    <p:sldId id="321" r:id="rId23"/>
    <p:sldId id="307" r:id="rId24"/>
    <p:sldId id="312" r:id="rId25"/>
    <p:sldId id="327" r:id="rId26"/>
    <p:sldId id="328" r:id="rId27"/>
    <p:sldId id="308" r:id="rId28"/>
    <p:sldId id="305" r:id="rId29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31"/>
      <p: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Arial Narrow" panose="020B0606020202030204" pitchFamily="34" charset="0"/>
      <p:regular r:id="rId37"/>
      <p:bold r:id="rId38"/>
      <p:italic r:id="rId39"/>
      <p:boldItalic r:id="rId40"/>
    </p:embeddedFont>
    <p:embeddedFont>
      <p:font typeface="Arial Rounded MT Bold" panose="020F0704030504030204" pitchFamily="34" charset="0"/>
      <p:regular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84FCC-3E79-4562-B1F1-B67EC965ADE8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41B26-0E64-46C8-A6A7-2882E45C4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28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3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6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3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25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5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3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79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9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1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9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3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4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5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4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2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04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5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71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5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56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5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6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6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6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9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1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8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55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4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7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7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28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8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0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6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5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3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9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403123" y="365126"/>
            <a:ext cx="8209935" cy="1460499"/>
          </a:xfrm>
          <a:prstGeom prst="roundRect">
            <a:avLst>
              <a:gd name="adj" fmla="val 9935"/>
            </a:avLst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3" y="367377"/>
            <a:ext cx="1976898" cy="148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36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99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3A7B9-79E8-4E1C-85CD-221186EA04BA}" type="datetimeFigureOut">
              <a:rPr lang="en-US" smtClean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7203E-81E7-4480-810A-758261BD78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http://images.clipartpanda.com/working-clipart-dc8MAqGRi.jpe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35" l="3883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7" y="1925892"/>
            <a:ext cx="6705600" cy="503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62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1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527" y="1415845"/>
            <a:ext cx="2733368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Refuse to fellowship those we should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29963" y="1415845"/>
            <a:ext cx="2875937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Extend fellowship to those we should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7019" y="186813"/>
            <a:ext cx="6508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The Importance of Fellowship</a:t>
            </a:r>
          </a:p>
        </p:txBody>
      </p:sp>
      <p:sp>
        <p:nvSpPr>
          <p:cNvPr id="5" name="Left-Right Arrow 4"/>
          <p:cNvSpPr/>
          <p:nvPr/>
        </p:nvSpPr>
        <p:spPr>
          <a:xfrm>
            <a:off x="3752249" y="1789471"/>
            <a:ext cx="1582993" cy="40312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1347" y="3029598"/>
            <a:ext cx="235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tx2"/>
                </a:solidFill>
              </a:rPr>
              <a:t>(3 John 9-11)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9345" y="3029597"/>
            <a:ext cx="2379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tx2"/>
                </a:solidFill>
              </a:rPr>
              <a:t>(2 John 9-11)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9023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105" y="84633"/>
            <a:ext cx="8302145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What 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anose="020F0704030504030204" pitchFamily="34" charset="0"/>
              </a:rPr>
              <a:t>Biblical Fellowship?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2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Meaning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678427" y="356091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2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Direction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4486788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2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Use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of Fellowship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678427" y="5412659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</a:t>
            </a:r>
            <a:r>
              <a:rPr kumimoji="0" lang="en-US" sz="3200" b="0" i="0" u="sng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Conclusions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about Fellowship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Wave 2"/>
          <p:cNvSpPr/>
          <p:nvPr/>
        </p:nvSpPr>
        <p:spPr>
          <a:xfrm rot="20860627">
            <a:off x="204138" y="145689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10009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146" y="78656"/>
            <a:ext cx="5093109" cy="67095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 Corinthians 6:14–17</a:t>
            </a:r>
          </a:p>
          <a:p>
            <a:endParaRPr lang="en-US" dirty="0"/>
          </a:p>
          <a:p>
            <a:r>
              <a:rPr lang="en-US" sz="2400" baseline="30000" dirty="0">
                <a:latin typeface="Arial Narrow" panose="020B0606020202030204" pitchFamily="34" charset="0"/>
              </a:rPr>
              <a:t>14 </a:t>
            </a:r>
            <a:r>
              <a:rPr lang="en-US" sz="2400" dirty="0">
                <a:latin typeface="Arial Narrow" panose="020B0606020202030204" pitchFamily="34" charset="0"/>
              </a:rPr>
              <a:t>Do not be unequally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yoked</a:t>
            </a:r>
            <a:r>
              <a:rPr lang="en-US" sz="2400" dirty="0">
                <a:latin typeface="Arial Narrow" panose="020B0606020202030204" pitchFamily="34" charset="0"/>
              </a:rPr>
              <a:t> together with unbelievers. For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fellowship</a:t>
            </a:r>
            <a:r>
              <a:rPr lang="en-US" sz="2400" dirty="0">
                <a:latin typeface="Arial Narrow" panose="020B0606020202030204" pitchFamily="34" charset="0"/>
              </a:rPr>
              <a:t> has righteousness with lawlessness? And what </a:t>
            </a:r>
            <a:r>
              <a:rPr lang="en-US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communion</a:t>
            </a:r>
            <a:r>
              <a:rPr lang="en-US" sz="2400" dirty="0">
                <a:latin typeface="Arial Narrow" panose="020B0606020202030204" pitchFamily="34" charset="0"/>
              </a:rPr>
              <a:t> has light with darkness?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15 </a:t>
            </a:r>
            <a:r>
              <a:rPr lang="en-US" sz="2400" dirty="0">
                <a:latin typeface="Arial Narrow" panose="020B0606020202030204" pitchFamily="34" charset="0"/>
              </a:rPr>
              <a:t>And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accord</a:t>
            </a:r>
            <a:r>
              <a:rPr lang="en-US" sz="2400" dirty="0">
                <a:latin typeface="Arial Narrow" panose="020B0606020202030204" pitchFamily="34" charset="0"/>
              </a:rPr>
              <a:t> has Christ with Belial? Or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part</a:t>
            </a:r>
            <a:r>
              <a:rPr lang="en-US" sz="2400" dirty="0">
                <a:latin typeface="Arial Narrow" panose="020B0606020202030204" pitchFamily="34" charset="0"/>
              </a:rPr>
              <a:t> has a believer with an unbeliever?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16 </a:t>
            </a:r>
            <a:r>
              <a:rPr lang="en-US" sz="2400" dirty="0">
                <a:latin typeface="Arial Narrow" panose="020B0606020202030204" pitchFamily="34" charset="0"/>
              </a:rPr>
              <a:t>And what </a:t>
            </a:r>
            <a:r>
              <a:rPr lang="en-US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agreement</a:t>
            </a:r>
            <a:r>
              <a:rPr lang="en-US" sz="2400" dirty="0">
                <a:latin typeface="Arial Narrow" panose="020B0606020202030204" pitchFamily="34" charset="0"/>
              </a:rPr>
              <a:t> has the temple of God with idols? For you are the temple of the living God. As God has said: </a:t>
            </a:r>
            <a:r>
              <a:rPr lang="en-US" sz="2400" i="1" dirty="0">
                <a:latin typeface="Arial Narrow" panose="020B0606020202030204" pitchFamily="34" charset="0"/>
              </a:rPr>
              <a:t>“I will dwell in them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walk among them</a:t>
            </a:r>
            <a:r>
              <a:rPr lang="en-US" sz="2400" dirty="0">
                <a:latin typeface="Arial Narrow" panose="020B0606020202030204" pitchFamily="34" charset="0"/>
              </a:rPr>
              <a:t>. </a:t>
            </a:r>
            <a:r>
              <a:rPr lang="en-US" sz="2400" i="1" dirty="0">
                <a:latin typeface="Arial Narrow" panose="020B0606020202030204" pitchFamily="34" charset="0"/>
              </a:rPr>
              <a:t>I will be their God,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they shall be My people.”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</a:p>
          <a:p>
            <a:r>
              <a:rPr lang="en-US" sz="2400" baseline="30000" dirty="0">
                <a:latin typeface="Arial Narrow" panose="020B0606020202030204" pitchFamily="34" charset="0"/>
              </a:rPr>
              <a:t>17 </a:t>
            </a:r>
            <a:r>
              <a:rPr lang="en-US" sz="2400" dirty="0">
                <a:latin typeface="Arial Narrow" panose="020B0606020202030204" pitchFamily="34" charset="0"/>
              </a:rPr>
              <a:t>Therefore </a:t>
            </a:r>
            <a:r>
              <a:rPr lang="en-US" sz="2400" i="1" dirty="0">
                <a:latin typeface="Arial Narrow" panose="020B0606020202030204" pitchFamily="34" charset="0"/>
              </a:rPr>
              <a:t>“Come out from among them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be separate, says the Lord</a:t>
            </a:r>
            <a:r>
              <a:rPr lang="en-US" sz="2400" dirty="0">
                <a:latin typeface="Arial Narrow" panose="020B0606020202030204" pitchFamily="34" charset="0"/>
              </a:rPr>
              <a:t>. </a:t>
            </a:r>
            <a:r>
              <a:rPr lang="en-US" sz="2400" i="1" dirty="0">
                <a:latin typeface="Arial Narrow" panose="020B0606020202030204" pitchFamily="34" charset="0"/>
              </a:rPr>
              <a:t>Do not touch what is unclean,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i="1" dirty="0">
                <a:latin typeface="Arial Narrow" panose="020B0606020202030204" pitchFamily="34" charset="0"/>
              </a:rPr>
              <a:t>And I will receive you.”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667432" y="1032387"/>
            <a:ext cx="2349910" cy="196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174657" y="801554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Work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962400" y="1425677"/>
            <a:ext cx="2054942" cy="196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74657" y="1194844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 in Action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769806" y="2104103"/>
            <a:ext cx="4247536" cy="6882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74657" y="1818966"/>
            <a:ext cx="25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koinonia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487561" y="2497394"/>
            <a:ext cx="3529781" cy="5899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74656" y="2266561"/>
            <a:ext cx="281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Harmony of thought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769806" y="2871019"/>
            <a:ext cx="4247536" cy="2949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74655" y="2654934"/>
            <a:ext cx="2812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part together with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890684" y="3618271"/>
            <a:ext cx="3126658" cy="3932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89402" y="3433420"/>
            <a:ext cx="281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union of purpose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79808" y="4031225"/>
            <a:ext cx="3406874" cy="2629140"/>
          </a:xfrm>
          <a:prstGeom prst="roundRect">
            <a:avLst>
              <a:gd name="adj" fmla="val 21903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Thus: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Agreement in principle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leading to joint or common action in spiritual work</a:t>
            </a:r>
          </a:p>
        </p:txBody>
      </p:sp>
      <p:sp>
        <p:nvSpPr>
          <p:cNvPr id="17" name="Wave 16"/>
          <p:cNvSpPr/>
          <p:nvPr/>
        </p:nvSpPr>
        <p:spPr>
          <a:xfrm rot="20860627">
            <a:off x="6305" y="112812"/>
            <a:ext cx="1121434" cy="595223"/>
          </a:xfrm>
          <a:prstGeom prst="wav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8893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8247" y="84633"/>
            <a:ext cx="5087868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Fellowship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 The Truth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574" y="3539978"/>
            <a:ext cx="7142671" cy="1200329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What Relationship Does </a:t>
            </a:r>
            <a:r>
              <a:rPr lang="en-US" sz="3600" b="1" u="sng" dirty="0"/>
              <a:t>Fellowship</a:t>
            </a:r>
            <a:r>
              <a:rPr lang="en-US" sz="3600" dirty="0"/>
              <a:t> &amp; </a:t>
            </a:r>
            <a:r>
              <a:rPr lang="en-US" sz="3600" b="1" u="sng" dirty="0"/>
              <a:t>Truth</a:t>
            </a:r>
            <a:r>
              <a:rPr lang="en-US" sz="3600" dirty="0"/>
              <a:t> Have?</a:t>
            </a:r>
          </a:p>
        </p:txBody>
      </p:sp>
    </p:spTree>
    <p:extLst>
      <p:ext uri="{BB962C8B-B14F-4D97-AF65-F5344CB8AC3E}">
        <p14:creationId xmlns:p14="http://schemas.microsoft.com/office/powerpoint/2010/main" val="199388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7971" y="112144"/>
            <a:ext cx="7970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One Idea of Fellowship:</a:t>
            </a:r>
          </a:p>
          <a:p>
            <a:endParaRPr lang="en-US" sz="900" dirty="0"/>
          </a:p>
          <a:p>
            <a:pPr algn="ctr"/>
            <a:r>
              <a:rPr lang="en-US" sz="4400" b="1" dirty="0"/>
              <a:t>Unity in Diversity (Doctrinal)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5389" y="2165230"/>
            <a:ext cx="77033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was behind the “Unity Meetings” (1930’s)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/>
              <a:t>Doctrine promoted by New Unity / Grace-Fellowship Movement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/>
              <a:t>Promoted in broader fellowship in abuse of Romans 14 (1980’s-1990’s)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so, then basis of fellowship is not Truth!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Some have made </a:t>
            </a:r>
            <a:r>
              <a:rPr lang="en-US" sz="2000" i="1" dirty="0"/>
              <a:t>part</a:t>
            </a:r>
            <a:r>
              <a:rPr lang="en-US" sz="2000" dirty="0"/>
              <a:t> of the Truth as the basis (gospel –vs- doctrine </a:t>
            </a:r>
            <a:r>
              <a:rPr lang="en-US" sz="2000" dirty="0" err="1"/>
              <a:t>disctintion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5085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5993" y="84633"/>
            <a:ext cx="5152373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Fellowship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 The Truth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8493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John 17:20-21 – Jesus prayed for unity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Verse 6 – “…kept your word”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Verse 17 – “Your word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is truth”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baseline="0" dirty="0">
                <a:solidFill>
                  <a:sysClr val="windowText" lastClr="000000"/>
                </a:solidFill>
              </a:rPr>
              <a:t>Verse 20 – “believe in Me through their word.”</a:t>
            </a: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5654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John 17:20-21 – Jesus prayed for unity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1 Cor. 1:10 – Answer to division at Corinth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All speak the same thing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Same mind (cf. 2:16 – revelation of Christ)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Same judgment (cf. Acts 20:3 - conclusion)</a:t>
            </a: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7796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is the basis for fellowship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1 John 1:1-7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Verses 1-5 – Rev. delivered by faithful witnesses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Verse 6  - Rev. basis of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truth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baseline="0" dirty="0">
                <a:solidFill>
                  <a:sysClr val="windowText" lastClr="000000"/>
                </a:solidFill>
              </a:rPr>
              <a:t>Verse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 7 – Rev. basis for fellowship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John 2:3-6 – Commandments (to have fellowship with God)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baseline="0" dirty="0">
                <a:solidFill>
                  <a:sysClr val="windowText" lastClr="000000"/>
                </a:solidFill>
              </a:rPr>
              <a:t>1</a:t>
            </a:r>
            <a:r>
              <a:rPr lang="en-US" sz="2400" kern="0" dirty="0">
                <a:solidFill>
                  <a:sysClr val="windowText" lastClr="000000"/>
                </a:solidFill>
              </a:rPr>
              <a:t> John 2: 7 – Commandment = word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Abiding</a:t>
            </a: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in truth (2:24, 28; 3:6, 24; 4:1-6; 2 </a:t>
            </a:r>
            <a:r>
              <a:rPr kumimoji="0" lang="en-US" sz="2400" b="0" u="none" strike="noStrike" kern="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Jno</a:t>
            </a: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 9)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9677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is the basis for fellowship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for rejecting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Rom. 16:17-18 – Contrary to the doctrine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 Thess. 3:6,</a:t>
            </a: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14 – Does not follow word received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7390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is the basis for fellowship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for rejecting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baseline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includes the whole revelation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Gospel is doctrine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Obeyed the gospel (Rom. 10:16)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Obeyed the doctrine (Rom. 6:17)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Obeying the truth (Rom. 2:8)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Obedient to the faith (Rom. 1:5; 16:26)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Used interchangeably (1 Tim. 1:10-11)</a:t>
            </a:r>
          </a:p>
        </p:txBody>
      </p:sp>
    </p:spTree>
    <p:extLst>
      <p:ext uri="{BB962C8B-B14F-4D97-AF65-F5344CB8AC3E}">
        <p14:creationId xmlns:p14="http://schemas.microsoft.com/office/powerpoint/2010/main" val="76425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is the basis for fellowship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for rejecting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baseline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includes the whole revelation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Gospel is doctrine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Aliens taught doctrine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Acts 5:28 – filled Jerusalem with doctrine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Acts 4:2; 14:21 – taught the people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Acts 13:12 – believed the doctrine of the Lord</a:t>
            </a:r>
          </a:p>
        </p:txBody>
      </p:sp>
    </p:spTree>
    <p:extLst>
      <p:ext uri="{BB962C8B-B14F-4D97-AF65-F5344CB8AC3E}">
        <p14:creationId xmlns:p14="http://schemas.microsoft.com/office/powerpoint/2010/main" val="358880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is the basis for fellowship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for rejecting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baseline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includes the whole revelation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Gospel is doctrine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Aliens taught doctrine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Gospel was preached to the church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Rom. 1:7, 15 – preach gospel to church at Rome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Acts 20:7 – Paul preached to assembly at Troas</a:t>
            </a:r>
          </a:p>
        </p:txBody>
      </p:sp>
    </p:spTree>
    <p:extLst>
      <p:ext uri="{BB962C8B-B14F-4D97-AF65-F5344CB8AC3E}">
        <p14:creationId xmlns:p14="http://schemas.microsoft.com/office/powerpoint/2010/main" val="387364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936" y="2172929"/>
            <a:ext cx="81917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 for unity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is the basis for fellowship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Truth is the basis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for rejecting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baseline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includes the whole revelation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451230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Unity &amp; Fellowship is Dear &amp; Precious</a:t>
            </a:r>
          </a:p>
          <a:p>
            <a:pPr algn="ctr"/>
            <a:r>
              <a:rPr lang="en-US" sz="2800" i="1" dirty="0"/>
              <a:t>But Should Not be Maintained at the Expense of Truth! </a:t>
            </a:r>
          </a:p>
        </p:txBody>
      </p:sp>
    </p:spTree>
    <p:extLst>
      <p:ext uri="{BB962C8B-B14F-4D97-AF65-F5344CB8AC3E}">
        <p14:creationId xmlns:p14="http://schemas.microsoft.com/office/powerpoint/2010/main" val="643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5993" y="84633"/>
            <a:ext cx="5152373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Fellowship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 The Truth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364525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Objections</a:t>
            </a:r>
          </a:p>
        </p:txBody>
      </p:sp>
    </p:spTree>
    <p:extLst>
      <p:ext uri="{BB962C8B-B14F-4D97-AF65-F5344CB8AC3E}">
        <p14:creationId xmlns:p14="http://schemas.microsoft.com/office/powerpoint/2010/main" val="52210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Objections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“Legalism”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Charge – “Legalist” –for appeal to follow law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Means: opposed to using Truth as standard of fellowship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We</a:t>
            </a: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are under law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baseline="0" dirty="0">
                <a:solidFill>
                  <a:sysClr val="windowText" lastClr="000000"/>
                </a:solidFill>
              </a:rPr>
              <a:t>1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 </a:t>
            </a:r>
            <a:r>
              <a:rPr lang="en-US" sz="2400" i="1" kern="0" dirty="0" err="1">
                <a:solidFill>
                  <a:sysClr val="windowText" lastClr="000000"/>
                </a:solidFill>
              </a:rPr>
              <a:t>Jno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. 3:4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Gal.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6:2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baseline="0" dirty="0">
                <a:solidFill>
                  <a:sysClr val="windowText" lastClr="000000"/>
                </a:solidFill>
              </a:rPr>
              <a:t>Jas.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 1:25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If</a:t>
            </a: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not – there is no sin (Rom. 4:15)</a:t>
            </a:r>
          </a:p>
        </p:txBody>
      </p:sp>
    </p:spTree>
    <p:extLst>
      <p:ext uri="{BB962C8B-B14F-4D97-AF65-F5344CB8AC3E}">
        <p14:creationId xmlns:p14="http://schemas.microsoft.com/office/powerpoint/2010/main" val="20247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Objections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“Legalism”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“Can’t understand </a:t>
            </a: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alike”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Charge really says – truth is not clear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Argued that Bible teaching on MDR – “lacks clarity”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kumimoji="0" lang="en-US" sz="24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What about Matt. 19:9 lacks clarity?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Where does that end? </a:t>
            </a:r>
            <a:endParaRPr kumimoji="0" lang="en-US" sz="2400" b="0" i="1" u="none" strike="noStrike" kern="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noProof="0" dirty="0">
                <a:solidFill>
                  <a:sysClr val="windowText" lastClr="000000"/>
                </a:solidFill>
              </a:rPr>
              <a:t>“What makes your position the default position?”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u="none" strike="noStrike" kern="0" cap="none" spc="0" normalizeH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We can understand the revelation (Eph. 3:3-5; 5:17)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noProof="0" dirty="0">
                <a:solidFill>
                  <a:sysClr val="windowText" lastClr="000000"/>
                </a:solidFill>
              </a:rPr>
              <a:t>We can understand it alike (1 Cor. 1:10)</a:t>
            </a:r>
            <a:endParaRPr kumimoji="0" lang="en-US" sz="2400" b="0" u="none" strike="noStrike" kern="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4320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Objections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“Legalism”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“Can’t understand </a:t>
            </a: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alike”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“Must all agree on every point</a:t>
            </a:r>
            <a:r>
              <a:rPr kumimoji="0" lang="en-US" sz="2800" b="0" i="0" u="sng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&amp; interpretation of every passage”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Romans 14 – unity in spite of differences on personal liberties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It is not a simple misunderstanding of a verse that separates – but SIN that separates from God.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There is a growing process (2 Pet. 3:18)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endParaRPr kumimoji="0" lang="en-US" sz="2400" b="0" u="none" strike="noStrike" kern="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786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5993" y="84633"/>
            <a:ext cx="5152373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Fellowship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 The Truth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364525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Objections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678427" y="465546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Application</a:t>
            </a:r>
          </a:p>
        </p:txBody>
      </p:sp>
    </p:spTree>
    <p:extLst>
      <p:ext uri="{BB962C8B-B14F-4D97-AF65-F5344CB8AC3E}">
        <p14:creationId xmlns:p14="http://schemas.microsoft.com/office/powerpoint/2010/main" val="95235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Application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Issues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Instrumental Music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Church Sponsored Institutions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Church Recreation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noProof="0" dirty="0">
                <a:solidFill>
                  <a:sysClr val="windowText" lastClr="000000"/>
                </a:solidFill>
              </a:rPr>
              <a:t>Neo-Calvinism (Grace covers…)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kumimoji="0" lang="en-US" sz="2400" b="0" u="none" strike="noStrike" kern="0" cap="none" spc="0" normalizeH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Divorce &amp; Remarriage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noProof="0" dirty="0">
                <a:solidFill>
                  <a:sysClr val="windowText" lastClr="000000"/>
                </a:solidFill>
              </a:rPr>
              <a:t>Multiple Causes for Divorce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noProof="0" dirty="0">
                <a:solidFill>
                  <a:sysClr val="windowText" lastClr="000000"/>
                </a:solidFill>
              </a:rPr>
              <a:t>Broader fellowship (abuse of Romans 14)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noProof="0" dirty="0">
                <a:solidFill>
                  <a:sysClr val="windowText" lastClr="000000"/>
                </a:solidFill>
              </a:rPr>
              <a:t>Etc.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endParaRPr kumimoji="0" lang="en-US" sz="2400" b="0" u="none" strike="noStrike" kern="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8999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Application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Issues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Question</a:t>
            </a:r>
            <a:endParaRPr kumimoji="0" lang="en-US" sz="2800" b="0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Is the issue a matter of revelation or judgment (personal liberty)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noProof="0" dirty="0">
                <a:solidFill>
                  <a:sysClr val="windowText" lastClr="000000"/>
                </a:solidFill>
              </a:rPr>
              <a:t>Does the teaching or practice involve sin or lead to sin?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endParaRPr kumimoji="0" lang="en-US" sz="2400" b="0" u="none" strike="noStrike" kern="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9728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7725" y="727588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Application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9936" y="2172929"/>
            <a:ext cx="819175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Issues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8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Question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Consequence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If abiding in truth is not basis for fellowship – then we are saying it does not matter what we believe!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If fellowship with others is based upon fellowship with God – yet we can have fellowship in doctrinal error – then doctrine does not matter!</a:t>
            </a:r>
            <a:endParaRPr lang="en-US" sz="2400" kern="0" noProof="0" dirty="0">
              <a:solidFill>
                <a:sysClr val="windowText" lastClr="000000"/>
              </a:solidFill>
            </a:endParaRPr>
          </a:p>
          <a:p>
            <a:pPr marL="971550" lvl="1" indent="-514350" defTabSz="914400">
              <a:buFont typeface="+mj-lt"/>
              <a:buAutoNum type="arabicPeriod"/>
              <a:defRPr/>
            </a:pPr>
            <a:endParaRPr kumimoji="0" lang="en-US" sz="2400" b="0" u="none" strike="noStrike" kern="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588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5993" y="84633"/>
            <a:ext cx="5152373" cy="2123658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Fellowship</a:t>
            </a:r>
          </a:p>
          <a:p>
            <a:pPr algn="ctr"/>
            <a:r>
              <a:rPr lang="en-US" sz="6600" b="1" dirty="0">
                <a:ln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 The Truth</a:t>
            </a:r>
            <a:endParaRPr lang="en-US" sz="6600" b="1" cap="none" spc="0" dirty="0">
              <a:ln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678427" y="2635046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Basis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136" y="186808"/>
            <a:ext cx="8701548" cy="64302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678427" y="364525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Objections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678427" y="4655467"/>
            <a:ext cx="7816645" cy="74725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The Application</a:t>
            </a:r>
          </a:p>
        </p:txBody>
      </p:sp>
    </p:spTree>
    <p:extLst>
      <p:ext uri="{BB962C8B-B14F-4D97-AF65-F5344CB8AC3E}">
        <p14:creationId xmlns:p14="http://schemas.microsoft.com/office/powerpoint/2010/main" val="98367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0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1658</TotalTime>
  <Words>957</Words>
  <Application>Microsoft Office PowerPoint</Application>
  <PresentationFormat>On-screen Show (4:3)</PresentationFormat>
  <Paragraphs>173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Calibri Light</vt:lpstr>
      <vt:lpstr>Calibri</vt:lpstr>
      <vt:lpstr>Wingdings</vt:lpstr>
      <vt:lpstr>Arial Narrow</vt:lpstr>
      <vt:lpstr>Arial</vt:lpstr>
      <vt:lpstr>Arial Rounded MT Bold</vt:lpstr>
      <vt:lpstr>Office Theme</vt:lpstr>
      <vt:lpstr>1_Office Theme</vt:lpstr>
      <vt:lpstr>2_Office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67</cp:revision>
  <dcterms:created xsi:type="dcterms:W3CDTF">2016-06-13T15:06:45Z</dcterms:created>
  <dcterms:modified xsi:type="dcterms:W3CDTF">2016-06-27T03:30:52Z</dcterms:modified>
</cp:coreProperties>
</file>