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37"/>
  </p:notesMasterIdLst>
  <p:handoutMasterIdLst>
    <p:handoutMasterId r:id="rId38"/>
  </p:handoutMasterIdLst>
  <p:sldIdLst>
    <p:sldId id="267" r:id="rId3"/>
    <p:sldId id="269" r:id="rId4"/>
    <p:sldId id="256" r:id="rId5"/>
    <p:sldId id="268" r:id="rId6"/>
    <p:sldId id="257" r:id="rId7"/>
    <p:sldId id="263" r:id="rId8"/>
    <p:sldId id="270" r:id="rId9"/>
    <p:sldId id="271" r:id="rId10"/>
    <p:sldId id="272" r:id="rId11"/>
    <p:sldId id="259" r:id="rId12"/>
    <p:sldId id="266" r:id="rId13"/>
    <p:sldId id="273" r:id="rId14"/>
    <p:sldId id="274" r:id="rId15"/>
    <p:sldId id="260" r:id="rId16"/>
    <p:sldId id="265" r:id="rId17"/>
    <p:sldId id="275" r:id="rId18"/>
    <p:sldId id="276" r:id="rId19"/>
    <p:sldId id="277" r:id="rId20"/>
    <p:sldId id="278" r:id="rId21"/>
    <p:sldId id="279" r:id="rId22"/>
    <p:sldId id="280" r:id="rId23"/>
    <p:sldId id="261" r:id="rId24"/>
    <p:sldId id="264" r:id="rId25"/>
    <p:sldId id="281" r:id="rId26"/>
    <p:sldId id="282" r:id="rId27"/>
    <p:sldId id="284" r:id="rId28"/>
    <p:sldId id="283" r:id="rId29"/>
    <p:sldId id="285" r:id="rId30"/>
    <p:sldId id="262" r:id="rId31"/>
    <p:sldId id="287" r:id="rId32"/>
    <p:sldId id="288" r:id="rId33"/>
    <p:sldId id="289" r:id="rId34"/>
    <p:sldId id="286" r:id="rId35"/>
    <p:sldId id="25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186" autoAdjust="0"/>
  </p:normalViewPr>
  <p:slideViewPr>
    <p:cSldViewPr>
      <p:cViewPr varScale="1">
        <p:scale>
          <a:sx n="35" d="100"/>
          <a:sy n="35" d="100"/>
        </p:scale>
        <p:origin x="128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en-US"/>
              <a:t>9/12/2016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en-US"/>
              <a:t>9/12/2016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https://rcg.org/p120.a.html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0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3"/>
            <a:ext cx="9144000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107" y="1905000"/>
            <a:ext cx="6859786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450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107" y="5029200"/>
            <a:ext cx="6173808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"/>
            <a:ext cx="9144000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068" y="1905000"/>
            <a:ext cx="6859035" cy="2667000"/>
          </a:xfrm>
        </p:spPr>
        <p:txBody>
          <a:bodyPr anchor="b">
            <a:noAutofit/>
          </a:bodyPr>
          <a:lstStyle>
            <a:lvl1pPr algn="l">
              <a:defRPr sz="3601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5029200"/>
            <a:ext cx="6173809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107" y="1905000"/>
            <a:ext cx="3313277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29" y="1905000"/>
            <a:ext cx="3313277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 marL="1440564"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7" y="2743201"/>
            <a:ext cx="3313277" cy="34290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 baseline="0"/>
            </a:lvl8pPr>
            <a:lvl9pPr marL="1440564">
              <a:defRPr sz="12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6329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29" y="2743201"/>
            <a:ext cx="3313277" cy="34290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 marL="1440564"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337153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27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107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7590" y="2087880"/>
            <a:ext cx="4344531" cy="3886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14210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27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956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0493" y="2087880"/>
            <a:ext cx="4339864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1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698772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6915759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3558725" y="3357038"/>
            <a:ext cx="6858000" cy="143930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685800"/>
            <a:ext cx="559708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70868" y="685800"/>
            <a:ext cx="971804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7"/>
            <a:ext cx="9144000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9"/>
            <a:ext cx="9144000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6859786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8262" y="6420898"/>
            <a:ext cx="723215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en-US"/>
              <a:t>9/12/2016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20898"/>
            <a:ext cx="525916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2900" y="6420898"/>
            <a:ext cx="478994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793" y="1470257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5795" indent="-205795" algn="l" defTabSz="685983" rtl="0" eaLnBrk="1" latinLnBrk="0" hangingPunct="1">
        <a:lnSpc>
          <a:spcPct val="90000"/>
        </a:lnSpc>
        <a:spcBef>
          <a:spcPts val="135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2105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23179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131872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564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749256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366641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675333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533400" y="3581400"/>
            <a:ext cx="8229600" cy="0"/>
          </a:xfrm>
          <a:prstGeom prst="line">
            <a:avLst/>
          </a:prstGeom>
          <a:ln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441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62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 CENA" panose="02000000000000000000" pitchFamily="2" charset="0"/>
              </a:rPr>
              <a:t>Have you ever fasted?</a:t>
            </a:r>
          </a:p>
          <a:p>
            <a:pPr algn="ctr"/>
            <a:endParaRPr lang="en-US" sz="3200" dirty="0"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latin typeface="AR CENA" panose="02000000000000000000" pitchFamily="2" charset="0"/>
              </a:rPr>
              <a:t>If answered “no” – probably have, but didn’t consider that you were “fasting”</a:t>
            </a:r>
          </a:p>
          <a:p>
            <a:pPr algn="ctr"/>
            <a:endParaRPr lang="en-US" sz="3200" dirty="0"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latin typeface="AR CENA" panose="02000000000000000000" pitchFamily="2" charset="0"/>
              </a:rPr>
              <a:t>May have even fasted for the cause of the Lord</a:t>
            </a:r>
          </a:p>
        </p:txBody>
      </p:sp>
      <p:pic>
        <p:nvPicPr>
          <p:cNvPr id="4" name="Picture 4" descr="Image result for Fas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962400"/>
            <a:ext cx="3478692" cy="2524512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5800" y="152400"/>
            <a:ext cx="7620000" cy="65532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4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07256" y="4953000"/>
            <a:ext cx="7467600" cy="14478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Why was fasting practiced?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Is it commanded today?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Why do we not fast?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Is it that we do fast today?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What, if any, regulations are given about fasting?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i="1" dirty="0"/>
          </a:p>
        </p:txBody>
      </p:sp>
      <p:pic>
        <p:nvPicPr>
          <p:cNvPr id="1028" name="Picture 4" descr="Image result for Fas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07197"/>
            <a:ext cx="3478692" cy="2524512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17554" y="76200"/>
            <a:ext cx="69333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What Does The Bible Say About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21061" y="3431709"/>
            <a:ext cx="32399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Fasting?</a:t>
            </a:r>
          </a:p>
        </p:txBody>
      </p:sp>
    </p:spTree>
    <p:extLst>
      <p:ext uri="{BB962C8B-B14F-4D97-AF65-F5344CB8AC3E}">
        <p14:creationId xmlns:p14="http://schemas.microsoft.com/office/powerpoint/2010/main" val="857623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14400"/>
            <a:ext cx="8382000" cy="407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AutoNum type="arabicPeriod"/>
            </a:pPr>
            <a:r>
              <a:rPr lang="en-US" sz="2400" b="1" i="1" dirty="0" err="1">
                <a:solidFill>
                  <a:schemeClr val="tx2"/>
                </a:solidFill>
              </a:rPr>
              <a:t>nesteia</a:t>
            </a:r>
            <a:r>
              <a:rPr lang="en-US" sz="2400" i="1" dirty="0">
                <a:solidFill>
                  <a:schemeClr val="tx2"/>
                </a:solidFill>
              </a:rPr>
              <a:t> (</a:t>
            </a:r>
            <a:r>
              <a:rPr lang="el-GR" sz="2400" i="1" dirty="0">
                <a:solidFill>
                  <a:schemeClr val="tx2"/>
                </a:solidFill>
              </a:rPr>
              <a:t>νηστεία</a:t>
            </a:r>
            <a:r>
              <a:rPr lang="en-US" sz="2400" i="1" dirty="0">
                <a:solidFill>
                  <a:schemeClr val="tx2"/>
                </a:solidFill>
              </a:rPr>
              <a:t>, 3521), “a fasting, fast” (from ne, a negative prefix, and </a:t>
            </a:r>
            <a:r>
              <a:rPr lang="en-US" sz="2400" i="1" dirty="0" err="1">
                <a:solidFill>
                  <a:schemeClr val="tx2"/>
                </a:solidFill>
              </a:rPr>
              <a:t>esthio</a:t>
            </a:r>
            <a:r>
              <a:rPr lang="en-US" sz="2400" i="1" dirty="0">
                <a:solidFill>
                  <a:schemeClr val="tx2"/>
                </a:solidFill>
              </a:rPr>
              <a:t>, “to eat”), is used (a) </a:t>
            </a:r>
            <a:r>
              <a:rPr lang="en-US" sz="2400" i="1" u="sng" dirty="0">
                <a:solidFill>
                  <a:schemeClr val="tx2"/>
                </a:solidFill>
              </a:rPr>
              <a:t>of voluntary abstinence from food</a:t>
            </a:r>
            <a:r>
              <a:rPr lang="en-US" sz="2400" i="1" dirty="0">
                <a:solidFill>
                  <a:schemeClr val="tx2"/>
                </a:solidFill>
              </a:rPr>
              <a:t>, Luke 2:37; Acts 14:23 (some </a:t>
            </a:r>
            <a:r>
              <a:rPr lang="en-US" sz="2400" i="1" dirty="0" err="1">
                <a:solidFill>
                  <a:schemeClr val="tx2"/>
                </a:solidFill>
              </a:rPr>
              <a:t>mss.</a:t>
            </a:r>
            <a:r>
              <a:rPr lang="en-US" sz="2400" i="1" dirty="0">
                <a:solidFill>
                  <a:schemeClr val="tx2"/>
                </a:solidFill>
              </a:rPr>
              <a:t> have it in Matt. 17:21 and Mark 9:29); “fasting” had become a common practice among Jews, and was continued among Christians; in Acts 27:9, “the Fast” refers to the Day of Atonement, Lev. 16:29; that time of the year would be one of dangerous sailing; (b) </a:t>
            </a:r>
            <a:r>
              <a:rPr lang="en-US" sz="2400" i="1" u="sng" dirty="0">
                <a:solidFill>
                  <a:schemeClr val="tx2"/>
                </a:solidFill>
              </a:rPr>
              <a:t>of involuntary abstinence (perhaps voluntary is included), consequent upon trying circumstances</a:t>
            </a:r>
            <a:r>
              <a:rPr lang="en-US" sz="2400" i="1" dirty="0">
                <a:solidFill>
                  <a:schemeClr val="tx2"/>
                </a:solidFill>
              </a:rPr>
              <a:t>, 2 Cor. 6:5; 11:27.</a:t>
            </a:r>
          </a:p>
          <a:p>
            <a:pPr marL="342900" indent="-342900">
              <a:lnSpc>
                <a:spcPts val="2600"/>
              </a:lnSpc>
              <a:buAutoNum type="arabicPeriod"/>
            </a:pPr>
            <a:endParaRPr lang="en-US" sz="1600" i="1" dirty="0">
              <a:solidFill>
                <a:schemeClr val="tx2"/>
              </a:solidFill>
            </a:endParaRPr>
          </a:p>
          <a:p>
            <a:pPr lvl="1">
              <a:lnSpc>
                <a:spcPts val="2600"/>
              </a:lnSpc>
            </a:pP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Vine, W. E., Unger, M. F., &amp; White, W., Jr. (1996). Vines Complete Expository Dictionary of Old and New Testament Words (Vol. 2, pp. 227228). 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"/>
            <a:ext cx="4267200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Defined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4800" y="5026878"/>
            <a:ext cx="86106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5185053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Fast: “</a:t>
            </a:r>
            <a:r>
              <a:rPr lang="en-US" sz="2400" u="sng" dirty="0">
                <a:solidFill>
                  <a:schemeClr val="tx2"/>
                </a:solidFill>
              </a:rPr>
              <a:t>to cause to abstain entirely from or limit food</a:t>
            </a:r>
            <a:r>
              <a:rPr lang="en-US" sz="2400" dirty="0">
                <a:solidFill>
                  <a:schemeClr val="tx2"/>
                </a:solidFill>
              </a:rPr>
              <a:t>; put on a fast” </a:t>
            </a:r>
          </a:p>
          <a:p>
            <a:endParaRPr lang="en-US" sz="1400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Dictionary.com </a:t>
            </a:r>
          </a:p>
        </p:txBody>
      </p:sp>
    </p:spTree>
    <p:extLst>
      <p:ext uri="{BB962C8B-B14F-4D97-AF65-F5344CB8AC3E}">
        <p14:creationId xmlns:p14="http://schemas.microsoft.com/office/powerpoint/2010/main" val="1498455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6468" y="67482"/>
            <a:ext cx="1709121" cy="1327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What Does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The Bible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Say About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81294" y="67482"/>
            <a:ext cx="29258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Fasting?</a:t>
            </a:r>
          </a:p>
        </p:txBody>
      </p:sp>
      <p:pic>
        <p:nvPicPr>
          <p:cNvPr id="8" name="Picture 4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34"/>
            <a:ext cx="1676400" cy="1216576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0" y="2362200"/>
            <a:ext cx="7689332" cy="829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</p:txBody>
      </p:sp>
    </p:spTree>
    <p:extLst>
      <p:ext uri="{BB962C8B-B14F-4D97-AF65-F5344CB8AC3E}">
        <p14:creationId xmlns:p14="http://schemas.microsoft.com/office/powerpoint/2010/main" val="3582311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8868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5126" y="1447800"/>
            <a:ext cx="791547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Day of Atonement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Lev. 16:29-31 – “afflict your souls” (“shall fast” ESV </a:t>
            </a:r>
            <a:r>
              <a:rPr lang="en-US" sz="2400" dirty="0" err="1"/>
              <a:t>fn</a:t>
            </a:r>
            <a:r>
              <a:rPr lang="en-US" sz="2400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Lev. 23:27-32 – “afflict your souls”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Isa. 58:3, 5 – “afflict souls” = fasting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By the time of Jeremiah – called “fasting day” (36:6)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By NT times – call “the Fast” (Acts 27:9)</a:t>
            </a:r>
          </a:p>
        </p:txBody>
      </p:sp>
      <p:pic>
        <p:nvPicPr>
          <p:cNvPr id="6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4800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4495800"/>
            <a:ext cx="716280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Here a fast for a day – established by the Lord</a:t>
            </a:r>
          </a:p>
        </p:txBody>
      </p:sp>
    </p:spTree>
    <p:extLst>
      <p:ext uri="{BB962C8B-B14F-4D97-AF65-F5344CB8AC3E}">
        <p14:creationId xmlns:p14="http://schemas.microsoft.com/office/powerpoint/2010/main" val="1453347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8868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5126" y="1447800"/>
            <a:ext cx="8144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Day of Atonement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Public Fast Proclaimed by the King</a:t>
            </a:r>
            <a:r>
              <a:rPr lang="en-US" sz="2800" dirty="0"/>
              <a:t> (2 Chron. 20:3)</a:t>
            </a:r>
          </a:p>
        </p:txBody>
      </p:sp>
      <p:pic>
        <p:nvPicPr>
          <p:cNvPr id="4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4800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772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8868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5126" y="1447800"/>
            <a:ext cx="844887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Day of Atonement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Public Fast Proclaimed by the King </a:t>
            </a:r>
            <a:r>
              <a:rPr lang="en-US" sz="2800" dirty="0"/>
              <a:t>(2 Chron. 20:3)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Four Annual Fast </a:t>
            </a:r>
            <a:r>
              <a:rPr lang="en-US" sz="2800" dirty="0"/>
              <a:t>(Zech. 8:19)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4</a:t>
            </a:r>
            <a:r>
              <a:rPr lang="en-US" sz="2400" baseline="30000" dirty="0"/>
              <a:t>th</a:t>
            </a:r>
            <a:r>
              <a:rPr lang="en-US" sz="2400" dirty="0"/>
              <a:t> month – when wall of Jer. broken (Jer. 52:6-7)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5</a:t>
            </a:r>
            <a:r>
              <a:rPr lang="en-US" sz="2400" baseline="30000" dirty="0"/>
              <a:t>th</a:t>
            </a:r>
            <a:r>
              <a:rPr lang="en-US" sz="2400" dirty="0"/>
              <a:t> month – when temple was burnt (Jer. 52:12-13; 2 Kings 25:8-9)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7</a:t>
            </a:r>
            <a:r>
              <a:rPr lang="en-US" sz="2400" baseline="30000" dirty="0"/>
              <a:t>th</a:t>
            </a:r>
            <a:r>
              <a:rPr lang="en-US" sz="2400" dirty="0"/>
              <a:t> month – Insurrection against Gedaliah (Jer. 41:1-3)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10</a:t>
            </a:r>
            <a:r>
              <a:rPr lang="en-US" sz="2400" baseline="30000" dirty="0"/>
              <a:t>th</a:t>
            </a:r>
            <a:r>
              <a:rPr lang="en-US" sz="2400" dirty="0"/>
              <a:t> month – Nebuchadnezzar’s final siege against Jer. (Jer. 52:4-5; 2 Kings 25;1)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5443716"/>
            <a:ext cx="8372674" cy="12618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“The observance of these fasts seems, by the Lord’s answer, to have been neither enjoined nor forbidden…” </a:t>
            </a:r>
            <a:r>
              <a:rPr lang="en-US" sz="2000" dirty="0"/>
              <a:t>(Pulpit)</a:t>
            </a:r>
            <a:endParaRPr lang="en-US" sz="2800" dirty="0"/>
          </a:p>
        </p:txBody>
      </p:sp>
      <p:pic>
        <p:nvPicPr>
          <p:cNvPr id="5" name="Picture 2" descr="Image result for Fast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4800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098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8868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5126" y="1447800"/>
            <a:ext cx="829647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Day of Atonement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Public Fast Proclaimed by the King </a:t>
            </a:r>
            <a:r>
              <a:rPr lang="en-US" sz="2800" dirty="0"/>
              <a:t>(2 Chron. 20:3)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Four Annual Fast </a:t>
            </a:r>
            <a:r>
              <a:rPr lang="en-US" sz="2800" dirty="0"/>
              <a:t>(Zech. 8:19)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Examples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Moses (Exo. 34:28;Deut. 9:18)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David (2 Sam. 1:12; 12:12-23)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Elijah (1 Kings 19:8)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Daniel (Dan. 10:2-3)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Jews in exile (Zech. 7:1-7)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Jehoiakim</a:t>
            </a:r>
            <a:r>
              <a:rPr lang="en-US" sz="2400" dirty="0"/>
              <a:t> (Jer. 36:6,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People of </a:t>
            </a:r>
            <a:r>
              <a:rPr lang="en-US" sz="2400" dirty="0" err="1"/>
              <a:t>Ninevah</a:t>
            </a:r>
            <a:r>
              <a:rPr lang="en-US" sz="2400" dirty="0"/>
              <a:t> (Jonah 3:5)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Esther and the Jews (Esther 4:16)</a:t>
            </a:r>
          </a:p>
        </p:txBody>
      </p:sp>
      <p:pic>
        <p:nvPicPr>
          <p:cNvPr id="4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4800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916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6468" y="67482"/>
            <a:ext cx="1709121" cy="1327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What Does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The Bible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Say About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81294" y="67482"/>
            <a:ext cx="29258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Fasting?</a:t>
            </a:r>
          </a:p>
        </p:txBody>
      </p:sp>
      <p:pic>
        <p:nvPicPr>
          <p:cNvPr id="8" name="Picture 4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34"/>
            <a:ext cx="1676400" cy="1216576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0" y="2362200"/>
            <a:ext cx="76893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4495800"/>
            <a:ext cx="7162800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Fasting Practiced by the Jews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From OT Influence</a:t>
            </a:r>
          </a:p>
        </p:txBody>
      </p:sp>
    </p:spTree>
    <p:extLst>
      <p:ext uri="{BB962C8B-B14F-4D97-AF65-F5344CB8AC3E}">
        <p14:creationId xmlns:p14="http://schemas.microsoft.com/office/powerpoint/2010/main" val="1666809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2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5126" y="1447800"/>
            <a:ext cx="791547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Jesus’ Teaching on Fasting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Matt. 6:16-18 – not done to be seen of men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Matt. 9:14-15 – when he is gone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Parallel: Mark 2:18-22; Luke 5:33-35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Fast when mourning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Point: when it is appropriate (i.e. David – 2 Sam. 12:12-23)</a:t>
            </a:r>
          </a:p>
        </p:txBody>
      </p:sp>
      <p:pic>
        <p:nvPicPr>
          <p:cNvPr id="4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13606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661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2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5126" y="1447800"/>
            <a:ext cx="791547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Jesus’ Teaching on Fasting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Examples: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Jesus (Matt. 4:1-ff)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Disciples at Antioch (Acts 13:3)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Early churches (Acts 14:23)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Paul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2 Cor. 6:5 – distress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2 Cor. 11:27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Acts 27:33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Pharisees (Luke 5:33; 18:12)</a:t>
            </a:r>
          </a:p>
        </p:txBody>
      </p:sp>
      <p:pic>
        <p:nvPicPr>
          <p:cNvPr id="4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5605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110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2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5126" y="1447800"/>
            <a:ext cx="79154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Jesus’ Teaching on Fasting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Examples: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Paul’s Instruction on Separation</a:t>
            </a:r>
            <a:r>
              <a:rPr lang="en-US" sz="2800" dirty="0"/>
              <a:t> (1 Cor. 7:5)</a:t>
            </a:r>
            <a:endParaRPr lang="en-US" sz="2800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Not commanded to separate – but only under these conditions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Thus, no injunction to fast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Question Minority Text –vs- Majority Text – “fasting” only appears in KJV &amp; NKJV</a:t>
            </a:r>
          </a:p>
        </p:txBody>
      </p:sp>
      <p:pic>
        <p:nvPicPr>
          <p:cNvPr id="4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13606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114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6468" y="67482"/>
            <a:ext cx="1709121" cy="1327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What Does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The Bible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Say About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81294" y="67482"/>
            <a:ext cx="29258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Fasting?</a:t>
            </a:r>
          </a:p>
        </p:txBody>
      </p:sp>
      <p:pic>
        <p:nvPicPr>
          <p:cNvPr id="8" name="Picture 4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34"/>
            <a:ext cx="1676400" cy="1216576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0" y="2362200"/>
            <a:ext cx="76893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</p:spTree>
    <p:extLst>
      <p:ext uri="{BB962C8B-B14F-4D97-AF65-F5344CB8AC3E}">
        <p14:creationId xmlns:p14="http://schemas.microsoft.com/office/powerpoint/2010/main" val="594894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669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126" y="1447800"/>
            <a:ext cx="783927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Doom – Calamity</a:t>
            </a:r>
            <a:r>
              <a:rPr lang="en-US" sz="2800" dirty="0"/>
              <a:t> </a:t>
            </a:r>
            <a:endParaRPr lang="en-US" sz="2800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1 Kings 21:27 – Ahab when he heard condemnation (v. 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Joel 1:14; 2:12 – Joel pronounced doom (2:11)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Judges 20:26 – At war with </a:t>
            </a:r>
            <a:r>
              <a:rPr lang="en-US" sz="2400" dirty="0" err="1"/>
              <a:t>Benjamites</a:t>
            </a:r>
            <a:r>
              <a:rPr lang="en-US" sz="2400" dirty="0"/>
              <a:t> &amp; great loss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1 Sam. 28:20 – Saul over the doom he faced (vv. 17-19)</a:t>
            </a:r>
          </a:p>
        </p:txBody>
      </p:sp>
    </p:spTree>
    <p:extLst>
      <p:ext uri="{BB962C8B-B14F-4D97-AF65-F5344CB8AC3E}">
        <p14:creationId xmlns:p14="http://schemas.microsoft.com/office/powerpoint/2010/main" val="105115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669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126" y="1447800"/>
            <a:ext cx="79154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Doom – Calamity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Sorrow</a:t>
            </a:r>
            <a:r>
              <a:rPr lang="en-US" sz="2800" dirty="0"/>
              <a:t> </a:t>
            </a:r>
            <a:endParaRPr lang="en-US" sz="2800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1 Sam. 31:13 – Men of </a:t>
            </a:r>
            <a:r>
              <a:rPr lang="en-US" sz="2400" dirty="0" err="1"/>
              <a:t>Jabesh</a:t>
            </a:r>
            <a:r>
              <a:rPr lang="en-US" sz="2400" dirty="0"/>
              <a:t> over Saul’s death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1 Kings 19:8 – Elijah fleeing from Jezebel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2 Sam. 1:11-12 – David over Saul &amp; Jonathan’s death</a:t>
            </a:r>
          </a:p>
        </p:txBody>
      </p:sp>
    </p:spTree>
    <p:extLst>
      <p:ext uri="{BB962C8B-B14F-4D97-AF65-F5344CB8AC3E}">
        <p14:creationId xmlns:p14="http://schemas.microsoft.com/office/powerpoint/2010/main" val="16824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669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126" y="1447800"/>
            <a:ext cx="79154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Doom – Calamity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Sorrow</a:t>
            </a:r>
            <a:r>
              <a:rPr lang="en-US" sz="2800" dirty="0"/>
              <a:t> 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Penitence for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2 Sam. 12:16-23 – cf. v. 13 - David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1 Sam. 7:6 – Samuel judged &amp; lead in fast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Acts 9:9 – Saul realized he was in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Jonah 3:5 – Nineveh repented</a:t>
            </a:r>
          </a:p>
        </p:txBody>
      </p:sp>
    </p:spTree>
    <p:extLst>
      <p:ext uri="{BB962C8B-B14F-4D97-AF65-F5344CB8AC3E}">
        <p14:creationId xmlns:p14="http://schemas.microsoft.com/office/powerpoint/2010/main" val="4114516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669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126" y="1447800"/>
            <a:ext cx="791547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Doom – Calamity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Sorrow</a:t>
            </a:r>
            <a:r>
              <a:rPr lang="en-US" sz="2800" dirty="0"/>
              <a:t> 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Penitence for sin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Humility</a:t>
            </a:r>
            <a:r>
              <a:rPr lang="en-US" sz="2800" dirty="0"/>
              <a:t> (Psa. 35:13)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2490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669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126" y="1447800"/>
            <a:ext cx="791547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Doom – Calamity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Sorrow</a:t>
            </a:r>
            <a:r>
              <a:rPr lang="en-US" sz="2800" dirty="0"/>
              <a:t> 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Penitence for sin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Humility</a:t>
            </a:r>
            <a:r>
              <a:rPr lang="en-US" sz="2800" dirty="0"/>
              <a:t> (Psa. 35:13)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Petition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Dan. 9:3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Pleading with the Lord – turn away his wrath</a:t>
            </a:r>
          </a:p>
        </p:txBody>
      </p:sp>
    </p:spTree>
    <p:extLst>
      <p:ext uri="{BB962C8B-B14F-4D97-AF65-F5344CB8AC3E}">
        <p14:creationId xmlns:p14="http://schemas.microsoft.com/office/powerpoint/2010/main" val="3524446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669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126" y="1447800"/>
            <a:ext cx="791547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Doom – Calamity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Sorrow</a:t>
            </a:r>
            <a:r>
              <a:rPr lang="en-US" sz="2800" dirty="0"/>
              <a:t> 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Penitence for sin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Humility</a:t>
            </a:r>
            <a:r>
              <a:rPr lang="en-US" sz="2800" dirty="0"/>
              <a:t> (Psa. 35:13)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Petition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Dedication to the Lord’s Work </a:t>
            </a:r>
            <a:r>
              <a:rPr lang="en-US" sz="2800" dirty="0"/>
              <a:t> </a:t>
            </a:r>
            <a:endParaRPr lang="en-US" sz="2800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Matt. 4:2 – Jesus fasted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Acts 13:2-3; 14:23 – Focused on preaching &amp; eldership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2 Cor. 6:5; 11:27 – Paul fasted in his work</a:t>
            </a:r>
          </a:p>
        </p:txBody>
      </p:sp>
    </p:spTree>
    <p:extLst>
      <p:ext uri="{BB962C8B-B14F-4D97-AF65-F5344CB8AC3E}">
        <p14:creationId xmlns:p14="http://schemas.microsoft.com/office/powerpoint/2010/main" val="1978462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13606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669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126" y="1447800"/>
            <a:ext cx="791547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Doom – Calamity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Sorrow</a:t>
            </a:r>
            <a:r>
              <a:rPr lang="en-US" sz="2800" dirty="0"/>
              <a:t> 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Penitence for sin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Humility</a:t>
            </a:r>
            <a:r>
              <a:rPr lang="en-US" sz="2800" dirty="0"/>
              <a:t> (Psa. 35:13)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Petition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Dedication to the Lord’s Work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Concern</a:t>
            </a:r>
            <a:r>
              <a:rPr lang="en-US" sz="2800" dirty="0"/>
              <a:t> (2 Sam. 12:12-23)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0951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6468" y="67482"/>
            <a:ext cx="1709121" cy="1327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What Does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The Bible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Say About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81294" y="67482"/>
            <a:ext cx="29258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Fasting?</a:t>
            </a:r>
          </a:p>
        </p:txBody>
      </p:sp>
      <p:pic>
        <p:nvPicPr>
          <p:cNvPr id="8" name="Picture 4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34"/>
            <a:ext cx="1676400" cy="1216576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0" y="2362200"/>
            <a:ext cx="76893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</p:txBody>
      </p:sp>
    </p:spTree>
    <p:extLst>
      <p:ext uri="{BB962C8B-B14F-4D97-AF65-F5344CB8AC3E}">
        <p14:creationId xmlns:p14="http://schemas.microsoft.com/office/powerpoint/2010/main" val="927736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66764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Different Times &amp; Lengths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Annual (Acts 27:9)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Weekly (Luke 18:12)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Seven days (1 Sam. 31:13)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Three days and nights (Esther 4:15-16)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All day (Lev. 16:23)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Part of a day (2 Sam. 1:12)</a:t>
            </a:r>
          </a:p>
        </p:txBody>
      </p:sp>
    </p:spTree>
    <p:extLst>
      <p:ext uri="{BB962C8B-B14F-4D97-AF65-F5344CB8AC3E}">
        <p14:creationId xmlns:p14="http://schemas.microsoft.com/office/powerpoint/2010/main" val="1696571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66764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Different Times &amp; Lengths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Only One Commanded in OT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Day of Atonement commanded by God (Lev. 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Other fasts seem to be either voluntary, customary or instituted by man (i.e. King)</a:t>
            </a:r>
          </a:p>
        </p:txBody>
      </p:sp>
    </p:spTree>
    <p:extLst>
      <p:ext uri="{BB962C8B-B14F-4D97-AF65-F5344CB8AC3E}">
        <p14:creationId xmlns:p14="http://schemas.microsoft.com/office/powerpoint/2010/main" val="434700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66764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Different Times &amp; Lengths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Only One Commanded in OT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Commanded, but Permitted in 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Not a command to fast in 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Not forbidden or condemned in 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Thus, allowed or permitted  - voluntary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No instructions for fasting: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 time given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 instruction for observance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 description for how long  it should last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Thus,  would be determined by each individual and each circumstance</a:t>
            </a:r>
          </a:p>
        </p:txBody>
      </p:sp>
    </p:spTree>
    <p:extLst>
      <p:ext uri="{BB962C8B-B14F-4D97-AF65-F5344CB8AC3E}">
        <p14:creationId xmlns:p14="http://schemas.microsoft.com/office/powerpoint/2010/main" val="1062437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66764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Different Times &amp; Lengths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Only One Commanded in OT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Commanded, but Permitted in NT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Are Benefits to Fasting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Else, why did so many do it?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Health benefits (cleansing effect)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Help hone a keener edge on self-discipline (i.e. Mt 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Allows greater focus on spiritual</a:t>
            </a:r>
          </a:p>
        </p:txBody>
      </p:sp>
    </p:spTree>
    <p:extLst>
      <p:ext uri="{BB962C8B-B14F-4D97-AF65-F5344CB8AC3E}">
        <p14:creationId xmlns:p14="http://schemas.microsoft.com/office/powerpoint/2010/main" val="200747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66764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Different Times &amp; Lengths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Only One Commanded in OT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Commanded, but Permitted in NT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In Some Cases it Was Not a Cause – but Effect</a:t>
            </a:r>
            <a:endParaRPr lang="en-US" sz="1000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Mark 2:18-20; 2 Sam. 12:16-23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Circumstances cause it – rather than planned</a:t>
            </a:r>
          </a:p>
        </p:txBody>
      </p:sp>
    </p:spTree>
    <p:extLst>
      <p:ext uri="{BB962C8B-B14F-4D97-AF65-F5344CB8AC3E}">
        <p14:creationId xmlns:p14="http://schemas.microsoft.com/office/powerpoint/2010/main" val="352061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</p:txBody>
      </p:sp>
      <p:pic>
        <p:nvPicPr>
          <p:cNvPr id="3" name="Picture 2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66764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Different Times &amp; Lengths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Only One Commanded in OT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Commanded, but Permitted in NT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In Some Cases it Was Not a Cause – but Effect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do Fast Today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In times of sorrow – either can’t or will not eat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Involved in work to the  degree don’t eat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Others – set aside a certain time to fast</a:t>
            </a:r>
          </a:p>
        </p:txBody>
      </p:sp>
    </p:spTree>
    <p:extLst>
      <p:ext uri="{BB962C8B-B14F-4D97-AF65-F5344CB8AC3E}">
        <p14:creationId xmlns:p14="http://schemas.microsoft.com/office/powerpoint/2010/main" val="329047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6468" y="67482"/>
            <a:ext cx="1709121" cy="1327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What Does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The Bible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Say About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81294" y="67482"/>
            <a:ext cx="29258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Fasting?</a:t>
            </a:r>
          </a:p>
        </p:txBody>
      </p:sp>
      <p:pic>
        <p:nvPicPr>
          <p:cNvPr id="8" name="Picture 4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34"/>
            <a:ext cx="1676400" cy="1216576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0" y="2362200"/>
            <a:ext cx="768933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Warnings</a:t>
            </a:r>
          </a:p>
        </p:txBody>
      </p:sp>
    </p:spTree>
    <p:extLst>
      <p:ext uri="{BB962C8B-B14F-4D97-AF65-F5344CB8AC3E}">
        <p14:creationId xmlns:p14="http://schemas.microsoft.com/office/powerpoint/2010/main" val="3179846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810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5"/>
            </a:pPr>
            <a:r>
              <a:rPr lang="en-US" sz="4800" dirty="0">
                <a:latin typeface="AR CENA" panose="02000000000000000000" pitchFamily="2" charset="0"/>
              </a:rPr>
              <a:t>Warnings</a:t>
            </a:r>
          </a:p>
        </p:txBody>
      </p:sp>
      <p:pic>
        <p:nvPicPr>
          <p:cNvPr id="4" name="Picture 3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1000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Must Never be Used as a Substitute for Godly Living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Isa. 58 – Fasted, yet pursued their own pleasure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May feel deeply spiritual – while living in sin</a:t>
            </a:r>
          </a:p>
        </p:txBody>
      </p:sp>
    </p:spTree>
    <p:extLst>
      <p:ext uri="{BB962C8B-B14F-4D97-AF65-F5344CB8AC3E}">
        <p14:creationId xmlns:p14="http://schemas.microsoft.com/office/powerpoint/2010/main" val="4056154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810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5"/>
            </a:pPr>
            <a:r>
              <a:rPr lang="en-US" sz="4800" dirty="0">
                <a:latin typeface="AR CENA" panose="02000000000000000000" pitchFamily="2" charset="0"/>
              </a:rPr>
              <a:t>Warnings</a:t>
            </a:r>
          </a:p>
        </p:txBody>
      </p:sp>
      <p:pic>
        <p:nvPicPr>
          <p:cNvPr id="4" name="Picture 3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1000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Must Never be Used as a Substitute for Godly Living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Must Not be Used as an Occasion to Show or Display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Matt. 6:16-18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If practiced – should not be flaunted before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If practiced – should not make others feel obligated</a:t>
            </a:r>
          </a:p>
        </p:txBody>
      </p:sp>
    </p:spTree>
    <p:extLst>
      <p:ext uri="{BB962C8B-B14F-4D97-AF65-F5344CB8AC3E}">
        <p14:creationId xmlns:p14="http://schemas.microsoft.com/office/powerpoint/2010/main" val="2499551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81000"/>
            <a:ext cx="7689332" cy="8293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1028700" indent="-1028700" algn="ctr">
              <a:lnSpc>
                <a:spcPts val="6000"/>
              </a:lnSpc>
              <a:buFont typeface="+mj-lt"/>
              <a:buAutoNum type="romanUcPeriod" startAt="5"/>
            </a:pPr>
            <a:r>
              <a:rPr lang="en-US" sz="4800" dirty="0">
                <a:latin typeface="AR CENA" panose="02000000000000000000" pitchFamily="2" charset="0"/>
              </a:rPr>
              <a:t>Warnings</a:t>
            </a:r>
          </a:p>
        </p:txBody>
      </p:sp>
      <p:pic>
        <p:nvPicPr>
          <p:cNvPr id="4" name="Picture 3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1000"/>
            <a:ext cx="990600" cy="8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126" y="1447800"/>
            <a:ext cx="791547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Must Never be Used as a Substitute for Godly Living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Must Not be Used as an Occasion to Show or Display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Must Not Allow it to Ignite a Spirit of Smugness or Self -Righteousness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Luke 18:9-14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Easy to feel spiritually superior over those who may not practice it</a:t>
            </a:r>
          </a:p>
        </p:txBody>
      </p:sp>
    </p:spTree>
    <p:extLst>
      <p:ext uri="{BB962C8B-B14F-4D97-AF65-F5344CB8AC3E}">
        <p14:creationId xmlns:p14="http://schemas.microsoft.com/office/powerpoint/2010/main" val="1035988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6468" y="67482"/>
            <a:ext cx="1709121" cy="1327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What Does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The Bible</a:t>
            </a:r>
          </a:p>
          <a:p>
            <a:pPr algn="ctr">
              <a:lnSpc>
                <a:spcPts val="3200"/>
              </a:lnSpc>
            </a:pPr>
            <a:r>
              <a:rPr lang="en-US" sz="3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Say About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81294" y="67482"/>
            <a:ext cx="29258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R CENA" panose="02000000000000000000" pitchFamily="2" charset="0"/>
              </a:rPr>
              <a:t>Fasting?</a:t>
            </a:r>
          </a:p>
        </p:txBody>
      </p:sp>
      <p:pic>
        <p:nvPicPr>
          <p:cNvPr id="8" name="Picture 4" descr="Image result for Fa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34"/>
            <a:ext cx="1676400" cy="1216576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0" y="2362200"/>
            <a:ext cx="768933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Old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In The New Testament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Causes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Facts &amp; Conclusions</a:t>
            </a:r>
          </a:p>
          <a:p>
            <a:pPr marL="571500" indent="-571500">
              <a:lnSpc>
                <a:spcPts val="6000"/>
              </a:lnSpc>
              <a:buFont typeface="+mj-lt"/>
              <a:buAutoNum type="romanUcPeriod"/>
            </a:pPr>
            <a:r>
              <a:rPr lang="en-US" sz="4800" dirty="0">
                <a:latin typeface="AR CENA" panose="02000000000000000000" pitchFamily="2" charset="0"/>
              </a:rPr>
              <a:t>Warnings</a:t>
            </a:r>
          </a:p>
        </p:txBody>
      </p:sp>
    </p:spTree>
    <p:extLst>
      <p:ext uri="{BB962C8B-B14F-4D97-AF65-F5344CB8AC3E}">
        <p14:creationId xmlns:p14="http://schemas.microsoft.com/office/powerpoint/2010/main" val="1343890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504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 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661D01-5C9C-48FA-9887-83B1E66B59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 tone presentation (widescreen)</Template>
  <TotalTime>0</TotalTime>
  <Words>1526</Words>
  <Application>Microsoft Office PowerPoint</Application>
  <PresentationFormat>On-screen Show (4:3)</PresentationFormat>
  <Paragraphs>288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 CENA</vt:lpstr>
      <vt:lpstr>Arial</vt:lpstr>
      <vt:lpstr>Corbel</vt:lpstr>
      <vt:lpstr>Wingdings</vt:lpstr>
      <vt:lpstr>Earthtones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2016-09-08T19:43:58Z</dcterms:created>
  <dcterms:modified xsi:type="dcterms:W3CDTF">2016-09-12T12:39:30Z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