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59" r:id="rId3"/>
    <p:sldId id="260" r:id="rId4"/>
    <p:sldId id="282" r:id="rId5"/>
    <p:sldId id="283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84" r:id="rId16"/>
    <p:sldId id="285" r:id="rId17"/>
    <p:sldId id="286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Kristen ITC" panose="03050502040202030202" pitchFamily="66" charset="0"/>
      <p:regular r:id="rId28"/>
    </p:embeddedFont>
    <p:embeddedFont>
      <p:font typeface="Tahoma" panose="020B0604030504040204" pitchFamily="34" charset="0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Comic Sans MS" panose="030F0702030302020204" pitchFamily="66" charset="0"/>
      <p:regular r:id="rId37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0126" autoAdjust="0"/>
  </p:normalViewPr>
  <p:slideViewPr>
    <p:cSldViewPr snapToGrid="0">
      <p:cViewPr varScale="1">
        <p:scale>
          <a:sx n="63" d="100"/>
          <a:sy n="63" d="100"/>
        </p:scale>
        <p:origin x="15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00621-ED95-41C7-9270-3EAD91428F25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D2156-062B-4F72-84B5-4D2DD2EE8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81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2156-062B-4F72-84B5-4D2DD2EE88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19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“The Just shall live by faith”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2156-062B-4F72-84B5-4D2DD2EE88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74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Heb. 11:1 does more to show what faith DOES and HOW</a:t>
            </a:r>
            <a:r>
              <a:rPr lang="en-US" baseline="0" dirty="0" smtClean="0"/>
              <a:t> it FUNCTIONS than Defining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2156-062B-4F72-84B5-4D2DD2EE88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98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- Acts 2 – unbelieving</a:t>
            </a:r>
            <a:r>
              <a:rPr lang="en-US" baseline="0" dirty="0" smtClean="0"/>
              <a:t> Jews heard </a:t>
            </a:r>
            <a:r>
              <a:rPr lang="en-US" baseline="0" dirty="0" err="1" smtClean="0"/>
              <a:t>evid</a:t>
            </a:r>
            <a:r>
              <a:rPr lang="en-US" baseline="0" dirty="0" smtClean="0"/>
              <a:t> of res. Then believed (</a:t>
            </a:r>
            <a:r>
              <a:rPr lang="en-US" baseline="0" dirty="0" err="1" smtClean="0"/>
              <a:t>v.</a:t>
            </a:r>
            <a:r>
              <a:rPr lang="en-US" baseline="0" dirty="0" smtClean="0"/>
              <a:t> 36-37)</a:t>
            </a:r>
          </a:p>
          <a:p>
            <a:r>
              <a:rPr lang="en-US" baseline="0" dirty="0" smtClean="0"/>
              <a:t>Example: Acts 18 – corrupt heathen Corinthians – heard believed (</a:t>
            </a:r>
            <a:r>
              <a:rPr lang="en-US" baseline="0" dirty="0" err="1" smtClean="0"/>
              <a:t>v.</a:t>
            </a:r>
            <a:r>
              <a:rPr lang="en-US" baseline="0" dirty="0" smtClean="0"/>
              <a:t> 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2156-062B-4F72-84B5-4D2DD2EE88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9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Faith is not inherited</a:t>
            </a:r>
          </a:p>
          <a:p>
            <a:r>
              <a:rPr lang="en-US" dirty="0" smtClean="0"/>
              <a:t>Faith is not handed</a:t>
            </a:r>
            <a:r>
              <a:rPr lang="en-US" baseline="0" dirty="0" smtClean="0"/>
              <a:t> down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2156-062B-4F72-84B5-4D2DD2EE88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60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Faith is not concrete – have it &amp; always will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2156-062B-4F72-84B5-4D2DD2EE88C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69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2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2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22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7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53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2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1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9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7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1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2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4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8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1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4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5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6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3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sdgraphics.com/file/yellow-background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250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72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C2517-86C4-4BBA-9A1C-FD79C24D09FB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30F64-9663-42D5-92B7-7F143592ABD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sdgraphics.com/file/yellow-background.jpg"/>
          <p:cNvPicPr>
            <a:picLocks noChangeAspect="1" noChangeArrowheads="1"/>
          </p:cNvPicPr>
          <p:nvPr userDrawn="1"/>
        </p:nvPicPr>
        <p:blipFill rotWithShape="1"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250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43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020226" y="4154044"/>
            <a:ext cx="30843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/>
              <a:t>The Word of God</a:t>
            </a:r>
          </a:p>
        </p:txBody>
      </p:sp>
      <p:pic>
        <p:nvPicPr>
          <p:cNvPr id="7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8" y="1362612"/>
            <a:ext cx="4187148" cy="279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eft Arrow Callout 1"/>
          <p:cNvSpPr/>
          <p:nvPr/>
        </p:nvSpPr>
        <p:spPr>
          <a:xfrm>
            <a:off x="4610054" y="1511650"/>
            <a:ext cx="3792070" cy="2770094"/>
          </a:xfrm>
          <a:prstGeom prst="leftArrowCallout">
            <a:avLst>
              <a:gd name="adj1" fmla="val 37621"/>
              <a:gd name="adj2" fmla="val 25000"/>
              <a:gd name="adj3" fmla="val 25000"/>
              <a:gd name="adj4" fmla="val 71005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u="sng" dirty="0" smtClean="0">
                <a:solidFill>
                  <a:srgbClr val="FFFF00"/>
                </a:solidFill>
              </a:rPr>
              <a:t>Faith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sz="2800" i="1" dirty="0" smtClean="0">
                <a:solidFill>
                  <a:schemeClr val="bg1"/>
                </a:solidFill>
              </a:rPr>
              <a:t>Man’s Reaction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608" y="4738819"/>
            <a:ext cx="2783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(2 Tim. 3:16-17)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08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75447" y="2514600"/>
            <a:ext cx="3048000" cy="3886200"/>
            <a:chOff x="775447" y="2514600"/>
            <a:chExt cx="3048000" cy="3886200"/>
          </a:xfrm>
        </p:grpSpPr>
        <p:sp>
          <p:nvSpPr>
            <p:cNvPr id="11274" name="Rectangle 10"/>
            <p:cNvSpPr>
              <a:spLocks noChangeArrowheads="1"/>
            </p:cNvSpPr>
            <p:nvPr/>
          </p:nvSpPr>
          <p:spPr bwMode="auto">
            <a:xfrm>
              <a:off x="775447" y="2514600"/>
              <a:ext cx="3048000" cy="3886200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800" b="1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The Story of</a:t>
              </a:r>
            </a:p>
            <a:p>
              <a:pPr algn="ctr"/>
              <a:r>
                <a:rPr lang="en-US" altLang="en-US" sz="2800" b="1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Salvation </a:t>
              </a:r>
            </a:p>
            <a:p>
              <a:pPr algn="ctr"/>
              <a:r>
                <a:rPr lang="en-US" altLang="en-US" sz="2800" b="1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by Faith</a:t>
              </a:r>
            </a:p>
            <a:p>
              <a:pPr algn="ctr"/>
              <a:r>
                <a:rPr lang="en-US" altLang="en-US" sz="2800" b="1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was</a:t>
              </a:r>
            </a:p>
            <a:p>
              <a:pPr algn="ctr"/>
              <a:r>
                <a:rPr lang="en-US" altLang="en-US" sz="2800" b="1" dirty="0">
                  <a:solidFill>
                    <a:srgbClr val="CC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Revealed</a:t>
              </a:r>
            </a:p>
            <a:p>
              <a:pPr algn="ctr"/>
              <a:endParaRPr lang="en-US" altLang="en-US" sz="2800" b="1" dirty="0">
                <a:solidFill>
                  <a:srgbClr val="CCFFFF"/>
                </a:solidFill>
                <a:latin typeface="Arial" panose="020B0604020202020204" pitchFamily="34" charset="0"/>
              </a:endParaRPr>
            </a:p>
            <a:p>
              <a:pPr algn="ctr"/>
              <a:endParaRPr lang="en-US" altLang="en-US" sz="2800" b="1" dirty="0">
                <a:solidFill>
                  <a:srgbClr val="CCFFFF"/>
                </a:solidFill>
                <a:latin typeface="Arial" panose="020B0604020202020204" pitchFamily="34" charset="0"/>
              </a:endParaRPr>
            </a:p>
            <a:p>
              <a:pPr algn="ctr"/>
              <a:endParaRPr lang="en-US" altLang="en-US" sz="2800" b="1" dirty="0">
                <a:solidFill>
                  <a:srgbClr val="CCFFFF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8" name="Picture 4" descr="http://www.hornsofzion.org/Open%20Bible%20for%20Study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4736" y="4924913"/>
              <a:ext cx="1889452" cy="1259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5400" dirty="0">
                <a:solidFill>
                  <a:srgbClr val="FFFF00"/>
                </a:solidFill>
                <a:latin typeface="Arial" panose="020B0604020202020204" pitchFamily="34" charset="0"/>
              </a:rPr>
              <a:t>“…from faith to faith…”</a:t>
            </a:r>
          </a:p>
          <a:p>
            <a:pPr algn="ctr"/>
            <a:r>
              <a:rPr lang="en-US" altLang="en-US" sz="4000" dirty="0">
                <a:solidFill>
                  <a:srgbClr val="CCFFFF"/>
                </a:solidFill>
                <a:latin typeface="Arial" panose="020B0604020202020204" pitchFamily="34" charset="0"/>
              </a:rPr>
              <a:t>(Rom. 1:17)</a:t>
            </a:r>
            <a:endParaRPr lang="en-US" altLang="en-US" sz="5400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5334000" y="2514600"/>
            <a:ext cx="3048000" cy="38862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6600" b="1" dirty="0">
                <a:solidFill>
                  <a:srgbClr val="CC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Faith</a:t>
            </a: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3276600" y="3962400"/>
            <a:ext cx="2362200" cy="1219200"/>
          </a:xfrm>
          <a:prstGeom prst="homePlate">
            <a:avLst>
              <a:gd name="adj" fmla="val 43244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>
                <a:solidFill>
                  <a:srgbClr val="3333FF"/>
                </a:solidFill>
                <a:latin typeface="Arial" panose="020B0604020202020204" pitchFamily="34" charset="0"/>
              </a:rPr>
              <a:t>In order to</a:t>
            </a:r>
          </a:p>
          <a:p>
            <a:pPr algn="ctr"/>
            <a:r>
              <a:rPr lang="en-US" altLang="en-US" sz="2800" b="1">
                <a:solidFill>
                  <a:srgbClr val="3333FF"/>
                </a:solidFill>
                <a:latin typeface="Arial" panose="020B0604020202020204" pitchFamily="34" charset="0"/>
              </a:rPr>
              <a:t>Produce</a:t>
            </a:r>
          </a:p>
        </p:txBody>
      </p:sp>
    </p:spTree>
    <p:extLst>
      <p:ext uri="{BB962C8B-B14F-4D97-AF65-F5344CB8AC3E}">
        <p14:creationId xmlns:p14="http://schemas.microsoft.com/office/powerpoint/2010/main" val="31016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8" grpId="0" animBg="1" autoUpdateAnimBg="0"/>
      <p:bldP spid="1128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1026"/>
          <p:cNvSpPr>
            <a:spLocks noChangeArrowheads="1"/>
          </p:cNvSpPr>
          <p:nvPr/>
        </p:nvSpPr>
        <p:spPr bwMode="auto">
          <a:xfrm>
            <a:off x="3429000" y="2286000"/>
            <a:ext cx="2286000" cy="2209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6000" b="1" dirty="0">
                <a:solidFill>
                  <a:srgbClr val="3333FF"/>
                </a:solidFill>
              </a:rPr>
              <a:t>Faith</a:t>
            </a:r>
          </a:p>
        </p:txBody>
      </p:sp>
      <p:grpSp>
        <p:nvGrpSpPr>
          <p:cNvPr id="17415" name="Group 1031"/>
          <p:cNvGrpSpPr>
            <a:grpSpLocks/>
          </p:cNvGrpSpPr>
          <p:nvPr/>
        </p:nvGrpSpPr>
        <p:grpSpPr bwMode="auto">
          <a:xfrm>
            <a:off x="296863" y="457200"/>
            <a:ext cx="4122737" cy="2057400"/>
            <a:chOff x="187" y="288"/>
            <a:chExt cx="2597" cy="1296"/>
          </a:xfrm>
        </p:grpSpPr>
        <p:sp>
          <p:nvSpPr>
            <p:cNvPr id="17414" name="AutoShape 1030"/>
            <p:cNvSpPr>
              <a:spLocks noChangeArrowheads="1"/>
            </p:cNvSpPr>
            <p:nvPr/>
          </p:nvSpPr>
          <p:spPr bwMode="auto">
            <a:xfrm>
              <a:off x="1680" y="816"/>
              <a:ext cx="1104" cy="768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800 w 21600"/>
                <a:gd name="T5" fmla="*/ 0 h 21600"/>
                <a:gd name="T6" fmla="*/ 2700 w 21600"/>
                <a:gd name="T7" fmla="*/ 10799 h 21600"/>
                <a:gd name="T8" fmla="*/ 10800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799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002060"/>
            </a:solidFill>
            <a:ln w="952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3" name="Text Box 1029"/>
            <p:cNvSpPr txBox="1">
              <a:spLocks noChangeArrowheads="1"/>
            </p:cNvSpPr>
            <p:nvPr/>
          </p:nvSpPr>
          <p:spPr bwMode="auto">
            <a:xfrm>
              <a:off x="187" y="288"/>
              <a:ext cx="1829" cy="121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4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What We </a:t>
              </a:r>
            </a:p>
            <a:p>
              <a:pPr algn="ctr"/>
              <a:r>
                <a:rPr lang="en-US" altLang="en-US" sz="4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Do Is</a:t>
              </a:r>
            </a:p>
            <a:p>
              <a:pPr algn="ctr"/>
              <a:r>
                <a:rPr lang="en-US" altLang="en-US" sz="4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Because of</a:t>
              </a:r>
            </a:p>
          </p:txBody>
        </p:sp>
      </p:grpSp>
      <p:grpSp>
        <p:nvGrpSpPr>
          <p:cNvPr id="17418" name="Group 1034"/>
          <p:cNvGrpSpPr>
            <a:grpSpLocks/>
          </p:cNvGrpSpPr>
          <p:nvPr/>
        </p:nvGrpSpPr>
        <p:grpSpPr bwMode="auto">
          <a:xfrm>
            <a:off x="4191000" y="4419600"/>
            <a:ext cx="4691063" cy="2130425"/>
            <a:chOff x="2640" y="2784"/>
            <a:chExt cx="2954" cy="1342"/>
          </a:xfrm>
        </p:grpSpPr>
        <p:sp>
          <p:nvSpPr>
            <p:cNvPr id="17417" name="AutoShape 1033"/>
            <p:cNvSpPr>
              <a:spLocks noChangeArrowheads="1"/>
            </p:cNvSpPr>
            <p:nvPr/>
          </p:nvSpPr>
          <p:spPr bwMode="auto">
            <a:xfrm rot="10889728">
              <a:off x="2640" y="2784"/>
              <a:ext cx="1056" cy="864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800 w 21600"/>
                <a:gd name="T5" fmla="*/ 0 h 21600"/>
                <a:gd name="T6" fmla="*/ 2700 w 21600"/>
                <a:gd name="T7" fmla="*/ 10799 h 21600"/>
                <a:gd name="T8" fmla="*/ 10800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799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002060"/>
            </a:solidFill>
            <a:ln w="952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6" name="Text Box 1032"/>
            <p:cNvSpPr txBox="1">
              <a:spLocks noChangeArrowheads="1"/>
            </p:cNvSpPr>
            <p:nvPr/>
          </p:nvSpPr>
          <p:spPr bwMode="auto">
            <a:xfrm>
              <a:off x="3312" y="3024"/>
              <a:ext cx="2282" cy="1102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3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Where We</a:t>
              </a:r>
            </a:p>
            <a:p>
              <a:pPr algn="ctr"/>
              <a:r>
                <a:rPr lang="en-US" altLang="en-US" sz="3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Fail</a:t>
              </a:r>
            </a:p>
            <a:p>
              <a:pPr algn="ctr"/>
              <a:r>
                <a:rPr lang="en-US" altLang="en-US" sz="36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We Are Lacking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419600" y="159603"/>
            <a:ext cx="446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dirty="0" smtClean="0"/>
              <a:t>We Live By Faith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26369" y="3163887"/>
            <a:ext cx="2116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Hab. 2:4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799533" y="3163887"/>
            <a:ext cx="2116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Heb. 10:38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951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9639756">
            <a:off x="604912" y="1631643"/>
            <a:ext cx="792031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84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838200" y="1981200"/>
            <a:ext cx="55499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676400" y="3048000"/>
            <a:ext cx="2506663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A. Heb. 11:1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0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1" name="Group 1029"/>
          <p:cNvGrpSpPr>
            <a:grpSpLocks/>
          </p:cNvGrpSpPr>
          <p:nvPr/>
        </p:nvGrpSpPr>
        <p:grpSpPr bwMode="auto">
          <a:xfrm>
            <a:off x="838200" y="457200"/>
            <a:ext cx="7696200" cy="1524000"/>
            <a:chOff x="384" y="144"/>
            <a:chExt cx="4848" cy="960"/>
          </a:xfrm>
        </p:grpSpPr>
        <p:sp>
          <p:nvSpPr>
            <p:cNvPr id="19460" name="Rectangle 1028"/>
            <p:cNvSpPr>
              <a:spLocks noChangeArrowheads="1"/>
            </p:cNvSpPr>
            <p:nvPr/>
          </p:nvSpPr>
          <p:spPr bwMode="auto">
            <a:xfrm>
              <a:off x="480" y="240"/>
              <a:ext cx="4752" cy="86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9" name="Text Box 1027"/>
            <p:cNvSpPr txBox="1">
              <a:spLocks noChangeArrowheads="1"/>
            </p:cNvSpPr>
            <p:nvPr/>
          </p:nvSpPr>
          <p:spPr bwMode="auto">
            <a:xfrm>
              <a:off x="384" y="144"/>
              <a:ext cx="4752" cy="871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2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 “Now faith is the substance of things hoped for, the evidence of things not seen.”</a:t>
              </a:r>
            </a:p>
            <a:p>
              <a:pPr algn="ctr"/>
              <a:r>
                <a:rPr lang="en-US" altLang="en-US" sz="2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(Heb. 11:1)</a:t>
              </a:r>
            </a:p>
          </p:txBody>
        </p:sp>
      </p:grpSp>
      <p:sp>
        <p:nvSpPr>
          <p:cNvPr id="19462" name="Text Box 1030"/>
          <p:cNvSpPr txBox="1">
            <a:spLocks noChangeArrowheads="1"/>
          </p:cNvSpPr>
          <p:nvPr/>
        </p:nvSpPr>
        <p:spPr bwMode="auto">
          <a:xfrm>
            <a:off x="0" y="2590800"/>
            <a:ext cx="9144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latin typeface="Arial" panose="020B0604020202020204" pitchFamily="34" charset="0"/>
              </a:rPr>
              <a:t>“Now faith is assurance of [things] hoped for, a conviction of things not seen.” (ASV)</a:t>
            </a:r>
          </a:p>
        </p:txBody>
      </p: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0" y="3886200"/>
            <a:ext cx="9144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latin typeface="Arial" panose="020B0604020202020204" pitchFamily="34" charset="0"/>
              </a:rPr>
              <a:t>“Faith is confidence as to things hoped for;</a:t>
            </a:r>
          </a:p>
          <a:p>
            <a:pPr algn="ctr"/>
            <a:r>
              <a:rPr lang="en-US" altLang="en-US" sz="2800">
                <a:latin typeface="Arial" panose="020B0604020202020204" pitchFamily="34" charset="0"/>
              </a:rPr>
              <a:t>conviction as to things not seen.” (Robinson)</a:t>
            </a:r>
          </a:p>
        </p:txBody>
      </p:sp>
    </p:spTree>
    <p:extLst>
      <p:ext uri="{BB962C8B-B14F-4D97-AF65-F5344CB8AC3E}">
        <p14:creationId xmlns:p14="http://schemas.microsoft.com/office/powerpoint/2010/main" val="299939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utoUpdateAnimBg="0"/>
      <p:bldP spid="1946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62" name="Group 14"/>
          <p:cNvGrpSpPr>
            <a:grpSpLocks/>
          </p:cNvGrpSpPr>
          <p:nvPr/>
        </p:nvGrpSpPr>
        <p:grpSpPr bwMode="auto">
          <a:xfrm>
            <a:off x="5105400" y="1600200"/>
            <a:ext cx="3352800" cy="2133600"/>
            <a:chOff x="3360" y="1392"/>
            <a:chExt cx="2112" cy="1344"/>
          </a:xfrm>
        </p:grpSpPr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4320" y="1392"/>
              <a:ext cx="144" cy="67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0" name="Oval 12"/>
            <p:cNvSpPr>
              <a:spLocks noChangeArrowheads="1"/>
            </p:cNvSpPr>
            <p:nvPr/>
          </p:nvSpPr>
          <p:spPr bwMode="auto">
            <a:xfrm>
              <a:off x="3360" y="1776"/>
              <a:ext cx="2112" cy="9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600" dirty="0" err="1">
                  <a:solidFill>
                    <a:schemeClr val="bg1"/>
                  </a:solidFill>
                </a:rPr>
                <a:t>Rewarder</a:t>
              </a:r>
              <a:r>
                <a:rPr lang="en-US" altLang="en-US" sz="3600" dirty="0">
                  <a:solidFill>
                    <a:schemeClr val="bg1"/>
                  </a:solidFill>
                </a:rPr>
                <a:t> of</a:t>
              </a:r>
            </a:p>
            <a:p>
              <a:pPr algn="ctr"/>
              <a:r>
                <a:rPr lang="en-US" altLang="en-US" sz="3600" dirty="0">
                  <a:solidFill>
                    <a:schemeClr val="bg1"/>
                  </a:solidFill>
                </a:rPr>
                <a:t>Those - Seek</a:t>
              </a:r>
            </a:p>
          </p:txBody>
        </p:sp>
      </p:grpSp>
      <p:grpSp>
        <p:nvGrpSpPr>
          <p:cNvPr id="27663" name="Group 15"/>
          <p:cNvGrpSpPr>
            <a:grpSpLocks/>
          </p:cNvGrpSpPr>
          <p:nvPr/>
        </p:nvGrpSpPr>
        <p:grpSpPr bwMode="auto">
          <a:xfrm>
            <a:off x="533400" y="1600200"/>
            <a:ext cx="3352800" cy="2133600"/>
            <a:chOff x="336" y="1584"/>
            <a:chExt cx="2112" cy="1344"/>
          </a:xfrm>
        </p:grpSpPr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1296" y="1584"/>
              <a:ext cx="144" cy="67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8" name="Oval 10"/>
            <p:cNvSpPr>
              <a:spLocks noChangeArrowheads="1"/>
            </p:cNvSpPr>
            <p:nvPr/>
          </p:nvSpPr>
          <p:spPr bwMode="auto">
            <a:xfrm>
              <a:off x="336" y="1968"/>
              <a:ext cx="2112" cy="9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600" dirty="0">
                  <a:solidFill>
                    <a:schemeClr val="bg1"/>
                  </a:solidFill>
                </a:rPr>
                <a:t>Believe that</a:t>
              </a:r>
            </a:p>
            <a:p>
              <a:pPr algn="ctr"/>
              <a:r>
                <a:rPr lang="en-US" altLang="en-US" sz="3600" dirty="0">
                  <a:solidFill>
                    <a:schemeClr val="bg1"/>
                  </a:solidFill>
                </a:rPr>
                <a:t>He is</a:t>
              </a:r>
            </a:p>
          </p:txBody>
        </p:sp>
      </p:grp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228600" y="228600"/>
            <a:ext cx="4114800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4000">
                <a:latin typeface="Tahoma" panose="020B0604030504040204" pitchFamily="34" charset="0"/>
              </a:rPr>
              <a:t>Conviction of</a:t>
            </a:r>
          </a:p>
          <a:p>
            <a:pPr algn="ctr"/>
            <a:r>
              <a:rPr lang="en-US" altLang="en-US" sz="4000">
                <a:latin typeface="Tahoma" panose="020B0604030504040204" pitchFamily="34" charset="0"/>
              </a:rPr>
              <a:t>Things Not Seen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4648200" y="228600"/>
            <a:ext cx="4114800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4000">
                <a:latin typeface="Tahoma" panose="020B0604030504040204" pitchFamily="34" charset="0"/>
              </a:rPr>
              <a:t>Confidence of</a:t>
            </a:r>
          </a:p>
          <a:p>
            <a:pPr algn="ctr"/>
            <a:r>
              <a:rPr lang="en-US" altLang="en-US" sz="4000">
                <a:latin typeface="Tahoma" panose="020B0604030504040204" pitchFamily="34" charset="0"/>
              </a:rPr>
              <a:t>Things Hoped For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2933700" y="1905000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dirty="0" smtClean="0">
                <a:solidFill>
                  <a:srgbClr val="C00000"/>
                </a:solidFill>
              </a:rPr>
              <a:t>Heb. </a:t>
            </a:r>
            <a:r>
              <a:rPr lang="en-US" altLang="en-US" sz="4000" dirty="0">
                <a:solidFill>
                  <a:srgbClr val="C00000"/>
                </a:solidFill>
              </a:rPr>
              <a:t>11:6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381000" y="4038600"/>
            <a:ext cx="8305800" cy="23622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3600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One Who Has Faith:</a:t>
            </a:r>
          </a:p>
          <a:p>
            <a:pPr algn="ctr"/>
            <a:endParaRPr lang="en-US" altLang="en-US" sz="11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ctr"/>
            <a:r>
              <a:rPr lang="en-US" altLang="en-US" sz="32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Convinced in regard to things not seen</a:t>
            </a:r>
          </a:p>
          <a:p>
            <a:pPr algn="ctr"/>
            <a:r>
              <a:rPr lang="en-US" altLang="en-US" sz="32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Confidence in things that he hopes for</a:t>
            </a:r>
          </a:p>
        </p:txBody>
      </p:sp>
    </p:spTree>
    <p:extLst>
      <p:ext uri="{BB962C8B-B14F-4D97-AF65-F5344CB8AC3E}">
        <p14:creationId xmlns:p14="http://schemas.microsoft.com/office/powerpoint/2010/main" val="186307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4" grpId="0"/>
      <p:bldP spid="2766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38200" y="1981200"/>
            <a:ext cx="55499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676400" y="3048000"/>
            <a:ext cx="5370513" cy="1066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A. Heb. 11:1</a:t>
            </a:r>
          </a:p>
          <a:p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B. Acceptance of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09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752600" y="0"/>
            <a:ext cx="54483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Faith is the </a:t>
            </a:r>
          </a:p>
          <a:p>
            <a:pPr algn="ctr"/>
            <a:r>
              <a:rPr lang="en-US" altLang="en-US" sz="36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Acceptance of Evidence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762000" y="1752600"/>
            <a:ext cx="2819400" cy="1524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chemeClr val="bg1"/>
                </a:solidFill>
                <a:latin typeface="Arial" panose="020B0604020202020204" pitchFamily="34" charset="0"/>
              </a:rPr>
              <a:t>Evidence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334000" y="1752600"/>
            <a:ext cx="2819400" cy="1524000"/>
          </a:xfrm>
          <a:prstGeom prst="rect">
            <a:avLst/>
          </a:prstGeom>
          <a:solidFill>
            <a:srgbClr val="FF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333399"/>
                </a:solidFill>
                <a:latin typeface="Arial" panose="020B0604020202020204" pitchFamily="34" charset="0"/>
              </a:rPr>
              <a:t>Faith</a:t>
            </a: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 flipH="1">
            <a:off x="3733800" y="1524000"/>
            <a:ext cx="16002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3581400" y="2438400"/>
            <a:ext cx="17526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Produces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38200" y="4114800"/>
            <a:ext cx="761523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000">
                <a:solidFill>
                  <a:srgbClr val="003399"/>
                </a:solidFill>
                <a:latin typeface="Arial" panose="020B0604020202020204" pitchFamily="34" charset="0"/>
              </a:rPr>
              <a:t>“So then faith comes by hearing,</a:t>
            </a:r>
          </a:p>
          <a:p>
            <a:pPr algn="ctr"/>
            <a:r>
              <a:rPr lang="en-US" altLang="en-US" sz="4000">
                <a:solidFill>
                  <a:srgbClr val="003399"/>
                </a:solidFill>
                <a:latin typeface="Arial" panose="020B0604020202020204" pitchFamily="34" charset="0"/>
              </a:rPr>
              <a:t>and hearing by the word of God.”</a:t>
            </a:r>
          </a:p>
          <a:p>
            <a:pPr algn="ctr"/>
            <a:r>
              <a:rPr lang="en-US" altLang="en-US" sz="4000">
                <a:solidFill>
                  <a:srgbClr val="003399"/>
                </a:solidFill>
                <a:latin typeface="Arial" panose="020B0604020202020204" pitchFamily="34" charset="0"/>
              </a:rPr>
              <a:t>(Rom. 10:17)</a:t>
            </a:r>
          </a:p>
        </p:txBody>
      </p:sp>
    </p:spTree>
    <p:extLst>
      <p:ext uri="{BB962C8B-B14F-4D97-AF65-F5344CB8AC3E}">
        <p14:creationId xmlns:p14="http://schemas.microsoft.com/office/powerpoint/2010/main" val="153196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52600" y="0"/>
            <a:ext cx="54483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 u="sng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Faith is the </a:t>
            </a:r>
          </a:p>
          <a:p>
            <a:pPr algn="ctr"/>
            <a:r>
              <a:rPr lang="en-US" altLang="en-US" sz="3600" b="1" u="sng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Acceptance of Evidence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762000" y="1752600"/>
            <a:ext cx="2819400" cy="1524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chemeClr val="bg1"/>
                </a:solidFill>
                <a:latin typeface="Arial" panose="020B0604020202020204" pitchFamily="34" charset="0"/>
              </a:rPr>
              <a:t>Evidence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334000" y="1752600"/>
            <a:ext cx="2819400" cy="1524000"/>
          </a:xfrm>
          <a:prstGeom prst="rect">
            <a:avLst/>
          </a:prstGeom>
          <a:solidFill>
            <a:srgbClr val="FFFFCC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333399"/>
                </a:solidFill>
                <a:latin typeface="Arial" panose="020B0604020202020204" pitchFamily="34" charset="0"/>
              </a:rPr>
              <a:t>Faith</a:t>
            </a:r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 flipH="1">
            <a:off x="3733800" y="1524000"/>
            <a:ext cx="16002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3581400" y="2438400"/>
            <a:ext cx="17526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Produces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0" y="3717925"/>
            <a:ext cx="8945563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>
                <a:solidFill>
                  <a:srgbClr val="003399"/>
                </a:solidFill>
                <a:latin typeface="Arial" panose="020B0604020202020204" pitchFamily="34" charset="0"/>
              </a:rPr>
              <a:t>“</a:t>
            </a:r>
            <a:r>
              <a:rPr lang="en-US" altLang="en-US" sz="4000">
                <a:latin typeface="Arial" panose="020B0604020202020204" pitchFamily="34" charset="0"/>
              </a:rPr>
              <a:t>And since we have the same spirit of faith, according to what is written, "I believed and therefore I spoke," we also believe and therefore speak,</a:t>
            </a:r>
            <a:r>
              <a:rPr lang="en-US" altLang="en-US" sz="4000">
                <a:solidFill>
                  <a:srgbClr val="003399"/>
                </a:solidFill>
                <a:latin typeface="Arial" panose="020B0604020202020204" pitchFamily="34" charset="0"/>
              </a:rPr>
              <a:t>.”</a:t>
            </a:r>
          </a:p>
          <a:p>
            <a:pPr algn="ctr"/>
            <a:r>
              <a:rPr lang="en-US" altLang="en-US" sz="4000">
                <a:solidFill>
                  <a:srgbClr val="003399"/>
                </a:solidFill>
                <a:latin typeface="Arial" panose="020B0604020202020204" pitchFamily="34" charset="0"/>
              </a:rPr>
              <a:t>(2 Cor. 4:13)</a:t>
            </a:r>
          </a:p>
        </p:txBody>
      </p:sp>
    </p:spTree>
    <p:extLst>
      <p:ext uri="{BB962C8B-B14F-4D97-AF65-F5344CB8AC3E}">
        <p14:creationId xmlns:p14="http://schemas.microsoft.com/office/powerpoint/2010/main" val="277963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838200" y="1981200"/>
            <a:ext cx="55499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676400" y="3048000"/>
            <a:ext cx="5404813" cy="15696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A. Heb. 11:1</a:t>
            </a:r>
          </a:p>
          <a:p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B. Acceptance of Evidence</a:t>
            </a:r>
          </a:p>
          <a:p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C. It is not: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31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0" y="0"/>
            <a:ext cx="4724400" cy="1752600"/>
          </a:xfrm>
          <a:prstGeom prst="ellipse">
            <a:avLst/>
          </a:prstGeom>
          <a:solidFill>
            <a:srgbClr val="002060"/>
          </a:solidFill>
          <a:ln w="9525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81000" y="407988"/>
            <a:ext cx="40703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800" b="1" u="sng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Faith is Not: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18343" y="1873623"/>
            <a:ext cx="8012113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4800" dirty="0">
                <a:solidFill>
                  <a:srgbClr val="002060"/>
                </a:solidFill>
                <a:latin typeface="Comic Sans MS" panose="030F0702030302020204" pitchFamily="66" charset="0"/>
              </a:rPr>
              <a:t>Blind leap into the dark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4800" dirty="0">
                <a:solidFill>
                  <a:srgbClr val="002060"/>
                </a:solidFill>
                <a:latin typeface="Comic Sans MS" panose="030F0702030302020204" pitchFamily="66" charset="0"/>
              </a:rPr>
              <a:t>Opinion / Personal feelings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4800" dirty="0">
                <a:solidFill>
                  <a:srgbClr val="002060"/>
                </a:solidFill>
                <a:latin typeface="Comic Sans MS" panose="030F0702030302020204" pitchFamily="66" charset="0"/>
              </a:rPr>
              <a:t>Tradition</a:t>
            </a:r>
          </a:p>
        </p:txBody>
      </p:sp>
    </p:spTree>
    <p:extLst>
      <p:ext uri="{BB962C8B-B14F-4D97-AF65-F5344CB8AC3E}">
        <p14:creationId xmlns:p14="http://schemas.microsoft.com/office/powerpoint/2010/main" val="291279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838200" y="1981200"/>
            <a:ext cx="6171882" cy="17543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II. Faith’s Source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09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33857">
            <a:off x="675922" y="664343"/>
            <a:ext cx="7823736" cy="5212022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006390" y="228600"/>
            <a:ext cx="7162800" cy="1048871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540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The Source of Faith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002741" y="2756647"/>
            <a:ext cx="4267200" cy="2538413"/>
          </a:xfrm>
          <a:prstGeom prst="rect">
            <a:avLst/>
          </a:prstGeom>
          <a:solidFill>
            <a:srgbClr val="FFFF00"/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 u="sng">
                <a:solidFill>
                  <a:srgbClr val="3333FF"/>
                </a:solidFill>
                <a:latin typeface="Arial" panose="020B0604020202020204" pitchFamily="34" charset="0"/>
              </a:rPr>
              <a:t>Acts 20:32</a:t>
            </a:r>
          </a:p>
          <a:p>
            <a:pPr algn="ctr"/>
            <a:endParaRPr lang="en-US" altLang="en-US" sz="3200" u="sng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z="3200">
                <a:latin typeface="Arial" panose="020B0604020202020204" pitchFamily="34" charset="0"/>
              </a:rPr>
              <a:t>...</a:t>
            </a:r>
            <a:r>
              <a:rPr lang="en-US" altLang="en-US" sz="3200" u="sng">
                <a:latin typeface="Arial" panose="020B0604020202020204" pitchFamily="34" charset="0"/>
              </a:rPr>
              <a:t>word</a:t>
            </a:r>
            <a:r>
              <a:rPr lang="en-US" altLang="en-US" sz="3200">
                <a:latin typeface="Arial" panose="020B0604020202020204" pitchFamily="34" charset="0"/>
              </a:rPr>
              <a:t> of His grace, which is able to </a:t>
            </a:r>
            <a:r>
              <a:rPr lang="en-US" altLang="en-US" sz="3200" u="sng">
                <a:latin typeface="Arial" panose="020B0604020202020204" pitchFamily="34" charset="0"/>
              </a:rPr>
              <a:t>build you up</a:t>
            </a:r>
            <a:r>
              <a:rPr lang="en-US" altLang="en-US" sz="3200">
                <a:latin typeface="Arial" panose="020B060402020202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64326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33857">
            <a:off x="675922" y="664343"/>
            <a:ext cx="7823736" cy="5212022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006390" y="228600"/>
            <a:ext cx="7162800" cy="1048871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540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The Source of Faith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002741" y="2756647"/>
            <a:ext cx="4267200" cy="2554545"/>
          </a:xfrm>
          <a:prstGeom prst="rect">
            <a:avLst/>
          </a:prstGeom>
          <a:solidFill>
            <a:srgbClr val="FFFF00"/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 u="sng" dirty="0" smtClean="0">
                <a:solidFill>
                  <a:srgbClr val="3333FF"/>
                </a:solidFill>
                <a:latin typeface="Arial" panose="020B0604020202020204" pitchFamily="34" charset="0"/>
              </a:rPr>
              <a:t>Rom. 10:17</a:t>
            </a:r>
            <a:endParaRPr lang="en-US" altLang="en-US" sz="3200" u="sng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algn="ctr"/>
            <a:endParaRPr lang="en-US" altLang="en-US" sz="3200" u="sng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z="3200" dirty="0" smtClean="0">
                <a:latin typeface="Arial" panose="020B0604020202020204" pitchFamily="34" charset="0"/>
              </a:rPr>
              <a:t>..faith comes by hearing and hearing by the </a:t>
            </a:r>
            <a:r>
              <a:rPr lang="en-US" altLang="en-US" sz="3200" u="sng" dirty="0" smtClean="0">
                <a:latin typeface="Arial" panose="020B0604020202020204" pitchFamily="34" charset="0"/>
              </a:rPr>
              <a:t>word of God</a:t>
            </a:r>
            <a:r>
              <a:rPr lang="en-US" altLang="en-US" sz="3200" dirty="0" smtClean="0">
                <a:latin typeface="Arial" panose="020B0604020202020204" pitchFamily="34" charset="0"/>
              </a:rPr>
              <a:t>..</a:t>
            </a:r>
            <a:endParaRPr lang="en-US" altLang="en-US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5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33857">
            <a:off x="675922" y="664343"/>
            <a:ext cx="7823736" cy="5212022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006390" y="228600"/>
            <a:ext cx="7162800" cy="1048871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The Source of Faith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3581400"/>
            <a:ext cx="9144000" cy="3276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Established / Strengthened / Maintained</a:t>
            </a:r>
            <a:endParaRPr lang="en-US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ctr"/>
            <a:endParaRPr lang="en-US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ctr"/>
            <a:endParaRPr lang="en-US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ctr"/>
            <a:endParaRPr lang="en-US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ctr"/>
            <a:endParaRPr lang="en-US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ctr"/>
            <a:endParaRPr lang="en-US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464820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More time spend with word -- Faith Stronger</a:t>
            </a:r>
          </a:p>
          <a:p>
            <a:pPr algn="ctr"/>
            <a:r>
              <a:rPr lang="en-US" alt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Less time spend with word -- Faith </a:t>
            </a:r>
            <a:r>
              <a:rPr lang="en-US" alt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Weaker</a:t>
            </a:r>
          </a:p>
          <a:p>
            <a:pPr algn="ctr"/>
            <a:r>
              <a:rPr lang="en-US" alt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If what we believe is not in word -– not faith!</a:t>
            </a:r>
            <a:endParaRPr lang="en-US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838200" y="1981200"/>
            <a:ext cx="7500771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II. Faith’s Source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III. Faith To No Avail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33400" y="381000"/>
            <a:ext cx="8153400" cy="6019800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024731" y="1837765"/>
            <a:ext cx="7170738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200" b="1" dirty="0">
                <a:latin typeface="Tahoma" panose="020B0604030504040204" pitchFamily="34" charset="0"/>
              </a:rPr>
              <a:t> Believe the Wrong Thing</a:t>
            </a:r>
          </a:p>
          <a:p>
            <a:r>
              <a:rPr lang="en-US" altLang="en-US" sz="3200" b="1" dirty="0">
                <a:solidFill>
                  <a:srgbClr val="FF3300"/>
                </a:solidFill>
                <a:latin typeface="Tahoma" panose="020B0604030504040204" pitchFamily="34" charset="0"/>
              </a:rPr>
              <a:t>	</a:t>
            </a:r>
            <a:r>
              <a:rPr lang="en-US" alt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(2 Thess. 2:10; 1 John 4:1)</a:t>
            </a:r>
          </a:p>
          <a:p>
            <a:endParaRPr lang="en-US" altLang="en-US" sz="32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3200" b="1" dirty="0">
                <a:latin typeface="Tahoma" panose="020B0604030504040204" pitchFamily="34" charset="0"/>
              </a:rPr>
              <a:t> Believe the Right Thing - Not Act</a:t>
            </a:r>
          </a:p>
          <a:p>
            <a:r>
              <a:rPr lang="en-US" altLang="en-US" sz="3200" b="1" dirty="0">
                <a:solidFill>
                  <a:srgbClr val="FF3300"/>
                </a:solidFill>
                <a:latin typeface="Tahoma" panose="020B0604030504040204" pitchFamily="34" charset="0"/>
              </a:rPr>
              <a:t>	</a:t>
            </a:r>
            <a:r>
              <a:rPr lang="en-US" alt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(Jas. 2:19; John 8:31, 44)</a:t>
            </a:r>
          </a:p>
          <a:p>
            <a:endParaRPr lang="en-US" altLang="en-US" sz="32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3200" b="1" dirty="0">
                <a:latin typeface="Tahoma" panose="020B0604030504040204" pitchFamily="34" charset="0"/>
              </a:rPr>
              <a:t> Believe Right Thing - Lose Faith</a:t>
            </a:r>
          </a:p>
          <a:p>
            <a:r>
              <a:rPr lang="en-US" altLang="en-US" sz="3200" b="1" dirty="0">
                <a:solidFill>
                  <a:srgbClr val="FF3300"/>
                </a:solidFill>
                <a:latin typeface="Tahoma" panose="020B0604030504040204" pitchFamily="34" charset="0"/>
              </a:rPr>
              <a:t>	</a:t>
            </a:r>
            <a:r>
              <a:rPr lang="en-US" alt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(Luke 8:13; Heb. 3:12-13)</a:t>
            </a:r>
          </a:p>
        </p:txBody>
      </p:sp>
      <p:sp>
        <p:nvSpPr>
          <p:cNvPr id="2" name="Rectangle 1"/>
          <p:cNvSpPr/>
          <p:nvPr/>
        </p:nvSpPr>
        <p:spPr>
          <a:xfrm>
            <a:off x="603359" y="381000"/>
            <a:ext cx="80169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Kristen ITC" panose="03050502040202030202" pitchFamily="66" charset="0"/>
              </a:rPr>
              <a:t>Faith to No Avail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66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838200" y="1981200"/>
            <a:ext cx="7500771" cy="34163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II. Faith’s Source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III. Faith To No Avail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IV. Faith’s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04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2438400"/>
            <a:ext cx="3124200" cy="4419600"/>
          </a:xfrm>
          <a:prstGeom prst="rect">
            <a:avLst/>
          </a:prstGeom>
          <a:solidFill>
            <a:srgbClr val="1C1C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 u="sng" dirty="0">
                <a:solidFill>
                  <a:srgbClr val="FFFF00"/>
                </a:solidFill>
                <a:latin typeface="Arial" panose="020B0604020202020204" pitchFamily="34" charset="0"/>
              </a:rPr>
              <a:t>Varying Degrees</a:t>
            </a:r>
            <a:endParaRPr lang="en-US" altLang="en-US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/>
            <a:endParaRPr lang="en-US" altLang="en-US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Little</a:t>
            </a:r>
          </a:p>
          <a:p>
            <a:pPr algn="ctr">
              <a:lnSpc>
                <a:spcPct val="90000"/>
              </a:lnSpc>
            </a:pPr>
            <a:r>
              <a:rPr lang="en-US" altLang="en-US" sz="2800" b="1" i="1" dirty="0">
                <a:solidFill>
                  <a:srgbClr val="FFFFFF"/>
                </a:solidFill>
                <a:latin typeface="Arial" panose="020B0604020202020204" pitchFamily="34" charset="0"/>
              </a:rPr>
              <a:t>(Matt. 6:30; 16:8)</a:t>
            </a:r>
            <a:endParaRPr lang="en-US" altLang="en-US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endParaRPr lang="en-US" altLang="en-US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Great</a:t>
            </a:r>
          </a:p>
          <a:p>
            <a:pPr algn="ctr">
              <a:lnSpc>
                <a:spcPct val="90000"/>
              </a:lnSpc>
            </a:pPr>
            <a:r>
              <a:rPr lang="en-US" altLang="en-US" sz="2800" b="1" i="1" dirty="0">
                <a:solidFill>
                  <a:srgbClr val="FFFFFF"/>
                </a:solidFill>
                <a:latin typeface="Arial" panose="020B0604020202020204" pitchFamily="34" charset="0"/>
              </a:rPr>
              <a:t>(Matt. 8:10)</a:t>
            </a:r>
            <a:endParaRPr lang="en-US" altLang="en-US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endParaRPr lang="en-US" altLang="en-US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alt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Weak</a:t>
            </a:r>
          </a:p>
          <a:p>
            <a:pPr algn="ctr">
              <a:lnSpc>
                <a:spcPct val="90000"/>
              </a:lnSpc>
            </a:pPr>
            <a:r>
              <a:rPr lang="en-US" altLang="en-US" sz="2800" b="1" i="1" dirty="0">
                <a:solidFill>
                  <a:srgbClr val="FFFFFF"/>
                </a:solidFill>
                <a:latin typeface="Arial" panose="020B0604020202020204" pitchFamily="34" charset="0"/>
              </a:rPr>
              <a:t>(Rom. 4:19)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124200" y="2438400"/>
            <a:ext cx="3124200" cy="4419600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Increase</a:t>
            </a:r>
          </a:p>
          <a:p>
            <a:pPr algn="ctr"/>
            <a:r>
              <a:rPr lang="en-US" alt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Grow</a:t>
            </a:r>
          </a:p>
          <a:p>
            <a:pPr algn="ctr"/>
            <a:endParaRPr lang="en-US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ctr"/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(Luke 17:5</a:t>
            </a:r>
          </a:p>
          <a:p>
            <a:pPr algn="ctr"/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 Thess. 1:3)</a:t>
            </a:r>
          </a:p>
          <a:p>
            <a:pPr algn="ctr"/>
            <a:endParaRPr lang="en-US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ctr"/>
            <a:r>
              <a:rPr lang="en-US" alt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Full of Faith</a:t>
            </a:r>
            <a:endParaRPr lang="en-US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ctr"/>
            <a:endParaRPr lang="en-US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ctr"/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(Acts 6:8)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6248400" y="2438400"/>
            <a:ext cx="2895600" cy="4419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Keep It</a:t>
            </a:r>
          </a:p>
          <a:p>
            <a:pPr algn="ctr"/>
            <a:r>
              <a:rPr lang="en-US" alt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Work on It</a:t>
            </a:r>
            <a:endParaRPr lang="en-US" altLang="en-US" sz="28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ctr"/>
            <a:endParaRPr lang="en-US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ctr"/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(Heb. 10:39</a:t>
            </a:r>
          </a:p>
          <a:p>
            <a:pPr algn="ctr"/>
            <a:r>
              <a:rPr lang="en-US" alt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 Pet. 1:9)</a:t>
            </a:r>
          </a:p>
          <a:p>
            <a:pPr algn="ctr"/>
            <a:endParaRPr lang="en-US" altLang="en-US" sz="2800" b="1" i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/>
            <a:endParaRPr lang="en-US" altLang="en-US" sz="2800" b="1" i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/>
            <a:endParaRPr lang="en-US" altLang="en-US" sz="2800" b="1" i="1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algn="ctr"/>
            <a:endParaRPr lang="en-US" altLang="en-US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30007"/>
            <a:ext cx="895033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Faith’s Change</a:t>
            </a:r>
            <a:endParaRPr lang="en-US" sz="11500" b="1" cap="none" spc="0" dirty="0">
              <a:ln w="6600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991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7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7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7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7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7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7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uiExpand="1" build="p" animBg="1" autoUpdateAnimBg="0"/>
      <p:bldP spid="31749" grpId="0" uiExpand="1" build="p" animBg="1" autoUpdateAnimBg="0"/>
      <p:bldP spid="31752" grpId="0" uiExpand="1" build="p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838200" y="1981200"/>
            <a:ext cx="7500771" cy="424731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II. Faith’s Source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III. Faith To No Avail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IV. Faith’s Change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V. Faith Saves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24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1981200" cy="6858000"/>
          </a:xfrm>
          <a:prstGeom prst="rect">
            <a:avLst/>
          </a:prstGeom>
          <a:solidFill>
            <a:srgbClr val="1C1C1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80000"/>
              </a:lnSpc>
            </a:pPr>
            <a:r>
              <a:rPr lang="en-US" altLang="en-US" sz="4800">
                <a:solidFill>
                  <a:srgbClr val="FFFF00"/>
                </a:solidFill>
                <a:latin typeface="Comic Sans MS" panose="030F0702030302020204" pitchFamily="66" charset="0"/>
              </a:rPr>
              <a:t>Saved</a:t>
            </a:r>
          </a:p>
          <a:p>
            <a:pPr algn="ctr">
              <a:lnSpc>
                <a:spcPct val="180000"/>
              </a:lnSpc>
            </a:pPr>
            <a:r>
              <a:rPr lang="en-US" altLang="en-US" sz="4800">
                <a:solidFill>
                  <a:srgbClr val="FFFF00"/>
                </a:solidFill>
                <a:latin typeface="Comic Sans MS" panose="030F0702030302020204" pitchFamily="66" charset="0"/>
              </a:rPr>
              <a:t>By</a:t>
            </a:r>
          </a:p>
          <a:p>
            <a:pPr algn="ctr">
              <a:lnSpc>
                <a:spcPct val="180000"/>
              </a:lnSpc>
            </a:pPr>
            <a:r>
              <a:rPr lang="en-US" altLang="en-US" sz="4800">
                <a:solidFill>
                  <a:srgbClr val="FFFF00"/>
                </a:solidFill>
                <a:latin typeface="Comic Sans MS" panose="030F0702030302020204" pitchFamily="66" charset="0"/>
              </a:rPr>
              <a:t>Faith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209800" y="304800"/>
            <a:ext cx="6640513" cy="564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 </a:t>
            </a:r>
            <a:r>
              <a:rPr lang="en-US" altLang="en-US" sz="2800" b="1" u="sng">
                <a:latin typeface="Arial" panose="020B0604020202020204" pitchFamily="34" charset="0"/>
              </a:rPr>
              <a:t>Faith is essential to salvation</a:t>
            </a:r>
          </a:p>
          <a:p>
            <a:r>
              <a:rPr lang="en-US" altLang="en-US" sz="2800" b="1">
                <a:latin typeface="Arial" panose="020B0604020202020204" pitchFamily="34" charset="0"/>
              </a:rPr>
              <a:t>	</a:t>
            </a:r>
            <a:r>
              <a:rPr lang="en-US" altLang="en-US" sz="2800" b="1">
                <a:solidFill>
                  <a:srgbClr val="3333FF"/>
                </a:solidFill>
                <a:latin typeface="Arial" panose="020B0604020202020204" pitchFamily="34" charset="0"/>
              </a:rPr>
              <a:t>(Rom. 5:1; John 8:24; Luke 8:12)</a:t>
            </a:r>
            <a:endParaRPr lang="en-US" altLang="en-US" sz="2800" b="1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en-US" sz="2800" b="1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 </a:t>
            </a:r>
            <a:r>
              <a:rPr lang="en-US" altLang="en-US" sz="2800" b="1" u="sng">
                <a:latin typeface="Arial" panose="020B0604020202020204" pitchFamily="34" charset="0"/>
              </a:rPr>
              <a:t>Faith without works - dead</a:t>
            </a:r>
            <a:endParaRPr lang="en-US" altLang="en-US" sz="2800" b="1">
              <a:latin typeface="Arial" panose="020B0604020202020204" pitchFamily="34" charset="0"/>
            </a:endParaRPr>
          </a:p>
          <a:p>
            <a:r>
              <a:rPr lang="en-US" altLang="en-US" sz="2800" b="1">
                <a:latin typeface="Arial" panose="020B0604020202020204" pitchFamily="34" charset="0"/>
              </a:rPr>
              <a:t>	</a:t>
            </a:r>
            <a:r>
              <a:rPr lang="en-US" altLang="en-US" sz="2800" b="1">
                <a:solidFill>
                  <a:srgbClr val="3333FF"/>
                </a:solidFill>
                <a:latin typeface="Arial" panose="020B0604020202020204" pitchFamily="34" charset="0"/>
              </a:rPr>
              <a:t>(Jas. 2:24, 26)</a:t>
            </a:r>
            <a:endParaRPr lang="en-US" altLang="en-US" sz="2800" b="1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en-US" sz="2800" b="1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 </a:t>
            </a:r>
            <a:r>
              <a:rPr lang="en-US" altLang="en-US" sz="2800" b="1" u="sng">
                <a:latin typeface="Arial" panose="020B0604020202020204" pitchFamily="34" charset="0"/>
              </a:rPr>
              <a:t>Faith &amp; Obedience</a:t>
            </a:r>
          </a:p>
          <a:p>
            <a:pPr lvl="1">
              <a:lnSpc>
                <a:spcPct val="120000"/>
              </a:lnSpc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 </a:t>
            </a:r>
            <a:r>
              <a:rPr lang="en-US" altLang="en-US" sz="2800" b="1" i="1">
                <a:latin typeface="Arial" panose="020B0604020202020204" pitchFamily="34" charset="0"/>
              </a:rPr>
              <a:t>Go hand in hand</a:t>
            </a:r>
            <a:r>
              <a:rPr lang="en-US" altLang="en-US" sz="2800" b="1">
                <a:latin typeface="Arial" panose="020B0604020202020204" pitchFamily="34" charset="0"/>
              </a:rPr>
              <a:t> </a:t>
            </a:r>
            <a:r>
              <a:rPr lang="en-US" altLang="en-US" sz="2800" b="1">
                <a:solidFill>
                  <a:srgbClr val="3333FF"/>
                </a:solidFill>
                <a:latin typeface="Arial" panose="020B0604020202020204" pitchFamily="34" charset="0"/>
              </a:rPr>
              <a:t>(Rom. 1:5; 16:26)</a:t>
            </a:r>
            <a:endParaRPr lang="en-US" altLang="en-US" sz="2800" b="1">
              <a:latin typeface="Arial" panose="020B0604020202020204" pitchFamily="34" charset="0"/>
            </a:endParaRPr>
          </a:p>
          <a:p>
            <a:pPr lvl="1">
              <a:lnSpc>
                <a:spcPct val="120000"/>
              </a:lnSpc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 </a:t>
            </a:r>
            <a:r>
              <a:rPr lang="en-US" altLang="en-US" sz="2800" b="1" i="1">
                <a:latin typeface="Arial" panose="020B0604020202020204" pitchFamily="34" charset="0"/>
              </a:rPr>
              <a:t>Disobedience - lack of faith</a:t>
            </a:r>
            <a:r>
              <a:rPr lang="en-US" altLang="en-US" sz="2800" b="1">
                <a:latin typeface="Arial" panose="020B0604020202020204" pitchFamily="34" charset="0"/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	</a:t>
            </a:r>
            <a:r>
              <a:rPr lang="en-US" altLang="en-US" sz="2800" b="1">
                <a:solidFill>
                  <a:srgbClr val="3333FF"/>
                </a:solidFill>
                <a:latin typeface="Arial" panose="020B0604020202020204" pitchFamily="34" charset="0"/>
              </a:rPr>
              <a:t>(Num. 20:12)</a:t>
            </a:r>
          </a:p>
          <a:p>
            <a:pPr lvl="1">
              <a:lnSpc>
                <a:spcPct val="120000"/>
              </a:lnSpc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 </a:t>
            </a:r>
            <a:r>
              <a:rPr lang="en-US" altLang="en-US" sz="2800" b="1" i="1">
                <a:latin typeface="Arial" panose="020B0604020202020204" pitchFamily="34" charset="0"/>
              </a:rPr>
              <a:t>“Faith”/ “Believe” = obed.</a:t>
            </a:r>
            <a:r>
              <a:rPr lang="en-US" altLang="en-US" sz="2800" b="1">
                <a:latin typeface="Arial" panose="020B0604020202020204" pitchFamily="34" charset="0"/>
              </a:rPr>
              <a:t> </a:t>
            </a:r>
          </a:p>
          <a:p>
            <a:pPr lvl="2">
              <a:lnSpc>
                <a:spcPct val="120000"/>
              </a:lnSpc>
            </a:pPr>
            <a:r>
              <a:rPr lang="en-US" altLang="en-US" sz="2800" b="1">
                <a:solidFill>
                  <a:srgbClr val="3333FF"/>
                </a:solidFill>
                <a:latin typeface="Arial" panose="020B0604020202020204" pitchFamily="34" charset="0"/>
              </a:rPr>
              <a:t>(Rom. 10:16)</a:t>
            </a:r>
          </a:p>
        </p:txBody>
      </p:sp>
    </p:spTree>
    <p:extLst>
      <p:ext uri="{BB962C8B-B14F-4D97-AF65-F5344CB8AC3E}">
        <p14:creationId xmlns:p14="http://schemas.microsoft.com/office/powerpoint/2010/main" val="327830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 bldLvl="3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609600" y="381000"/>
            <a:ext cx="7924800" cy="2298700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dirty="0">
                <a:latin typeface="Arial" panose="020B0604020202020204" pitchFamily="34" charset="0"/>
              </a:rPr>
              <a:t> “But they have not all obeyed the gospel. For Isaiah says, "Lord, who has believed our report?”</a:t>
            </a:r>
          </a:p>
          <a:p>
            <a:pPr algn="ctr"/>
            <a:r>
              <a:rPr lang="en-US" altLang="en-US" sz="3600" dirty="0">
                <a:solidFill>
                  <a:srgbClr val="C00000"/>
                </a:solidFill>
                <a:latin typeface="Arial" panose="020B0604020202020204" pitchFamily="34" charset="0"/>
              </a:rPr>
              <a:t>(Rom. 10:16)</a:t>
            </a: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5715000" y="914400"/>
            <a:ext cx="1600200" cy="0"/>
          </a:xfrm>
          <a:prstGeom prst="line">
            <a:avLst/>
          </a:prstGeom>
          <a:noFill/>
          <a:ln w="762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2895600" y="2057400"/>
            <a:ext cx="1676400" cy="0"/>
          </a:xfrm>
          <a:prstGeom prst="line">
            <a:avLst/>
          </a:prstGeom>
          <a:noFill/>
          <a:ln w="7620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447800" y="2971800"/>
            <a:ext cx="6176963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600" b="1">
                <a:solidFill>
                  <a:srgbClr val="3333FF"/>
                </a:solidFill>
                <a:latin typeface="Arial" panose="020B0604020202020204" pitchFamily="34" charset="0"/>
              </a:rPr>
              <a:t>Obey = Believe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128247" y="1035425"/>
            <a:ext cx="1586753" cy="645457"/>
          </a:xfrm>
          <a:prstGeom prst="straightConnector1">
            <a:avLst/>
          </a:prstGeom>
          <a:ln w="762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5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nimBg="1"/>
      <p:bldP spid="33796" grpId="0" animBg="1"/>
      <p:bldP spid="3379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838200" y="1981200"/>
            <a:ext cx="7500771" cy="424731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I. Faith Defined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II. Faith’s Source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III. Faith To No Avail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IV. Faith’s Change</a:t>
            </a:r>
          </a:p>
          <a:p>
            <a:r>
              <a:rPr lang="en-US" altLang="en-US" sz="5400" b="1" dirty="0">
                <a:solidFill>
                  <a:srgbClr val="002060"/>
                </a:solidFill>
                <a:latin typeface="Tahoma" panose="020B0604030504040204" pitchFamily="34" charset="0"/>
              </a:rPr>
              <a:t>V. Faith Saves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33248"/>
            <a:ext cx="54460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Faith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27094"/>
            <a:ext cx="9144000" cy="53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http://www.hornsofzion.org/Open%20Bible%20for%20Stu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2" y="118689"/>
            <a:ext cx="2037369" cy="13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53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666</Words>
  <Application>Microsoft Office PowerPoint</Application>
  <PresentationFormat>On-screen Show (4:3)</PresentationFormat>
  <Paragraphs>186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Kristen ITC</vt:lpstr>
      <vt:lpstr>Tahoma</vt:lpstr>
      <vt:lpstr>Calibri</vt:lpstr>
      <vt:lpstr>Arial</vt:lpstr>
      <vt:lpstr>Calibri Light</vt:lpstr>
      <vt:lpstr>Comic Sans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14</cp:revision>
  <dcterms:created xsi:type="dcterms:W3CDTF">2014-10-26T19:47:52Z</dcterms:created>
  <dcterms:modified xsi:type="dcterms:W3CDTF">2014-11-11T03:37:38Z</dcterms:modified>
</cp:coreProperties>
</file>