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 id="2147483763" r:id="rId5"/>
  </p:sldMasterIdLst>
  <p:notesMasterIdLst>
    <p:notesMasterId r:id="rId38"/>
  </p:notesMasterIdLst>
  <p:handoutMasterIdLst>
    <p:handoutMasterId r:id="rId39"/>
  </p:handoutMasterIdLst>
  <p:sldIdLst>
    <p:sldId id="256" r:id="rId6"/>
    <p:sldId id="328" r:id="rId7"/>
    <p:sldId id="339" r:id="rId8"/>
    <p:sldId id="685" r:id="rId9"/>
    <p:sldId id="686" r:id="rId10"/>
    <p:sldId id="688" r:id="rId11"/>
    <p:sldId id="507" r:id="rId12"/>
    <p:sldId id="493" r:id="rId13"/>
    <p:sldId id="698" r:id="rId14"/>
    <p:sldId id="699" r:id="rId15"/>
    <p:sldId id="711" r:id="rId16"/>
    <p:sldId id="700" r:id="rId17"/>
    <p:sldId id="701" r:id="rId18"/>
    <p:sldId id="689" r:id="rId19"/>
    <p:sldId id="694" r:id="rId20"/>
    <p:sldId id="702" r:id="rId21"/>
    <p:sldId id="703" r:id="rId22"/>
    <p:sldId id="704" r:id="rId23"/>
    <p:sldId id="690" r:id="rId24"/>
    <p:sldId id="695" r:id="rId25"/>
    <p:sldId id="705" r:id="rId26"/>
    <p:sldId id="706" r:id="rId27"/>
    <p:sldId id="707" r:id="rId28"/>
    <p:sldId id="691" r:id="rId29"/>
    <p:sldId id="696" r:id="rId30"/>
    <p:sldId id="708" r:id="rId31"/>
    <p:sldId id="709" r:id="rId32"/>
    <p:sldId id="692" r:id="rId33"/>
    <p:sldId id="697" r:id="rId34"/>
    <p:sldId id="710" r:id="rId35"/>
    <p:sldId id="693" r:id="rId36"/>
    <p:sldId id="481" r:id="rId37"/>
  </p:sldIdLst>
  <p:sldSz cx="9144000" cy="6858000" type="screen4x3"/>
  <p:notesSz cx="7010400" cy="9296400"/>
  <p:embeddedFontLst>
    <p:embeddedFont>
      <p:font typeface="Baskerville Old Face" panose="02020602080505020303" pitchFamily="18" charset="0"/>
      <p:regular r:id="rId40"/>
    </p:embeddedFont>
    <p:embeddedFont>
      <p:font typeface="Segoe Script" panose="020B0504020000000003" pitchFamily="34" charset="0"/>
      <p:regular r:id="rId41"/>
      <p:bold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Arial Narrow" panose="020B0606020202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FFFF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6" autoAdjust="0"/>
    <p:restoredTop sz="92169" autoAdjust="0"/>
  </p:normalViewPr>
  <p:slideViewPr>
    <p:cSldViewPr snapToGrid="0">
      <p:cViewPr varScale="1">
        <p:scale>
          <a:sx n="47" d="100"/>
          <a:sy n="47" d="100"/>
        </p:scale>
        <p:origin x="636"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2.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0.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5.fntdata"/><Relationship Id="rId52" Type="http://schemas.openxmlformats.org/officeDocument/2006/relationships/font" Target="fonts/font13.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12.fntdata"/><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1/10/2016</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dirty="0"/>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1/10/2016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dirty="0"/>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https://www.christiancourier.com/articles/26-historicity-of-jesus-christ-the</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4</a:t>
            </a:fld>
            <a:endParaRPr lang="en-US"/>
          </a:p>
        </p:txBody>
      </p:sp>
    </p:spTree>
    <p:extLst>
      <p:ext uri="{BB962C8B-B14F-4D97-AF65-F5344CB8AC3E}">
        <p14:creationId xmlns:p14="http://schemas.microsoft.com/office/powerpoint/2010/main" val="821375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https://www.christiancourier.com/articles/26-historicity-of-jesus-christ-the</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5</a:t>
            </a:fld>
            <a:endParaRPr lang="en-US"/>
          </a:p>
        </p:txBody>
      </p:sp>
    </p:spTree>
    <p:extLst>
      <p:ext uri="{BB962C8B-B14F-4D97-AF65-F5344CB8AC3E}">
        <p14:creationId xmlns:p14="http://schemas.microsoft.com/office/powerpoint/2010/main" val="3847484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http://www.faithhelper.com/ntrel2.htm</a:t>
            </a:r>
          </a:p>
        </p:txBody>
      </p:sp>
      <p:sp>
        <p:nvSpPr>
          <p:cNvPr id="4" name="Slide Number Placeholder 3"/>
          <p:cNvSpPr>
            <a:spLocks noGrp="1"/>
          </p:cNvSpPr>
          <p:nvPr>
            <p:ph type="sldNum" sz="quarter" idx="10"/>
          </p:nvPr>
        </p:nvSpPr>
        <p:spPr/>
        <p:txBody>
          <a:bodyPr/>
          <a:lstStyle/>
          <a:p>
            <a:fld id="{6989C0B2-9AA0-4486-B458-C31F08679522}" type="slidenum">
              <a:rPr lang="en-US" smtClean="0"/>
              <a:t>11</a:t>
            </a:fld>
            <a:endParaRPr lang="en-US"/>
          </a:p>
        </p:txBody>
      </p:sp>
    </p:spTree>
    <p:extLst>
      <p:ext uri="{BB962C8B-B14F-4D97-AF65-F5344CB8AC3E}">
        <p14:creationId xmlns:p14="http://schemas.microsoft.com/office/powerpoint/2010/main" val="2584321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Ferrell Jenkins, </a:t>
            </a:r>
            <a:r>
              <a:rPr lang="en-US" i="1" dirty="0" smtClean="0"/>
              <a:t>Introduction to Christian Evidences</a:t>
            </a:r>
            <a:r>
              <a:rPr lang="en-US" baseline="0" dirty="0" smtClean="0"/>
              <a:t>, 113</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12</a:t>
            </a:fld>
            <a:endParaRPr lang="en-US"/>
          </a:p>
        </p:txBody>
      </p:sp>
    </p:spTree>
    <p:extLst>
      <p:ext uri="{BB962C8B-B14F-4D97-AF65-F5344CB8AC3E}">
        <p14:creationId xmlns:p14="http://schemas.microsoft.com/office/powerpoint/2010/main" val="2503346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Ferrell Jenkins, Introduction to Christian Evidences</a:t>
            </a:r>
            <a:r>
              <a:rPr lang="en-US" baseline="0" dirty="0" smtClean="0"/>
              <a:t>, 113</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13</a:t>
            </a:fld>
            <a:endParaRPr lang="en-US"/>
          </a:p>
        </p:txBody>
      </p:sp>
    </p:spTree>
    <p:extLst>
      <p:ext uri="{BB962C8B-B14F-4D97-AF65-F5344CB8AC3E}">
        <p14:creationId xmlns:p14="http://schemas.microsoft.com/office/powerpoint/2010/main" val="1970566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http://www.neverthirsty.org/pp/historical-secular-quotes-about-jesus/flavius-josephus.html</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16</a:t>
            </a:fld>
            <a:endParaRPr lang="en-US"/>
          </a:p>
        </p:txBody>
      </p:sp>
    </p:spTree>
    <p:extLst>
      <p:ext uri="{BB962C8B-B14F-4D97-AF65-F5344CB8AC3E}">
        <p14:creationId xmlns:p14="http://schemas.microsoft.com/office/powerpoint/2010/main" val="3047513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https://www.christiancourier.com/articles/26-historicity-of-jesus-christ-the</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18</a:t>
            </a:fld>
            <a:endParaRPr lang="en-US"/>
          </a:p>
        </p:txBody>
      </p:sp>
    </p:spTree>
    <p:extLst>
      <p:ext uri="{BB962C8B-B14F-4D97-AF65-F5344CB8AC3E}">
        <p14:creationId xmlns:p14="http://schemas.microsoft.com/office/powerpoint/2010/main" val="1983678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https://www.christiancourier.com/articles/26-historicity-of-jesus-christ-the</a:t>
            </a:r>
          </a:p>
        </p:txBody>
      </p:sp>
      <p:sp>
        <p:nvSpPr>
          <p:cNvPr id="4" name="Slide Number Placeholder 3"/>
          <p:cNvSpPr>
            <a:spLocks noGrp="1"/>
          </p:cNvSpPr>
          <p:nvPr>
            <p:ph type="sldNum" sz="quarter" idx="10"/>
          </p:nvPr>
        </p:nvSpPr>
        <p:spPr/>
        <p:txBody>
          <a:bodyPr/>
          <a:lstStyle/>
          <a:p>
            <a:fld id="{FCCB2E99-6815-4E3E-8BD8-788906D97131}" type="slidenum">
              <a:rPr lang="en-US" smtClean="0"/>
              <a:t>20</a:t>
            </a:fld>
            <a:endParaRPr lang="en-US" dirty="0"/>
          </a:p>
        </p:txBody>
      </p:sp>
    </p:spTree>
    <p:extLst>
      <p:ext uri="{BB962C8B-B14F-4D97-AF65-F5344CB8AC3E}">
        <p14:creationId xmlns:p14="http://schemas.microsoft.com/office/powerpoint/2010/main" val="34393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dirty="0"/>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4133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5032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9799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86337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588868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026905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90914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39647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67506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84941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18662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1/10/2016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dirty="0"/>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1/10/2016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1/10/2016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9424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071256" y="2018936"/>
            <a:ext cx="4680858" cy="4524315"/>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p>
          <a:p>
            <a:pPr marL="342900" indent="-342900">
              <a:buFont typeface="+mj-lt"/>
              <a:buAutoNum type="arabicPeriod"/>
            </a:pPr>
            <a:r>
              <a:rPr lang="en-US" sz="2400" dirty="0" smtClean="0">
                <a:latin typeface="Arial Narrow" panose="020B0606020202030204" pitchFamily="34" charset="0"/>
              </a:rPr>
              <a:t>Evolution (12-20)</a:t>
            </a:r>
          </a:p>
          <a:p>
            <a:pPr marL="342900" indent="-342900">
              <a:buFont typeface="+mj-lt"/>
              <a:buAutoNum type="arabicPeriod"/>
            </a:pPr>
            <a:r>
              <a:rPr lang="en-US" sz="2400" dirty="0" smtClean="0">
                <a:latin typeface="Arial Narrow" panose="020B0606020202030204" pitchFamily="34" charset="0"/>
              </a:rPr>
              <a:t>The Genesis Flood (12-27)</a:t>
            </a:r>
          </a:p>
          <a:p>
            <a:pPr marL="342900" indent="-342900">
              <a:buFont typeface="+mj-lt"/>
              <a:buAutoNum type="arabicPeriod"/>
            </a:pPr>
            <a:r>
              <a:rPr lang="en-US" sz="2400" dirty="0" smtClean="0">
                <a:latin typeface="Arial Narrow" panose="020B0606020202030204" pitchFamily="34" charset="0"/>
              </a:rPr>
              <a:t>Archaeology (01-03)</a:t>
            </a:r>
          </a:p>
          <a:p>
            <a:pPr marL="342900" indent="-342900">
              <a:buFont typeface="+mj-lt"/>
              <a:buAutoNum type="arabicPeriod"/>
            </a:pPr>
            <a:r>
              <a:rPr lang="en-US" sz="2400" b="1"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Canon and the Apocrypha (02-07)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41220"/>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0804" y="59307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s://scontent-atl3-1.xx.fbcdn.net/hphotos-xla1/t31.0-8/s720x720/323877_1768878641443_6922023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8879" y="475402"/>
            <a:ext cx="2058292" cy="28832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53065" y="3401785"/>
            <a:ext cx="5350634" cy="738664"/>
          </a:xfrm>
          <a:prstGeom prst="rect">
            <a:avLst/>
          </a:prstGeom>
          <a:noFill/>
        </p:spPr>
        <p:txBody>
          <a:bodyPr wrap="square" rtlCol="0">
            <a:spAutoFit/>
          </a:bodyPr>
          <a:lstStyle/>
          <a:p>
            <a:pPr algn="ctr"/>
            <a:r>
              <a:rPr lang="en-US" sz="2800" dirty="0" smtClean="0">
                <a:latin typeface="Baskerville Old Face" panose="02020602080505020303" pitchFamily="18" charset="0"/>
              </a:rPr>
              <a:t>Daniel H. King, Ph.D.</a:t>
            </a:r>
          </a:p>
          <a:p>
            <a:pPr algn="ctr"/>
            <a:r>
              <a:rPr lang="en-US" sz="1400" i="1" dirty="0" smtClean="0">
                <a:latin typeface="Baskerville Old Face" panose="02020602080505020303" pitchFamily="18" charset="0"/>
              </a:rPr>
              <a:t>(Old Testament Studies &amp; Biblical Languages)</a:t>
            </a:r>
            <a:endParaRPr lang="en-US" sz="1400" i="1" dirty="0">
              <a:latin typeface="Baskerville Old Face" panose="02020602080505020303" pitchFamily="18" charset="0"/>
            </a:endParaRPr>
          </a:p>
        </p:txBody>
      </p:sp>
      <p:sp>
        <p:nvSpPr>
          <p:cNvPr id="8" name="TextBox 7"/>
          <p:cNvSpPr txBox="1"/>
          <p:nvPr/>
        </p:nvSpPr>
        <p:spPr>
          <a:xfrm>
            <a:off x="788981" y="4236862"/>
            <a:ext cx="8061105" cy="1569660"/>
          </a:xfrm>
          <a:prstGeom prst="rect">
            <a:avLst/>
          </a:prstGeom>
          <a:noFill/>
        </p:spPr>
        <p:txBody>
          <a:bodyPr wrap="square" rtlCol="0">
            <a:spAutoFit/>
          </a:bodyPr>
          <a:lstStyle/>
          <a:p>
            <a:r>
              <a:rPr lang="en-US" sz="3200" dirty="0" smtClean="0">
                <a:solidFill>
                  <a:srgbClr val="002060"/>
                </a:solidFill>
                <a:latin typeface="Baskerville Old Face" panose="02020602080505020303" pitchFamily="18" charset="0"/>
              </a:rPr>
              <a:t>9:00 AM: </a:t>
            </a:r>
            <a:r>
              <a:rPr lang="en-US" sz="3200" b="1" i="1" dirty="0" smtClean="0">
                <a:solidFill>
                  <a:srgbClr val="002060"/>
                </a:solidFill>
                <a:latin typeface="Baskerville Old Face" panose="02020602080505020303" pitchFamily="18" charset="0"/>
              </a:rPr>
              <a:t>Plenary Inspiration of the Scriptures</a:t>
            </a:r>
          </a:p>
          <a:p>
            <a:r>
              <a:rPr lang="en-US" sz="3200" dirty="0" smtClean="0">
                <a:solidFill>
                  <a:srgbClr val="002060"/>
                </a:solidFill>
                <a:latin typeface="Baskerville Old Face" panose="02020602080505020303" pitchFamily="18" charset="0"/>
              </a:rPr>
              <a:t>9:50 AM: </a:t>
            </a:r>
            <a:r>
              <a:rPr lang="en-US" sz="3200" b="1" i="1" dirty="0" smtClean="0">
                <a:solidFill>
                  <a:srgbClr val="002060"/>
                </a:solidFill>
                <a:latin typeface="Baskerville Old Face" panose="02020602080505020303" pitchFamily="18" charset="0"/>
              </a:rPr>
              <a:t>The Canonization of the Scriptures</a:t>
            </a:r>
          </a:p>
          <a:p>
            <a:r>
              <a:rPr lang="en-US" sz="3200" dirty="0" smtClean="0">
                <a:solidFill>
                  <a:srgbClr val="002060"/>
                </a:solidFill>
                <a:latin typeface="Baskerville Old Face" panose="02020602080505020303" pitchFamily="18" charset="0"/>
              </a:rPr>
              <a:t>5:30  PM: </a:t>
            </a:r>
            <a:r>
              <a:rPr lang="en-US" sz="3200" b="1" i="1" dirty="0" smtClean="0">
                <a:solidFill>
                  <a:srgbClr val="002060"/>
                </a:solidFill>
                <a:latin typeface="Baskerville Old Face" panose="02020602080505020303" pitchFamily="18" charset="0"/>
              </a:rPr>
              <a:t>The Apocrypha</a:t>
            </a:r>
          </a:p>
        </p:txBody>
      </p:sp>
      <p:sp>
        <p:nvSpPr>
          <p:cNvPr id="3" name="TextBox 2"/>
          <p:cNvSpPr txBox="1"/>
          <p:nvPr/>
        </p:nvSpPr>
        <p:spPr>
          <a:xfrm>
            <a:off x="945041" y="3407116"/>
            <a:ext cx="3019647" cy="584775"/>
          </a:xfrm>
          <a:prstGeom prst="rect">
            <a:avLst/>
          </a:prstGeom>
          <a:noFill/>
        </p:spPr>
        <p:txBody>
          <a:bodyPr wrap="square" rtlCol="0">
            <a:spAutoFit/>
          </a:bodyPr>
          <a:lstStyle/>
          <a:p>
            <a:pPr algn="ctr"/>
            <a:r>
              <a:rPr lang="en-US" sz="3200" b="1" dirty="0">
                <a:latin typeface="Baskerville Old Face" panose="02020602080505020303" pitchFamily="18" charset="0"/>
              </a:rPr>
              <a:t>February 7, </a:t>
            </a:r>
            <a:r>
              <a:rPr lang="en-US" sz="3200" b="1" dirty="0" smtClean="0">
                <a:latin typeface="Baskerville Old Face" panose="02020602080505020303" pitchFamily="18" charset="0"/>
              </a:rPr>
              <a:t>2015</a:t>
            </a:r>
            <a:endParaRPr lang="en-US" sz="3200" b="1" dirty="0">
              <a:latin typeface="Baskerville Old Face" panose="02020602080505020303" pitchFamily="18" charset="0"/>
            </a:endParaRPr>
          </a:p>
        </p:txBody>
      </p:sp>
      <p:pic>
        <p:nvPicPr>
          <p:cNvPr id="1026" name="Picture 2" descr="http://janiczek.com/wp-content/uploads/Evidence.png"/>
          <p:cNvPicPr>
            <a:picLocks noChangeAspect="1" noChangeArrowheads="1"/>
          </p:cNvPicPr>
          <p:nvPr/>
        </p:nvPicPr>
        <p:blipFill rotWithShape="1">
          <a:blip r:embed="rId3">
            <a:extLst>
              <a:ext uri="{28A0092B-C50C-407E-A947-70E740481C1C}">
                <a14:useLocalDpi xmlns:a14="http://schemas.microsoft.com/office/drawing/2010/main" val="0"/>
              </a:ext>
            </a:extLst>
          </a:blip>
          <a:srcRect l="16333" r="15633"/>
          <a:stretch/>
        </p:blipFill>
        <p:spPr bwMode="auto">
          <a:xfrm>
            <a:off x="337457" y="148271"/>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8983" y="6139976"/>
            <a:ext cx="8697433" cy="400110"/>
          </a:xfrm>
          <a:prstGeom prst="rect">
            <a:avLst/>
          </a:prstGeom>
          <a:noFill/>
        </p:spPr>
        <p:txBody>
          <a:bodyPr wrap="square" rtlCol="0">
            <a:spAutoFit/>
          </a:bodyPr>
          <a:lstStyle/>
          <a:p>
            <a:pPr algn="ctr"/>
            <a:r>
              <a:rPr lang="en-US" sz="2000" b="1" dirty="0" smtClean="0">
                <a:latin typeface="Baskerville Old Face" panose="02020602080505020303" pitchFamily="18" charset="0"/>
              </a:rPr>
              <a:t>El Bethel Church of Christ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1801 Highway 41-A North </a:t>
            </a:r>
            <a:r>
              <a:rPr lang="en-US" sz="2000" b="1" dirty="0" smtClean="0">
                <a:latin typeface="Times New Roman" panose="02020603050405020304" pitchFamily="18" charset="0"/>
                <a:cs typeface="Times New Roman" panose="02020603050405020304" pitchFamily="18" charset="0"/>
              </a:rPr>
              <a:t>♦</a:t>
            </a:r>
            <a:r>
              <a:rPr lang="en-US" sz="2000" b="1" dirty="0" smtClean="0">
                <a:latin typeface="Baskerville Old Face" panose="02020602080505020303" pitchFamily="18" charset="0"/>
              </a:rPr>
              <a:t> Shelbyville, TN 37160</a:t>
            </a:r>
            <a:endParaRPr lang="en-US" sz="2000" b="1" dirty="0">
              <a:latin typeface="Baskerville Old Face" panose="02020602080505020303" pitchFamily="18" charset="0"/>
            </a:endParaRPr>
          </a:p>
        </p:txBody>
      </p:sp>
    </p:spTree>
    <p:extLst>
      <p:ext uri="{BB962C8B-B14F-4D97-AF65-F5344CB8AC3E}">
        <p14:creationId xmlns:p14="http://schemas.microsoft.com/office/powerpoint/2010/main" val="399171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6" name="TextBox 5"/>
          <p:cNvSpPr txBox="1"/>
          <p:nvPr/>
        </p:nvSpPr>
        <p:spPr>
          <a:xfrm>
            <a:off x="485816" y="3392905"/>
            <a:ext cx="8357394" cy="2677656"/>
          </a:xfrm>
          <a:prstGeom prst="rect">
            <a:avLst/>
          </a:prstGeom>
          <a:noFill/>
        </p:spPr>
        <p:txBody>
          <a:bodyPr wrap="square" rtlCol="0">
            <a:spAutoFit/>
          </a:bodyPr>
          <a:lstStyle/>
          <a:p>
            <a:pPr algn="ctr"/>
            <a:r>
              <a:rPr lang="en-US" sz="2800" dirty="0" smtClean="0">
                <a:latin typeface="Arial Narrow" panose="020B0606020202030204" pitchFamily="34" charset="0"/>
                <a:cs typeface="Arial" panose="020B0604020202020204" pitchFamily="34" charset="0"/>
              </a:rPr>
              <a:t>Was Jesus a real person?</a:t>
            </a:r>
          </a:p>
          <a:p>
            <a:pPr algn="ctr"/>
            <a:endParaRPr lang="en-US" sz="2800" dirty="0" smtClean="0">
              <a:latin typeface="Arial Narrow" panose="020B0606020202030204" pitchFamily="34" charset="0"/>
              <a:cs typeface="Arial" panose="020B0604020202020204" pitchFamily="34" charset="0"/>
            </a:endParaRPr>
          </a:p>
          <a:p>
            <a:pPr algn="ctr"/>
            <a:r>
              <a:rPr lang="en-US" sz="2800" dirty="0" smtClean="0">
                <a:latin typeface="Arial Narrow" panose="020B0606020202030204" pitchFamily="34" charset="0"/>
                <a:cs typeface="Arial" panose="020B0604020202020204" pitchFamily="34" charset="0"/>
              </a:rPr>
              <a:t>Did he really exist?</a:t>
            </a:r>
          </a:p>
          <a:p>
            <a:pPr algn="ctr"/>
            <a:endParaRPr lang="en-US" sz="2800" dirty="0" smtClean="0">
              <a:latin typeface="Arial Narrow" panose="020B0606020202030204" pitchFamily="34" charset="0"/>
              <a:cs typeface="Arial" panose="020B0604020202020204" pitchFamily="34" charset="0"/>
            </a:endParaRPr>
          </a:p>
          <a:p>
            <a:pPr algn="ctr"/>
            <a:r>
              <a:rPr lang="en-US" sz="2800" dirty="0" smtClean="0">
                <a:latin typeface="Arial Narrow" panose="020B0606020202030204" pitchFamily="34" charset="0"/>
                <a:cs typeface="Arial" panose="020B0604020202020204" pitchFamily="34" charset="0"/>
              </a:rPr>
              <a:t>Was he a fictional character or myth created by some overly zealous people?</a:t>
            </a:r>
            <a:endParaRPr lang="en-US" sz="28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403882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1262" y="1980520"/>
            <a:ext cx="8037095" cy="3539430"/>
          </a:xfrm>
          <a:prstGeom prst="rect">
            <a:avLst/>
          </a:prstGeom>
          <a:noFill/>
        </p:spPr>
        <p:txBody>
          <a:bodyPr wrap="square" rtlCol="0">
            <a:spAutoFit/>
          </a:bodyPr>
          <a:lstStyle/>
          <a:p>
            <a:pPr marL="342900" indent="-342900">
              <a:buFont typeface="Wingdings" panose="05000000000000000000" pitchFamily="2" charset="2"/>
              <a:buChar char="v"/>
            </a:pPr>
            <a:r>
              <a:rPr lang="en-US" sz="2800" dirty="0" smtClean="0">
                <a:latin typeface="Arial Narrow" panose="020B0606020202030204" pitchFamily="34" charset="0"/>
              </a:rPr>
              <a:t>“Some </a:t>
            </a:r>
            <a:r>
              <a:rPr lang="en-US" sz="2800" dirty="0">
                <a:latin typeface="Arial Narrow" panose="020B0606020202030204" pitchFamily="34" charset="0"/>
              </a:rPr>
              <a:t>religions, both ancient and modern, require no historical basis, for they depend upon ideas rather than events. Christianity is not one of these” </a:t>
            </a:r>
            <a:r>
              <a:rPr lang="en-US" sz="2800" dirty="0" smtClean="0">
                <a:latin typeface="Arial Narrow" panose="020B0606020202030204" pitchFamily="34" charset="0"/>
              </a:rPr>
              <a:t>(Everett F. Harrison, </a:t>
            </a:r>
            <a:r>
              <a:rPr lang="en-US" sz="2800" i="1" dirty="0" smtClean="0">
                <a:latin typeface="Arial Narrow" panose="020B0606020202030204" pitchFamily="34" charset="0"/>
              </a:rPr>
              <a:t>A Short Life of Christ</a:t>
            </a:r>
            <a:r>
              <a:rPr lang="en-US" sz="2800" dirty="0" smtClean="0">
                <a:latin typeface="Arial Narrow" panose="020B0606020202030204" pitchFamily="34" charset="0"/>
              </a:rPr>
              <a:t>, </a:t>
            </a:r>
            <a:r>
              <a:rPr lang="en-US" sz="2800" dirty="0">
                <a:latin typeface="Arial Narrow" panose="020B0606020202030204" pitchFamily="34" charset="0"/>
              </a:rPr>
              <a:t>11</a:t>
            </a:r>
            <a:r>
              <a:rPr lang="en-US" sz="2800" dirty="0" smtClean="0">
                <a:latin typeface="Arial Narrow" panose="020B0606020202030204" pitchFamily="34" charset="0"/>
              </a:rPr>
              <a:t>).</a:t>
            </a:r>
          </a:p>
          <a:p>
            <a:pPr marL="342900" indent="-342900">
              <a:buFont typeface="Wingdings" panose="05000000000000000000" pitchFamily="2" charset="2"/>
              <a:buChar char="v"/>
            </a:pPr>
            <a:endParaRPr lang="en-US" sz="1400" dirty="0">
              <a:latin typeface="Arial Narrow" panose="020B0606020202030204" pitchFamily="34" charset="0"/>
            </a:endParaRPr>
          </a:p>
          <a:p>
            <a:pPr marL="342900" indent="-342900">
              <a:buFont typeface="Wingdings" panose="05000000000000000000" pitchFamily="2" charset="2"/>
              <a:buChar char="v"/>
            </a:pPr>
            <a:r>
              <a:rPr lang="en-US" sz="2800" dirty="0" smtClean="0">
                <a:latin typeface="Arial Narrow" panose="020B0606020202030204" pitchFamily="34" charset="0"/>
              </a:rPr>
              <a:t>The religion of Christ (Christianity) stands or falls upon events in history.</a:t>
            </a:r>
          </a:p>
          <a:p>
            <a:pPr marL="342900" indent="-342900">
              <a:buFont typeface="Wingdings" panose="05000000000000000000" pitchFamily="2" charset="2"/>
              <a:buChar char="v"/>
            </a:pPr>
            <a:endParaRPr lang="en-US" sz="1400" dirty="0">
              <a:latin typeface="Arial Narrow" panose="020B0606020202030204" pitchFamily="34" charset="0"/>
            </a:endParaRPr>
          </a:p>
          <a:p>
            <a:pPr marL="342900" indent="-342900">
              <a:buFont typeface="Wingdings" panose="05000000000000000000" pitchFamily="2" charset="2"/>
              <a:buChar char="v"/>
            </a:pPr>
            <a:r>
              <a:rPr lang="en-US" sz="2800" dirty="0" smtClean="0">
                <a:latin typeface="Arial Narrow" panose="020B0606020202030204" pitchFamily="34" charset="0"/>
              </a:rPr>
              <a:t>Thus, the historicity of Jesus Christ is a critical issue!</a:t>
            </a:r>
            <a:endParaRPr lang="en-US" sz="2800" dirty="0">
              <a:latin typeface="Arial Narrow" panose="020B0606020202030204" pitchFamily="34" charset="0"/>
            </a:endParaRPr>
          </a:p>
        </p:txBody>
      </p:sp>
      <p:sp>
        <p:nvSpPr>
          <p:cNvPr id="3" name="Rectangle 2"/>
          <p:cNvSpPr/>
          <p:nvPr/>
        </p:nvSpPr>
        <p:spPr>
          <a:xfrm>
            <a:off x="0" y="590127"/>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 – A Critical Issue</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Tree>
    <p:extLst>
      <p:ext uri="{BB962C8B-B14F-4D97-AF65-F5344CB8AC3E}">
        <p14:creationId xmlns:p14="http://schemas.microsoft.com/office/powerpoint/2010/main" val="530181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90127"/>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Some Say: No 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grpSp>
        <p:nvGrpSpPr>
          <p:cNvPr id="2" name="Group 1"/>
          <p:cNvGrpSpPr/>
          <p:nvPr/>
        </p:nvGrpSpPr>
        <p:grpSpPr>
          <a:xfrm>
            <a:off x="418454" y="1794673"/>
            <a:ext cx="8508569" cy="1870365"/>
            <a:chOff x="418454" y="1794673"/>
            <a:chExt cx="8508569" cy="1870365"/>
          </a:xfrm>
        </p:grpSpPr>
        <p:sp>
          <p:nvSpPr>
            <p:cNvPr id="4" name="TextBox 3"/>
            <p:cNvSpPr txBox="1"/>
            <p:nvPr/>
          </p:nvSpPr>
          <p:spPr>
            <a:xfrm>
              <a:off x="2014779" y="1945025"/>
              <a:ext cx="6912244" cy="1569660"/>
            </a:xfrm>
            <a:prstGeom prst="rect">
              <a:avLst/>
            </a:prstGeom>
            <a:noFill/>
          </p:spPr>
          <p:txBody>
            <a:bodyPr wrap="square" rtlCol="0">
              <a:spAutoFit/>
            </a:bodyPr>
            <a:lstStyle/>
            <a:p>
              <a:r>
                <a:rPr lang="en-US" sz="2400" dirty="0" smtClean="0">
                  <a:latin typeface="Arial Narrow" panose="020B0606020202030204" pitchFamily="34" charset="0"/>
                </a:rPr>
                <a:t>Bruno Bauer (1809-1882), German philosopher &amp; historian, said that Jesus was the mental invention of a few second-century Christians under the influence </a:t>
              </a:r>
              <a:r>
                <a:rPr lang="en-US" sz="2400" dirty="0" err="1" smtClean="0">
                  <a:latin typeface="Arial Narrow" panose="020B0606020202030204" pitchFamily="34" charset="0"/>
                </a:rPr>
                <a:t>Graeco</a:t>
              </a:r>
              <a:r>
                <a:rPr lang="en-US" sz="2400" dirty="0" smtClean="0">
                  <a:latin typeface="Arial Narrow" panose="020B0606020202030204" pitchFamily="34" charset="0"/>
                </a:rPr>
                <a:t>-Roman philosophy.</a:t>
              </a:r>
              <a:endParaRPr lang="en-US" sz="2400" dirty="0">
                <a:latin typeface="Arial Narrow" panose="020B0606020202030204" pitchFamily="34" charset="0"/>
              </a:endParaRPr>
            </a:p>
          </p:txBody>
        </p:sp>
        <p:pic>
          <p:nvPicPr>
            <p:cNvPr id="1026" name="Picture 2" descr="Bruno Bau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454" y="1794673"/>
              <a:ext cx="1394848" cy="187036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728727" y="3364956"/>
            <a:ext cx="7900338" cy="2481355"/>
            <a:chOff x="510362" y="3514685"/>
            <a:chExt cx="7900338" cy="2481355"/>
          </a:xfrm>
        </p:grpSpPr>
        <p:pic>
          <p:nvPicPr>
            <p:cNvPr id="7" name="Picture 6"/>
            <p:cNvPicPr>
              <a:picLocks noChangeAspect="1"/>
            </p:cNvPicPr>
            <p:nvPr/>
          </p:nvPicPr>
          <p:blipFill>
            <a:blip r:embed="rId4"/>
            <a:stretch>
              <a:fillRect/>
            </a:stretch>
          </p:blipFill>
          <p:spPr>
            <a:xfrm>
              <a:off x="6792425" y="3514685"/>
              <a:ext cx="1618275" cy="2481355"/>
            </a:xfrm>
            <a:prstGeom prst="rect">
              <a:avLst/>
            </a:prstGeom>
            <a:ln>
              <a:solidFill>
                <a:schemeClr val="tx1"/>
              </a:solidFill>
            </a:ln>
          </p:spPr>
        </p:pic>
        <p:sp>
          <p:nvSpPr>
            <p:cNvPr id="9" name="TextBox 8"/>
            <p:cNvSpPr txBox="1"/>
            <p:nvPr/>
          </p:nvSpPr>
          <p:spPr>
            <a:xfrm>
              <a:off x="510362" y="4250495"/>
              <a:ext cx="6085595" cy="830997"/>
            </a:xfrm>
            <a:prstGeom prst="rect">
              <a:avLst/>
            </a:prstGeom>
            <a:noFill/>
          </p:spPr>
          <p:txBody>
            <a:bodyPr wrap="square" rtlCol="0">
              <a:spAutoFit/>
            </a:bodyPr>
            <a:lstStyle/>
            <a:p>
              <a:r>
                <a:rPr lang="en-US" sz="2400" dirty="0" smtClean="0">
                  <a:latin typeface="Arial Narrow" panose="020B0606020202030204" pitchFamily="34" charset="0"/>
                </a:rPr>
                <a:t>“…the New Testament Jesus is a myth” (Dan Barker, </a:t>
              </a:r>
              <a:r>
                <a:rPr lang="en-US" sz="2400" i="1" dirty="0" smtClean="0">
                  <a:latin typeface="Arial Narrow" panose="020B0606020202030204" pitchFamily="34" charset="0"/>
                </a:rPr>
                <a:t>Losing Faith in Faith</a:t>
              </a:r>
              <a:r>
                <a:rPr lang="en-US" sz="2400" dirty="0" smtClean="0">
                  <a:latin typeface="Arial Narrow" panose="020B0606020202030204" pitchFamily="34" charset="0"/>
                </a:rPr>
                <a:t>, 378</a:t>
              </a:r>
              <a:endParaRPr lang="en-US" sz="2400" dirty="0">
                <a:latin typeface="Arial Narrow" panose="020B0606020202030204" pitchFamily="34" charset="0"/>
              </a:endParaRPr>
            </a:p>
          </p:txBody>
        </p:sp>
      </p:grpSp>
      <p:sp>
        <p:nvSpPr>
          <p:cNvPr id="8" name="TextBox 7"/>
          <p:cNvSpPr txBox="1"/>
          <p:nvPr/>
        </p:nvSpPr>
        <p:spPr>
          <a:xfrm>
            <a:off x="728727" y="5155237"/>
            <a:ext cx="5808551" cy="830997"/>
          </a:xfrm>
          <a:prstGeom prst="rect">
            <a:avLst/>
          </a:prstGeom>
          <a:noFill/>
        </p:spPr>
        <p:txBody>
          <a:bodyPr wrap="square" rtlCol="0">
            <a:spAutoFit/>
          </a:bodyPr>
          <a:lstStyle/>
          <a:p>
            <a:r>
              <a:rPr lang="en-US" sz="2400" dirty="0" smtClean="0">
                <a:latin typeface="Arial Narrow" panose="020B0606020202030204" pitchFamily="34" charset="0"/>
              </a:rPr>
              <a:t>Some argued that he is the product of Babylonian mythology (</a:t>
            </a:r>
            <a:r>
              <a:rPr lang="en-US" sz="2400" i="1" dirty="0" smtClean="0">
                <a:latin typeface="Arial Narrow" panose="020B0606020202030204" pitchFamily="34" charset="0"/>
              </a:rPr>
              <a:t>The Fundamentals</a:t>
            </a:r>
            <a:r>
              <a:rPr lang="en-US" sz="2400" dirty="0" smtClean="0">
                <a:latin typeface="Arial Narrow" panose="020B0606020202030204" pitchFamily="34" charset="0"/>
              </a:rPr>
              <a:t>, 2:284)</a:t>
            </a:r>
            <a:endParaRPr lang="en-US" sz="2400" dirty="0">
              <a:latin typeface="Arial Narrow" panose="020B0606020202030204" pitchFamily="34" charset="0"/>
            </a:endParaRPr>
          </a:p>
        </p:txBody>
      </p:sp>
    </p:spTree>
    <p:extLst>
      <p:ext uri="{BB962C8B-B14F-4D97-AF65-F5344CB8AC3E}">
        <p14:creationId xmlns:p14="http://schemas.microsoft.com/office/powerpoint/2010/main" val="3930295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90127"/>
            <a:ext cx="7747685" cy="1446550"/>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How Can We Know </a:t>
            </a: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If Jesus </a:t>
            </a: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Is Historical?</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3" name="TextBox 2"/>
          <p:cNvSpPr txBox="1"/>
          <p:nvPr/>
        </p:nvSpPr>
        <p:spPr>
          <a:xfrm>
            <a:off x="659219" y="2489298"/>
            <a:ext cx="8569841" cy="2246769"/>
          </a:xfrm>
          <a:prstGeom prst="rect">
            <a:avLst/>
          </a:prstGeom>
          <a:noFill/>
        </p:spPr>
        <p:txBody>
          <a:bodyPr wrap="square" rtlCol="0">
            <a:spAutoFit/>
          </a:bodyPr>
          <a:lstStyle/>
          <a:p>
            <a:r>
              <a:rPr lang="en-US" sz="2800" b="1" dirty="0" smtClean="0">
                <a:latin typeface="Arial Narrow" panose="020B0606020202030204" pitchFamily="34" charset="0"/>
              </a:rPr>
              <a:t>Same way we know:</a:t>
            </a:r>
          </a:p>
          <a:p>
            <a:pPr marL="914400" lvl="1" indent="-457200">
              <a:buFont typeface="Arial" panose="020B0604020202020204" pitchFamily="34" charset="0"/>
              <a:buChar char="•"/>
            </a:pPr>
            <a:r>
              <a:rPr lang="en-US" sz="2800" dirty="0" smtClean="0">
                <a:latin typeface="Arial Narrow" panose="020B0606020202030204" pitchFamily="34" charset="0"/>
              </a:rPr>
              <a:t>George Washington</a:t>
            </a:r>
          </a:p>
          <a:p>
            <a:pPr marL="914400" lvl="1" indent="-457200">
              <a:buFont typeface="Arial" panose="020B0604020202020204" pitchFamily="34" charset="0"/>
              <a:buChar char="•"/>
            </a:pPr>
            <a:r>
              <a:rPr lang="en-US" sz="2800" dirty="0" smtClean="0">
                <a:latin typeface="Arial Narrow" panose="020B0606020202030204" pitchFamily="34" charset="0"/>
              </a:rPr>
              <a:t>Thomas Jefferson</a:t>
            </a:r>
          </a:p>
          <a:p>
            <a:pPr marL="914400" lvl="1" indent="-457200">
              <a:buFont typeface="Arial" panose="020B0604020202020204" pitchFamily="34" charset="0"/>
              <a:buChar char="•"/>
            </a:pPr>
            <a:r>
              <a:rPr lang="en-US" sz="2800" dirty="0" smtClean="0">
                <a:latin typeface="Arial Narrow" panose="020B0606020202030204" pitchFamily="34" charset="0"/>
              </a:rPr>
              <a:t>Flavius Josephus</a:t>
            </a:r>
          </a:p>
          <a:p>
            <a:pPr marL="914400" lvl="1" indent="-457200">
              <a:buFont typeface="Arial" panose="020B0604020202020204" pitchFamily="34" charset="0"/>
              <a:buChar char="•"/>
            </a:pPr>
            <a:r>
              <a:rPr lang="en-US" sz="2800" dirty="0" smtClean="0">
                <a:latin typeface="Arial Narrow" panose="020B0606020202030204" pitchFamily="34" charset="0"/>
              </a:rPr>
              <a:t>Aristotle</a:t>
            </a:r>
          </a:p>
        </p:txBody>
      </p:sp>
      <p:sp>
        <p:nvSpPr>
          <p:cNvPr id="5" name="TextBox 4"/>
          <p:cNvSpPr txBox="1"/>
          <p:nvPr/>
        </p:nvSpPr>
        <p:spPr>
          <a:xfrm>
            <a:off x="1272457" y="5188688"/>
            <a:ext cx="6475228" cy="769441"/>
          </a:xfrm>
          <a:prstGeom prst="rect">
            <a:avLst/>
          </a:prstGeom>
          <a:noFill/>
        </p:spPr>
        <p:txBody>
          <a:bodyPr wrap="square" rtlCol="0">
            <a:spAutoFit/>
          </a:bodyPr>
          <a:lstStyle/>
          <a:p>
            <a:pPr algn="ctr"/>
            <a:r>
              <a:rPr lang="en-US" sz="4400" i="1" dirty="0">
                <a:latin typeface="Arial Narrow" panose="020B0606020202030204" pitchFamily="34" charset="0"/>
              </a:rPr>
              <a:t>We Know By </a:t>
            </a:r>
            <a:r>
              <a:rPr lang="en-US" sz="4400" i="1" u="sng" dirty="0" smtClean="0">
                <a:latin typeface="Arial Narrow" panose="020B0606020202030204" pitchFamily="34" charset="0"/>
              </a:rPr>
              <a:t>Testimony</a:t>
            </a:r>
            <a:endParaRPr lang="en-US" sz="4400" i="1" u="sng" dirty="0">
              <a:latin typeface="Arial Narrow" panose="020B0606020202030204" pitchFamily="34" charset="0"/>
            </a:endParaRPr>
          </a:p>
        </p:txBody>
      </p:sp>
      <p:sp>
        <p:nvSpPr>
          <p:cNvPr id="6" name="Right Brace 5"/>
          <p:cNvSpPr/>
          <p:nvPr/>
        </p:nvSpPr>
        <p:spPr>
          <a:xfrm>
            <a:off x="4348715" y="3019646"/>
            <a:ext cx="520995" cy="1584251"/>
          </a:xfrm>
          <a:prstGeom prst="rightBrace">
            <a:avLst>
              <a:gd name="adj1" fmla="val 44047"/>
              <a:gd name="adj2" fmla="val 4865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5252484" y="3444949"/>
            <a:ext cx="3104707" cy="584775"/>
          </a:xfrm>
          <a:prstGeom prst="rect">
            <a:avLst/>
          </a:prstGeom>
          <a:noFill/>
        </p:spPr>
        <p:txBody>
          <a:bodyPr wrap="square" rtlCol="0">
            <a:spAutoFit/>
          </a:bodyPr>
          <a:lstStyle/>
          <a:p>
            <a:r>
              <a:rPr lang="en-US" sz="3200" dirty="0" smtClean="0"/>
              <a:t>Were Real People</a:t>
            </a:r>
            <a:endParaRPr lang="en-US" sz="3200" dirty="0"/>
          </a:p>
        </p:txBody>
      </p:sp>
    </p:spTree>
    <p:extLst>
      <p:ext uri="{BB962C8B-B14F-4D97-AF65-F5344CB8AC3E}">
        <p14:creationId xmlns:p14="http://schemas.microsoft.com/office/powerpoint/2010/main" val="742401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145559" y="3067588"/>
            <a:ext cx="7359912" cy="707886"/>
          </a:xfrm>
          <a:prstGeom prst="rect">
            <a:avLst/>
          </a:prstGeom>
          <a:noFill/>
        </p:spPr>
        <p:txBody>
          <a:bodyPr wrap="square" rtlCol="0">
            <a:spAutoFit/>
          </a:bodyPr>
          <a:lstStyle/>
          <a:p>
            <a:pPr marL="400050" indent="-400050">
              <a:spcAft>
                <a:spcPts val="600"/>
              </a:spcAft>
              <a:buFont typeface="+mj-lt"/>
              <a:buAutoNum type="romanUcPeriod"/>
            </a:pPr>
            <a:r>
              <a:rPr lang="en-US" sz="4000" b="1" dirty="0" smtClean="0">
                <a:solidFill>
                  <a:prstClr val="black"/>
                </a:solidFill>
                <a:latin typeface="Baskerville Old Face" panose="02020602080505020303" pitchFamily="18" charset="0"/>
              </a:rPr>
              <a:t> New Testament Documents</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208608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New Testament Documents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5324535"/>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Is this circular reasoning?</a:t>
            </a:r>
          </a:p>
          <a:p>
            <a:pPr marL="971550" lvl="1" indent="-514350">
              <a:buFont typeface="+mj-lt"/>
              <a:buAutoNum type="arabicPeriod"/>
            </a:pPr>
            <a:r>
              <a:rPr lang="en-US" sz="2400" dirty="0" smtClean="0">
                <a:latin typeface="Arial Narrow" panose="020B0606020202030204" pitchFamily="34" charset="0"/>
              </a:rPr>
              <a:t>Can / should </a:t>
            </a:r>
            <a:r>
              <a:rPr lang="en-US" sz="2400" dirty="0" smtClean="0">
                <a:latin typeface="Arial Narrow" panose="020B0606020202030204" pitchFamily="34" charset="0"/>
              </a:rPr>
              <a:t>one use the Bible to prove the Bible?</a:t>
            </a:r>
          </a:p>
          <a:p>
            <a:pPr marL="971550" lvl="1" indent="-514350">
              <a:buFont typeface="+mj-lt"/>
              <a:buAutoNum type="arabicPeriod"/>
            </a:pPr>
            <a:r>
              <a:rPr lang="en-US" sz="2400" dirty="0" smtClean="0">
                <a:latin typeface="Arial Narrow" panose="020B0606020202030204" pitchFamily="34" charset="0"/>
              </a:rPr>
              <a:t>Here – using the NT as any other collection of ancient documents</a:t>
            </a:r>
          </a:p>
          <a:p>
            <a:pPr marL="971550" lvl="1" indent="-514350">
              <a:buFont typeface="+mj-lt"/>
              <a:buAutoNum type="arabicPeriod"/>
            </a:pPr>
            <a:r>
              <a:rPr lang="en-US" sz="2400" dirty="0" smtClean="0">
                <a:latin typeface="Arial Narrow" panose="020B0606020202030204" pitchFamily="34" charset="0"/>
              </a:rPr>
              <a:t>To reject these as evidence:</a:t>
            </a:r>
          </a:p>
          <a:p>
            <a:pPr marL="1428750" lvl="2" indent="-514350">
              <a:buFont typeface="+mj-lt"/>
              <a:buAutoNum type="alphaLcPeriod"/>
            </a:pPr>
            <a:r>
              <a:rPr lang="en-US" sz="2400" dirty="0" smtClean="0">
                <a:latin typeface="Arial Narrow" panose="020B0606020202030204" pitchFamily="34" charset="0"/>
              </a:rPr>
              <a:t>Is to reject the earliest primary sources about Jesus in favor of later sources</a:t>
            </a:r>
          </a:p>
          <a:p>
            <a:pPr marL="1428750" lvl="2" indent="-514350">
              <a:buFont typeface="+mj-lt"/>
              <a:buAutoNum type="alphaLcPeriod"/>
            </a:pPr>
            <a:r>
              <a:rPr lang="en-US" sz="2400" dirty="0" smtClean="0">
                <a:latin typeface="Arial Narrow" panose="020B0606020202030204" pitchFamily="34" charset="0"/>
              </a:rPr>
              <a:t>Rejects primary sources for secondary sources</a:t>
            </a:r>
          </a:p>
          <a:p>
            <a:pPr marL="971550" lvl="1" indent="-514350">
              <a:buFont typeface="+mj-lt"/>
              <a:buAutoNum type="arabicPeriod"/>
            </a:pPr>
            <a:r>
              <a:rPr lang="en-US" sz="2400" dirty="0" smtClean="0">
                <a:latin typeface="Arial Narrow" panose="020B0606020202030204" pitchFamily="34" charset="0"/>
              </a:rPr>
              <a:t>There is no historically reliable  source outside the NT that calls into question the picture of Jesus presented in the gospels.</a:t>
            </a:r>
          </a:p>
          <a:p>
            <a:pPr marL="971550" lvl="1" indent="-514350">
              <a:buFont typeface="+mj-lt"/>
              <a:buAutoNum type="arabicPeriod"/>
            </a:pPr>
            <a:r>
              <a:rPr lang="en-US" sz="2400" dirty="0" smtClean="0">
                <a:latin typeface="Arial Narrow" panose="020B0606020202030204" pitchFamily="34" charset="0"/>
              </a:rPr>
              <a:t>Skeptics, wanting to reject the Christ, assume the NT documents are unreliable until proven </a:t>
            </a:r>
            <a:r>
              <a:rPr lang="en-US" sz="2400" dirty="0" smtClean="0">
                <a:latin typeface="Arial Narrow" panose="020B0606020202030204" pitchFamily="34" charset="0"/>
              </a:rPr>
              <a:t>reliable (guilty until proven innocent)</a:t>
            </a:r>
            <a:endParaRPr lang="en-US" sz="2400" dirty="0">
              <a:latin typeface="Arial Narrow" panose="020B0606020202030204" pitchFamily="34" charset="0"/>
            </a:endParaRPr>
          </a:p>
        </p:txBody>
      </p:sp>
    </p:spTree>
    <p:extLst>
      <p:ext uri="{BB962C8B-B14F-4D97-AF65-F5344CB8AC3E}">
        <p14:creationId xmlns:p14="http://schemas.microsoft.com/office/powerpoint/2010/main" val="1785533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New Testament Documents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3539430"/>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Is this circular reasoning</a:t>
            </a:r>
            <a:r>
              <a:rPr lang="en-US" sz="2800" b="1" dirty="0" smtClean="0">
                <a:latin typeface="Arial Narrow" panose="020B0606020202030204" pitchFamily="34" charset="0"/>
              </a:rPr>
              <a:t>?</a:t>
            </a:r>
            <a:endParaRPr lang="en-US" sz="1000" b="1" dirty="0" smtClean="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Based upon eyewitness accounts</a:t>
            </a:r>
          </a:p>
          <a:p>
            <a:pPr marL="971550" lvl="1" indent="-514350">
              <a:buFont typeface="+mj-lt"/>
              <a:buAutoNum type="arabicPeriod"/>
            </a:pPr>
            <a:r>
              <a:rPr lang="en-US" sz="2400" dirty="0" smtClean="0">
                <a:latin typeface="Arial Narrow" panose="020B0606020202030204" pitchFamily="34" charset="0"/>
              </a:rPr>
              <a:t>Luke (Luke &amp; Acts) – wrote history as one who had seen the Lord himself (Luke 1:1-4)</a:t>
            </a:r>
          </a:p>
          <a:p>
            <a:pPr marL="971550" lvl="1" indent="-514350">
              <a:buFont typeface="+mj-lt"/>
              <a:buAutoNum type="arabicPeriod"/>
            </a:pPr>
            <a:r>
              <a:rPr lang="en-US" sz="2400" dirty="0" smtClean="0">
                <a:latin typeface="Arial Narrow" panose="020B0606020202030204" pitchFamily="34" charset="0"/>
              </a:rPr>
              <a:t>John was one of apostles of Christ</a:t>
            </a:r>
          </a:p>
          <a:p>
            <a:pPr marL="971550" lvl="1" indent="-514350">
              <a:buFont typeface="+mj-lt"/>
              <a:buAutoNum type="arabicPeriod"/>
            </a:pPr>
            <a:r>
              <a:rPr lang="en-US" sz="2400" dirty="0" smtClean="0">
                <a:latin typeface="Arial Narrow" panose="020B0606020202030204" pitchFamily="34" charset="0"/>
              </a:rPr>
              <a:t>Matthew was an apostle of Christ</a:t>
            </a:r>
          </a:p>
          <a:p>
            <a:pPr marL="971550" lvl="1" indent="-514350">
              <a:buFont typeface="+mj-lt"/>
              <a:buAutoNum type="arabicPeriod"/>
            </a:pPr>
            <a:r>
              <a:rPr lang="en-US" sz="2400" dirty="0" smtClean="0">
                <a:latin typeface="Arial Narrow" panose="020B0606020202030204" pitchFamily="34" charset="0"/>
              </a:rPr>
              <a:t>James was written by brother of Jesus</a:t>
            </a:r>
          </a:p>
          <a:p>
            <a:pPr marL="971550" lvl="1" indent="-514350">
              <a:buFont typeface="+mj-lt"/>
              <a:buAutoNum type="arabicPeriod"/>
            </a:pPr>
            <a:r>
              <a:rPr lang="en-US" sz="2400" dirty="0" smtClean="0">
                <a:latin typeface="Arial Narrow" panose="020B0606020202030204" pitchFamily="34" charset="0"/>
              </a:rPr>
              <a:t>Of 27 books – 10 were written by companions – 14 were written by Paul (was an eyewitness as well)</a:t>
            </a:r>
            <a:endParaRPr lang="en-US" sz="2400" dirty="0">
              <a:latin typeface="Arial Narrow" panose="020B0606020202030204" pitchFamily="34" charset="0"/>
            </a:endParaRPr>
          </a:p>
        </p:txBody>
      </p:sp>
    </p:spTree>
    <p:extLst>
      <p:ext uri="{BB962C8B-B14F-4D97-AF65-F5344CB8AC3E}">
        <p14:creationId xmlns:p14="http://schemas.microsoft.com/office/powerpoint/2010/main" val="4016598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New Testament Documents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2123658"/>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Is this circular reasoning?</a:t>
            </a:r>
          </a:p>
          <a:p>
            <a:pPr marL="457200" indent="-457200">
              <a:buFont typeface="+mj-lt"/>
              <a:buAutoNum type="alphaUcPeriod"/>
            </a:pPr>
            <a:r>
              <a:rPr lang="en-US" sz="2800" b="1" dirty="0" smtClean="0">
                <a:latin typeface="Arial Narrow" panose="020B0606020202030204" pitchFamily="34" charset="0"/>
              </a:rPr>
              <a:t>Based upon eyewitness accounts</a:t>
            </a:r>
          </a:p>
          <a:p>
            <a:pPr marL="457200" indent="-457200">
              <a:buFont typeface="+mj-lt"/>
              <a:buAutoNum type="alphaUcPeriod"/>
            </a:pPr>
            <a:r>
              <a:rPr lang="en-US" sz="2800" b="1" dirty="0" smtClean="0">
                <a:latin typeface="Arial Narrow" panose="020B0606020202030204" pitchFamily="34" charset="0"/>
              </a:rPr>
              <a:t>Documents are well established</a:t>
            </a:r>
          </a:p>
          <a:p>
            <a:pPr marL="971550" lvl="1" indent="-514350">
              <a:buFont typeface="+mj-lt"/>
              <a:buAutoNum type="arabicPeriod"/>
            </a:pPr>
            <a:r>
              <a:rPr lang="en-US" sz="2400" dirty="0" smtClean="0">
                <a:latin typeface="Arial Narrow" panose="020B0606020202030204" pitchFamily="34" charset="0"/>
              </a:rPr>
              <a:t>All were completed within 65 years of Christ death</a:t>
            </a:r>
          </a:p>
          <a:p>
            <a:pPr marL="971550" lvl="1" indent="-514350">
              <a:buFont typeface="+mj-lt"/>
              <a:buAutoNum type="arabicPeriod"/>
            </a:pPr>
            <a:r>
              <a:rPr lang="en-US" sz="2400" dirty="0" smtClean="0">
                <a:latin typeface="Arial Narrow" panose="020B0606020202030204" pitchFamily="34" charset="0"/>
              </a:rPr>
              <a:t>Over 5,000 extant manuscripts</a:t>
            </a:r>
            <a:endParaRPr lang="en-US" sz="2400" dirty="0">
              <a:latin typeface="Arial Narrow" panose="020B0606020202030204" pitchFamily="34" charset="0"/>
            </a:endParaRPr>
          </a:p>
        </p:txBody>
      </p:sp>
      <p:sp>
        <p:nvSpPr>
          <p:cNvPr id="4" name="Rectangle 3"/>
          <p:cNvSpPr>
            <a:spLocks noChangeArrowheads="1"/>
          </p:cNvSpPr>
          <p:nvPr/>
        </p:nvSpPr>
        <p:spPr bwMode="auto">
          <a:xfrm>
            <a:off x="430054" y="4083075"/>
            <a:ext cx="1876420" cy="1518066"/>
          </a:xfrm>
          <a:prstGeom prst="rect">
            <a:avLst/>
          </a:prstGeom>
          <a:solidFill>
            <a:srgbClr val="FFFFFF"/>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9978" tIns="64990" rIns="129978" bIns="64990" anchor="ctr"/>
          <a:lstStyle/>
          <a:p>
            <a:pPr algn="ctr" defTabSz="1299963"/>
            <a:r>
              <a:rPr lang="en-US" sz="2800">
                <a:solidFill>
                  <a:srgbClr val="0000FF"/>
                </a:solidFill>
                <a:latin typeface="Arial Narrow" panose="020B0606020202030204" pitchFamily="34" charset="0"/>
              </a:rPr>
              <a:t>Original</a:t>
            </a:r>
          </a:p>
          <a:p>
            <a:pPr algn="ctr" defTabSz="1299963"/>
            <a:r>
              <a:rPr lang="en-US" sz="2800">
                <a:solidFill>
                  <a:srgbClr val="0000FF"/>
                </a:solidFill>
                <a:latin typeface="Arial Narrow" panose="020B0606020202030204" pitchFamily="34" charset="0"/>
              </a:rPr>
              <a:t>Autograph</a:t>
            </a:r>
          </a:p>
        </p:txBody>
      </p:sp>
      <p:grpSp>
        <p:nvGrpSpPr>
          <p:cNvPr id="8" name="Group 7"/>
          <p:cNvGrpSpPr>
            <a:grpSpLocks/>
          </p:cNvGrpSpPr>
          <p:nvPr/>
        </p:nvGrpSpPr>
        <p:grpSpPr bwMode="auto">
          <a:xfrm>
            <a:off x="2523256" y="4083075"/>
            <a:ext cx="2955912" cy="1502503"/>
            <a:chOff x="1865" y="770"/>
            <a:chExt cx="1309" cy="665"/>
          </a:xfrm>
        </p:grpSpPr>
        <p:sp>
          <p:nvSpPr>
            <p:cNvPr id="9" name="Rectangle 8"/>
            <p:cNvSpPr>
              <a:spLocks noChangeArrowheads="1"/>
            </p:cNvSpPr>
            <p:nvPr/>
          </p:nvSpPr>
          <p:spPr bwMode="auto">
            <a:xfrm>
              <a:off x="2304" y="770"/>
              <a:ext cx="870" cy="665"/>
            </a:xfrm>
            <a:prstGeom prst="rect">
              <a:avLst/>
            </a:prstGeom>
            <a:solidFill>
              <a:srgbClr val="FFFFFF"/>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9999" tIns="65000" rIns="129999" bIns="65000" anchor="ctr"/>
            <a:lstStyle/>
            <a:p>
              <a:pPr algn="ctr" defTabSz="1299963"/>
              <a:r>
                <a:rPr lang="en-US" sz="2800" dirty="0">
                  <a:solidFill>
                    <a:srgbClr val="0000FF"/>
                  </a:solidFill>
                  <a:latin typeface="Arial Narrow" panose="020B0606020202030204" pitchFamily="34" charset="0"/>
                </a:rPr>
                <a:t>MS</a:t>
              </a:r>
            </a:p>
          </p:txBody>
        </p:sp>
        <p:sp>
          <p:nvSpPr>
            <p:cNvPr id="10" name="AutoShape 9"/>
            <p:cNvSpPr>
              <a:spLocks noChangeArrowheads="1"/>
            </p:cNvSpPr>
            <p:nvPr/>
          </p:nvSpPr>
          <p:spPr bwMode="auto">
            <a:xfrm>
              <a:off x="1865" y="912"/>
              <a:ext cx="343" cy="384"/>
            </a:xfrm>
            <a:prstGeom prst="rightArrow">
              <a:avLst>
                <a:gd name="adj1" fmla="val 50000"/>
                <a:gd name="adj2" fmla="val 3437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Narrow" panose="020B0606020202030204" pitchFamily="34" charset="0"/>
              </a:endParaRPr>
            </a:p>
          </p:txBody>
        </p:sp>
      </p:grpSp>
      <p:grpSp>
        <p:nvGrpSpPr>
          <p:cNvPr id="11" name="Group 10"/>
          <p:cNvGrpSpPr>
            <a:grpSpLocks/>
          </p:cNvGrpSpPr>
          <p:nvPr/>
        </p:nvGrpSpPr>
        <p:grpSpPr bwMode="auto">
          <a:xfrm>
            <a:off x="5771463" y="4083074"/>
            <a:ext cx="2931073" cy="1502503"/>
            <a:chOff x="1876" y="770"/>
            <a:chExt cx="1298" cy="665"/>
          </a:xfrm>
        </p:grpSpPr>
        <p:sp>
          <p:nvSpPr>
            <p:cNvPr id="12" name="Rectangle 11"/>
            <p:cNvSpPr>
              <a:spLocks noChangeArrowheads="1"/>
            </p:cNvSpPr>
            <p:nvPr/>
          </p:nvSpPr>
          <p:spPr bwMode="auto">
            <a:xfrm>
              <a:off x="2304" y="770"/>
              <a:ext cx="870" cy="665"/>
            </a:xfrm>
            <a:prstGeom prst="rect">
              <a:avLst/>
            </a:prstGeom>
            <a:solidFill>
              <a:srgbClr val="FFFFFF"/>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9999" tIns="65000" rIns="129999" bIns="65000" anchor="ctr"/>
            <a:lstStyle/>
            <a:p>
              <a:pPr algn="ctr" defTabSz="1299963"/>
              <a:r>
                <a:rPr lang="en-US" sz="2800" dirty="0">
                  <a:solidFill>
                    <a:srgbClr val="0000FF"/>
                  </a:solidFill>
                  <a:latin typeface="Arial Narrow" panose="020B0606020202030204" pitchFamily="34" charset="0"/>
                </a:rPr>
                <a:t>MS</a:t>
              </a:r>
            </a:p>
          </p:txBody>
        </p:sp>
        <p:sp>
          <p:nvSpPr>
            <p:cNvPr id="13" name="AutoShape 9"/>
            <p:cNvSpPr>
              <a:spLocks noChangeArrowheads="1"/>
            </p:cNvSpPr>
            <p:nvPr/>
          </p:nvSpPr>
          <p:spPr bwMode="auto">
            <a:xfrm>
              <a:off x="1876" y="912"/>
              <a:ext cx="332" cy="384"/>
            </a:xfrm>
            <a:prstGeom prst="rightArrow">
              <a:avLst>
                <a:gd name="adj1" fmla="val 50000"/>
                <a:gd name="adj2" fmla="val 3437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Narrow" panose="020B0606020202030204" pitchFamily="34" charset="0"/>
              </a:endParaRPr>
            </a:p>
          </p:txBody>
        </p:sp>
      </p:grpSp>
    </p:spTree>
    <p:extLst>
      <p:ext uri="{BB962C8B-B14F-4D97-AF65-F5344CB8AC3E}">
        <p14:creationId xmlns:p14="http://schemas.microsoft.com/office/powerpoint/2010/main" val="21687108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586" t="44792" r="42606" b="17708"/>
          <a:stretch>
            <a:fillRect/>
          </a:stretch>
        </p:blipFill>
        <p:spPr bwMode="auto">
          <a:xfrm>
            <a:off x="228600" y="1143000"/>
            <a:ext cx="8623300" cy="3200400"/>
          </a:xfrm>
          <a:prstGeom prst="rect">
            <a:avLst/>
          </a:prstGeom>
          <a:noFill/>
          <a:ln w="9525">
            <a:noFill/>
            <a:miter lim="800000"/>
            <a:headEnd/>
            <a:tailEnd/>
          </a:ln>
        </p:spPr>
      </p:pic>
      <p:sp>
        <p:nvSpPr>
          <p:cNvPr id="5" name="TextBox 4"/>
          <p:cNvSpPr txBox="1"/>
          <p:nvPr/>
        </p:nvSpPr>
        <p:spPr>
          <a:xfrm>
            <a:off x="3505200" y="6324600"/>
            <a:ext cx="5486400" cy="369332"/>
          </a:xfrm>
          <a:prstGeom prst="rect">
            <a:avLst/>
          </a:prstGeom>
          <a:noFill/>
        </p:spPr>
        <p:txBody>
          <a:bodyPr wrap="square" rtlCol="0">
            <a:spAutoFit/>
          </a:bodyPr>
          <a:lstStyle/>
          <a:p>
            <a:pPr algn="r"/>
            <a:r>
              <a:rPr lang="en-US" dirty="0" smtClean="0">
                <a:solidFill>
                  <a:schemeClr val="bg1">
                    <a:lumMod val="65000"/>
                  </a:schemeClr>
                </a:solidFill>
              </a:rPr>
              <a:t>http://www.faithhelper.com/ntrel2.htm</a:t>
            </a:r>
            <a:endParaRPr lang="en-US" dirty="0">
              <a:solidFill>
                <a:schemeClr val="bg1">
                  <a:lumMod val="65000"/>
                </a:schemeClr>
              </a:solidFill>
            </a:endParaRPr>
          </a:p>
        </p:txBody>
      </p:sp>
    </p:spTree>
    <p:extLst>
      <p:ext uri="{BB962C8B-B14F-4D97-AF65-F5344CB8AC3E}">
        <p14:creationId xmlns:p14="http://schemas.microsoft.com/office/powerpoint/2010/main" val="3630139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New Testament Documents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5139869"/>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Is this circular reasoning?</a:t>
            </a:r>
          </a:p>
          <a:p>
            <a:pPr marL="457200" indent="-457200">
              <a:buFont typeface="+mj-lt"/>
              <a:buAutoNum type="alphaUcPeriod"/>
            </a:pPr>
            <a:r>
              <a:rPr lang="en-US" sz="2800" b="1" dirty="0" smtClean="0">
                <a:latin typeface="Arial Narrow" panose="020B0606020202030204" pitchFamily="34" charset="0"/>
              </a:rPr>
              <a:t>Based upon eyewitness accounts</a:t>
            </a:r>
          </a:p>
          <a:p>
            <a:pPr marL="457200" indent="-457200">
              <a:buFont typeface="+mj-lt"/>
              <a:buAutoNum type="alphaUcPeriod"/>
            </a:pPr>
            <a:r>
              <a:rPr lang="en-US" sz="2800" b="1" dirty="0" smtClean="0">
                <a:latin typeface="Arial Narrow" panose="020B0606020202030204" pitchFamily="34" charset="0"/>
              </a:rPr>
              <a:t>Documents are well established</a:t>
            </a:r>
          </a:p>
          <a:p>
            <a:pPr marL="457200" indent="-457200">
              <a:buFont typeface="+mj-lt"/>
              <a:buAutoNum type="alphaUcPeriod"/>
            </a:pPr>
            <a:r>
              <a:rPr lang="en-US" sz="2800" b="1" dirty="0" smtClean="0">
                <a:latin typeface="Arial Narrow" panose="020B0606020202030204" pitchFamily="34" charset="0"/>
              </a:rPr>
              <a:t>Disciples were incapable of creating a myth</a:t>
            </a:r>
          </a:p>
          <a:p>
            <a:pPr marL="971550" lvl="1" indent="-514350">
              <a:buFont typeface="+mj-lt"/>
              <a:buAutoNum type="arabicPeriod"/>
            </a:pPr>
            <a:r>
              <a:rPr lang="en-US" sz="2400" dirty="0" smtClean="0">
                <a:latin typeface="Arial Narrow" panose="020B0606020202030204" pitchFamily="34" charset="0"/>
              </a:rPr>
              <a:t>Their thinking was different than Jesus</a:t>
            </a:r>
          </a:p>
          <a:p>
            <a:pPr marL="1428750" lvl="2" indent="-514350">
              <a:buFont typeface="+mj-lt"/>
              <a:buAutoNum type="alphaLcPeriod"/>
            </a:pPr>
            <a:r>
              <a:rPr lang="en-US" sz="2400" dirty="0" smtClean="0">
                <a:latin typeface="Arial Narrow" panose="020B0606020202030204" pitchFamily="34" charset="0"/>
              </a:rPr>
              <a:t>About the kingdom (they thought it material </a:t>
            </a:r>
            <a:r>
              <a:rPr lang="en-US" sz="2400" dirty="0" smtClean="0">
                <a:latin typeface="Arial Narrow" panose="020B0606020202030204" pitchFamily="34" charset="0"/>
              </a:rPr>
              <a:t>– Matt</a:t>
            </a:r>
            <a:r>
              <a:rPr lang="en-US" sz="2400" dirty="0" smtClean="0">
                <a:latin typeface="Arial Narrow" panose="020B0606020202030204" pitchFamily="34" charset="0"/>
              </a:rPr>
              <a:t>. </a:t>
            </a:r>
            <a:r>
              <a:rPr lang="en-US" sz="2400" dirty="0" smtClean="0">
                <a:latin typeface="Arial Narrow" panose="020B0606020202030204" pitchFamily="34" charset="0"/>
              </a:rPr>
              <a:t>20:20-28)</a:t>
            </a:r>
            <a:endParaRPr lang="en-US" sz="2400" dirty="0" smtClean="0">
              <a:latin typeface="Arial Narrow" panose="020B0606020202030204" pitchFamily="34" charset="0"/>
            </a:endParaRPr>
          </a:p>
          <a:p>
            <a:pPr marL="1428750" lvl="2" indent="-514350">
              <a:buFont typeface="+mj-lt"/>
              <a:buAutoNum type="alphaLcPeriod"/>
            </a:pPr>
            <a:r>
              <a:rPr lang="en-US" sz="2400" dirty="0" smtClean="0">
                <a:latin typeface="Arial Narrow" panose="020B0606020202030204" pitchFamily="34" charset="0"/>
              </a:rPr>
              <a:t>About his suffering (Matt. </a:t>
            </a:r>
            <a:r>
              <a:rPr lang="en-US" sz="2400" dirty="0" smtClean="0">
                <a:latin typeface="Arial Narrow" panose="020B0606020202030204" pitchFamily="34" charset="0"/>
              </a:rPr>
              <a:t>16:21-23)</a:t>
            </a:r>
            <a:endParaRPr lang="en-US" sz="2400" dirty="0" smtClean="0">
              <a:latin typeface="Arial Narrow" panose="020B0606020202030204" pitchFamily="34" charset="0"/>
            </a:endParaRPr>
          </a:p>
          <a:p>
            <a:pPr marL="1428750" lvl="2" indent="-514350">
              <a:buFont typeface="+mj-lt"/>
              <a:buAutoNum type="alphaLcPeriod"/>
            </a:pPr>
            <a:r>
              <a:rPr lang="en-US" sz="2400" dirty="0" smtClean="0">
                <a:latin typeface="Arial Narrow" panose="020B0606020202030204" pitchFamily="34" charset="0"/>
              </a:rPr>
              <a:t>About false teaching (Matt. 16:5-12)</a:t>
            </a:r>
          </a:p>
          <a:p>
            <a:pPr marL="971550" lvl="1" indent="-514350">
              <a:buFont typeface="+mj-lt"/>
              <a:buAutoNum type="arabicPeriod"/>
            </a:pPr>
            <a:r>
              <a:rPr lang="en-US" sz="2400" dirty="0" smtClean="0">
                <a:latin typeface="Arial Narrow" panose="020B0606020202030204" pitchFamily="34" charset="0"/>
              </a:rPr>
              <a:t>Their courage was different than Jesus (they wanted to fight with a sword </a:t>
            </a:r>
            <a:r>
              <a:rPr lang="en-US" sz="2400" dirty="0" smtClean="0">
                <a:latin typeface="Arial Narrow" panose="020B0606020202030204" pitchFamily="34" charset="0"/>
              </a:rPr>
              <a:t>then </a:t>
            </a:r>
            <a:r>
              <a:rPr lang="en-US" sz="2400" dirty="0" smtClean="0">
                <a:latin typeface="Arial Narrow" panose="020B0606020202030204" pitchFamily="34" charset="0"/>
              </a:rPr>
              <a:t>shrank back – Matt </a:t>
            </a:r>
            <a:r>
              <a:rPr lang="en-US" sz="2400" dirty="0" smtClean="0">
                <a:latin typeface="Arial Narrow" panose="020B0606020202030204" pitchFamily="34" charset="0"/>
              </a:rPr>
              <a:t>26:51, 56, 58, 74)</a:t>
            </a:r>
            <a:endParaRPr lang="en-US" sz="2400" dirty="0" smtClean="0">
              <a:latin typeface="Arial Narrow" panose="020B0606020202030204" pitchFamily="34" charset="0"/>
            </a:endParaRPr>
          </a:p>
          <a:p>
            <a:pPr marL="971550" lvl="1" indent="-514350">
              <a:buFont typeface="+mj-lt"/>
              <a:buAutoNum type="arabicPeriod"/>
            </a:pPr>
            <a:r>
              <a:rPr lang="en-US" sz="2400" dirty="0" smtClean="0">
                <a:latin typeface="Arial Narrow" panose="020B0606020202030204" pitchFamily="34" charset="0"/>
              </a:rPr>
              <a:t>Their concept of </a:t>
            </a:r>
            <a:r>
              <a:rPr lang="en-US" sz="2400" dirty="0" smtClean="0">
                <a:latin typeface="Arial Narrow" panose="020B0606020202030204" pitchFamily="34" charset="0"/>
              </a:rPr>
              <a:t>love </a:t>
            </a:r>
            <a:r>
              <a:rPr lang="en-US" sz="2400" dirty="0" smtClean="0">
                <a:latin typeface="Arial Narrow" panose="020B0606020202030204" pitchFamily="34" charset="0"/>
              </a:rPr>
              <a:t>differed (Lk. 9:51-56; 19:1-10; John 4)</a:t>
            </a:r>
          </a:p>
          <a:p>
            <a:pPr marL="971550" lvl="1" indent="-514350">
              <a:buFont typeface="+mj-lt"/>
              <a:buAutoNum type="arabicPeriod"/>
            </a:pPr>
            <a:r>
              <a:rPr lang="en-US" sz="2400" dirty="0" smtClean="0">
                <a:latin typeface="Arial Narrow" panose="020B0606020202030204" pitchFamily="34" charset="0"/>
              </a:rPr>
              <a:t>If gospel writers invented Jesus – greatest miracle of all!!</a:t>
            </a:r>
            <a:endParaRPr lang="en-US" sz="2400" dirty="0">
              <a:latin typeface="Arial Narrow" panose="020B0606020202030204" pitchFamily="34" charset="0"/>
            </a:endParaRPr>
          </a:p>
        </p:txBody>
      </p:sp>
    </p:spTree>
    <p:extLst>
      <p:ext uri="{BB962C8B-B14F-4D97-AF65-F5344CB8AC3E}">
        <p14:creationId xmlns:p14="http://schemas.microsoft.com/office/powerpoint/2010/main" val="696402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New Testament Documents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3354765"/>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Is this circular reasoning?</a:t>
            </a:r>
          </a:p>
          <a:p>
            <a:pPr marL="457200" indent="-457200">
              <a:buFont typeface="+mj-lt"/>
              <a:buAutoNum type="alphaUcPeriod"/>
            </a:pPr>
            <a:r>
              <a:rPr lang="en-US" sz="2800" b="1" dirty="0" smtClean="0">
                <a:latin typeface="Arial Narrow" panose="020B0606020202030204" pitchFamily="34" charset="0"/>
              </a:rPr>
              <a:t>Based upon eyewitness accounts</a:t>
            </a:r>
          </a:p>
          <a:p>
            <a:pPr marL="457200" indent="-457200">
              <a:buFont typeface="+mj-lt"/>
              <a:buAutoNum type="alphaUcPeriod"/>
            </a:pPr>
            <a:r>
              <a:rPr lang="en-US" sz="2800" b="1" dirty="0" smtClean="0">
                <a:latin typeface="Arial Narrow" panose="020B0606020202030204" pitchFamily="34" charset="0"/>
              </a:rPr>
              <a:t>Documents are well established</a:t>
            </a:r>
          </a:p>
          <a:p>
            <a:pPr marL="457200" indent="-457200">
              <a:buFont typeface="+mj-lt"/>
              <a:buAutoNum type="alphaUcPeriod"/>
            </a:pPr>
            <a:r>
              <a:rPr lang="en-US" sz="2800" b="1" dirty="0" smtClean="0">
                <a:latin typeface="Arial Narrow" panose="020B0606020202030204" pitchFamily="34" charset="0"/>
              </a:rPr>
              <a:t>Disciples were incapable of creating a myth</a:t>
            </a:r>
          </a:p>
          <a:p>
            <a:pPr marL="457200" indent="-457200">
              <a:buFont typeface="+mj-lt"/>
              <a:buAutoNum type="alphaUcPeriod"/>
            </a:pPr>
            <a:r>
              <a:rPr lang="en-US" sz="2800" b="1" dirty="0" smtClean="0">
                <a:latin typeface="Arial Narrow" panose="020B0606020202030204" pitchFamily="34" charset="0"/>
              </a:rPr>
              <a:t>Documents are historically accurate</a:t>
            </a:r>
          </a:p>
          <a:p>
            <a:pPr marL="971550" lvl="1" indent="-514350">
              <a:buFont typeface="+mj-lt"/>
              <a:buAutoNum type="arabicPeriod"/>
            </a:pPr>
            <a:r>
              <a:rPr lang="en-US" sz="2400" dirty="0" smtClean="0">
                <a:latin typeface="Arial Narrow" panose="020B0606020202030204" pitchFamily="34" charset="0"/>
              </a:rPr>
              <a:t>They do no contradict history</a:t>
            </a:r>
          </a:p>
          <a:p>
            <a:pPr marL="971550" lvl="1" indent="-514350">
              <a:buFont typeface="+mj-lt"/>
              <a:buAutoNum type="arabicPeriod"/>
            </a:pPr>
            <a:r>
              <a:rPr lang="en-US" sz="2400" dirty="0" smtClean="0">
                <a:latin typeface="Arial Narrow" panose="020B0606020202030204" pitchFamily="34" charset="0"/>
              </a:rPr>
              <a:t>The names of governments, kings, tetrarchs, and priests are accurately named.</a:t>
            </a:r>
            <a:endParaRPr lang="en-US" sz="2400" dirty="0">
              <a:latin typeface="Arial Narrow" panose="020B0606020202030204" pitchFamily="34" charset="0"/>
            </a:endParaRPr>
          </a:p>
        </p:txBody>
      </p:sp>
      <p:sp>
        <p:nvSpPr>
          <p:cNvPr id="4" name="Oval 3"/>
          <p:cNvSpPr/>
          <p:nvPr/>
        </p:nvSpPr>
        <p:spPr>
          <a:xfrm>
            <a:off x="755863" y="4609407"/>
            <a:ext cx="7655442" cy="1903228"/>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i="1" dirty="0" smtClean="0">
                <a:solidFill>
                  <a:schemeClr val="bg1"/>
                </a:solidFill>
                <a:effectLst>
                  <a:outerShdw blurRad="38100" dist="38100" dir="2700000" algn="tl">
                    <a:srgbClr val="000000">
                      <a:alpha val="43137"/>
                    </a:srgbClr>
                  </a:outerShdw>
                </a:effectLst>
                <a:latin typeface="Arial Narrow" panose="020B0606020202030204" pitchFamily="34" charset="0"/>
              </a:rPr>
              <a:t>Have Irrefutable Evidence</a:t>
            </a:r>
          </a:p>
          <a:p>
            <a:pPr algn="ctr"/>
            <a:r>
              <a:rPr lang="en-US" sz="3600" i="1" dirty="0" smtClean="0">
                <a:solidFill>
                  <a:schemeClr val="bg1"/>
                </a:solidFill>
                <a:effectLst>
                  <a:outerShdw blurRad="38100" dist="38100" dir="2700000" algn="tl">
                    <a:srgbClr val="000000">
                      <a:alpha val="43137"/>
                    </a:srgbClr>
                  </a:outerShdw>
                </a:effectLst>
                <a:latin typeface="Arial Narrow" panose="020B0606020202030204" pitchFamily="34" charset="0"/>
              </a:rPr>
              <a:t>Of the </a:t>
            </a:r>
            <a:r>
              <a:rPr lang="en-US" sz="3600" i="1" dirty="0" smtClean="0">
                <a:solidFill>
                  <a:schemeClr val="bg1"/>
                </a:solidFill>
                <a:effectLst>
                  <a:outerShdw blurRad="38100" dist="38100" dir="2700000" algn="tl">
                    <a:srgbClr val="000000">
                      <a:alpha val="43137"/>
                    </a:srgbClr>
                  </a:outerShdw>
                </a:effectLst>
                <a:latin typeface="Arial Narrow" panose="020B0606020202030204" pitchFamily="34" charset="0"/>
              </a:rPr>
              <a:t>Existence </a:t>
            </a:r>
            <a:r>
              <a:rPr lang="en-US" sz="3600" i="1" dirty="0" smtClean="0">
                <a:solidFill>
                  <a:schemeClr val="bg1"/>
                </a:solidFill>
                <a:effectLst>
                  <a:outerShdw blurRad="38100" dist="38100" dir="2700000" algn="tl">
                    <a:srgbClr val="000000">
                      <a:alpha val="43137"/>
                    </a:srgbClr>
                  </a:outerShdw>
                </a:effectLst>
                <a:latin typeface="Arial Narrow" panose="020B0606020202030204" pitchFamily="34" charset="0"/>
              </a:rPr>
              <a:t>of Jesus!</a:t>
            </a:r>
            <a:endParaRPr lang="en-US" sz="3600" i="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140464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145559" y="3067588"/>
            <a:ext cx="7359912" cy="1400383"/>
          </a:xfrm>
          <a:prstGeom prst="rect">
            <a:avLst/>
          </a:prstGeom>
          <a:noFill/>
        </p:spPr>
        <p:txBody>
          <a:bodyPr wrap="square" rtlCol="0">
            <a:spAutoFit/>
          </a:bodyPr>
          <a:lstStyle/>
          <a:p>
            <a:pPr marL="400050" indent="-400050">
              <a:spcAft>
                <a:spcPts val="600"/>
              </a:spcAft>
              <a:buFont typeface="+mj-lt"/>
              <a:buAutoNum type="romanUcPeriod"/>
            </a:pPr>
            <a:r>
              <a:rPr lang="en-US" sz="4000" b="1" dirty="0" smtClean="0">
                <a:solidFill>
                  <a:prstClr val="black"/>
                </a:solidFill>
                <a:latin typeface="Baskerville Old Face" panose="02020602080505020303" pitchFamily="18" charset="0"/>
              </a:rPr>
              <a:t> New Testament Documents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Jewish Testimony</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3299367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Jewish Testimony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1631216"/>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Josephus</a:t>
            </a:r>
          </a:p>
          <a:p>
            <a:pPr marL="914400" lvl="1" indent="-457200">
              <a:buFont typeface="+mj-lt"/>
              <a:buAutoNum type="arabicPeriod"/>
            </a:pPr>
            <a:r>
              <a:rPr lang="en-US" sz="2400" dirty="0" smtClean="0">
                <a:latin typeface="Arial Narrow" panose="020B0606020202030204" pitchFamily="34" charset="0"/>
              </a:rPr>
              <a:t>Jewish historian – lived (37-100 AD)</a:t>
            </a:r>
          </a:p>
          <a:p>
            <a:pPr marL="914400" lvl="1" indent="-457200">
              <a:buFont typeface="+mj-lt"/>
              <a:buAutoNum type="arabicPeriod"/>
            </a:pPr>
            <a:r>
              <a:rPr lang="en-US" sz="2400" dirty="0" smtClean="0">
                <a:latin typeface="Arial Narrow" panose="020B0606020202030204" pitchFamily="34" charset="0"/>
              </a:rPr>
              <a:t>Mentions Jesus twice in </a:t>
            </a:r>
            <a:r>
              <a:rPr lang="en-US" sz="2400" i="1" dirty="0" smtClean="0">
                <a:latin typeface="Arial Narrow" panose="020B0606020202030204" pitchFamily="34" charset="0"/>
              </a:rPr>
              <a:t>Antiquities of the Jews</a:t>
            </a:r>
          </a:p>
          <a:p>
            <a:pPr marL="1371600" lvl="2" indent="-457200">
              <a:buFont typeface="Arial" panose="020B0604020202020204" pitchFamily="34" charset="0"/>
              <a:buChar char="•"/>
            </a:pPr>
            <a:r>
              <a:rPr lang="en-US" sz="2400" i="1" dirty="0" smtClean="0">
                <a:latin typeface="Arial Narrow" panose="020B0606020202030204" pitchFamily="34" charset="0"/>
              </a:rPr>
              <a:t>18.3.3 – Called him the Christ -  miracles – death and res.</a:t>
            </a:r>
          </a:p>
        </p:txBody>
      </p:sp>
    </p:spTree>
    <p:extLst>
      <p:ext uri="{BB962C8B-B14F-4D97-AF65-F5344CB8AC3E}">
        <p14:creationId xmlns:p14="http://schemas.microsoft.com/office/powerpoint/2010/main" val="2408554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avius Joseph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730" y="301331"/>
            <a:ext cx="1862824" cy="23780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68772" y="776176"/>
            <a:ext cx="5730949" cy="1261884"/>
          </a:xfrm>
          <a:prstGeom prst="rect">
            <a:avLst/>
          </a:prstGeom>
          <a:noFill/>
        </p:spPr>
        <p:txBody>
          <a:bodyPr wrap="square" rtlCol="0">
            <a:spAutoFit/>
          </a:bodyPr>
          <a:lstStyle/>
          <a:p>
            <a:pPr algn="ctr"/>
            <a:r>
              <a:rPr lang="en-US" sz="4400" dirty="0"/>
              <a:t>Flavius </a:t>
            </a:r>
            <a:r>
              <a:rPr lang="en-US" sz="4400" dirty="0" smtClean="0"/>
              <a:t>Josephus</a:t>
            </a:r>
          </a:p>
          <a:p>
            <a:pPr algn="ctr"/>
            <a:r>
              <a:rPr lang="en-US" sz="3200" dirty="0" smtClean="0"/>
              <a:t>(37-100 AD)</a:t>
            </a:r>
            <a:r>
              <a:rPr lang="en-US" sz="3200" dirty="0"/>
              <a:t> </a:t>
            </a:r>
          </a:p>
        </p:txBody>
      </p:sp>
      <p:sp>
        <p:nvSpPr>
          <p:cNvPr id="5" name="Rectangle 4"/>
          <p:cNvSpPr/>
          <p:nvPr/>
        </p:nvSpPr>
        <p:spPr>
          <a:xfrm>
            <a:off x="308345" y="2679405"/>
            <a:ext cx="8495414" cy="3785652"/>
          </a:xfrm>
          <a:prstGeom prst="rect">
            <a:avLst/>
          </a:prstGeom>
        </p:spPr>
        <p:txBody>
          <a:bodyPr wrap="square">
            <a:spAutoFit/>
          </a:bodyPr>
          <a:lstStyle/>
          <a:p>
            <a:r>
              <a:rPr lang="en-US" sz="2400" dirty="0" smtClean="0">
                <a:latin typeface="Arial Narrow" panose="020B0606020202030204" pitchFamily="34" charset="0"/>
              </a:rPr>
              <a:t>“Now</a:t>
            </a:r>
            <a:r>
              <a:rPr lang="en-US" sz="2400" dirty="0">
                <a:latin typeface="Arial Narrow" panose="020B0606020202030204" pitchFamily="34" charset="0"/>
              </a:rPr>
              <a:t>, there was about this time Jesus, a wise man, if it be lawful to call him a man. For he was a doer of surprising feats - a teacher of such men as receive the truth with pleasure. He drew over to him both many of the Jews and many of the Gentiles. He was [the] Christ; and when Pilate, at the suggestion of the principal men amongst us, had condemned him to the cross, those that loved him at the first did not forsake him, for he appeared to them alive again the third day, as the divine prophets had foretold these and ten thousand other wonderful things concerning him; and the tribe of Christians, so named from him, are not extinct to this day</a:t>
            </a:r>
            <a:r>
              <a:rPr lang="en-US" sz="2400" dirty="0" smtClean="0">
                <a:latin typeface="Arial Narrow" panose="020B0606020202030204" pitchFamily="34" charset="0"/>
              </a:rPr>
              <a:t>.” (</a:t>
            </a:r>
            <a:r>
              <a:rPr lang="en-US" sz="2400" i="1" dirty="0" smtClean="0">
                <a:latin typeface="Arial Narrow" panose="020B0606020202030204" pitchFamily="34" charset="0"/>
              </a:rPr>
              <a:t> </a:t>
            </a:r>
            <a:r>
              <a:rPr lang="en-US" sz="2400" i="1" dirty="0">
                <a:latin typeface="Arial Narrow" panose="020B0606020202030204" pitchFamily="34" charset="0"/>
              </a:rPr>
              <a:t>Antiquities of the Jews </a:t>
            </a:r>
            <a:r>
              <a:rPr lang="en-US" sz="2400" i="1" dirty="0" smtClean="0">
                <a:latin typeface="Arial Narrow" panose="020B0606020202030204" pitchFamily="34" charset="0"/>
              </a:rPr>
              <a:t>18.3.3)</a:t>
            </a:r>
            <a:endParaRPr lang="en-US" sz="2400" b="0" i="0" dirty="0">
              <a:effectLst/>
              <a:latin typeface="Arial Narrow" panose="020B0606020202030204" pitchFamily="34" charset="0"/>
            </a:endParaRPr>
          </a:p>
        </p:txBody>
      </p:sp>
    </p:spTree>
    <p:extLst>
      <p:ext uri="{BB962C8B-B14F-4D97-AF65-F5344CB8AC3E}">
        <p14:creationId xmlns:p14="http://schemas.microsoft.com/office/powerpoint/2010/main" val="751851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Jewish Testimony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2369880"/>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Josephus</a:t>
            </a:r>
          </a:p>
          <a:p>
            <a:pPr marL="914400" lvl="1" indent="-457200">
              <a:buFont typeface="+mj-lt"/>
              <a:buAutoNum type="arabicPeriod"/>
            </a:pPr>
            <a:r>
              <a:rPr lang="en-US" sz="2400" dirty="0" smtClean="0">
                <a:latin typeface="Arial Narrow" panose="020B0606020202030204" pitchFamily="34" charset="0"/>
              </a:rPr>
              <a:t>Jewish historian – lived (37-100 AD)</a:t>
            </a:r>
          </a:p>
          <a:p>
            <a:pPr marL="914400" lvl="1" indent="-457200">
              <a:buFont typeface="+mj-lt"/>
              <a:buAutoNum type="arabicPeriod"/>
            </a:pPr>
            <a:r>
              <a:rPr lang="en-US" sz="2400" dirty="0" smtClean="0">
                <a:latin typeface="Arial Narrow" panose="020B0606020202030204" pitchFamily="34" charset="0"/>
              </a:rPr>
              <a:t>Mentions Jesus twice in </a:t>
            </a:r>
            <a:r>
              <a:rPr lang="en-US" sz="2400" i="1" dirty="0" smtClean="0">
                <a:latin typeface="Arial Narrow" panose="020B0606020202030204" pitchFamily="34" charset="0"/>
              </a:rPr>
              <a:t>Antiquities of the Jews</a:t>
            </a:r>
          </a:p>
          <a:p>
            <a:pPr marL="1371600" lvl="2" indent="-457200">
              <a:buFont typeface="Arial" panose="020B0604020202020204" pitchFamily="34" charset="0"/>
              <a:buChar char="•"/>
            </a:pPr>
            <a:r>
              <a:rPr lang="en-US" sz="2400" i="1" dirty="0" smtClean="0">
                <a:latin typeface="Arial Narrow" panose="020B0606020202030204" pitchFamily="34" charset="0"/>
              </a:rPr>
              <a:t>18.3.3 – Called him the Christ -  miracles – death and res.</a:t>
            </a:r>
          </a:p>
          <a:p>
            <a:pPr marL="1371600" lvl="2" indent="-457200">
              <a:buFont typeface="Arial" panose="020B0604020202020204" pitchFamily="34" charset="0"/>
              <a:buChar char="•"/>
            </a:pPr>
            <a:r>
              <a:rPr lang="en-US" sz="2400" i="1" dirty="0" smtClean="0">
                <a:latin typeface="Arial Narrow" panose="020B0606020202030204" pitchFamily="34" charset="0"/>
              </a:rPr>
              <a:t>20.9.1 – Trial of James – identified as brother of the so-called Christ</a:t>
            </a:r>
          </a:p>
        </p:txBody>
      </p:sp>
    </p:spTree>
    <p:extLst>
      <p:ext uri="{BB962C8B-B14F-4D97-AF65-F5344CB8AC3E}">
        <p14:creationId xmlns:p14="http://schemas.microsoft.com/office/powerpoint/2010/main" val="1115934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Jewish Testimony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5201424"/>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Josephus</a:t>
            </a:r>
          </a:p>
          <a:p>
            <a:pPr marL="457200" indent="-457200">
              <a:buFont typeface="+mj-lt"/>
              <a:buAutoNum type="alphaUcPeriod"/>
            </a:pPr>
            <a:endParaRPr lang="en-US" sz="12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Talmud</a:t>
            </a:r>
          </a:p>
          <a:p>
            <a:pPr marL="914400" lvl="1" indent="-457200">
              <a:buFont typeface="+mj-lt"/>
              <a:buAutoNum type="arabicPeriod"/>
            </a:pPr>
            <a:r>
              <a:rPr lang="en-US" sz="2400" dirty="0" smtClean="0">
                <a:latin typeface="Arial Narrow" panose="020B0606020202030204" pitchFamily="34" charset="0"/>
              </a:rPr>
              <a:t>Defined: Collection of Jewish law and tradition consisting of the Mishnah and </a:t>
            </a:r>
            <a:r>
              <a:rPr lang="en-US" sz="2400" dirty="0" err="1" smtClean="0">
                <a:latin typeface="Arial Narrow" panose="020B0606020202030204" pitchFamily="34" charset="0"/>
              </a:rPr>
              <a:t>Gemara</a:t>
            </a:r>
            <a:r>
              <a:rPr lang="en-US" sz="2400" dirty="0" smtClean="0">
                <a:latin typeface="Arial Narrow" panose="020B0606020202030204" pitchFamily="34" charset="0"/>
              </a:rPr>
              <a:t>.</a:t>
            </a:r>
          </a:p>
          <a:p>
            <a:pPr marL="914400" lvl="1" indent="-457200">
              <a:buFont typeface="+mj-lt"/>
              <a:buAutoNum type="arabicPeriod"/>
            </a:pPr>
            <a:r>
              <a:rPr lang="en-US" sz="2400" dirty="0" smtClean="0">
                <a:latin typeface="Arial Narrow" panose="020B0606020202030204" pitchFamily="34" charset="0"/>
              </a:rPr>
              <a:t>Two editions: Palestinian (ca 400 AD) &amp; Babylonian (ca 500 AD)</a:t>
            </a:r>
          </a:p>
          <a:p>
            <a:pPr marL="914400" lvl="1" indent="-457200">
              <a:buFont typeface="+mj-lt"/>
              <a:buAutoNum type="arabicPeriod"/>
            </a:pPr>
            <a:r>
              <a:rPr lang="en-US" sz="2400" dirty="0" smtClean="0">
                <a:latin typeface="Arial Narrow" panose="020B0606020202030204" pitchFamily="34" charset="0"/>
              </a:rPr>
              <a:t>This is valuable for it is mostly hostile toward Christianity</a:t>
            </a:r>
          </a:p>
          <a:p>
            <a:pPr marL="914400" lvl="1" indent="-457200">
              <a:buFont typeface="+mj-lt"/>
              <a:buAutoNum type="arabicPeriod"/>
            </a:pPr>
            <a:r>
              <a:rPr lang="en-US" sz="2400" dirty="0" smtClean="0">
                <a:latin typeface="Arial Narrow" panose="020B0606020202030204" pitchFamily="34" charset="0"/>
              </a:rPr>
              <a:t>Talked about Jesus:</a:t>
            </a:r>
          </a:p>
          <a:p>
            <a:pPr marL="1371600" lvl="2" indent="-457200">
              <a:buFont typeface="Arial" panose="020B0604020202020204" pitchFamily="34" charset="0"/>
              <a:buChar char="•"/>
            </a:pPr>
            <a:r>
              <a:rPr lang="en-US" sz="2400" dirty="0" smtClean="0">
                <a:latin typeface="Arial Narrow" panose="020B0606020202030204" pitchFamily="34" charset="0"/>
              </a:rPr>
              <a:t>Tells of his reality – his existence</a:t>
            </a:r>
          </a:p>
          <a:p>
            <a:pPr marL="1371600" lvl="2" indent="-457200">
              <a:buFont typeface="Arial" panose="020B0604020202020204" pitchFamily="34" charset="0"/>
              <a:buChar char="•"/>
            </a:pPr>
            <a:r>
              <a:rPr lang="en-US" sz="2400" dirty="0" smtClean="0">
                <a:latin typeface="Arial Narrow" panose="020B0606020202030204" pitchFamily="34" charset="0"/>
              </a:rPr>
              <a:t>Charges that he was born out of wedlock – calls him “Ben </a:t>
            </a:r>
            <a:r>
              <a:rPr lang="en-US" sz="2400" dirty="0" err="1" smtClean="0">
                <a:latin typeface="Arial Narrow" panose="020B0606020202030204" pitchFamily="34" charset="0"/>
              </a:rPr>
              <a:t>Pandera</a:t>
            </a:r>
            <a:r>
              <a:rPr lang="en-US" sz="2400" dirty="0" smtClean="0">
                <a:latin typeface="Arial Narrow" panose="020B0606020202030204" pitchFamily="34" charset="0"/>
              </a:rPr>
              <a:t>” (a distorted form of the word for “virgin”)</a:t>
            </a:r>
          </a:p>
          <a:p>
            <a:pPr marL="1371600" lvl="2" indent="-457200">
              <a:buFont typeface="Arial" panose="020B0604020202020204" pitchFamily="34" charset="0"/>
              <a:buChar char="•"/>
            </a:pPr>
            <a:r>
              <a:rPr lang="en-US" sz="2400" dirty="0" smtClean="0">
                <a:latin typeface="Arial Narrow" panose="020B0606020202030204" pitchFamily="34" charset="0"/>
              </a:rPr>
              <a:t>Talks about his miracles – called “magic”</a:t>
            </a:r>
          </a:p>
          <a:p>
            <a:pPr marL="1371600" lvl="2" indent="-457200">
              <a:buFont typeface="Arial" panose="020B0604020202020204" pitchFamily="34" charset="0"/>
              <a:buChar char="•"/>
            </a:pPr>
            <a:r>
              <a:rPr lang="en-US" sz="2400" dirty="0" smtClean="0">
                <a:latin typeface="Arial Narrow" panose="020B0606020202030204" pitchFamily="34" charset="0"/>
              </a:rPr>
              <a:t>Tells of his execution</a:t>
            </a:r>
          </a:p>
        </p:txBody>
      </p:sp>
      <p:pic>
        <p:nvPicPr>
          <p:cNvPr id="5" name="Picture 4" descr="https://upload.wikimedia.org/wikipedia/commons/thumb/3/38/Talmud_set.JPG/300px-Talmud_s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0067" y="760906"/>
            <a:ext cx="2011620" cy="140813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207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145559" y="3067588"/>
            <a:ext cx="7359912" cy="2092881"/>
          </a:xfrm>
          <a:prstGeom prst="rect">
            <a:avLst/>
          </a:prstGeom>
          <a:noFill/>
        </p:spPr>
        <p:txBody>
          <a:bodyPr wrap="square" rtlCol="0">
            <a:spAutoFit/>
          </a:bodyPr>
          <a:lstStyle/>
          <a:p>
            <a:pPr marL="400050" indent="-400050">
              <a:spcAft>
                <a:spcPts val="600"/>
              </a:spcAft>
              <a:buFont typeface="+mj-lt"/>
              <a:buAutoNum type="romanUcPeriod"/>
            </a:pPr>
            <a:r>
              <a:rPr lang="en-US" sz="4000" b="1" dirty="0" smtClean="0">
                <a:solidFill>
                  <a:prstClr val="black"/>
                </a:solidFill>
                <a:latin typeface="Baskerville Old Face" panose="02020602080505020303" pitchFamily="18" charset="0"/>
              </a:rPr>
              <a:t> New Testament Documents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Jewish Testimony</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Roman Sources</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101684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Roman Sources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2000548"/>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Pliny</a:t>
            </a:r>
          </a:p>
          <a:p>
            <a:pPr marL="914400" lvl="1" indent="-457200">
              <a:buFont typeface="+mj-lt"/>
              <a:buAutoNum type="arabicPeriod"/>
            </a:pPr>
            <a:r>
              <a:rPr lang="en-US" sz="2400" dirty="0" smtClean="0">
                <a:latin typeface="Arial Narrow" panose="020B0606020202030204" pitchFamily="34" charset="0"/>
              </a:rPr>
              <a:t>Governor of Bithynia</a:t>
            </a:r>
          </a:p>
          <a:p>
            <a:pPr marL="914400" lvl="1" indent="-457200">
              <a:buFont typeface="+mj-lt"/>
              <a:buAutoNum type="arabicPeriod"/>
            </a:pPr>
            <a:r>
              <a:rPr lang="en-US" sz="2400" dirty="0">
                <a:latin typeface="Arial Narrow" panose="020B0606020202030204" pitchFamily="34" charset="0"/>
              </a:rPr>
              <a:t>W</a:t>
            </a:r>
            <a:r>
              <a:rPr lang="en-US" sz="2400" dirty="0" smtClean="0">
                <a:latin typeface="Arial Narrow" panose="020B0606020202030204" pitchFamily="34" charset="0"/>
              </a:rPr>
              <a:t>rote to Roman Emperor Trajan (ca 112 AD) asked how to deal with Christians who practice of meeting on appointed day and singing hymns “to Christ as if to God” (</a:t>
            </a:r>
            <a:r>
              <a:rPr lang="en-US" sz="2400" i="1" dirty="0" smtClean="0">
                <a:latin typeface="Arial Narrow" panose="020B0606020202030204" pitchFamily="34" charset="0"/>
              </a:rPr>
              <a:t>Epistles</a:t>
            </a:r>
            <a:r>
              <a:rPr lang="en-US" sz="2400" dirty="0" smtClean="0">
                <a:latin typeface="Arial Narrow" panose="020B0606020202030204" pitchFamily="34" charset="0"/>
              </a:rPr>
              <a:t> X.96)</a:t>
            </a:r>
            <a:endParaRPr lang="en-US" sz="2400" i="1" dirty="0" smtClean="0">
              <a:latin typeface="Arial Narrow" panose="020B0606020202030204" pitchFamily="34" charset="0"/>
            </a:endParaRPr>
          </a:p>
        </p:txBody>
      </p:sp>
    </p:spTree>
    <p:extLst>
      <p:ext uri="{BB962C8B-B14F-4D97-AF65-F5344CB8AC3E}">
        <p14:creationId xmlns:p14="http://schemas.microsoft.com/office/powerpoint/2010/main" val="3310927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Roman Sources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2215991"/>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Pliny</a:t>
            </a: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Tacitus</a:t>
            </a:r>
          </a:p>
          <a:p>
            <a:pPr marL="914400" lvl="1" indent="-457200">
              <a:buFont typeface="+mj-lt"/>
              <a:buAutoNum type="arabicPeriod"/>
            </a:pPr>
            <a:r>
              <a:rPr lang="en-US" sz="2400" dirty="0" smtClean="0">
                <a:latin typeface="Arial Narrow" panose="020B0606020202030204" pitchFamily="34" charset="0"/>
              </a:rPr>
              <a:t>Roman historian (born 59 AD) wrote about Christ ca 115 AD</a:t>
            </a:r>
          </a:p>
          <a:p>
            <a:pPr marL="914400" lvl="1" indent="-457200">
              <a:buFont typeface="+mj-lt"/>
              <a:buAutoNum type="arabicPeriod"/>
            </a:pPr>
            <a:r>
              <a:rPr lang="en-US" sz="2400" dirty="0" smtClean="0">
                <a:latin typeface="Arial Narrow" panose="020B0606020202030204" pitchFamily="34" charset="0"/>
              </a:rPr>
              <a:t>Refers to “</a:t>
            </a:r>
            <a:r>
              <a:rPr lang="en-US" sz="2400" dirty="0" err="1" smtClean="0">
                <a:latin typeface="Arial Narrow" panose="020B0606020202030204" pitchFamily="34" charset="0"/>
              </a:rPr>
              <a:t>Christus</a:t>
            </a:r>
            <a:r>
              <a:rPr lang="en-US" sz="2400" dirty="0" smtClean="0">
                <a:latin typeface="Arial Narrow" panose="020B0606020202030204" pitchFamily="34" charset="0"/>
              </a:rPr>
              <a:t>” being executed at the hands of Pontus Pilate (</a:t>
            </a:r>
            <a:r>
              <a:rPr lang="en-US" sz="2400" i="1" dirty="0" smtClean="0">
                <a:latin typeface="Arial Narrow" panose="020B0606020202030204" pitchFamily="34" charset="0"/>
              </a:rPr>
              <a:t>Annals</a:t>
            </a:r>
            <a:r>
              <a:rPr lang="en-US" sz="2400" dirty="0" smtClean="0">
                <a:latin typeface="Arial Narrow" panose="020B0606020202030204" pitchFamily="34" charset="0"/>
              </a:rPr>
              <a:t> XV.44)</a:t>
            </a:r>
          </a:p>
        </p:txBody>
      </p:sp>
    </p:spTree>
    <p:extLst>
      <p:ext uri="{BB962C8B-B14F-4D97-AF65-F5344CB8AC3E}">
        <p14:creationId xmlns:p14="http://schemas.microsoft.com/office/powerpoint/2010/main" val="355068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Roman Sources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3539430"/>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Pliny</a:t>
            </a: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Tacitus</a:t>
            </a: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Suetonius</a:t>
            </a:r>
            <a:endParaRPr lang="en-US" sz="2800" b="1" dirty="0" smtClean="0">
              <a:latin typeface="Arial Narrow" panose="020B0606020202030204" pitchFamily="34" charset="0"/>
            </a:endParaRPr>
          </a:p>
          <a:p>
            <a:pPr marL="914400" lvl="1" indent="-457200">
              <a:buFont typeface="+mj-lt"/>
              <a:buAutoNum type="arabicPeriod"/>
            </a:pPr>
            <a:r>
              <a:rPr lang="en-US" sz="2400" dirty="0" smtClean="0">
                <a:latin typeface="Arial Narrow" panose="020B0606020202030204" pitchFamily="34" charset="0"/>
              </a:rPr>
              <a:t>Roman writer</a:t>
            </a:r>
          </a:p>
          <a:p>
            <a:pPr marL="914400" lvl="1" indent="-457200">
              <a:buFont typeface="+mj-lt"/>
              <a:buAutoNum type="arabicPeriod"/>
            </a:pPr>
            <a:r>
              <a:rPr lang="en-US" sz="2400" dirty="0" smtClean="0">
                <a:latin typeface="Arial Narrow" panose="020B0606020202030204" pitchFamily="34" charset="0"/>
              </a:rPr>
              <a:t>Wrote about 120 AD told of Claudius expelling Jews from Rome for “making disturbances at the instigation of </a:t>
            </a:r>
            <a:r>
              <a:rPr lang="en-US" sz="2400" dirty="0" err="1" smtClean="0">
                <a:latin typeface="Arial Narrow" panose="020B0606020202030204" pitchFamily="34" charset="0"/>
              </a:rPr>
              <a:t>Chrestus</a:t>
            </a:r>
            <a:r>
              <a:rPr lang="en-US" sz="2400" dirty="0" smtClean="0">
                <a:latin typeface="Arial Narrow" panose="020B0606020202030204" pitchFamily="34" charset="0"/>
              </a:rPr>
              <a:t>” (a corruption of Christos) (Vita </a:t>
            </a:r>
            <a:r>
              <a:rPr lang="en-US" sz="2400" dirty="0" err="1" smtClean="0">
                <a:latin typeface="Arial Narrow" panose="020B0606020202030204" pitchFamily="34" charset="0"/>
              </a:rPr>
              <a:t>Claudi</a:t>
            </a:r>
            <a:r>
              <a:rPr lang="en-US" sz="2400" dirty="0" smtClean="0">
                <a:latin typeface="Arial Narrow" panose="020B0606020202030204" pitchFamily="34" charset="0"/>
              </a:rPr>
              <a:t> xxv.4)</a:t>
            </a:r>
          </a:p>
          <a:p>
            <a:pPr marL="914400" lvl="1" indent="-457200">
              <a:buFont typeface="+mj-lt"/>
              <a:buAutoNum type="arabicPeriod"/>
            </a:pPr>
            <a:r>
              <a:rPr lang="en-US" sz="2400" dirty="0" smtClean="0">
                <a:latin typeface="Arial Narrow" panose="020B0606020202030204" pitchFamily="34" charset="0"/>
              </a:rPr>
              <a:t>Luke refers to this about 49 AD (Acts 18:2)</a:t>
            </a:r>
          </a:p>
        </p:txBody>
      </p:sp>
    </p:spTree>
    <p:extLst>
      <p:ext uri="{BB962C8B-B14F-4D97-AF65-F5344CB8AC3E}">
        <p14:creationId xmlns:p14="http://schemas.microsoft.com/office/powerpoint/2010/main" val="1709575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Roman Sources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3754874"/>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Pliny</a:t>
            </a: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Tacitus</a:t>
            </a: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Suetonius</a:t>
            </a:r>
            <a:endParaRPr lang="en-US" sz="2800" b="1" dirty="0" smtClean="0">
              <a:latin typeface="Arial Narrow" panose="020B0606020202030204" pitchFamily="34" charset="0"/>
            </a:endParaRP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Thallus</a:t>
            </a:r>
          </a:p>
          <a:p>
            <a:pPr marL="914400" lvl="1" indent="-457200">
              <a:buFont typeface="+mj-lt"/>
              <a:buAutoNum type="arabicPeriod"/>
            </a:pPr>
            <a:r>
              <a:rPr lang="en-US" sz="2400" dirty="0" smtClean="0">
                <a:latin typeface="Arial Narrow" panose="020B0606020202030204" pitchFamily="34" charset="0"/>
              </a:rPr>
              <a:t>Gentile writer (ca 52 AD)</a:t>
            </a:r>
            <a:r>
              <a:rPr lang="en-US" sz="2400" dirty="0">
                <a:latin typeface="Arial Narrow" panose="020B0606020202030204" pitchFamily="34" charset="0"/>
              </a:rPr>
              <a:t> </a:t>
            </a:r>
            <a:r>
              <a:rPr lang="en-US" sz="2400" dirty="0" smtClean="0">
                <a:latin typeface="Arial Narrow" panose="020B0606020202030204" pitchFamily="34" charset="0"/>
              </a:rPr>
              <a:t>– Samaritan born historian</a:t>
            </a:r>
          </a:p>
          <a:p>
            <a:pPr marL="914400" lvl="1" indent="-457200">
              <a:buFont typeface="+mj-lt"/>
              <a:buAutoNum type="arabicPeriod"/>
            </a:pPr>
            <a:r>
              <a:rPr lang="en-US" sz="2400" dirty="0" smtClean="0">
                <a:latin typeface="Arial Narrow" panose="020B0606020202030204" pitchFamily="34" charset="0"/>
              </a:rPr>
              <a:t>Quoted by Julius  </a:t>
            </a:r>
            <a:r>
              <a:rPr lang="en-US" sz="2400" dirty="0" err="1" smtClean="0">
                <a:latin typeface="Arial Narrow" panose="020B0606020202030204" pitchFamily="34" charset="0"/>
              </a:rPr>
              <a:t>Africanus</a:t>
            </a:r>
            <a:r>
              <a:rPr lang="en-US" sz="2400" dirty="0" smtClean="0">
                <a:latin typeface="Arial Narrow" panose="020B0606020202030204" pitchFamily="34" charset="0"/>
              </a:rPr>
              <a:t> (221 AD) – spoke of the darkness when Christ died (Josh McDowell, </a:t>
            </a:r>
            <a:r>
              <a:rPr lang="en-US" sz="2400" i="1" dirty="0" smtClean="0">
                <a:latin typeface="Arial Narrow" panose="020B0606020202030204" pitchFamily="34" charset="0"/>
              </a:rPr>
              <a:t>Evidence that Demands a Verdict</a:t>
            </a:r>
            <a:r>
              <a:rPr lang="en-US" sz="2400" dirty="0" smtClean="0">
                <a:latin typeface="Arial Narrow" panose="020B0606020202030204" pitchFamily="34" charset="0"/>
              </a:rPr>
              <a:t>, 84)</a:t>
            </a:r>
          </a:p>
        </p:txBody>
      </p:sp>
    </p:spTree>
    <p:extLst>
      <p:ext uri="{BB962C8B-B14F-4D97-AF65-F5344CB8AC3E}">
        <p14:creationId xmlns:p14="http://schemas.microsoft.com/office/powerpoint/2010/main" val="4036992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145559" y="3067588"/>
            <a:ext cx="7359912" cy="2785378"/>
          </a:xfrm>
          <a:prstGeom prst="rect">
            <a:avLst/>
          </a:prstGeom>
          <a:noFill/>
        </p:spPr>
        <p:txBody>
          <a:bodyPr wrap="square" rtlCol="0">
            <a:spAutoFit/>
          </a:bodyPr>
          <a:lstStyle/>
          <a:p>
            <a:pPr marL="400050" indent="-400050">
              <a:spcAft>
                <a:spcPts val="600"/>
              </a:spcAft>
              <a:buFont typeface="+mj-lt"/>
              <a:buAutoNum type="romanUcPeriod"/>
            </a:pPr>
            <a:r>
              <a:rPr lang="en-US" sz="4000" b="1" dirty="0" smtClean="0">
                <a:solidFill>
                  <a:prstClr val="black"/>
                </a:solidFill>
                <a:latin typeface="Baskerville Old Face" panose="02020602080505020303" pitchFamily="18" charset="0"/>
              </a:rPr>
              <a:t> New Testament Documents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Jewish Testimony</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Roman Sources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Antagonist to Christianity</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1332285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Antagonist</a:t>
            </a:r>
            <a:r>
              <a:rPr kumimoji="0" lang="en-US" sz="4000" b="1" i="0" u="none" strike="noStrike" kern="1200" cap="none" spc="0" normalizeH="0" noProof="0" dirty="0" smtClean="0">
                <a:ln>
                  <a:noFill/>
                </a:ln>
                <a:solidFill>
                  <a:prstClr val="black"/>
                </a:solidFill>
                <a:effectLst/>
                <a:uLnTx/>
                <a:uFillTx/>
                <a:latin typeface="Baskerville Old Face" panose="02020602080505020303" pitchFamily="18" charset="0"/>
                <a:ea typeface="+mn-ea"/>
                <a:cs typeface="+mn-cs"/>
              </a:rPr>
              <a:t> to Christianity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3847207"/>
          </a:xfrm>
          <a:prstGeom prst="rect">
            <a:avLst/>
          </a:prstGeom>
          <a:noFill/>
        </p:spPr>
        <p:txBody>
          <a:bodyPr wrap="square" rtlCol="0">
            <a:spAutoFit/>
          </a:bodyPr>
          <a:lstStyle/>
          <a:p>
            <a:pPr marL="457200" indent="-457200">
              <a:buFont typeface="+mj-lt"/>
              <a:buAutoNum type="alphaUcPeriod"/>
            </a:pPr>
            <a:r>
              <a:rPr lang="en-US" sz="2800" b="1" dirty="0" err="1" smtClean="0">
                <a:latin typeface="Arial Narrow" panose="020B0606020202030204" pitchFamily="34" charset="0"/>
              </a:rPr>
              <a:t>Celsus</a:t>
            </a:r>
            <a:endParaRPr lang="en-US" sz="2800" b="1" dirty="0" smtClean="0">
              <a:latin typeface="Arial Narrow" panose="020B0606020202030204" pitchFamily="34" charset="0"/>
            </a:endParaRPr>
          </a:p>
          <a:p>
            <a:pPr marL="914400" lvl="1" indent="-457200">
              <a:buFont typeface="+mj-lt"/>
              <a:buAutoNum type="arabicPeriod"/>
            </a:pPr>
            <a:r>
              <a:rPr lang="en-US" sz="2400" dirty="0" smtClean="0">
                <a:latin typeface="Arial Narrow" panose="020B0606020202030204" pitchFamily="34" charset="0"/>
              </a:rPr>
              <a:t>Pagan philosopher of 2</a:t>
            </a:r>
            <a:r>
              <a:rPr lang="en-US" sz="2400" baseline="30000" dirty="0" smtClean="0">
                <a:latin typeface="Arial Narrow" panose="020B0606020202030204" pitchFamily="34" charset="0"/>
              </a:rPr>
              <a:t>nd</a:t>
            </a:r>
            <a:r>
              <a:rPr lang="en-US" sz="2400" dirty="0" smtClean="0">
                <a:latin typeface="Arial Narrow" panose="020B0606020202030204" pitchFamily="34" charset="0"/>
              </a:rPr>
              <a:t> century AD</a:t>
            </a:r>
          </a:p>
          <a:p>
            <a:pPr marL="914400" lvl="1" indent="-457200">
              <a:buFont typeface="+mj-lt"/>
              <a:buAutoNum type="arabicPeriod"/>
            </a:pPr>
            <a:r>
              <a:rPr lang="en-US" sz="2400" dirty="0" smtClean="0">
                <a:latin typeface="Arial Narrow" panose="020B0606020202030204" pitchFamily="34" charset="0"/>
              </a:rPr>
              <a:t>Wrote the oldest extant literary attack on Christianity, </a:t>
            </a:r>
            <a:r>
              <a:rPr lang="en-US" sz="2400" i="1" dirty="0" smtClean="0">
                <a:latin typeface="Arial Narrow" panose="020B0606020202030204" pitchFamily="34" charset="0"/>
              </a:rPr>
              <a:t>True Discourse</a:t>
            </a:r>
            <a:r>
              <a:rPr lang="en-US" sz="2400" dirty="0" smtClean="0">
                <a:latin typeface="Arial Narrow" panose="020B0606020202030204" pitchFamily="34" charset="0"/>
              </a:rPr>
              <a:t> (ca 178 AD)</a:t>
            </a:r>
          </a:p>
          <a:p>
            <a:pPr marL="914400" lvl="1" indent="-457200">
              <a:buFont typeface="+mj-lt"/>
              <a:buAutoNum type="arabicPeriod"/>
            </a:pPr>
            <a:r>
              <a:rPr lang="en-US" sz="2400" dirty="0" smtClean="0">
                <a:latin typeface="Arial Narrow" panose="020B0606020202030204" pitchFamily="34" charset="0"/>
              </a:rPr>
              <a:t>Was a bitter assault on Christ</a:t>
            </a:r>
          </a:p>
          <a:p>
            <a:pPr marL="1371600" lvl="2" indent="-457200">
              <a:buFont typeface="Arial" panose="020B0604020202020204" pitchFamily="34" charset="0"/>
              <a:buChar char="•"/>
            </a:pPr>
            <a:r>
              <a:rPr lang="en-US" sz="2400" dirty="0" smtClean="0">
                <a:latin typeface="Arial Narrow" panose="020B0606020202030204" pitchFamily="34" charset="0"/>
              </a:rPr>
              <a:t>Argued that he was born in low circumstance</a:t>
            </a:r>
          </a:p>
          <a:p>
            <a:pPr marL="1371600" lvl="2" indent="-457200">
              <a:buFont typeface="Arial" panose="020B0604020202020204" pitchFamily="34" charset="0"/>
              <a:buChar char="•"/>
            </a:pPr>
            <a:r>
              <a:rPr lang="en-US" sz="2400" dirty="0" smtClean="0">
                <a:latin typeface="Arial Narrow" panose="020B0606020202030204" pitchFamily="34" charset="0"/>
              </a:rPr>
              <a:t>Said he was illegitimate child of a soldier</a:t>
            </a:r>
          </a:p>
          <a:p>
            <a:pPr marL="1371600" lvl="2" indent="-457200">
              <a:buFont typeface="Arial" panose="020B0604020202020204" pitchFamily="34" charset="0"/>
              <a:buChar char="•"/>
            </a:pPr>
            <a:r>
              <a:rPr lang="en-US" sz="2400" dirty="0" smtClean="0">
                <a:latin typeface="Arial Narrow" panose="020B0606020202030204" pitchFamily="34" charset="0"/>
              </a:rPr>
              <a:t>As he grew he deceived other that he was God</a:t>
            </a:r>
          </a:p>
          <a:p>
            <a:pPr marL="1371600" lvl="2" indent="-457200">
              <a:buFont typeface="Arial" panose="020B0604020202020204" pitchFamily="34" charset="0"/>
              <a:buChar char="•"/>
            </a:pPr>
            <a:r>
              <a:rPr lang="en-US" sz="2400" dirty="0" smtClean="0">
                <a:latin typeface="Arial Narrow" panose="020B0606020202030204" pitchFamily="34" charset="0"/>
              </a:rPr>
              <a:t>Claimed that his own people killed him and </a:t>
            </a:r>
            <a:r>
              <a:rPr lang="en-US" sz="2400" dirty="0" smtClean="0">
                <a:latin typeface="Arial Narrow" panose="020B0606020202030204" pitchFamily="34" charset="0"/>
              </a:rPr>
              <a:t>faked </a:t>
            </a:r>
            <a:r>
              <a:rPr lang="en-US" sz="2400" dirty="0" smtClean="0">
                <a:latin typeface="Arial Narrow" panose="020B0606020202030204" pitchFamily="34" charset="0"/>
              </a:rPr>
              <a:t>a res.</a:t>
            </a:r>
          </a:p>
          <a:p>
            <a:pPr marL="914400" lvl="1" indent="-457200">
              <a:buFont typeface="+mj-lt"/>
              <a:buAutoNum type="arabicPeriod"/>
            </a:pPr>
            <a:r>
              <a:rPr lang="en-US" sz="2400" b="1" i="1" dirty="0" smtClean="0">
                <a:latin typeface="Arial Narrow" panose="020B0606020202030204" pitchFamily="34" charset="0"/>
              </a:rPr>
              <a:t>Never questioned the historicity of Jesus Christ!</a:t>
            </a:r>
          </a:p>
        </p:txBody>
      </p:sp>
    </p:spTree>
    <p:extLst>
      <p:ext uri="{BB962C8B-B14F-4D97-AF65-F5344CB8AC3E}">
        <p14:creationId xmlns:p14="http://schemas.microsoft.com/office/powerpoint/2010/main" val="1088840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Antagonist</a:t>
            </a:r>
            <a:r>
              <a:rPr kumimoji="0" lang="en-US" sz="4000" b="1" i="0" u="none" strike="noStrike" kern="1200" cap="none" spc="0" normalizeH="0" noProof="0" dirty="0" smtClean="0">
                <a:ln>
                  <a:noFill/>
                </a:ln>
                <a:solidFill>
                  <a:prstClr val="black"/>
                </a:solidFill>
                <a:effectLst/>
                <a:uLnTx/>
                <a:uFillTx/>
                <a:latin typeface="Baskerville Old Face" panose="02020602080505020303" pitchFamily="18" charset="0"/>
                <a:ea typeface="+mn-ea"/>
                <a:cs typeface="+mn-cs"/>
              </a:rPr>
              <a:t> to Christianity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3323987"/>
          </a:xfrm>
          <a:prstGeom prst="rect">
            <a:avLst/>
          </a:prstGeom>
          <a:noFill/>
        </p:spPr>
        <p:txBody>
          <a:bodyPr wrap="square" rtlCol="0">
            <a:spAutoFit/>
          </a:bodyPr>
          <a:lstStyle/>
          <a:p>
            <a:pPr marL="457200" indent="-457200">
              <a:buFont typeface="+mj-lt"/>
              <a:buAutoNum type="alphaUcPeriod"/>
            </a:pPr>
            <a:r>
              <a:rPr lang="en-US" sz="2800" b="1" dirty="0" err="1" smtClean="0">
                <a:latin typeface="Arial Narrow" panose="020B0606020202030204" pitchFamily="34" charset="0"/>
              </a:rPr>
              <a:t>Celsus</a:t>
            </a:r>
            <a:endParaRPr lang="en-US" sz="2800" b="1" dirty="0" smtClean="0">
              <a:latin typeface="Arial Narrow" panose="020B0606020202030204" pitchFamily="34" charset="0"/>
            </a:endParaRP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Lucian</a:t>
            </a:r>
          </a:p>
          <a:p>
            <a:pPr marL="914400" lvl="1" indent="-457200">
              <a:buFont typeface="+mj-lt"/>
              <a:buAutoNum type="arabicPeriod"/>
            </a:pPr>
            <a:r>
              <a:rPr lang="en-US" sz="2400" dirty="0" smtClean="0">
                <a:latin typeface="Arial Narrow" panose="020B0606020202030204" pitchFamily="34" charset="0"/>
              </a:rPr>
              <a:t>Of Samosata (ca 115-200 AD)</a:t>
            </a:r>
          </a:p>
          <a:p>
            <a:pPr marL="914400" lvl="1" indent="-457200">
              <a:buFont typeface="+mj-lt"/>
              <a:buAutoNum type="arabicPeriod"/>
            </a:pPr>
            <a:r>
              <a:rPr lang="en-US" sz="2400" dirty="0" smtClean="0">
                <a:latin typeface="Arial Narrow" panose="020B0606020202030204" pitchFamily="34" charset="0"/>
              </a:rPr>
              <a:t>Wrote against Christianity with great contempt and hostility</a:t>
            </a:r>
          </a:p>
          <a:p>
            <a:pPr marL="914400" lvl="1" indent="-457200">
              <a:buFont typeface="+mj-lt"/>
              <a:buAutoNum type="arabicPeriod"/>
            </a:pPr>
            <a:r>
              <a:rPr lang="en-US" sz="2400" dirty="0" smtClean="0">
                <a:latin typeface="Arial Narrow" panose="020B0606020202030204" pitchFamily="34" charset="0"/>
              </a:rPr>
              <a:t>Said that Christians worship a well know sophist who was crucified in Palestine because he introduced new mystery – a new cult (</a:t>
            </a:r>
            <a:r>
              <a:rPr lang="en-US" sz="2400" i="1" dirty="0" smtClean="0">
                <a:latin typeface="Arial Narrow" panose="020B0606020202030204" pitchFamily="34" charset="0"/>
              </a:rPr>
              <a:t>Passing </a:t>
            </a:r>
            <a:r>
              <a:rPr lang="en-US" sz="2400" i="1" dirty="0" err="1" smtClean="0">
                <a:latin typeface="Arial Narrow" panose="020B0606020202030204" pitchFamily="34" charset="0"/>
              </a:rPr>
              <a:t>Peregrinus</a:t>
            </a:r>
            <a:r>
              <a:rPr lang="en-US" sz="2400" dirty="0" smtClean="0">
                <a:latin typeface="Arial Narrow" panose="020B0606020202030204" pitchFamily="34" charset="0"/>
              </a:rPr>
              <a:t>)</a:t>
            </a:r>
          </a:p>
          <a:p>
            <a:pPr marL="914400" lvl="1" indent="-457200">
              <a:buFont typeface="+mj-lt"/>
              <a:buAutoNum type="arabicPeriod"/>
            </a:pPr>
            <a:r>
              <a:rPr lang="en-US" sz="2400" b="1" i="1" dirty="0" smtClean="0">
                <a:latin typeface="Arial Narrow" panose="020B0606020202030204" pitchFamily="34" charset="0"/>
              </a:rPr>
              <a:t>Never denied his existence</a:t>
            </a:r>
          </a:p>
        </p:txBody>
      </p:sp>
    </p:spTree>
    <p:extLst>
      <p:ext uri="{BB962C8B-B14F-4D97-AF65-F5344CB8AC3E}">
        <p14:creationId xmlns:p14="http://schemas.microsoft.com/office/powerpoint/2010/main" val="2756982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Antagonist</a:t>
            </a:r>
            <a:r>
              <a:rPr kumimoji="0" lang="en-US" sz="4000" b="1" i="0" u="none" strike="noStrike" kern="1200" cap="none" spc="0" normalizeH="0" noProof="0" dirty="0" smtClean="0">
                <a:ln>
                  <a:noFill/>
                </a:ln>
                <a:solidFill>
                  <a:prstClr val="black"/>
                </a:solidFill>
                <a:effectLst/>
                <a:uLnTx/>
                <a:uFillTx/>
                <a:latin typeface="Baskerville Old Face" panose="02020602080505020303" pitchFamily="18" charset="0"/>
                <a:ea typeface="+mn-ea"/>
                <a:cs typeface="+mn-cs"/>
              </a:rPr>
              <a:t> to Christianity</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4278094"/>
          </a:xfrm>
          <a:prstGeom prst="rect">
            <a:avLst/>
          </a:prstGeom>
          <a:noFill/>
        </p:spPr>
        <p:txBody>
          <a:bodyPr wrap="square" rtlCol="0">
            <a:spAutoFit/>
          </a:bodyPr>
          <a:lstStyle/>
          <a:p>
            <a:pPr marL="457200" indent="-457200">
              <a:buFont typeface="+mj-lt"/>
              <a:buAutoNum type="alphaUcPeriod"/>
            </a:pPr>
            <a:r>
              <a:rPr lang="en-US" sz="2800" b="1" dirty="0" err="1" smtClean="0">
                <a:latin typeface="Arial Narrow" panose="020B0606020202030204" pitchFamily="34" charset="0"/>
              </a:rPr>
              <a:t>Celsus</a:t>
            </a:r>
            <a:endParaRPr lang="en-US" sz="2800" b="1" dirty="0" smtClean="0">
              <a:latin typeface="Arial Narrow" panose="020B0606020202030204" pitchFamily="34" charset="0"/>
            </a:endParaRP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Lucian</a:t>
            </a: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Porphyry</a:t>
            </a:r>
          </a:p>
          <a:p>
            <a:pPr marL="914400" lvl="1" indent="-457200">
              <a:buFont typeface="+mj-lt"/>
              <a:buAutoNum type="arabicPeriod"/>
            </a:pPr>
            <a:r>
              <a:rPr lang="en-US" sz="2400" dirty="0" smtClean="0">
                <a:latin typeface="Arial Narrow" panose="020B0606020202030204" pitchFamily="34" charset="0"/>
              </a:rPr>
              <a:t>Of </a:t>
            </a:r>
            <a:r>
              <a:rPr lang="en-US" sz="2400" dirty="0" err="1" smtClean="0">
                <a:latin typeface="Arial Narrow" panose="020B0606020202030204" pitchFamily="34" charset="0"/>
              </a:rPr>
              <a:t>Tyre</a:t>
            </a:r>
            <a:r>
              <a:rPr lang="en-US" sz="2400" dirty="0" smtClean="0">
                <a:latin typeface="Arial Narrow" panose="020B0606020202030204" pitchFamily="34" charset="0"/>
              </a:rPr>
              <a:t> – born 233 AD</a:t>
            </a:r>
          </a:p>
          <a:p>
            <a:pPr marL="914400" lvl="1" indent="-457200">
              <a:buFont typeface="+mj-lt"/>
              <a:buAutoNum type="arabicPeriod"/>
            </a:pPr>
            <a:r>
              <a:rPr lang="en-US" sz="2400" dirty="0" smtClean="0">
                <a:latin typeface="Arial Narrow" panose="020B0606020202030204" pitchFamily="34" charset="0"/>
              </a:rPr>
              <a:t>Studied philosophy in Greece – lived in Sicily were wrote 15 books against the Christian faith</a:t>
            </a:r>
          </a:p>
          <a:p>
            <a:pPr marL="914400" lvl="1" indent="-457200">
              <a:buFont typeface="+mj-lt"/>
              <a:buAutoNum type="arabicPeriod"/>
            </a:pPr>
            <a:r>
              <a:rPr lang="en-US" sz="2400" dirty="0" smtClean="0">
                <a:latin typeface="Arial Narrow" panose="020B0606020202030204" pitchFamily="34" charset="0"/>
              </a:rPr>
              <a:t>In </a:t>
            </a:r>
            <a:r>
              <a:rPr lang="en-US" sz="2400" i="1" dirty="0" smtClean="0">
                <a:latin typeface="Arial Narrow" panose="020B0606020202030204" pitchFamily="34" charset="0"/>
              </a:rPr>
              <a:t>Life of Pythagoras</a:t>
            </a:r>
            <a:r>
              <a:rPr lang="en-US" sz="2400" dirty="0" smtClean="0">
                <a:latin typeface="Arial Narrow" panose="020B0606020202030204" pitchFamily="34" charset="0"/>
              </a:rPr>
              <a:t>, he contended that magicians of the pagan world had greater powers than Christ.</a:t>
            </a:r>
          </a:p>
          <a:p>
            <a:pPr marL="914400" lvl="1" indent="-457200">
              <a:buFont typeface="+mj-lt"/>
              <a:buAutoNum type="arabicPeriod"/>
            </a:pPr>
            <a:r>
              <a:rPr lang="en-US" sz="2400" b="1" i="1" dirty="0" smtClean="0">
                <a:latin typeface="Arial Narrow" panose="020B0606020202030204" pitchFamily="34" charset="0"/>
              </a:rPr>
              <a:t>This was an inadvertent concession of Jesus’ existence and power!</a:t>
            </a:r>
          </a:p>
        </p:txBody>
      </p:sp>
    </p:spTree>
    <p:extLst>
      <p:ext uri="{BB962C8B-B14F-4D97-AF65-F5344CB8AC3E}">
        <p14:creationId xmlns:p14="http://schemas.microsoft.com/office/powerpoint/2010/main" val="403130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145559" y="3067588"/>
            <a:ext cx="7359912" cy="3477875"/>
          </a:xfrm>
          <a:prstGeom prst="rect">
            <a:avLst/>
          </a:prstGeom>
          <a:noFill/>
        </p:spPr>
        <p:txBody>
          <a:bodyPr wrap="square" rtlCol="0">
            <a:spAutoFit/>
          </a:bodyPr>
          <a:lstStyle/>
          <a:p>
            <a:pPr marL="400050" indent="-400050">
              <a:spcAft>
                <a:spcPts val="600"/>
              </a:spcAft>
              <a:buFont typeface="+mj-lt"/>
              <a:buAutoNum type="romanUcPeriod"/>
            </a:pPr>
            <a:r>
              <a:rPr lang="en-US" sz="4000" b="1" dirty="0" smtClean="0">
                <a:solidFill>
                  <a:prstClr val="black"/>
                </a:solidFill>
                <a:latin typeface="Baskerville Old Face" panose="02020602080505020303" pitchFamily="18" charset="0"/>
              </a:rPr>
              <a:t> New Testament Documents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Jewish Testimony</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Roman Sources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Antagonist to Christianity</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Patristic Writers</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753295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5"/>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Patristic Writers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3108543"/>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Polycarp</a:t>
            </a:r>
          </a:p>
          <a:p>
            <a:pPr marL="914400" lvl="1" indent="-457200">
              <a:buFont typeface="+mj-lt"/>
              <a:buAutoNum type="arabicPeriod"/>
            </a:pPr>
            <a:r>
              <a:rPr lang="en-US" sz="2400" dirty="0" smtClean="0">
                <a:latin typeface="Arial Narrow" panose="020B0606020202030204" pitchFamily="34" charset="0"/>
              </a:rPr>
              <a:t>69 – 155 AD</a:t>
            </a:r>
          </a:p>
          <a:p>
            <a:pPr marL="914400" lvl="1" indent="-457200">
              <a:buFont typeface="+mj-lt"/>
              <a:buAutoNum type="arabicPeriod"/>
            </a:pPr>
            <a:r>
              <a:rPr lang="en-US" sz="2400" dirty="0" smtClean="0">
                <a:latin typeface="Arial Narrow" panose="020B0606020202030204" pitchFamily="34" charset="0"/>
              </a:rPr>
              <a:t>Lived in Smyrna</a:t>
            </a:r>
          </a:p>
          <a:p>
            <a:pPr marL="914400" lvl="1" indent="-457200">
              <a:buFont typeface="+mj-lt"/>
              <a:buAutoNum type="arabicPeriod"/>
            </a:pPr>
            <a:r>
              <a:rPr lang="en-US" sz="2400" dirty="0" smtClean="0">
                <a:latin typeface="Arial Narrow" panose="020B0606020202030204" pitchFamily="34" charset="0"/>
              </a:rPr>
              <a:t>Was a disciple of </a:t>
            </a:r>
            <a:r>
              <a:rPr lang="en-US" sz="2400" dirty="0" smtClean="0">
                <a:latin typeface="Arial Narrow" panose="020B0606020202030204" pitchFamily="34" charset="0"/>
              </a:rPr>
              <a:t>apostle John </a:t>
            </a:r>
            <a:r>
              <a:rPr lang="en-US" sz="2400" dirty="0" smtClean="0">
                <a:latin typeface="Arial Narrow" panose="020B0606020202030204" pitchFamily="34" charset="0"/>
              </a:rPr>
              <a:t>(Eusebius </a:t>
            </a:r>
            <a:r>
              <a:rPr lang="en-US" sz="2400" dirty="0" err="1" smtClean="0">
                <a:latin typeface="Arial Narrow" panose="020B0606020202030204" pitchFamily="34" charset="0"/>
              </a:rPr>
              <a:t>v.xx</a:t>
            </a:r>
            <a:r>
              <a:rPr lang="en-US" sz="2400" dirty="0" smtClean="0">
                <a:latin typeface="Arial Narrow" panose="020B0606020202030204" pitchFamily="34" charset="0"/>
              </a:rPr>
              <a:t>)</a:t>
            </a:r>
          </a:p>
          <a:p>
            <a:pPr marL="914400" lvl="1" indent="-457200">
              <a:buFont typeface="+mj-lt"/>
              <a:buAutoNum type="arabicPeriod"/>
            </a:pPr>
            <a:r>
              <a:rPr lang="en-US" sz="2400" dirty="0" smtClean="0">
                <a:latin typeface="Arial Narrow" panose="020B0606020202030204" pitchFamily="34" charset="0"/>
              </a:rPr>
              <a:t>Stated that he has served Christ 86 years – willingly died for him</a:t>
            </a:r>
          </a:p>
          <a:p>
            <a:pPr marL="914400" lvl="1" indent="-457200">
              <a:buFont typeface="+mj-lt"/>
              <a:buAutoNum type="arabicPeriod"/>
            </a:pPr>
            <a:r>
              <a:rPr lang="en-US" sz="2400" dirty="0" smtClean="0">
                <a:latin typeface="Arial Narrow" panose="020B0606020202030204" pitchFamily="34" charset="0"/>
              </a:rPr>
              <a:t>Shows that he </a:t>
            </a:r>
            <a:r>
              <a:rPr lang="en-US" sz="2400" dirty="0" smtClean="0">
                <a:latin typeface="Arial Narrow" panose="020B0606020202030204" pitchFamily="34" charset="0"/>
              </a:rPr>
              <a:t>believed </a:t>
            </a:r>
            <a:r>
              <a:rPr lang="en-US" sz="2400" dirty="0" smtClean="0">
                <a:latin typeface="Arial Narrow" panose="020B0606020202030204" pitchFamily="34" charset="0"/>
              </a:rPr>
              <a:t>Jesus to be real – believed his friend (John) had really seen him!</a:t>
            </a:r>
          </a:p>
        </p:txBody>
      </p:sp>
    </p:spTree>
    <p:extLst>
      <p:ext uri="{BB962C8B-B14F-4D97-AF65-F5344CB8AC3E}">
        <p14:creationId xmlns:p14="http://schemas.microsoft.com/office/powerpoint/2010/main" val="3986642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5"/>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Patristic Writers</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3" name="TextBox 2"/>
          <p:cNvSpPr txBox="1"/>
          <p:nvPr/>
        </p:nvSpPr>
        <p:spPr>
          <a:xfrm>
            <a:off x="573817" y="1254642"/>
            <a:ext cx="8019535" cy="2954655"/>
          </a:xfrm>
          <a:prstGeom prst="rect">
            <a:avLst/>
          </a:prstGeom>
          <a:noFill/>
        </p:spPr>
        <p:txBody>
          <a:bodyPr wrap="square" rtlCol="0">
            <a:spAutoFit/>
          </a:bodyPr>
          <a:lstStyle/>
          <a:p>
            <a:pPr marL="457200" indent="-457200">
              <a:buFont typeface="+mj-lt"/>
              <a:buAutoNum type="alphaUcPeriod"/>
            </a:pPr>
            <a:r>
              <a:rPr lang="en-US" sz="2800" b="1" dirty="0" smtClean="0">
                <a:latin typeface="Arial Narrow" panose="020B0606020202030204" pitchFamily="34" charset="0"/>
              </a:rPr>
              <a:t>Polycarp</a:t>
            </a:r>
          </a:p>
          <a:p>
            <a:pPr marL="457200" indent="-457200">
              <a:buFont typeface="+mj-lt"/>
              <a:buAutoNum type="alphaUcPeriod"/>
            </a:pPr>
            <a:endParaRPr lang="en-US" sz="1000" b="1" dirty="0">
              <a:latin typeface="Arial Narrow" panose="020B0606020202030204" pitchFamily="34" charset="0"/>
            </a:endParaRPr>
          </a:p>
          <a:p>
            <a:pPr marL="457200" indent="-457200">
              <a:buFont typeface="+mj-lt"/>
              <a:buAutoNum type="alphaUcPeriod"/>
            </a:pPr>
            <a:r>
              <a:rPr lang="en-US" sz="2800" b="1" dirty="0" smtClean="0">
                <a:latin typeface="Arial Narrow" panose="020B0606020202030204" pitchFamily="34" charset="0"/>
              </a:rPr>
              <a:t>Tertullian</a:t>
            </a:r>
          </a:p>
          <a:p>
            <a:pPr marL="914400" lvl="1" indent="-457200">
              <a:buFont typeface="+mj-lt"/>
              <a:buAutoNum type="arabicPeriod"/>
            </a:pPr>
            <a:r>
              <a:rPr lang="en-US" sz="2400" dirty="0" smtClean="0">
                <a:latin typeface="Arial Narrow" panose="020B0606020202030204" pitchFamily="34" charset="0"/>
              </a:rPr>
              <a:t>Lived in Carthage (160-200 AD) – Jurist theologian</a:t>
            </a:r>
          </a:p>
          <a:p>
            <a:pPr marL="914400" lvl="1" indent="-457200">
              <a:buFont typeface="+mj-lt"/>
              <a:buAutoNum type="arabicPeriod"/>
            </a:pPr>
            <a:r>
              <a:rPr lang="en-US" sz="2400" dirty="0" smtClean="0">
                <a:latin typeface="Arial Narrow" panose="020B0606020202030204" pitchFamily="34" charset="0"/>
              </a:rPr>
              <a:t>Pagan and Roman Lawyer – later a convert</a:t>
            </a:r>
          </a:p>
          <a:p>
            <a:pPr marL="914400" lvl="1" indent="-457200">
              <a:buFont typeface="+mj-lt"/>
              <a:buAutoNum type="arabicPeriod"/>
            </a:pPr>
            <a:r>
              <a:rPr lang="en-US" sz="2400" dirty="0" smtClean="0">
                <a:latin typeface="Arial Narrow" panose="020B0606020202030204" pitchFamily="34" charset="0"/>
              </a:rPr>
              <a:t>Recognized the 4 gospels – quoted from 24 NT books</a:t>
            </a:r>
          </a:p>
          <a:p>
            <a:pPr marL="914400" lvl="1" indent="-457200">
              <a:buFont typeface="+mj-lt"/>
              <a:buAutoNum type="arabicPeriod"/>
            </a:pPr>
            <a:r>
              <a:rPr lang="en-US" sz="2400" dirty="0" smtClean="0">
                <a:latin typeface="Arial Narrow" panose="020B0606020202030204" pitchFamily="34" charset="0"/>
              </a:rPr>
              <a:t>Spoke of the truth of Christ’s divinity, as contended by Tiberius, who decided  in favor of Christ (</a:t>
            </a:r>
            <a:r>
              <a:rPr lang="en-US" sz="2400" i="1" dirty="0" smtClean="0">
                <a:latin typeface="Arial Narrow" panose="020B0606020202030204" pitchFamily="34" charset="0"/>
              </a:rPr>
              <a:t>Apology</a:t>
            </a:r>
            <a:r>
              <a:rPr lang="en-US" sz="2400" dirty="0" smtClean="0">
                <a:latin typeface="Arial Narrow" panose="020B0606020202030204" pitchFamily="34" charset="0"/>
              </a:rPr>
              <a:t>, </a:t>
            </a:r>
            <a:r>
              <a:rPr lang="en-US" sz="2400" dirty="0" smtClean="0">
                <a:latin typeface="Arial Narrow" panose="020B0606020202030204" pitchFamily="34" charset="0"/>
              </a:rPr>
              <a:t>v.2</a:t>
            </a:r>
            <a:r>
              <a:rPr lang="en-US" sz="2400" dirty="0" smtClean="0">
                <a:latin typeface="Arial Narrow" panose="020B0606020202030204" pitchFamily="34" charset="0"/>
              </a:rPr>
              <a:t>)</a:t>
            </a:r>
          </a:p>
        </p:txBody>
      </p:sp>
    </p:spTree>
    <p:extLst>
      <p:ext uri="{BB962C8B-B14F-4D97-AF65-F5344CB8AC3E}">
        <p14:creationId xmlns:p14="http://schemas.microsoft.com/office/powerpoint/2010/main" val="434390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Historical Jesus</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145559" y="3067588"/>
            <a:ext cx="7359912" cy="3477875"/>
          </a:xfrm>
          <a:prstGeom prst="rect">
            <a:avLst/>
          </a:prstGeom>
          <a:noFill/>
        </p:spPr>
        <p:txBody>
          <a:bodyPr wrap="square" rtlCol="0">
            <a:spAutoFit/>
          </a:bodyPr>
          <a:lstStyle/>
          <a:p>
            <a:pPr marL="400050" indent="-400050">
              <a:spcAft>
                <a:spcPts val="600"/>
              </a:spcAft>
              <a:buFont typeface="+mj-lt"/>
              <a:buAutoNum type="romanUcPeriod"/>
            </a:pPr>
            <a:r>
              <a:rPr lang="en-US" sz="4000" b="1" dirty="0" smtClean="0">
                <a:solidFill>
                  <a:prstClr val="black"/>
                </a:solidFill>
                <a:latin typeface="Baskerville Old Face" panose="02020602080505020303" pitchFamily="18" charset="0"/>
              </a:rPr>
              <a:t> New Testament Documents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Jewish Testimony</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Roman Sources</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Antagonist to Christianity</a:t>
            </a:r>
          </a:p>
          <a:p>
            <a:pPr marL="400050" indent="-400050">
              <a:spcAft>
                <a:spcPts val="600"/>
              </a:spcAft>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Patristic Writers</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871949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50" name="Picture 2" descr="http://burmeselesson.com/wp-content/uploads/2015/03/197-question-and-answers-in-Burme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233" y="691117"/>
            <a:ext cx="6450412" cy="297711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2" name="TextBox 1"/>
          <p:cNvSpPr txBox="1"/>
          <p:nvPr/>
        </p:nvSpPr>
        <p:spPr>
          <a:xfrm>
            <a:off x="1389315" y="3838353"/>
            <a:ext cx="64433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In Young Adult Classroom</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375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13859</TotalTime>
  <Words>1676</Words>
  <Application>Microsoft Office PowerPoint</Application>
  <PresentationFormat>On-screen Show (4:3)</PresentationFormat>
  <Paragraphs>250</Paragraphs>
  <Slides>32</Slides>
  <Notes>8</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32</vt:i4>
      </vt:variant>
    </vt:vector>
  </HeadingPairs>
  <TitlesOfParts>
    <vt:vector size="45" baseType="lpstr">
      <vt:lpstr>Baskerville Old Face</vt:lpstr>
      <vt:lpstr>Times New Roman</vt:lpstr>
      <vt:lpstr>Arial</vt:lpstr>
      <vt:lpstr>Segoe Script</vt:lpstr>
      <vt:lpstr>Calibri</vt:lpstr>
      <vt:lpstr>Calibri Light</vt:lpstr>
      <vt:lpstr>Arial Narrow</vt:lpstr>
      <vt:lpstr>Wingdings</vt:lpstr>
      <vt:lpstr>Office Theme</vt:lpstr>
      <vt:lpstr>2_Office Theme</vt:lpstr>
      <vt:lpstr>1_Office Theme</vt:lpstr>
      <vt:lpstr>4_Office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406</cp:revision>
  <cp:lastPrinted>2016-01-10T22:10:19Z</cp:lastPrinted>
  <dcterms:created xsi:type="dcterms:W3CDTF">2015-11-09T14:41:00Z</dcterms:created>
  <dcterms:modified xsi:type="dcterms:W3CDTF">2016-01-10T22:10:52Z</dcterms:modified>
</cp:coreProperties>
</file>