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 id="2147483763" r:id="rId5"/>
    <p:sldMasterId id="2147483818" r:id="rId6"/>
    <p:sldMasterId id="2147483830" r:id="rId7"/>
  </p:sldMasterIdLst>
  <p:notesMasterIdLst>
    <p:notesMasterId r:id="rId49"/>
  </p:notesMasterIdLst>
  <p:handoutMasterIdLst>
    <p:handoutMasterId r:id="rId50"/>
  </p:handoutMasterIdLst>
  <p:sldIdLst>
    <p:sldId id="256" r:id="rId8"/>
    <p:sldId id="328" r:id="rId9"/>
    <p:sldId id="339" r:id="rId10"/>
    <p:sldId id="507" r:id="rId11"/>
    <p:sldId id="493" r:id="rId12"/>
    <p:sldId id="647" r:id="rId13"/>
    <p:sldId id="643" r:id="rId14"/>
    <p:sldId id="645" r:id="rId15"/>
    <p:sldId id="648" r:id="rId16"/>
    <p:sldId id="649" r:id="rId17"/>
    <p:sldId id="651" r:id="rId18"/>
    <p:sldId id="650" r:id="rId19"/>
    <p:sldId id="652" r:id="rId20"/>
    <p:sldId id="653" r:id="rId21"/>
    <p:sldId id="656" r:id="rId22"/>
    <p:sldId id="657" r:id="rId23"/>
    <p:sldId id="658" r:id="rId24"/>
    <p:sldId id="659" r:id="rId25"/>
    <p:sldId id="660" r:id="rId26"/>
    <p:sldId id="661" r:id="rId27"/>
    <p:sldId id="662" r:id="rId28"/>
    <p:sldId id="667" r:id="rId29"/>
    <p:sldId id="666" r:id="rId30"/>
    <p:sldId id="663" r:id="rId31"/>
    <p:sldId id="668" r:id="rId32"/>
    <p:sldId id="669" r:id="rId33"/>
    <p:sldId id="670" r:id="rId34"/>
    <p:sldId id="671" r:id="rId35"/>
    <p:sldId id="672" r:id="rId36"/>
    <p:sldId id="673" r:id="rId37"/>
    <p:sldId id="674" r:id="rId38"/>
    <p:sldId id="675" r:id="rId39"/>
    <p:sldId id="677" r:id="rId40"/>
    <p:sldId id="676" r:id="rId41"/>
    <p:sldId id="678" r:id="rId42"/>
    <p:sldId id="680" r:id="rId43"/>
    <p:sldId id="681" r:id="rId44"/>
    <p:sldId id="685" r:id="rId45"/>
    <p:sldId id="679" r:id="rId46"/>
    <p:sldId id="644" r:id="rId47"/>
    <p:sldId id="481" r:id="rId48"/>
  </p:sldIdLst>
  <p:sldSz cx="9144000" cy="6858000" type="screen4x3"/>
  <p:notesSz cx="7010400" cy="9296400"/>
  <p:embeddedFontLst>
    <p:embeddedFont>
      <p:font typeface="Arial Narrow" panose="020B0606020202030204" pitchFamily="34" charset="0"/>
      <p:regular r:id="rId51"/>
      <p:bold r:id="rId52"/>
      <p:italic r:id="rId53"/>
      <p:boldItalic r:id="rId54"/>
    </p:embeddedFont>
    <p:embeddedFont>
      <p:font typeface="Baskerville Old Face" panose="02020602080505020303" pitchFamily="18" charset="0"/>
      <p:regular r:id="rId55"/>
    </p:embeddedFont>
    <p:embeddedFont>
      <p:font typeface="Segoe Script" panose="020B0504020000000003" pitchFamily="34" charset="0"/>
      <p:regular r:id="rId56"/>
      <p:bold r:id="rId57"/>
    </p:embeddedFont>
    <p:embeddedFont>
      <p:font typeface="Calibri" panose="020F0502020204030204" pitchFamily="34" charset="0"/>
      <p:regular r:id="rId58"/>
      <p:bold r:id="rId59"/>
      <p:italic r:id="rId60"/>
      <p:boldItalic r:id="rId61"/>
    </p:embeddedFont>
    <p:embeddedFont>
      <p:font typeface="Calibri Light" panose="020F0302020204030204" pitchFamily="34" charset="0"/>
      <p:regular r:id="rId62"/>
      <p: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60" d="100"/>
          <a:sy n="60" d="100"/>
        </p:scale>
        <p:origin x="1336"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font" Target="fonts/font13.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6.fntdata"/><Relationship Id="rId64"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font" Target="fonts/font1.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9.fntdata"/><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4.fntdata"/><Relationship Id="rId62"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1/3/2016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1/3/2016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www.bibleplaces.com </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14</a:t>
            </a:fld>
            <a:endParaRPr lang="en-US"/>
          </a:p>
        </p:txBody>
      </p:sp>
    </p:spTree>
    <p:extLst>
      <p:ext uri="{BB962C8B-B14F-4D97-AF65-F5344CB8AC3E}">
        <p14:creationId xmlns:p14="http://schemas.microsoft.com/office/powerpoint/2010/main" val="3250985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https://ferrelljenkins.wordpress.com/2014/03/03/visualizing-isaiah-20-sargon-the-king-of-assyria/</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16</a:t>
            </a:fld>
            <a:endParaRPr lang="en-US"/>
          </a:p>
        </p:txBody>
      </p:sp>
    </p:spTree>
    <p:extLst>
      <p:ext uri="{BB962C8B-B14F-4D97-AF65-F5344CB8AC3E}">
        <p14:creationId xmlns:p14="http://schemas.microsoft.com/office/powerpoint/2010/main" val="788541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https://ferrelljenkins.wordpress.com/2014/03/03/visualizing-isaiah-20-sargon-the-king-of-assyria/</a:t>
            </a:r>
          </a:p>
          <a:p>
            <a:r>
              <a:rPr lang="en-US" dirty="0" smtClean="0"/>
              <a:t>https://ferrelljenkins.wordpress.com/2013/08/22/sargon-ii-ashdod-and-isaiah-201/</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17</a:t>
            </a:fld>
            <a:endParaRPr lang="en-US"/>
          </a:p>
        </p:txBody>
      </p:sp>
    </p:spTree>
    <p:extLst>
      <p:ext uri="{BB962C8B-B14F-4D97-AF65-F5344CB8AC3E}">
        <p14:creationId xmlns:p14="http://schemas.microsoft.com/office/powerpoint/2010/main" val="2656972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https://ferrelljenkins.wordpress.com/2014/03/03/visualizing-isaiah-20-sargon-the-king-of-assyria/</a:t>
            </a:r>
          </a:p>
          <a:p>
            <a:r>
              <a:rPr lang="en-US" dirty="0" smtClean="0"/>
              <a:t>https://ferrelljenkins.wordpress.com/2013/08/22/sargon-ii-ashdod-and-isaiah-201/</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18</a:t>
            </a:fld>
            <a:endParaRPr lang="en-US"/>
          </a:p>
        </p:txBody>
      </p:sp>
    </p:spTree>
    <p:extLst>
      <p:ext uri="{BB962C8B-B14F-4D97-AF65-F5344CB8AC3E}">
        <p14:creationId xmlns:p14="http://schemas.microsoft.com/office/powerpoint/2010/main" val="2495166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https://ferrelljenkins.wordpress.com/2014/03/03/visualizing-isaiah-20-sargon-the-king-of-assyria/</a:t>
            </a:r>
          </a:p>
          <a:p>
            <a:r>
              <a:rPr lang="en-US" dirty="0" smtClean="0"/>
              <a:t>https://ferrelljenkins.wordpress.com/2013/08/22/sargon-ii-ashdod-and-isaiah-201/</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19</a:t>
            </a:fld>
            <a:endParaRPr lang="en-US"/>
          </a:p>
        </p:txBody>
      </p:sp>
    </p:spTree>
    <p:extLst>
      <p:ext uri="{BB962C8B-B14F-4D97-AF65-F5344CB8AC3E}">
        <p14:creationId xmlns:p14="http://schemas.microsoft.com/office/powerpoint/2010/main" val="30950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https://apologeticspress.org/apcontent.aspx?category=13&amp;article=1347</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24</a:t>
            </a:fld>
            <a:endParaRPr lang="en-US"/>
          </a:p>
        </p:txBody>
      </p:sp>
    </p:spTree>
    <p:extLst>
      <p:ext uri="{BB962C8B-B14F-4D97-AF65-F5344CB8AC3E}">
        <p14:creationId xmlns:p14="http://schemas.microsoft.com/office/powerpoint/2010/main" val="1496230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https://apologeticspress.org/apcontent.aspx?category=13&amp;article=1347</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27</a:t>
            </a:fld>
            <a:endParaRPr lang="en-US"/>
          </a:p>
        </p:txBody>
      </p:sp>
    </p:spTree>
    <p:extLst>
      <p:ext uri="{BB962C8B-B14F-4D97-AF65-F5344CB8AC3E}">
        <p14:creationId xmlns:p14="http://schemas.microsoft.com/office/powerpoint/2010/main" val="4153384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http://www.bible-architecture.info/Lachish.htm</a:t>
            </a:r>
          </a:p>
          <a:p>
            <a:r>
              <a:rPr lang="en-US" dirty="0" smtClean="0"/>
              <a:t>https://apologeticspress.org/apcontent.aspx?category=13&amp;article=1347</a:t>
            </a:r>
          </a:p>
          <a:p>
            <a:r>
              <a:rPr lang="en-US" dirty="0" smtClean="0"/>
              <a:t>http://www.bibleplaces.com/lachish/</a:t>
            </a:r>
          </a:p>
          <a:p>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28</a:t>
            </a:fld>
            <a:endParaRPr lang="en-US"/>
          </a:p>
        </p:txBody>
      </p:sp>
    </p:spTree>
    <p:extLst>
      <p:ext uri="{BB962C8B-B14F-4D97-AF65-F5344CB8AC3E}">
        <p14:creationId xmlns:p14="http://schemas.microsoft.com/office/powerpoint/2010/main" val="3883081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https://apologeticspress.org/apcontent.aspx?category=13&amp;article=860</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34</a:t>
            </a:fld>
            <a:endParaRPr lang="en-US"/>
          </a:p>
        </p:txBody>
      </p:sp>
    </p:spTree>
    <p:extLst>
      <p:ext uri="{BB962C8B-B14F-4D97-AF65-F5344CB8AC3E}">
        <p14:creationId xmlns:p14="http://schemas.microsoft.com/office/powerpoint/2010/main" val="231861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https://www.apologeticspress.org/apcontent.aspx?category=11&amp;article=988</a:t>
            </a:r>
          </a:p>
          <a:p>
            <a:r>
              <a:rPr lang="en-US" dirty="0" smtClean="0"/>
              <a:t>http://www.bibleplaces.com/jericho/</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36</a:t>
            </a:fld>
            <a:endParaRPr lang="en-US"/>
          </a:p>
        </p:txBody>
      </p:sp>
    </p:spTree>
    <p:extLst>
      <p:ext uri="{BB962C8B-B14F-4D97-AF65-F5344CB8AC3E}">
        <p14:creationId xmlns:p14="http://schemas.microsoft.com/office/powerpoint/2010/main" val="195124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https://www.apologeticspress.org/apcontent.aspx?category=11&amp;article=988</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37</a:t>
            </a:fld>
            <a:endParaRPr lang="en-US"/>
          </a:p>
        </p:txBody>
      </p:sp>
    </p:spTree>
    <p:extLst>
      <p:ext uri="{BB962C8B-B14F-4D97-AF65-F5344CB8AC3E}">
        <p14:creationId xmlns:p14="http://schemas.microsoft.com/office/powerpoint/2010/main" val="2382886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Does Archaeology Verify The Bible?</a:t>
            </a:r>
          </a:p>
        </p:txBody>
      </p:sp>
      <p:sp>
        <p:nvSpPr>
          <p:cNvPr id="130051" name="Rectangle 6"/>
          <p:cNvSpPr>
            <a:spLocks noGrp="1" noChangeArrowheads="1"/>
          </p:cNvSpPr>
          <p:nvPr>
            <p:ph type="ftr" sz="quarter" idx="4"/>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 Dr. Heinz Lycklama</a:t>
            </a:r>
          </a:p>
        </p:txBody>
      </p:sp>
      <p:sp>
        <p:nvSpPr>
          <p:cNvPr id="130052" name="Rectangle 7"/>
          <p:cNvSpPr>
            <a:spLocks noGrp="1" noChangeArrowheads="1"/>
          </p:cNvSpPr>
          <p:nvPr>
            <p:ph type="sldNum" sz="quarter" idx="5"/>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06035C3-628E-4927-AF1D-D95E79562040}" type="slidenum">
              <a:rPr kumimoji="0" lang="en-US"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38</a:t>
            </a:fld>
            <a:endParaRPr kumimoji="0" lang="en-US" sz="1800" b="0" i="0" u="none" strike="noStrike" kern="0" cap="none" spc="0" normalizeH="0" baseline="0" noProof="0">
              <a:ln>
                <a:noFill/>
              </a:ln>
              <a:solidFill>
                <a:sysClr val="windowText" lastClr="000000"/>
              </a:solidFill>
              <a:effectLst/>
              <a:uLnTx/>
              <a:uFillTx/>
            </a:endParaRPr>
          </a:p>
        </p:txBody>
      </p:sp>
      <p:sp>
        <p:nvSpPr>
          <p:cNvPr id="130053" name="Rectangle 2"/>
          <p:cNvSpPr>
            <a:spLocks noGrp="1" noRot="1" noChangeAspect="1" noChangeArrowheads="1" noTextEdit="1"/>
          </p:cNvSpPr>
          <p:nvPr>
            <p:ph type="sldImg"/>
          </p:nvPr>
        </p:nvSpPr>
        <p:spPr>
          <a:ln/>
        </p:spPr>
      </p:sp>
      <p:sp>
        <p:nvSpPr>
          <p:cNvPr id="13005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0874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http://www.inerrantword.com/180015375/blog/180004060/220000047/Recent_Archaeological_Discoveries_That_Lend_Credence_To_The_Historicity_of_the_Scriptures</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39</a:t>
            </a:fld>
            <a:endParaRPr lang="en-US"/>
          </a:p>
        </p:txBody>
      </p:sp>
    </p:spTree>
    <p:extLst>
      <p:ext uri="{BB962C8B-B14F-4D97-AF65-F5344CB8AC3E}">
        <p14:creationId xmlns:p14="http://schemas.microsoft.com/office/powerpoint/2010/main" val="3143168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589"/>
            <a:ext cx="6858000" cy="2388054"/>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491"/>
            <a:ext cx="6858000" cy="165496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2FE09B5-747A-41C1-9E5D-591C808F22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6576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0A1396-2C6E-4460-BE45-177284ED037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674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398"/>
            <a:ext cx="7886700" cy="285239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009"/>
            <a:ext cx="7886700" cy="150018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627E3FE-8B5A-491D-AC7A-94553E88AD0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8487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541"/>
            <a:ext cx="3810000" cy="41144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541"/>
            <a:ext cx="3810000" cy="41144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52CAF06-6239-4DF9-A4A3-7C245E0A642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593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693"/>
            <a:ext cx="7886700" cy="132499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0482"/>
            <a:ext cx="3868737"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416"/>
            <a:ext cx="3868737"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0482"/>
            <a:ext cx="3887788"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416"/>
            <a:ext cx="3887788"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BB44F34-5425-4D60-BB7C-1D7F13BEF81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7369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6D7D62C-DAF0-41A7-B375-F431489C425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297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C8BDBB7-3A36-439C-90BE-A81D0451721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7593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8220"/>
            <a:ext cx="4629150" cy="48730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44CC3FA-184A-4594-8256-6763B125FC1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10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8220"/>
            <a:ext cx="4629150" cy="48730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EB1DA75-C48A-4893-B3C5-FE9A41A173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7457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59D099-D0B6-41C7-BF6B-A2DE71AE2A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832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286"/>
            <a:ext cx="1943100" cy="593271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3286"/>
            <a:ext cx="5676900" cy="5932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E6098A-155C-4A91-AA28-C37366CFC9C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4346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224"/>
            <a:ext cx="7772400" cy="14695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541"/>
            <a:ext cx="6400800" cy="175192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D8E3EE0B-30A5-4B63-89BF-DF4BFEF140EE}" type="slidenum">
              <a:rPr lang="en-US" altLang="en-US"/>
              <a:pPr/>
              <a:t>‹#›</a:t>
            </a:fld>
            <a:endParaRPr lang="en-US" altLang="en-US" dirty="0"/>
          </a:p>
        </p:txBody>
      </p:sp>
    </p:spTree>
    <p:extLst>
      <p:ext uri="{BB962C8B-B14F-4D97-AF65-F5344CB8AC3E}">
        <p14:creationId xmlns:p14="http://schemas.microsoft.com/office/powerpoint/2010/main" val="2933338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7CDA5462-3297-44C0-B87A-406D09E7AEA1}" type="slidenum">
              <a:rPr lang="en-US" altLang="en-US"/>
              <a:pPr/>
              <a:t>‹#›</a:t>
            </a:fld>
            <a:endParaRPr lang="en-US" altLang="en-US" dirty="0"/>
          </a:p>
        </p:txBody>
      </p:sp>
    </p:spTree>
    <p:extLst>
      <p:ext uri="{BB962C8B-B14F-4D97-AF65-F5344CB8AC3E}">
        <p14:creationId xmlns:p14="http://schemas.microsoft.com/office/powerpoint/2010/main" val="388121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9"/>
            <a:ext cx="7772400" cy="136241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831"/>
            <a:ext cx="777240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E6DD1BF5-BA8F-4A0A-85D3-79E0E26CA966}" type="slidenum">
              <a:rPr lang="en-US" altLang="en-US"/>
              <a:pPr/>
              <a:t>‹#›</a:t>
            </a:fld>
            <a:endParaRPr lang="en-US" altLang="en-US" dirty="0"/>
          </a:p>
        </p:txBody>
      </p:sp>
    </p:spTree>
    <p:extLst>
      <p:ext uri="{BB962C8B-B14F-4D97-AF65-F5344CB8AC3E}">
        <p14:creationId xmlns:p14="http://schemas.microsoft.com/office/powerpoint/2010/main" val="3699806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543"/>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543"/>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D6CE9210-1BD1-45DD-B397-852758523172}" type="slidenum">
              <a:rPr lang="en-US" altLang="en-US"/>
              <a:pPr/>
              <a:t>‹#›</a:t>
            </a:fld>
            <a:endParaRPr lang="en-US" altLang="en-US" dirty="0"/>
          </a:p>
        </p:txBody>
      </p:sp>
    </p:spTree>
    <p:extLst>
      <p:ext uri="{BB962C8B-B14F-4D97-AF65-F5344CB8AC3E}">
        <p14:creationId xmlns:p14="http://schemas.microsoft.com/office/powerpoint/2010/main" val="2779671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4"/>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907"/>
            <a:ext cx="4040188"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5442"/>
            <a:ext cx="4040188"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907"/>
            <a:ext cx="4041775"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5442"/>
            <a:ext cx="4041775"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3824F924-E313-438E-B552-443DEA63A670}" type="slidenum">
              <a:rPr lang="en-US" altLang="en-US"/>
              <a:pPr/>
              <a:t>‹#›</a:t>
            </a:fld>
            <a:endParaRPr lang="en-US" altLang="en-US" dirty="0"/>
          </a:p>
        </p:txBody>
      </p:sp>
    </p:spTree>
    <p:extLst>
      <p:ext uri="{BB962C8B-B14F-4D97-AF65-F5344CB8AC3E}">
        <p14:creationId xmlns:p14="http://schemas.microsoft.com/office/powerpoint/2010/main" val="391363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078E824B-17E2-48E5-AA2B-FBDFCC82EA36}" type="slidenum">
              <a:rPr lang="en-US" altLang="en-US"/>
              <a:pPr/>
              <a:t>‹#›</a:t>
            </a:fld>
            <a:endParaRPr lang="en-US" altLang="en-US" dirty="0"/>
          </a:p>
        </p:txBody>
      </p:sp>
    </p:spTree>
    <p:extLst>
      <p:ext uri="{BB962C8B-B14F-4D97-AF65-F5344CB8AC3E}">
        <p14:creationId xmlns:p14="http://schemas.microsoft.com/office/powerpoint/2010/main" val="3210813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DD6CA130-51FD-4C27-BDA8-680EB95CE93F}" type="slidenum">
              <a:rPr lang="en-US" altLang="en-US"/>
              <a:pPr/>
              <a:t>‹#›</a:t>
            </a:fld>
            <a:endParaRPr lang="en-US" altLang="en-US" dirty="0"/>
          </a:p>
        </p:txBody>
      </p:sp>
    </p:spTree>
    <p:extLst>
      <p:ext uri="{BB962C8B-B14F-4D97-AF65-F5344CB8AC3E}">
        <p14:creationId xmlns:p14="http://schemas.microsoft.com/office/powerpoint/2010/main" val="1366003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844"/>
            <a:ext cx="3008313" cy="11617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849"/>
            <a:ext cx="5111750" cy="58527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435558"/>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DF0ADFC6-A76D-4813-AD41-0A39CD0841C2}" type="slidenum">
              <a:rPr lang="en-US" altLang="en-US"/>
              <a:pPr/>
              <a:t>‹#›</a:t>
            </a:fld>
            <a:endParaRPr lang="en-US" altLang="en-US" dirty="0"/>
          </a:p>
        </p:txBody>
      </p:sp>
    </p:spTree>
    <p:extLst>
      <p:ext uri="{BB962C8B-B14F-4D97-AF65-F5344CB8AC3E}">
        <p14:creationId xmlns:p14="http://schemas.microsoft.com/office/powerpoint/2010/main" val="1195302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799920"/>
            <a:ext cx="5486400" cy="56809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322"/>
            <a:ext cx="5486400" cy="41144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8021"/>
            <a:ext cx="5486400" cy="8045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FB033B43-83BC-47CB-96B7-FC89583E2309}" type="slidenum">
              <a:rPr lang="en-US" altLang="en-US"/>
              <a:pPr/>
              <a:t>‹#›</a:t>
            </a:fld>
            <a:endParaRPr lang="en-US" altLang="en-US" dirty="0"/>
          </a:p>
        </p:txBody>
      </p:sp>
    </p:spTree>
    <p:extLst>
      <p:ext uri="{BB962C8B-B14F-4D97-AF65-F5344CB8AC3E}">
        <p14:creationId xmlns:p14="http://schemas.microsoft.com/office/powerpoint/2010/main" val="2584259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966F4FBC-42AA-4C04-94B8-723AFAB1A647}" type="slidenum">
              <a:rPr lang="en-US" altLang="en-US"/>
              <a:pPr/>
              <a:t>‹#›</a:t>
            </a:fld>
            <a:endParaRPr lang="en-US" altLang="en-US" dirty="0"/>
          </a:p>
        </p:txBody>
      </p:sp>
    </p:spTree>
    <p:extLst>
      <p:ext uri="{BB962C8B-B14F-4D97-AF65-F5344CB8AC3E}">
        <p14:creationId xmlns:p14="http://schemas.microsoft.com/office/powerpoint/2010/main" val="1877852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286"/>
            <a:ext cx="1943100" cy="593271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3286"/>
            <a:ext cx="5676900" cy="5932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6EA73237-635A-4321-8A5E-B431F058C2BC}" type="slidenum">
              <a:rPr lang="en-US" altLang="en-US"/>
              <a:pPr/>
              <a:t>‹#›</a:t>
            </a:fld>
            <a:endParaRPr lang="en-US" altLang="en-US" dirty="0"/>
          </a:p>
        </p:txBody>
      </p:sp>
    </p:spTree>
    <p:extLst>
      <p:ext uri="{BB962C8B-B14F-4D97-AF65-F5344CB8AC3E}">
        <p14:creationId xmlns:p14="http://schemas.microsoft.com/office/powerpoint/2010/main" val="1322530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1/3/2016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1/3/2016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1/3/2016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63286"/>
            <a:ext cx="7772400" cy="32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541"/>
            <a:ext cx="7772400" cy="411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smtClean="0">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3124200" y="6249081"/>
            <a:ext cx="28956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smtClean="0">
              <a:solidFill>
                <a:srgbClr val="000000"/>
              </a:solidFill>
              <a:latin typeface="Times New Roman" panose="02020603050405020304" pitchFamily="18" charset="0"/>
            </a:endParaRPr>
          </a:p>
        </p:txBody>
      </p:sp>
      <p:sp>
        <p:nvSpPr>
          <p:cNvPr id="1030" name="Rectangle 6"/>
          <p:cNvSpPr>
            <a:spLocks noGrp="1" noChangeArrowheads="1"/>
          </p:cNvSpPr>
          <p:nvPr>
            <p:ph type="sldNum" sz="quarter" idx="4"/>
          </p:nvPr>
        </p:nvSpPr>
        <p:spPr bwMode="auto">
          <a:xfrm>
            <a:off x="65532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BA79E01-D8F3-4B81-81C1-7207B1D14205}" type="slidenum">
              <a:rPr lang="en-US" altLang="en-US" smtClean="0">
                <a:solidFill>
                  <a:srgbClr val="000000"/>
                </a:solidFill>
                <a:latin typeface="Times New Roman" panose="02020603050405020304" pitchFamily="18" charset="0"/>
              </a:rPr>
              <a:pPr/>
              <a:t>‹#›</a:t>
            </a:fld>
            <a:endParaRPr lang="en-US" alt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3681593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163513"/>
            <a:ext cx="77724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72880E3-D0B3-4167-AEC4-677E92F86778}" type="slidenum">
              <a:rPr lang="en-US" altLang="en-US"/>
              <a:pPr/>
              <a:t>‹#›</a:t>
            </a:fld>
            <a:endParaRPr lang="en-US" altLang="en-US" dirty="0"/>
          </a:p>
        </p:txBody>
      </p:sp>
    </p:spTree>
    <p:extLst>
      <p:ext uri="{BB962C8B-B14F-4D97-AF65-F5344CB8AC3E}">
        <p14:creationId xmlns:p14="http://schemas.microsoft.com/office/powerpoint/2010/main" val="319724270"/>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rtl="0" eaLnBrk="0" fontAlgn="base" hangingPunct="0">
        <a:spcBef>
          <a:spcPct val="0"/>
        </a:spcBef>
        <a:spcAft>
          <a:spcPct val="0"/>
        </a:spcAft>
        <a:defRPr sz="800">
          <a:solidFill>
            <a:schemeClr val="tx1"/>
          </a:solidFill>
          <a:latin typeface="+mj-lt"/>
          <a:ea typeface="+mj-ea"/>
          <a:cs typeface="+mj-cs"/>
        </a:defRPr>
      </a:lvl1pPr>
      <a:lvl2pPr algn="ctr" rtl="0" eaLnBrk="0" fontAlgn="base" hangingPunct="0">
        <a:spcBef>
          <a:spcPct val="0"/>
        </a:spcBef>
        <a:spcAft>
          <a:spcPct val="0"/>
        </a:spcAft>
        <a:defRPr sz="800">
          <a:solidFill>
            <a:schemeClr val="tx1"/>
          </a:solidFill>
          <a:latin typeface="Trajan" pitchFamily="18" charset="0"/>
        </a:defRPr>
      </a:lvl2pPr>
      <a:lvl3pPr algn="ctr" rtl="0" eaLnBrk="0" fontAlgn="base" hangingPunct="0">
        <a:spcBef>
          <a:spcPct val="0"/>
        </a:spcBef>
        <a:spcAft>
          <a:spcPct val="0"/>
        </a:spcAft>
        <a:defRPr sz="800">
          <a:solidFill>
            <a:schemeClr val="tx1"/>
          </a:solidFill>
          <a:latin typeface="Trajan" pitchFamily="18" charset="0"/>
        </a:defRPr>
      </a:lvl3pPr>
      <a:lvl4pPr algn="ctr" rtl="0" eaLnBrk="0" fontAlgn="base" hangingPunct="0">
        <a:spcBef>
          <a:spcPct val="0"/>
        </a:spcBef>
        <a:spcAft>
          <a:spcPct val="0"/>
        </a:spcAft>
        <a:defRPr sz="800">
          <a:solidFill>
            <a:schemeClr val="tx1"/>
          </a:solidFill>
          <a:latin typeface="Trajan" pitchFamily="18" charset="0"/>
        </a:defRPr>
      </a:lvl4pPr>
      <a:lvl5pPr algn="ctr" rtl="0" eaLnBrk="0" fontAlgn="base" hangingPunct="0">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18936"/>
            <a:ext cx="4680858" cy="4524315"/>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Evolution (12-20)</a:t>
            </a:r>
          </a:p>
          <a:p>
            <a:pPr marL="342900" indent="-342900">
              <a:buFont typeface="+mj-lt"/>
              <a:buAutoNum type="arabicPeriod"/>
            </a:pPr>
            <a:r>
              <a:rPr lang="en-US" sz="2400" dirty="0" smtClean="0">
                <a:latin typeface="Arial Narrow" panose="020B0606020202030204" pitchFamily="34" charset="0"/>
              </a:rPr>
              <a:t>The Genesis Flood (12-27)</a:t>
            </a:r>
            <a:endParaRPr lang="en-US" sz="2400" b="1" dirty="0" smtClean="0">
              <a:latin typeface="Arial Narrow" panose="020B0606020202030204" pitchFamily="34" charset="0"/>
            </a:endParaRPr>
          </a:p>
          <a:p>
            <a:pPr marL="342900" indent="-342900">
              <a:buFont typeface="+mj-lt"/>
              <a:buAutoNum type="arabicPeriod"/>
            </a:pPr>
            <a:r>
              <a:rPr lang="en-US" sz="2400" b="1" dirty="0" smtClean="0">
                <a:latin typeface="Arial Narrow" panose="020B0606020202030204" pitchFamily="34" charset="0"/>
              </a:rPr>
              <a:t>Archaeology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41220"/>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0804" y="59307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738664"/>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p>
          <a:p>
            <a:pPr algn="ctr"/>
            <a:r>
              <a:rPr lang="en-US" sz="1400" i="1" dirty="0" smtClean="0">
                <a:latin typeface="Baskerville Old Face" panose="02020602080505020303" pitchFamily="18" charset="0"/>
              </a:rPr>
              <a:t>(Old Testament Studies &amp; Biblical Languages)</a:t>
            </a:r>
            <a:endParaRPr lang="en-US" sz="1400" i="1" dirty="0">
              <a:latin typeface="Baskerville Old Face" panose="02020602080505020303" pitchFamily="18" charset="0"/>
            </a:endParaRPr>
          </a:p>
        </p:txBody>
      </p:sp>
      <p:sp>
        <p:nvSpPr>
          <p:cNvPr id="8" name="TextBox 7"/>
          <p:cNvSpPr txBox="1"/>
          <p:nvPr/>
        </p:nvSpPr>
        <p:spPr>
          <a:xfrm>
            <a:off x="788981" y="4236862"/>
            <a:ext cx="8061105" cy="1569660"/>
          </a:xfrm>
          <a:prstGeom prst="rect">
            <a:avLst/>
          </a:prstGeom>
          <a:noFill/>
        </p:spPr>
        <p:txBody>
          <a:bodyPr wrap="square" rtlCol="0">
            <a:spAutoFit/>
          </a:bodyPr>
          <a:lstStyle/>
          <a:p>
            <a:r>
              <a:rPr lang="en-US" sz="3200" dirty="0" smtClean="0">
                <a:solidFill>
                  <a:srgbClr val="002060"/>
                </a:solidFill>
                <a:latin typeface="Baskerville Old Face" panose="02020602080505020303" pitchFamily="18" charset="0"/>
              </a:rPr>
              <a:t>9:00 AM: </a:t>
            </a:r>
            <a:r>
              <a:rPr lang="en-US" sz="3200" b="1" i="1" dirty="0" smtClean="0">
                <a:solidFill>
                  <a:srgbClr val="002060"/>
                </a:solidFill>
                <a:latin typeface="Baskerville Old Face" panose="02020602080505020303" pitchFamily="18" charset="0"/>
              </a:rPr>
              <a:t>Plenary Inspiration of the Scriptures</a:t>
            </a:r>
          </a:p>
          <a:p>
            <a:r>
              <a:rPr lang="en-US" sz="3200" dirty="0" smtClean="0">
                <a:solidFill>
                  <a:srgbClr val="002060"/>
                </a:solidFill>
                <a:latin typeface="Baskerville Old Face" panose="02020602080505020303" pitchFamily="18" charset="0"/>
              </a:rPr>
              <a:t>9:50 AM: </a:t>
            </a:r>
            <a:r>
              <a:rPr lang="en-US" sz="3200" b="1" i="1" dirty="0" smtClean="0">
                <a:solidFill>
                  <a:srgbClr val="002060"/>
                </a:solidFill>
                <a:latin typeface="Baskerville Old Face" panose="02020602080505020303" pitchFamily="18" charset="0"/>
              </a:rPr>
              <a:t>The Canonization of the Scriptures</a:t>
            </a:r>
          </a:p>
          <a:p>
            <a:r>
              <a:rPr lang="en-US" sz="3200" dirty="0" smtClean="0">
                <a:solidFill>
                  <a:srgbClr val="002060"/>
                </a:solidFill>
                <a:latin typeface="Baskerville Old Face" panose="02020602080505020303" pitchFamily="18" charset="0"/>
              </a:rPr>
              <a:t>5:30  PM: </a:t>
            </a:r>
            <a:r>
              <a:rPr lang="en-US" sz="3200" b="1" i="1" dirty="0" smtClean="0">
                <a:solidFill>
                  <a:srgbClr val="002060"/>
                </a:solidFill>
                <a:latin typeface="Baskerville Old Face" panose="02020602080505020303" pitchFamily="18" charset="0"/>
              </a:rPr>
              <a:t>The Apocrypha</a:t>
            </a:r>
          </a:p>
        </p:txBody>
      </p:sp>
      <p:sp>
        <p:nvSpPr>
          <p:cNvPr id="3" name="TextBox 2"/>
          <p:cNvSpPr txBox="1"/>
          <p:nvPr/>
        </p:nvSpPr>
        <p:spPr>
          <a:xfrm>
            <a:off x="945041" y="3407116"/>
            <a:ext cx="3019647" cy="584775"/>
          </a:xfrm>
          <a:prstGeom prst="rect">
            <a:avLst/>
          </a:prstGeom>
          <a:noFill/>
        </p:spPr>
        <p:txBody>
          <a:bodyPr wrap="square" rtlCol="0">
            <a:spAutoFit/>
          </a:bodyPr>
          <a:lstStyle/>
          <a:p>
            <a:pPr algn="ctr"/>
            <a:r>
              <a:rPr lang="en-US" sz="3200" b="1" dirty="0">
                <a:latin typeface="Baskerville Old Face" panose="02020602080505020303" pitchFamily="18" charset="0"/>
              </a:rPr>
              <a:t>February 7, </a:t>
            </a:r>
            <a:r>
              <a:rPr lang="en-US" sz="3200" b="1" dirty="0" smtClean="0">
                <a:latin typeface="Baskerville Old Face" panose="02020602080505020303" pitchFamily="18" charset="0"/>
              </a:rPr>
              <a:t>2015</a:t>
            </a:r>
            <a:endParaRPr lang="en-US" sz="3200" b="1" dirty="0">
              <a:latin typeface="Baskerville Old Face" panose="02020602080505020303" pitchFamily="18" charset="0"/>
            </a:endParaRPr>
          </a:p>
        </p:txBody>
      </p:sp>
      <p:pic>
        <p:nvPicPr>
          <p:cNvPr id="1026" name="Picture 2" descr="http://janiczek.com/wp-content/uploads/Evidence.png"/>
          <p:cNvPicPr>
            <a:picLocks noChangeAspect="1" noChangeArrowheads="1"/>
          </p:cNvPicPr>
          <p:nvPr/>
        </p:nvPicPr>
        <p:blipFill rotWithShape="1">
          <a:blip r:embed="rId3">
            <a:extLst>
              <a:ext uri="{28A0092B-C50C-407E-A947-70E740481C1C}">
                <a14:useLocalDpi xmlns:a14="http://schemas.microsoft.com/office/drawing/2010/main" val="0"/>
              </a:ext>
            </a:extLst>
          </a:blip>
          <a:srcRect l="16333" r="15633"/>
          <a:stretch/>
        </p:blipFill>
        <p:spPr bwMode="auto">
          <a:xfrm>
            <a:off x="337457" y="148271"/>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8983" y="6139976"/>
            <a:ext cx="8697433"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El Bethel Church of Christ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1801 Highway 41-A North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Shelbyville, TN 37160</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Archaeology</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grpSp>
        <p:nvGrpSpPr>
          <p:cNvPr id="2" name="Group 1"/>
          <p:cNvGrpSpPr/>
          <p:nvPr/>
        </p:nvGrpSpPr>
        <p:grpSpPr>
          <a:xfrm>
            <a:off x="365500" y="3180614"/>
            <a:ext cx="8630681" cy="3083519"/>
            <a:chOff x="365500" y="3180614"/>
            <a:chExt cx="8630681" cy="3083519"/>
          </a:xfrm>
        </p:grpSpPr>
        <p:sp>
          <p:nvSpPr>
            <p:cNvPr id="5" name="TextBox 4"/>
            <p:cNvSpPr txBox="1"/>
            <p:nvPr/>
          </p:nvSpPr>
          <p:spPr>
            <a:xfrm>
              <a:off x="365500" y="3180614"/>
              <a:ext cx="4368790" cy="2985433"/>
            </a:xfrm>
            <a:prstGeom prst="rect">
              <a:avLst/>
            </a:prstGeom>
            <a:noFill/>
            <a:ln>
              <a:solidFill>
                <a:schemeClr val="accent4">
                  <a:lumMod val="40000"/>
                  <a:lumOff val="60000"/>
                </a:schemeClr>
              </a:solidFill>
            </a:ln>
          </p:spPr>
          <p:txBody>
            <a:bodyPr wrap="square" rtlCol="0">
              <a:spAutoFit/>
            </a:bodyPr>
            <a:lstStyle/>
            <a:p>
              <a:r>
                <a:rPr lang="en-US" sz="2800" dirty="0" smtClean="0"/>
                <a:t>“Archaeology is the science which excavates and analyzes ancient human settlements.”</a:t>
              </a:r>
            </a:p>
            <a:p>
              <a:pPr algn="r"/>
              <a:endParaRPr lang="en-US" sz="2800" dirty="0"/>
            </a:p>
            <a:p>
              <a:pPr algn="r"/>
              <a:r>
                <a:rPr lang="en-US" sz="2400" dirty="0" smtClean="0"/>
                <a:t>- Henry M. Morris, Ph.D., </a:t>
              </a:r>
              <a:r>
                <a:rPr lang="en-US" sz="2400" i="1" dirty="0" smtClean="0"/>
                <a:t>Many Infallible Proofs</a:t>
              </a:r>
              <a:r>
                <a:rPr lang="en-US" sz="2400" dirty="0" smtClean="0"/>
                <a:t>, 300</a:t>
              </a:r>
              <a:endParaRPr lang="en-US" sz="2400" dirty="0"/>
            </a:p>
          </p:txBody>
        </p:sp>
        <p:pic>
          <p:nvPicPr>
            <p:cNvPr id="1028" name="Picture 4" descr="http://www.padfield.com/bible-times/archaeology/images/archaeologist-at-wo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821" y="3180614"/>
              <a:ext cx="4111360" cy="308351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Archaeology</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707886"/>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Role of Archaeology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208608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Role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pic>
        <p:nvPicPr>
          <p:cNvPr id="2050" name="Picture 2" descr="http://anthro.ucsc.edu/images/20091205_CLWHD_arch_dig_0255.jpg?t=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55579" y="2093155"/>
            <a:ext cx="4115630" cy="27437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79493" y="1323134"/>
            <a:ext cx="4680283" cy="5201424"/>
          </a:xfrm>
          <a:prstGeom prst="rect">
            <a:avLst/>
          </a:prstGeom>
          <a:noFill/>
        </p:spPr>
        <p:txBody>
          <a:bodyPr wrap="square" rtlCol="0">
            <a:spAutoFit/>
          </a:bodyPr>
          <a:lstStyle/>
          <a:p>
            <a:r>
              <a:rPr lang="en-US" sz="2400" dirty="0" smtClean="0">
                <a:latin typeface="Arial Narrow" panose="020B0606020202030204" pitchFamily="34" charset="0"/>
              </a:rPr>
              <a:t>“In addition to illuminating the Bible, archaeology has confirmed countless passages which have been rejected by critics as unhistorical and contradictory to known facts. This aspect of archaeology forms a valuable part of the defense of the Scriptures, commonly known as apologetics. In summary it may be said that two of the main functions of Bible archaeology are the illumination and confirmation of the Bible.”</a:t>
            </a:r>
          </a:p>
          <a:p>
            <a:endParaRPr lang="en-US" sz="2400" dirty="0">
              <a:latin typeface="Arial Narrow" panose="020B0606020202030204" pitchFamily="34" charset="0"/>
            </a:endParaRPr>
          </a:p>
          <a:p>
            <a:pPr algn="r"/>
            <a:r>
              <a:rPr lang="en-US" sz="2000" dirty="0" smtClean="0">
                <a:latin typeface="Arial Narrow" panose="020B0606020202030204" pitchFamily="34" charset="0"/>
              </a:rPr>
              <a:t>- Joseph Free, </a:t>
            </a:r>
            <a:r>
              <a:rPr lang="en-US" sz="2000" i="1" dirty="0" smtClean="0">
                <a:latin typeface="Arial Narrow" panose="020B0606020202030204" pitchFamily="34" charset="0"/>
              </a:rPr>
              <a:t>Archaeology and Bible History</a:t>
            </a:r>
            <a:r>
              <a:rPr lang="en-US" sz="2000" dirty="0" smtClean="0">
                <a:latin typeface="Arial Narrow" panose="020B0606020202030204" pitchFamily="34" charset="0"/>
              </a:rPr>
              <a:t>, 1</a:t>
            </a:r>
            <a:endParaRPr lang="en-US" sz="2000" dirty="0">
              <a:latin typeface="Arial Narrow" panose="020B0606020202030204" pitchFamily="34" charset="0"/>
            </a:endParaRPr>
          </a:p>
        </p:txBody>
      </p:sp>
    </p:spTree>
    <p:extLst>
      <p:ext uri="{BB962C8B-B14F-4D97-AF65-F5344CB8AC3E}">
        <p14:creationId xmlns:p14="http://schemas.microsoft.com/office/powerpoint/2010/main" val="1785533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news.nationalgeographic.com/content/dam/news/2015/09/08/7mysteriesarchaeology/07amystery.ngsversion.1441720341821.adapt.768.1.jpg"/>
          <p:cNvPicPr>
            <a:picLocks noChangeAspect="1" noChangeArrowheads="1"/>
          </p:cNvPicPr>
          <p:nvPr/>
        </p:nvPicPr>
        <p:blipFill rotWithShape="1">
          <a:blip r:embed="rId2">
            <a:extLst>
              <a:ext uri="{28A0092B-C50C-407E-A947-70E740481C1C}">
                <a14:useLocalDpi xmlns:a14="http://schemas.microsoft.com/office/drawing/2010/main" val="0"/>
              </a:ext>
            </a:extLst>
          </a:blip>
          <a:srcRect l="10701"/>
          <a:stretch/>
        </p:blipFill>
        <p:spPr bwMode="auto">
          <a:xfrm>
            <a:off x="-24063" y="0"/>
            <a:ext cx="920415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695" y="3429000"/>
            <a:ext cx="8626641" cy="3046988"/>
          </a:xfrm>
          <a:prstGeom prst="rect">
            <a:avLst/>
          </a:prstGeom>
          <a:solidFill>
            <a:srgbClr val="FFFFFF">
              <a:alpha val="54902"/>
            </a:srgbClr>
          </a:solidFill>
        </p:spPr>
        <p:txBody>
          <a:bodyPr wrap="square" rtlCol="0">
            <a:spAutoFit/>
          </a:bodyPr>
          <a:lstStyle/>
          <a:p>
            <a:r>
              <a:rPr lang="en-US" sz="2400" dirty="0" smtClean="0"/>
              <a:t>“Our inquiry into Bible archaeology will produce evidences which verify the historicity of the Bible.”</a:t>
            </a:r>
          </a:p>
          <a:p>
            <a:endParaRPr lang="en-US" sz="2400" dirty="0"/>
          </a:p>
          <a:p>
            <a:r>
              <a:rPr lang="en-US" sz="2400" dirty="0" smtClean="0"/>
              <a:t>“The historical accuracy of the Bible does not prove the inspiration of the Bible. But for the Bible to be inspired it must be historically accurate.”</a:t>
            </a:r>
          </a:p>
          <a:p>
            <a:endParaRPr lang="en-US" sz="2400" dirty="0"/>
          </a:p>
          <a:p>
            <a:r>
              <a:rPr lang="en-US" sz="2400" dirty="0" smtClean="0"/>
              <a:t>- Roger Dickson, </a:t>
            </a:r>
            <a:r>
              <a:rPr lang="en-US" sz="2400" i="1" dirty="0" smtClean="0"/>
              <a:t>The Fall of Unbelief, 339, 358.</a:t>
            </a:r>
            <a:endParaRPr lang="en-US" sz="2400" i="1" dirty="0"/>
          </a:p>
        </p:txBody>
      </p:sp>
    </p:spTree>
    <p:extLst>
      <p:ext uri="{BB962C8B-B14F-4D97-AF65-F5344CB8AC3E}">
        <p14:creationId xmlns:p14="http://schemas.microsoft.com/office/powerpoint/2010/main" val="908941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Archaeology</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1600438"/>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Role of Archaeology</a:t>
            </a:r>
          </a:p>
          <a:p>
            <a:pPr marL="400050" indent="-400050">
              <a:buFont typeface="+mj-lt"/>
              <a:buAutoNum type="romanUcPeriod"/>
            </a:pPr>
            <a:endParaRPr lang="en-US"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Discoveries of Archaeology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962728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52322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p:txBody>
      </p:sp>
    </p:spTree>
    <p:extLst>
      <p:ext uri="{BB962C8B-B14F-4D97-AF65-F5344CB8AC3E}">
        <p14:creationId xmlns:p14="http://schemas.microsoft.com/office/powerpoint/2010/main" val="4004785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1.staticflickr.com/3/2247/1510497879_bb387d2b71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16" y="1360200"/>
            <a:ext cx="3112151" cy="46796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Arial Narrow" panose="020B0606020202030204" pitchFamily="34" charset="0"/>
              </a:rPr>
              <a:t>The Moabite Stone</a:t>
            </a:r>
            <a:endParaRPr lang="en-US" sz="3200"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
        <p:nvSpPr>
          <p:cNvPr id="4" name="TextBox 3"/>
          <p:cNvSpPr txBox="1"/>
          <p:nvPr/>
        </p:nvSpPr>
        <p:spPr>
          <a:xfrm>
            <a:off x="3525252" y="1360200"/>
            <a:ext cx="5245769"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Discovered August 19, 1868 by F. A. Klein (German Missionary) in </a:t>
            </a:r>
            <a:r>
              <a:rPr lang="en-US" sz="2400" dirty="0" err="1" smtClean="0">
                <a:latin typeface="Arial Narrow" panose="020B0606020202030204" pitchFamily="34" charset="0"/>
              </a:rPr>
              <a:t>Dibon</a:t>
            </a:r>
            <a:r>
              <a:rPr lang="en-US" sz="2400" dirty="0" smtClean="0">
                <a:latin typeface="Arial Narrow" panose="020B0606020202030204" pitchFamily="34" charset="0"/>
              </a:rPr>
              <a:t>, Moab (13 mi S of Dead Sea)</a:t>
            </a:r>
          </a:p>
          <a:p>
            <a:pPr marL="285750" indent="-285750">
              <a:buFont typeface="Arial" panose="020B0604020202020204" pitchFamily="34" charset="0"/>
              <a:buChar char="•"/>
            </a:pPr>
            <a:r>
              <a:rPr lang="en-US" sz="2400" dirty="0" smtClean="0">
                <a:latin typeface="Arial Narrow" panose="020B0606020202030204" pitchFamily="34" charset="0"/>
              </a:rPr>
              <a:t>Size: 46” H x 24” W x 10 ½” D</a:t>
            </a:r>
          </a:p>
          <a:p>
            <a:pPr marL="285750" indent="-285750">
              <a:buFont typeface="Arial" panose="020B0604020202020204" pitchFamily="34" charset="0"/>
              <a:buChar char="•"/>
            </a:pPr>
            <a:r>
              <a:rPr lang="en-US" sz="2400" dirty="0" smtClean="0">
                <a:latin typeface="Arial Narrow" panose="020B0606020202030204" pitchFamily="34" charset="0"/>
              </a:rPr>
              <a:t>Klein went back to Germany to get $400 to buy it from the Arabs</a:t>
            </a:r>
          </a:p>
          <a:p>
            <a:pPr marL="285750" indent="-285750">
              <a:buFont typeface="Arial" panose="020B0604020202020204" pitchFamily="34" charset="0"/>
              <a:buChar char="•"/>
            </a:pPr>
            <a:r>
              <a:rPr lang="en-US" sz="2400" dirty="0" smtClean="0">
                <a:latin typeface="Arial Narrow" panose="020B0606020202030204" pitchFamily="34" charset="0"/>
              </a:rPr>
              <a:t>Meanwhile, Frenchman, Clermont-</a:t>
            </a:r>
            <a:r>
              <a:rPr lang="en-US" sz="2400" dirty="0" err="1" smtClean="0">
                <a:latin typeface="Arial Narrow" panose="020B0606020202030204" pitchFamily="34" charset="0"/>
              </a:rPr>
              <a:t>Ganneau</a:t>
            </a:r>
            <a:r>
              <a:rPr lang="en-US" sz="2400" dirty="0" smtClean="0">
                <a:latin typeface="Arial Narrow" panose="020B0606020202030204" pitchFamily="34" charset="0"/>
              </a:rPr>
              <a:t> went to see it &amp; made a squeeze (facsimile impression)</a:t>
            </a:r>
          </a:p>
          <a:p>
            <a:pPr marL="285750" indent="-285750">
              <a:buFont typeface="Arial" panose="020B0604020202020204" pitchFamily="34" charset="0"/>
              <a:buChar char="•"/>
            </a:pPr>
            <a:r>
              <a:rPr lang="en-US" sz="2400" dirty="0" smtClean="0">
                <a:latin typeface="Arial Narrow" panose="020B0606020202030204" pitchFamily="34" charset="0"/>
              </a:rPr>
              <a:t>Arabs then destroyed it (heat &amp; cold water) – </a:t>
            </a:r>
            <a:r>
              <a:rPr lang="en-US" sz="2400" dirty="0" err="1" smtClean="0">
                <a:latin typeface="Arial Narrow" panose="020B0606020202030204" pitchFamily="34" charset="0"/>
              </a:rPr>
              <a:t>Ganneau</a:t>
            </a:r>
            <a:r>
              <a:rPr lang="en-US" sz="2400" dirty="0" smtClean="0">
                <a:latin typeface="Arial Narrow" panose="020B0606020202030204" pitchFamily="34" charset="0"/>
              </a:rPr>
              <a:t> later gathered all fragments – put it back together</a:t>
            </a:r>
          </a:p>
          <a:p>
            <a:pPr marL="285750" indent="-285750">
              <a:buFont typeface="Arial" panose="020B0604020202020204" pitchFamily="34" charset="0"/>
              <a:buChar char="•"/>
            </a:pPr>
            <a:r>
              <a:rPr lang="en-US" sz="2400" dirty="0" smtClean="0">
                <a:latin typeface="Arial Narrow" panose="020B0606020202030204" pitchFamily="34" charset="0"/>
              </a:rPr>
              <a:t>Now in Paris.</a:t>
            </a:r>
            <a:endParaRPr lang="en-US" sz="2400" dirty="0">
              <a:latin typeface="Arial Narrow" panose="020B0606020202030204" pitchFamily="34" charset="0"/>
            </a:endParaRPr>
          </a:p>
        </p:txBody>
      </p:sp>
    </p:spTree>
    <p:extLst>
      <p:ext uri="{BB962C8B-B14F-4D97-AF65-F5344CB8AC3E}">
        <p14:creationId xmlns:p14="http://schemas.microsoft.com/office/powerpoint/2010/main" val="3999645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1.staticflickr.com/3/2247/1510497879_bb387d2b71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16" y="1360200"/>
            <a:ext cx="3112151" cy="46796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The Moabite Stone</a:t>
            </a:r>
          </a:p>
        </p:txBody>
      </p:sp>
      <p:sp>
        <p:nvSpPr>
          <p:cNvPr id="4" name="TextBox 3"/>
          <p:cNvSpPr txBox="1"/>
          <p:nvPr/>
        </p:nvSpPr>
        <p:spPr>
          <a:xfrm>
            <a:off x="3525252" y="1360200"/>
            <a:ext cx="5245769" cy="4031873"/>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smtClean="0">
                <a:ln>
                  <a:noFill/>
                </a:ln>
                <a:solidFill>
                  <a:sysClr val="windowText" lastClr="000000"/>
                </a:solidFill>
                <a:effectLst/>
                <a:uLnTx/>
                <a:uFillTx/>
                <a:latin typeface="Arial Narrow" panose="020B0606020202030204" pitchFamily="34" charset="0"/>
              </a:rPr>
              <a:t>Monument</a:t>
            </a:r>
            <a:r>
              <a:rPr kumimoji="0" lang="en-US" sz="2400" b="0" i="0" u="none" strike="noStrike" kern="0" cap="none" spc="0" normalizeH="0" noProof="0" dirty="0" smtClean="0">
                <a:ln>
                  <a:noFill/>
                </a:ln>
                <a:solidFill>
                  <a:sysClr val="windowText" lastClr="000000"/>
                </a:solidFill>
                <a:effectLst/>
                <a:uLnTx/>
                <a:uFillTx/>
                <a:latin typeface="Arial Narrow" panose="020B0606020202030204" pitchFamily="34" charset="0"/>
              </a:rPr>
              <a:t> was made when </a:t>
            </a:r>
            <a:r>
              <a:rPr kumimoji="0" lang="en-US" sz="2400" b="0" i="0" u="none" strike="noStrike" kern="0" cap="none" spc="0" normalizeH="0" noProof="0" dirty="0" err="1" smtClean="0">
                <a:ln>
                  <a:noFill/>
                </a:ln>
                <a:solidFill>
                  <a:sysClr val="windowText" lastClr="000000"/>
                </a:solidFill>
                <a:effectLst/>
                <a:uLnTx/>
                <a:uFillTx/>
                <a:latin typeface="Arial Narrow" panose="020B0606020202030204" pitchFamily="34" charset="0"/>
              </a:rPr>
              <a:t>Mesha</a:t>
            </a:r>
            <a:r>
              <a:rPr kumimoji="0" lang="en-US" sz="2400" b="0" i="0" u="none" strike="noStrike" kern="0" cap="none" spc="0" normalizeH="0" noProof="0" dirty="0" smtClean="0">
                <a:ln>
                  <a:noFill/>
                </a:ln>
                <a:solidFill>
                  <a:sysClr val="windowText" lastClr="000000"/>
                </a:solidFill>
                <a:effectLst/>
                <a:uLnTx/>
                <a:uFillTx/>
                <a:latin typeface="Arial Narrow" panose="020B0606020202030204" pitchFamily="34" charset="0"/>
              </a:rPr>
              <a:t> was king of Moab (850 BC) – 2 Kings 3:4-5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0" cap="none" spc="0" normalizeH="0" noProof="0" dirty="0" smtClean="0">
              <a:ln>
                <a:noFill/>
              </a:ln>
              <a:solidFill>
                <a:sysClr val="windowText" lastClr="000000"/>
              </a:solidFill>
              <a:effectLst/>
              <a:uLnTx/>
              <a:uFillTx/>
              <a:latin typeface="Arial Narrow" panose="020B0606020202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baseline="0" dirty="0" smtClean="0">
                <a:solidFill>
                  <a:sysClr val="windowText" lastClr="000000"/>
                </a:solidFill>
                <a:latin typeface="Arial Narrow" panose="020B0606020202030204" pitchFamily="34" charset="0"/>
              </a:rPr>
              <a:t>Tells</a:t>
            </a:r>
            <a:r>
              <a:rPr lang="en-US" sz="2400" kern="0" dirty="0" smtClean="0">
                <a:solidFill>
                  <a:sysClr val="windowText" lastClr="000000"/>
                </a:solidFill>
                <a:latin typeface="Arial Narrow" panose="020B0606020202030204" pitchFamily="34" charset="0"/>
              </a:rPr>
              <a:t> how Moabite deity (</a:t>
            </a:r>
            <a:r>
              <a:rPr lang="en-US" sz="2400" kern="0" dirty="0" err="1" smtClean="0">
                <a:solidFill>
                  <a:sysClr val="windowText" lastClr="000000"/>
                </a:solidFill>
                <a:latin typeface="Arial Narrow" panose="020B0606020202030204" pitchFamily="34" charset="0"/>
              </a:rPr>
              <a:t>Chemosh</a:t>
            </a:r>
            <a:r>
              <a:rPr lang="en-US" sz="2400" kern="0" dirty="0" smtClean="0">
                <a:solidFill>
                  <a:sysClr val="windowText" lastClr="000000"/>
                </a:solidFill>
                <a:latin typeface="Arial Narrow" panose="020B0606020202030204" pitchFamily="34" charset="0"/>
              </a:rPr>
              <a:t>) allowed Israel to overpower them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0" dirty="0" smtClean="0">
              <a:solidFill>
                <a:sysClr val="windowText" lastClr="000000"/>
              </a:solidFill>
              <a:latin typeface="Arial Narrow" panose="020B0606020202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smtClean="0">
                <a:ln>
                  <a:noFill/>
                </a:ln>
                <a:solidFill>
                  <a:sysClr val="windowText" lastClr="000000"/>
                </a:solidFill>
                <a:effectLst/>
                <a:uLnTx/>
                <a:uFillTx/>
                <a:latin typeface="Arial Narrow" panose="020B0606020202030204" pitchFamily="34" charset="0"/>
              </a:rPr>
              <a:t>Tells</a:t>
            </a:r>
            <a:r>
              <a:rPr kumimoji="0" lang="en-US" sz="2400" b="0" i="0" u="none" strike="noStrike" kern="0" cap="none" spc="0" normalizeH="0" noProof="0" dirty="0" smtClean="0">
                <a:ln>
                  <a:noFill/>
                </a:ln>
                <a:solidFill>
                  <a:sysClr val="windowText" lastClr="000000"/>
                </a:solidFill>
                <a:effectLst/>
                <a:uLnTx/>
                <a:uFillTx/>
                <a:latin typeface="Arial Narrow" panose="020B0606020202030204" pitchFamily="34" charset="0"/>
              </a:rPr>
              <a:t> </a:t>
            </a:r>
            <a:r>
              <a:rPr lang="en-US" sz="2400" kern="0" dirty="0" smtClean="0">
                <a:solidFill>
                  <a:sysClr val="windowText" lastClr="000000"/>
                </a:solidFill>
                <a:latin typeface="Arial Narrow" panose="020B0606020202030204" pitchFamily="34" charset="0"/>
              </a:rPr>
              <a:t>of</a:t>
            </a:r>
            <a:r>
              <a:rPr kumimoji="0" lang="en-US" sz="2400" b="0" i="0" u="none" strike="noStrike" kern="0" cap="none" spc="0" normalizeH="0" noProof="0" dirty="0" smtClean="0">
                <a:ln>
                  <a:noFill/>
                </a:ln>
                <a:solidFill>
                  <a:sysClr val="windowText" lastClr="000000"/>
                </a:solidFill>
                <a:effectLst/>
                <a:uLnTx/>
                <a:uFillTx/>
                <a:latin typeface="Arial Narrow" panose="020B0606020202030204" pitchFamily="34" charset="0"/>
              </a:rPr>
              <a:t> </a:t>
            </a:r>
            <a:r>
              <a:rPr kumimoji="0" lang="en-US" sz="2400" b="0" i="0" u="none" strike="noStrike" kern="0" cap="none" spc="0" normalizeH="0" noProof="0" dirty="0" err="1" smtClean="0">
                <a:ln>
                  <a:noFill/>
                </a:ln>
                <a:solidFill>
                  <a:sysClr val="windowText" lastClr="000000"/>
                </a:solidFill>
                <a:effectLst/>
                <a:uLnTx/>
                <a:uFillTx/>
                <a:latin typeface="Arial Narrow" panose="020B0606020202030204" pitchFamily="34" charset="0"/>
              </a:rPr>
              <a:t>Mesha’s</a:t>
            </a:r>
            <a:r>
              <a:rPr lang="en-US" sz="2400" kern="0" dirty="0">
                <a:solidFill>
                  <a:sysClr val="windowText" lastClr="000000"/>
                </a:solidFill>
                <a:latin typeface="Arial Narrow" panose="020B0606020202030204" pitchFamily="34" charset="0"/>
              </a:rPr>
              <a:t> </a:t>
            </a:r>
            <a:r>
              <a:rPr lang="en-US" sz="2400" kern="0" dirty="0" smtClean="0">
                <a:solidFill>
                  <a:sysClr val="windowText" lastClr="000000"/>
                </a:solidFill>
                <a:latin typeface="Arial Narrow" panose="020B0606020202030204" pitchFamily="34" charset="0"/>
              </a:rPr>
              <a:t>revolt against Ahab (Israel) – Showing were contemporaries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0" dirty="0" smtClean="0">
              <a:solidFill>
                <a:sysClr val="windowText" lastClr="000000"/>
              </a:solidFill>
              <a:latin typeface="Arial Narrow" panose="020B0606020202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err="1" smtClean="0">
                <a:ln>
                  <a:noFill/>
                </a:ln>
                <a:solidFill>
                  <a:sysClr val="windowText" lastClr="000000"/>
                </a:solidFill>
                <a:effectLst/>
                <a:uLnTx/>
                <a:uFillTx/>
                <a:latin typeface="Arial Narrow" panose="020B0606020202030204" pitchFamily="34" charset="0"/>
              </a:rPr>
              <a:t>Omri</a:t>
            </a:r>
            <a:r>
              <a:rPr kumimoji="0" lang="en-US" sz="2400" b="0" i="0" u="none" strike="noStrike" kern="0" cap="none" spc="0" normalizeH="0" baseline="0" noProof="0" dirty="0" smtClean="0">
                <a:ln>
                  <a:noFill/>
                </a:ln>
                <a:solidFill>
                  <a:sysClr val="windowText" lastClr="000000"/>
                </a:solidFill>
                <a:effectLst/>
                <a:uLnTx/>
                <a:uFillTx/>
                <a:latin typeface="Arial Narrow" panose="020B0606020202030204" pitchFamily="34" charset="0"/>
              </a:rPr>
              <a:t> is confirmed as being king of Israel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0" cap="none" spc="0" normalizeH="0" baseline="0" noProof="0" dirty="0" smtClean="0">
              <a:ln>
                <a:noFill/>
              </a:ln>
              <a:solidFill>
                <a:sysClr val="windowText" lastClr="000000"/>
              </a:solidFill>
              <a:effectLst/>
              <a:uLnTx/>
              <a:uFillTx/>
              <a:latin typeface="Arial Narrow" panose="020B0606020202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smtClean="0">
                <a:solidFill>
                  <a:sysClr val="windowText" lastClr="000000"/>
                </a:solidFill>
                <a:latin typeface="Arial Narrow" panose="020B0606020202030204" pitchFamily="34" charset="0"/>
              </a:rPr>
              <a:t>Use of “Yahweh” referring to the God of Israel.</a:t>
            </a:r>
            <a:endParaRPr kumimoji="0" lang="en-US" sz="2400" b="0" i="0" u="none" strike="noStrike" kern="0" cap="none" spc="0" normalizeH="0" baseline="0" noProof="0" dirty="0" smtClean="0">
              <a:ln>
                <a:noFill/>
              </a:ln>
              <a:solidFill>
                <a:sysClr val="windowText" lastClr="000000"/>
              </a:solidFill>
              <a:effectLst/>
              <a:uLnTx/>
              <a:uFillTx/>
              <a:latin typeface="Arial Narrow" panose="020B0606020202030204" pitchFamily="34" charset="0"/>
            </a:endParaRPr>
          </a:p>
        </p:txBody>
      </p:sp>
    </p:spTree>
    <p:extLst>
      <p:ext uri="{BB962C8B-B14F-4D97-AF65-F5344CB8AC3E}">
        <p14:creationId xmlns:p14="http://schemas.microsoft.com/office/powerpoint/2010/main" val="2782078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95410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noProof="0" dirty="0" smtClean="0">
                <a:solidFill>
                  <a:prstClr val="black"/>
                </a:solidFill>
                <a:latin typeface="Arial Narrow" panose="020B0606020202030204" pitchFamily="34" charset="0"/>
              </a:rPr>
              <a:t>Black Obelisk of </a:t>
            </a:r>
            <a:r>
              <a:rPr lang="en-US" sz="2800" b="1" noProof="0" dirty="0" err="1" smtClean="0">
                <a:solidFill>
                  <a:prstClr val="black"/>
                </a:solidFill>
                <a:latin typeface="Arial Narrow" panose="020B0606020202030204" pitchFamily="34" charset="0"/>
              </a:rPr>
              <a:t>Shalmaneser</a:t>
            </a:r>
            <a:r>
              <a:rPr lang="en-US" sz="2800" b="1" noProof="0" dirty="0" smtClean="0">
                <a:solidFill>
                  <a:prstClr val="black"/>
                </a:solidFill>
                <a:latin typeface="Arial Narrow" panose="020B0606020202030204" pitchFamily="34" charset="0"/>
              </a:rPr>
              <a:t> III</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036287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ancientreplicas.com/black-obelisk-1-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44" y="1685162"/>
            <a:ext cx="3288676" cy="42437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Black Obelisk of </a:t>
            </a:r>
            <a:r>
              <a:rPr kumimoji="0" lang="en-US" sz="3200" b="0" i="0" u="none" strike="noStrike" kern="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Shalmaneser</a:t>
            </a: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III</a:t>
            </a:r>
          </a:p>
        </p:txBody>
      </p:sp>
      <p:sp>
        <p:nvSpPr>
          <p:cNvPr id="4" name="TextBox 3"/>
          <p:cNvSpPr txBox="1"/>
          <p:nvPr/>
        </p:nvSpPr>
        <p:spPr>
          <a:xfrm>
            <a:off x="3525252" y="1360200"/>
            <a:ext cx="5342022"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Discovered in 1846 by Henry Layard at Nimrod (Mesopotamia)</a:t>
            </a:r>
          </a:p>
          <a:p>
            <a:pPr marL="285750" indent="-285750">
              <a:buFont typeface="Arial" panose="020B0604020202020204" pitchFamily="34" charset="0"/>
              <a:buChar char="•"/>
            </a:pPr>
            <a:r>
              <a:rPr lang="en-US" sz="2400" dirty="0" smtClean="0">
                <a:latin typeface="Arial Narrow" panose="020B0606020202030204" pitchFamily="34" charset="0"/>
              </a:rPr>
              <a:t>Made by </a:t>
            </a:r>
            <a:r>
              <a:rPr lang="en-US" sz="2400" dirty="0" err="1" smtClean="0">
                <a:latin typeface="Arial Narrow" panose="020B0606020202030204" pitchFamily="34" charset="0"/>
              </a:rPr>
              <a:t>Shalmaneser</a:t>
            </a:r>
            <a:r>
              <a:rPr lang="en-US" sz="2400" dirty="0" smtClean="0">
                <a:latin typeface="Arial Narrow" panose="020B0606020202030204" pitchFamily="34" charset="0"/>
              </a:rPr>
              <a:t>, III king of Assyria</a:t>
            </a:r>
          </a:p>
          <a:p>
            <a:pPr marL="285750" indent="-285750">
              <a:buFont typeface="Arial" panose="020B0604020202020204" pitchFamily="34" charset="0"/>
              <a:buChar char="•"/>
            </a:pPr>
            <a:r>
              <a:rPr lang="en-US" sz="2400" dirty="0" smtClean="0">
                <a:latin typeface="Arial Narrow" panose="020B0606020202030204" pitchFamily="34" charset="0"/>
              </a:rPr>
              <a:t>Size: 6 ½’ Tall – with four sides – 5 rows of reliefs</a:t>
            </a:r>
          </a:p>
          <a:p>
            <a:pPr marL="285750" indent="-285750">
              <a:buFont typeface="Arial" panose="020B0604020202020204" pitchFamily="34" charset="0"/>
              <a:buChar char="•"/>
            </a:pPr>
            <a:r>
              <a:rPr lang="en-US" sz="2400" dirty="0" smtClean="0">
                <a:latin typeface="Arial Narrow" panose="020B0606020202030204" pitchFamily="34" charset="0"/>
              </a:rPr>
              <a:t>Now in British Museum</a:t>
            </a:r>
          </a:p>
          <a:p>
            <a:pPr marL="285750" indent="-285750">
              <a:buFont typeface="Arial" panose="020B0604020202020204" pitchFamily="34" charset="0"/>
              <a:buChar char="•"/>
            </a:pPr>
            <a:r>
              <a:rPr lang="en-US" sz="2400" dirty="0" smtClean="0">
                <a:latin typeface="Arial Narrow" panose="020B0606020202030204" pitchFamily="34" charset="0"/>
              </a:rPr>
              <a:t>Tells us victories of </a:t>
            </a:r>
            <a:r>
              <a:rPr lang="en-US" sz="2400" dirty="0" err="1" smtClean="0">
                <a:latin typeface="Arial Narrow" panose="020B0606020202030204" pitchFamily="34" charset="0"/>
              </a:rPr>
              <a:t>Shalmaneser</a:t>
            </a:r>
            <a:r>
              <a:rPr lang="en-US" sz="2400" dirty="0" smtClean="0">
                <a:latin typeface="Arial Narrow" panose="020B0606020202030204" pitchFamily="34" charset="0"/>
              </a:rPr>
              <a:t>, III (859-824 BC)</a:t>
            </a:r>
          </a:p>
          <a:p>
            <a:pPr marL="285750" indent="-285750">
              <a:buFont typeface="Arial" panose="020B0604020202020204" pitchFamily="34" charset="0"/>
              <a:buChar char="•"/>
            </a:pPr>
            <a:r>
              <a:rPr lang="en-US" sz="2400" dirty="0" smtClean="0">
                <a:latin typeface="Arial Narrow" panose="020B0606020202030204" pitchFamily="34" charset="0"/>
              </a:rPr>
              <a:t>Mentions Jehu (King of Israel, 841-814) as bowing before </a:t>
            </a:r>
            <a:r>
              <a:rPr lang="en-US" sz="2400" dirty="0" err="1" smtClean="0">
                <a:latin typeface="Arial Narrow" panose="020B0606020202030204" pitchFamily="34" charset="0"/>
              </a:rPr>
              <a:t>Shalmaneser</a:t>
            </a:r>
            <a:r>
              <a:rPr lang="en-US" sz="2400" dirty="0" smtClean="0">
                <a:latin typeface="Arial Narrow" panose="020B0606020202030204" pitchFamily="34" charset="0"/>
              </a:rPr>
              <a:t> (2 Kings 9, 10)</a:t>
            </a:r>
          </a:p>
          <a:p>
            <a:pPr marL="285750" indent="-285750">
              <a:buFont typeface="Arial" panose="020B0604020202020204" pitchFamily="34" charset="0"/>
              <a:buChar char="•"/>
            </a:pPr>
            <a:r>
              <a:rPr lang="en-US" sz="2400" dirty="0" smtClean="0">
                <a:latin typeface="Arial Narrow" panose="020B0606020202030204" pitchFamily="34" charset="0"/>
              </a:rPr>
              <a:t>Mentions </a:t>
            </a:r>
            <a:r>
              <a:rPr lang="en-US" sz="2400" dirty="0" err="1" smtClean="0">
                <a:latin typeface="Arial Narrow" panose="020B0606020202030204" pitchFamily="34" charset="0"/>
              </a:rPr>
              <a:t>Shalmaneser</a:t>
            </a:r>
            <a:r>
              <a:rPr lang="en-US" sz="2400" dirty="0" smtClean="0">
                <a:latin typeface="Arial Narrow" panose="020B0606020202030204" pitchFamily="34" charset="0"/>
              </a:rPr>
              <a:t> went against coalition of kings of Damascus &amp; Palestine (</a:t>
            </a:r>
            <a:r>
              <a:rPr lang="en-US" sz="2400" dirty="0" err="1" smtClean="0">
                <a:latin typeface="Arial Narrow" panose="020B0606020202030204" pitchFamily="34" charset="0"/>
              </a:rPr>
              <a:t>Hazael</a:t>
            </a:r>
            <a:r>
              <a:rPr lang="en-US" sz="2400" dirty="0" smtClean="0">
                <a:latin typeface="Arial Narrow" panose="020B0606020202030204" pitchFamily="34" charset="0"/>
              </a:rPr>
              <a:t> &amp; Ahab) – 2 Kings 8:7-ff</a:t>
            </a:r>
          </a:p>
        </p:txBody>
      </p:sp>
    </p:spTree>
    <p:extLst>
      <p:ext uri="{BB962C8B-B14F-4D97-AF65-F5344CB8AC3E}">
        <p14:creationId xmlns:p14="http://schemas.microsoft.com/office/powerpoint/2010/main" val="2268811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138499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noProof="0" dirty="0" smtClean="0">
                <a:solidFill>
                  <a:prstClr val="black"/>
                </a:solidFill>
                <a:latin typeface="Arial Narrow" panose="020B0606020202030204" pitchFamily="34" charset="0"/>
              </a:rPr>
              <a:t>Black Obelisk of </a:t>
            </a:r>
            <a:r>
              <a:rPr lang="en-US" sz="2800" b="1" noProof="0" dirty="0" err="1" smtClean="0">
                <a:solidFill>
                  <a:prstClr val="black"/>
                </a:solidFill>
                <a:latin typeface="Arial Narrow" panose="020B0606020202030204" pitchFamily="34" charset="0"/>
              </a:rPr>
              <a:t>Shalmaneser</a:t>
            </a:r>
            <a:r>
              <a:rPr lang="en-US" sz="2800" b="1" noProof="0" dirty="0" smtClean="0">
                <a:solidFill>
                  <a:prstClr val="black"/>
                </a:solidFill>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dirty="0" smtClean="0">
                <a:ln>
                  <a:noFill/>
                </a:ln>
                <a:solidFill>
                  <a:prstClr val="black"/>
                </a:solidFill>
                <a:effectLst/>
                <a:uLnTx/>
                <a:uFillTx/>
                <a:latin typeface="Arial Narrow" panose="020B0606020202030204" pitchFamily="34" charset="0"/>
                <a:ea typeface="+mn-ea"/>
                <a:cs typeface="+mn-cs"/>
              </a:rPr>
              <a:t>Inscriptions</a:t>
            </a:r>
            <a:r>
              <a:rPr kumimoji="0" lang="en-US" sz="2800" b="1" i="0" u="none" strike="noStrike" kern="1200" cap="none" spc="0" normalizeH="0" dirty="0" smtClean="0">
                <a:ln>
                  <a:noFill/>
                </a:ln>
                <a:solidFill>
                  <a:prstClr val="black"/>
                </a:solidFill>
                <a:effectLst/>
                <a:uLnTx/>
                <a:uFillTx/>
                <a:latin typeface="Arial Narrow" panose="020B0606020202030204" pitchFamily="34" charset="0"/>
                <a:ea typeface="+mn-ea"/>
                <a:cs typeface="+mn-cs"/>
              </a:rPr>
              <a:t> of Shishak</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651977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Inscriptions of Shishak</a:t>
            </a:r>
          </a:p>
        </p:txBody>
      </p:sp>
      <p:pic>
        <p:nvPicPr>
          <p:cNvPr id="9218" name="Picture 2" descr="http://people.bethel.edu/~pferris/historical/hidden/HistSynopsisLinks/img/BubastitePortal-ShishakCityList-Karnak.jp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2583" y="3671888"/>
            <a:ext cx="3810000" cy="28575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http://www.bibleplaces.com/wp-content/uploads/2015/07/Karnak-Temple-Bubastite-Portal-Shishak-campaign-to-Canaan-tb011105942-bibleplac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583" y="1054016"/>
            <a:ext cx="3810000" cy="2533651"/>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38862" y="1360200"/>
            <a:ext cx="4728411"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Shishak – King of Egypt (945-924 BC)</a:t>
            </a:r>
          </a:p>
          <a:p>
            <a:pPr marL="285750" indent="-285750">
              <a:buFont typeface="Arial" panose="020B0604020202020204" pitchFamily="34" charset="0"/>
              <a:buChar char="•"/>
            </a:pPr>
            <a:r>
              <a:rPr lang="en-US" sz="2400" dirty="0" smtClean="0">
                <a:latin typeface="Arial Narrow" panose="020B0606020202030204" pitchFamily="34" charset="0"/>
              </a:rPr>
              <a:t>His inscription is on wall of the temple of </a:t>
            </a:r>
            <a:r>
              <a:rPr lang="en-US" sz="2400" dirty="0" err="1" smtClean="0">
                <a:latin typeface="Arial Narrow" panose="020B0606020202030204" pitchFamily="34" charset="0"/>
              </a:rPr>
              <a:t>Amun</a:t>
            </a:r>
            <a:r>
              <a:rPr lang="en-US" sz="2400" dirty="0" smtClean="0">
                <a:latin typeface="Arial Narrow" panose="020B0606020202030204" pitchFamily="34" charset="0"/>
              </a:rPr>
              <a:t> at </a:t>
            </a:r>
            <a:r>
              <a:rPr lang="en-US" sz="2400" dirty="0" err="1" smtClean="0">
                <a:latin typeface="Arial Narrow" panose="020B0606020202030204" pitchFamily="34" charset="0"/>
              </a:rPr>
              <a:t>Karnak</a:t>
            </a:r>
            <a:r>
              <a:rPr lang="en-US" sz="2400" dirty="0" smtClean="0">
                <a:latin typeface="Arial Narrow" panose="020B0606020202030204" pitchFamily="34" charset="0"/>
              </a:rPr>
              <a:t> in Egypt</a:t>
            </a:r>
          </a:p>
          <a:p>
            <a:pPr marL="285750" indent="-285750">
              <a:buFont typeface="Arial" panose="020B0604020202020204" pitchFamily="34" charset="0"/>
              <a:buChar char="•"/>
            </a:pPr>
            <a:r>
              <a:rPr lang="en-US" sz="2400" dirty="0" smtClean="0">
                <a:latin typeface="Arial Narrow" panose="020B0606020202030204" pitchFamily="34" charset="0"/>
              </a:rPr>
              <a:t>Tells of his campaigns into Israelite territory</a:t>
            </a:r>
          </a:p>
          <a:p>
            <a:pPr marL="285750" indent="-285750">
              <a:buFont typeface="Arial" panose="020B0604020202020204" pitchFamily="34" charset="0"/>
              <a:buChar char="•"/>
            </a:pPr>
            <a:r>
              <a:rPr lang="en-US" sz="2400" dirty="0" smtClean="0">
                <a:latin typeface="Arial Narrow" panose="020B0606020202030204" pitchFamily="34" charset="0"/>
              </a:rPr>
              <a:t>Shows he was a contemporary with </a:t>
            </a:r>
            <a:r>
              <a:rPr lang="en-US" sz="2400" dirty="0" err="1" smtClean="0">
                <a:latin typeface="Arial Narrow" panose="020B0606020202030204" pitchFamily="34" charset="0"/>
              </a:rPr>
              <a:t>Rehoboam</a:t>
            </a:r>
            <a:r>
              <a:rPr lang="en-US" sz="2400" dirty="0" smtClean="0">
                <a:latin typeface="Arial Narrow" panose="020B0606020202030204" pitchFamily="34" charset="0"/>
              </a:rPr>
              <a:t> and Jeroboam</a:t>
            </a:r>
          </a:p>
          <a:p>
            <a:pPr marL="285750" indent="-285750">
              <a:buFont typeface="Arial" panose="020B0604020202020204" pitchFamily="34" charset="0"/>
              <a:buChar char="•"/>
            </a:pPr>
            <a:r>
              <a:rPr lang="en-US" sz="2400" dirty="0" smtClean="0">
                <a:latin typeface="Arial Narrow" panose="020B0606020202030204" pitchFamily="34" charset="0"/>
              </a:rPr>
              <a:t>Tells of him presenting 156 </a:t>
            </a:r>
            <a:r>
              <a:rPr lang="en-US" sz="2400" dirty="0" err="1" smtClean="0">
                <a:latin typeface="Arial Narrow" panose="020B0606020202030204" pitchFamily="34" charset="0"/>
              </a:rPr>
              <a:t>Palestian</a:t>
            </a:r>
            <a:r>
              <a:rPr lang="en-US" sz="2400" dirty="0" smtClean="0">
                <a:latin typeface="Arial Narrow" panose="020B0606020202030204" pitchFamily="34" charset="0"/>
              </a:rPr>
              <a:t> prisoners to the god </a:t>
            </a:r>
            <a:r>
              <a:rPr lang="en-US" sz="2400" dirty="0" err="1" smtClean="0">
                <a:latin typeface="Arial Narrow" panose="020B0606020202030204" pitchFamily="34" charset="0"/>
              </a:rPr>
              <a:t>Amun</a:t>
            </a:r>
            <a:endParaRPr lang="en-US" sz="2400" dirty="0" smtClean="0">
              <a:latin typeface="Arial Narrow" panose="020B0606020202030204" pitchFamily="34" charset="0"/>
            </a:endParaRPr>
          </a:p>
          <a:p>
            <a:pPr marL="285750" indent="-285750">
              <a:buFont typeface="Arial" panose="020B0604020202020204" pitchFamily="34" charset="0"/>
              <a:buChar char="•"/>
            </a:pPr>
            <a:r>
              <a:rPr lang="en-US" sz="2400" dirty="0" smtClean="0">
                <a:latin typeface="Arial Narrow" panose="020B0606020202030204" pitchFamily="34" charset="0"/>
              </a:rPr>
              <a:t>Mentions 156 cities taken – including Megiddo (where a fragment of a stele of Shishak was found)</a:t>
            </a:r>
          </a:p>
          <a:p>
            <a:pPr marL="285750" indent="-285750">
              <a:buFont typeface="Arial" panose="020B0604020202020204" pitchFamily="34" charset="0"/>
              <a:buChar char="•"/>
            </a:pPr>
            <a:r>
              <a:rPr lang="en-US" sz="2400" dirty="0" smtClean="0">
                <a:latin typeface="Arial Narrow" panose="020B0606020202030204" pitchFamily="34" charset="0"/>
              </a:rPr>
              <a:t>1 Kings 14:25-26; 2 Chron.12:2,9</a:t>
            </a:r>
          </a:p>
        </p:txBody>
      </p:sp>
    </p:spTree>
    <p:extLst>
      <p:ext uri="{BB962C8B-B14F-4D97-AF65-F5344CB8AC3E}">
        <p14:creationId xmlns:p14="http://schemas.microsoft.com/office/powerpoint/2010/main" val="2531168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181588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noProof="0" dirty="0" smtClean="0">
                <a:solidFill>
                  <a:prstClr val="black"/>
                </a:solidFill>
                <a:latin typeface="Arial Narrow" panose="020B0606020202030204" pitchFamily="34" charset="0"/>
              </a:rPr>
              <a:t>Black Obelisk of </a:t>
            </a:r>
            <a:r>
              <a:rPr lang="en-US" sz="2800" b="1" noProof="0" dirty="0" err="1" smtClean="0">
                <a:solidFill>
                  <a:prstClr val="black"/>
                </a:solidFill>
                <a:latin typeface="Arial Narrow" panose="020B0606020202030204" pitchFamily="34" charset="0"/>
              </a:rPr>
              <a:t>Shalmaneser</a:t>
            </a:r>
            <a:r>
              <a:rPr lang="en-US" sz="2800" b="1" noProof="0" dirty="0" smtClean="0">
                <a:solidFill>
                  <a:prstClr val="black"/>
                </a:solidFill>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dirty="0" smtClean="0">
                <a:ln>
                  <a:noFill/>
                </a:ln>
                <a:solidFill>
                  <a:prstClr val="black"/>
                </a:solidFill>
                <a:effectLst/>
                <a:uLnTx/>
                <a:uFillTx/>
                <a:latin typeface="Arial Narrow" panose="020B0606020202030204" pitchFamily="34" charset="0"/>
                <a:ea typeface="+mn-ea"/>
                <a:cs typeface="+mn-cs"/>
              </a:rPr>
              <a:t>Inscriptions</a:t>
            </a:r>
            <a:r>
              <a:rPr kumimoji="0" lang="en-US" sz="2800" b="1" i="0" u="none" strike="noStrike" kern="1200" cap="none" spc="0" normalizeH="0" dirty="0" smtClean="0">
                <a:ln>
                  <a:noFill/>
                </a:ln>
                <a:solidFill>
                  <a:prstClr val="black"/>
                </a:solidFill>
                <a:effectLst/>
                <a:uLnTx/>
                <a:uFillTx/>
                <a:latin typeface="Arial Narrow" panose="020B0606020202030204" pitchFamily="34" charset="0"/>
                <a:ea typeface="+mn-ea"/>
                <a:cs typeface="+mn-cs"/>
              </a:rPr>
              <a:t>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baseline="0" noProof="0" dirty="0" smtClean="0">
                <a:solidFill>
                  <a:prstClr val="black"/>
                </a:solidFill>
                <a:latin typeface="Arial Narrow" panose="020B0606020202030204" pitchFamily="34" charset="0"/>
              </a:rPr>
              <a:t>Annals of Sargon</a:t>
            </a:r>
            <a:r>
              <a:rPr lang="en-US" sz="2800" b="1" noProof="0" dirty="0" smtClean="0">
                <a:solidFill>
                  <a:prstClr val="black"/>
                </a:solidFill>
                <a:latin typeface="Arial Narrow" panose="020B0606020202030204" pitchFamily="34" charset="0"/>
              </a:rPr>
              <a:t> II</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44235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Annals of Sargon</a:t>
            </a:r>
            <a:r>
              <a:rPr kumimoji="0" lang="en-US" sz="3200" b="0" i="0" u="none" strike="noStrike" kern="0" cap="none" spc="0" normalizeH="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II</a:t>
            </a:r>
            <a:endPar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endParaRPr>
          </a:p>
        </p:txBody>
      </p:sp>
      <p:pic>
        <p:nvPicPr>
          <p:cNvPr id="12290" name="Picture 2" descr="Sargon II received a minister. British Museum. Photo by Ferrell Jenk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189" y="1249780"/>
            <a:ext cx="4074026" cy="305552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3507" y="4305300"/>
            <a:ext cx="4029075" cy="1015663"/>
          </a:xfrm>
          <a:prstGeom prst="rect">
            <a:avLst/>
          </a:prstGeom>
          <a:noFill/>
        </p:spPr>
        <p:txBody>
          <a:bodyPr wrap="square" rtlCol="0">
            <a:spAutoFit/>
          </a:bodyPr>
          <a:lstStyle/>
          <a:p>
            <a:pPr algn="ctr"/>
            <a:r>
              <a:rPr lang="en-US" sz="2000" dirty="0" smtClean="0">
                <a:latin typeface="Arial Narrow" panose="020B0606020202030204" pitchFamily="34" charset="0"/>
              </a:rPr>
              <a:t>Sargon (left) receives a minister</a:t>
            </a:r>
          </a:p>
          <a:p>
            <a:pPr algn="ctr"/>
            <a:r>
              <a:rPr lang="en-US" sz="2000" dirty="0" smtClean="0">
                <a:latin typeface="Arial Narrow" panose="020B0606020202030204" pitchFamily="34" charset="0"/>
              </a:rPr>
              <a:t>Photo by Ferrell Jenkins</a:t>
            </a:r>
          </a:p>
          <a:p>
            <a:pPr algn="ctr"/>
            <a:r>
              <a:rPr lang="en-US" sz="2000" dirty="0" smtClean="0">
                <a:latin typeface="Arial Narrow" panose="020B0606020202030204" pitchFamily="34" charset="0"/>
              </a:rPr>
              <a:t>British Museum</a:t>
            </a:r>
            <a:endParaRPr lang="en-US" sz="2000" dirty="0">
              <a:latin typeface="Arial Narrow" panose="020B0606020202030204" pitchFamily="34" charset="0"/>
            </a:endParaRPr>
          </a:p>
        </p:txBody>
      </p:sp>
      <p:sp>
        <p:nvSpPr>
          <p:cNvPr id="6" name="TextBox 5"/>
          <p:cNvSpPr txBox="1"/>
          <p:nvPr/>
        </p:nvSpPr>
        <p:spPr>
          <a:xfrm>
            <a:off x="4514850" y="1360200"/>
            <a:ext cx="4505325"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Sargon II king of Assyria (722-705 BC)</a:t>
            </a:r>
          </a:p>
          <a:p>
            <a:pPr marL="285750" indent="-285750">
              <a:buFont typeface="Arial" panose="020B0604020202020204" pitchFamily="34" charset="0"/>
              <a:buChar char="•"/>
            </a:pPr>
            <a:r>
              <a:rPr lang="en-US" sz="2400" dirty="0" smtClean="0">
                <a:latin typeface="Arial Narrow" panose="020B0606020202030204" pitchFamily="34" charset="0"/>
              </a:rPr>
              <a:t>Mentioned in Isaiah 20:1</a:t>
            </a:r>
          </a:p>
          <a:p>
            <a:pPr marL="285750" indent="-285750">
              <a:buFont typeface="Arial" panose="020B0604020202020204" pitchFamily="34" charset="0"/>
              <a:buChar char="•"/>
            </a:pPr>
            <a:r>
              <a:rPr lang="en-US" sz="2400" dirty="0" smtClean="0">
                <a:latin typeface="Arial Narrow" panose="020B0606020202030204" pitchFamily="34" charset="0"/>
              </a:rPr>
              <a:t>Critics said name Sargon was not found among Assyrian kings</a:t>
            </a:r>
          </a:p>
          <a:p>
            <a:pPr marL="285750" indent="-285750">
              <a:buFont typeface="Arial" panose="020B0604020202020204" pitchFamily="34" charset="0"/>
              <a:buChar char="•"/>
            </a:pPr>
            <a:r>
              <a:rPr lang="en-US" sz="2400" dirty="0" smtClean="0">
                <a:latin typeface="Arial Narrow" panose="020B0606020202030204" pitchFamily="34" charset="0"/>
              </a:rPr>
              <a:t>Paul Emile </a:t>
            </a:r>
            <a:r>
              <a:rPr lang="en-US" sz="2400" dirty="0" err="1" smtClean="0">
                <a:latin typeface="Arial Narrow" panose="020B0606020202030204" pitchFamily="34" charset="0"/>
              </a:rPr>
              <a:t>Botta</a:t>
            </a:r>
            <a:r>
              <a:rPr lang="en-US" sz="2400" dirty="0" smtClean="0">
                <a:latin typeface="Arial Narrow" panose="020B0606020202030204" pitchFamily="34" charset="0"/>
              </a:rPr>
              <a:t> found his palace in 1843 at </a:t>
            </a:r>
            <a:r>
              <a:rPr lang="en-US" sz="2400" dirty="0" err="1" smtClean="0">
                <a:latin typeface="Arial Narrow" panose="020B0606020202030204" pitchFamily="34" charset="0"/>
              </a:rPr>
              <a:t>Khorsabad</a:t>
            </a:r>
            <a:r>
              <a:rPr lang="en-US" sz="2400" dirty="0" smtClean="0">
                <a:latin typeface="Arial Narrow" panose="020B0606020202030204" pitchFamily="34" charset="0"/>
              </a:rPr>
              <a:t> (northern end of Tigris River)</a:t>
            </a:r>
          </a:p>
          <a:p>
            <a:pPr marL="285750" indent="-285750">
              <a:buFont typeface="Arial" panose="020B0604020202020204" pitchFamily="34" charset="0"/>
              <a:buChar char="•"/>
            </a:pPr>
            <a:r>
              <a:rPr lang="en-US" sz="2400" dirty="0" smtClean="0">
                <a:latin typeface="Arial Narrow" panose="020B0606020202030204" pitchFamily="34" charset="0"/>
              </a:rPr>
              <a:t>Some 22,000 tablets were found</a:t>
            </a:r>
          </a:p>
          <a:p>
            <a:pPr marL="285750" indent="-285750">
              <a:buFont typeface="Arial" panose="020B0604020202020204" pitchFamily="34" charset="0"/>
              <a:buChar char="•"/>
            </a:pPr>
            <a:r>
              <a:rPr lang="en-US" sz="2400" dirty="0" smtClean="0">
                <a:latin typeface="Arial Narrow" panose="020B0606020202030204" pitchFamily="34" charset="0"/>
              </a:rPr>
              <a:t>Items are now in British Museum and Iraq Museum (Baghdad)</a:t>
            </a:r>
          </a:p>
          <a:p>
            <a:pPr marL="285750" indent="-285750">
              <a:buFont typeface="Arial" panose="020B0604020202020204" pitchFamily="34" charset="0"/>
              <a:buChar char="•"/>
            </a:pPr>
            <a:r>
              <a:rPr lang="en-US" sz="2400" dirty="0" smtClean="0">
                <a:latin typeface="Arial Narrow" panose="020B0606020202030204" pitchFamily="34" charset="0"/>
              </a:rPr>
              <a:t>1963 a victor stele commemorating the capture of Ashdod found at Ashdod. </a:t>
            </a:r>
          </a:p>
        </p:txBody>
      </p:sp>
    </p:spTree>
    <p:extLst>
      <p:ext uri="{BB962C8B-B14F-4D97-AF65-F5344CB8AC3E}">
        <p14:creationId xmlns:p14="http://schemas.microsoft.com/office/powerpoint/2010/main" val="1370470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Annals of Sargon</a:t>
            </a:r>
            <a:r>
              <a:rPr kumimoji="0" lang="en-US" sz="3200" b="0" i="0" u="none" strike="noStrike" kern="0" cap="none" spc="0" normalizeH="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II</a:t>
            </a:r>
            <a:endPar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endParaRPr>
          </a:p>
        </p:txBody>
      </p:sp>
      <p:pic>
        <p:nvPicPr>
          <p:cNvPr id="12292" name="Picture 4" descr="This inscription tells of the building of Sargon's palace. Louvre. Photo by Ferrell Jenk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074" y="1246773"/>
            <a:ext cx="3873307" cy="2858502"/>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78950" y="4268788"/>
            <a:ext cx="5925554" cy="1015663"/>
          </a:xfrm>
          <a:prstGeom prst="rect">
            <a:avLst/>
          </a:prstGeom>
          <a:noFill/>
        </p:spPr>
        <p:txBody>
          <a:bodyPr wrap="square" rtlCol="0">
            <a:spAutoFit/>
          </a:bodyPr>
          <a:lstStyle/>
          <a:p>
            <a:pPr algn="ctr"/>
            <a:r>
              <a:rPr lang="en-US" sz="2000" dirty="0" smtClean="0">
                <a:latin typeface="Arial Narrow" panose="020B0606020202030204" pitchFamily="34" charset="0"/>
              </a:rPr>
              <a:t>Inscription tells of building Sargon’s palace</a:t>
            </a:r>
          </a:p>
          <a:p>
            <a:pPr algn="ctr"/>
            <a:r>
              <a:rPr lang="en-US" sz="2000" dirty="0" smtClean="0">
                <a:latin typeface="Arial Narrow" panose="020B0606020202030204" pitchFamily="34" charset="0"/>
              </a:rPr>
              <a:t>Photo by Ferrell Jenkins</a:t>
            </a:r>
          </a:p>
          <a:p>
            <a:pPr algn="ctr"/>
            <a:r>
              <a:rPr lang="en-US" sz="2000" dirty="0" smtClean="0">
                <a:latin typeface="Arial Narrow" panose="020B0606020202030204" pitchFamily="34" charset="0"/>
              </a:rPr>
              <a:t>British Museum</a:t>
            </a:r>
            <a:endParaRPr lang="en-US" sz="2000" dirty="0">
              <a:latin typeface="Arial Narrow" panose="020B0606020202030204" pitchFamily="34" charset="0"/>
            </a:endParaRPr>
          </a:p>
        </p:txBody>
      </p:sp>
    </p:spTree>
    <p:extLst>
      <p:ext uri="{BB962C8B-B14F-4D97-AF65-F5344CB8AC3E}">
        <p14:creationId xmlns:p14="http://schemas.microsoft.com/office/powerpoint/2010/main" val="256802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Annals of Sargon</a:t>
            </a:r>
            <a:r>
              <a:rPr kumimoji="0" lang="en-US" sz="3200" b="0" i="0" u="none" strike="noStrike" kern="0" cap="none" spc="0" normalizeH="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II</a:t>
            </a:r>
            <a:endPar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endParaRPr>
          </a:p>
        </p:txBody>
      </p:sp>
      <p:pic>
        <p:nvPicPr>
          <p:cNvPr id="14338" name="Picture 2" descr="Fragment of the Sargon II inscription found at Ashd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506" y="3995926"/>
            <a:ext cx="5569619" cy="2539747"/>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9731" y="1687602"/>
            <a:ext cx="7693694" cy="2308324"/>
          </a:xfrm>
          <a:prstGeom prst="rect">
            <a:avLst/>
          </a:prstGeom>
          <a:noFill/>
        </p:spPr>
        <p:txBody>
          <a:bodyPr wrap="square" rtlCol="0">
            <a:spAutoFit/>
          </a:bodyPr>
          <a:lstStyle/>
          <a:p>
            <a:r>
              <a:rPr lang="en-US" sz="2400" dirty="0">
                <a:latin typeface="Arial Narrow" panose="020B0606020202030204" pitchFamily="34" charset="0"/>
              </a:rPr>
              <a:t>The photos below were published in an article by </a:t>
            </a:r>
            <a:r>
              <a:rPr lang="en-US" sz="2400" dirty="0" err="1">
                <a:latin typeface="Arial Narrow" panose="020B0606020202030204" pitchFamily="34" charset="0"/>
              </a:rPr>
              <a:t>Hayam</a:t>
            </a:r>
            <a:r>
              <a:rPr lang="en-US" sz="2400" dirty="0">
                <a:latin typeface="Arial Narrow" panose="020B0606020202030204" pitchFamily="34" charset="0"/>
              </a:rPr>
              <a:t> </a:t>
            </a:r>
            <a:r>
              <a:rPr lang="en-US" sz="2400" dirty="0" err="1">
                <a:latin typeface="Arial Narrow" panose="020B0606020202030204" pitchFamily="34" charset="0"/>
              </a:rPr>
              <a:t>Tadmor</a:t>
            </a:r>
            <a:r>
              <a:rPr lang="en-US" sz="2400" dirty="0">
                <a:latin typeface="Arial Narrow" panose="020B0606020202030204" pitchFamily="34" charset="0"/>
              </a:rPr>
              <a:t> (“Philistia Under Assyrian Rule.” </a:t>
            </a:r>
            <a:r>
              <a:rPr lang="en-US" sz="2400" i="1" dirty="0">
                <a:latin typeface="Arial Narrow" panose="020B0606020202030204" pitchFamily="34" charset="0"/>
              </a:rPr>
              <a:t>Biblical Archaeologist</a:t>
            </a:r>
            <a:r>
              <a:rPr lang="en-US" sz="2400" dirty="0">
                <a:latin typeface="Arial Narrow" panose="020B0606020202030204" pitchFamily="34" charset="0"/>
              </a:rPr>
              <a:t> (29:3, 1966). </a:t>
            </a:r>
            <a:r>
              <a:rPr lang="en-US" sz="2400" dirty="0" smtClean="0">
                <a:latin typeface="Arial Narrow" panose="020B0606020202030204" pitchFamily="34" charset="0"/>
              </a:rPr>
              <a:t>A </a:t>
            </a:r>
            <a:r>
              <a:rPr lang="en-US" sz="2400" dirty="0">
                <a:latin typeface="Arial Narrow" panose="020B0606020202030204" pitchFamily="34" charset="0"/>
              </a:rPr>
              <a:t>photo of the piece in the middle below is also published in a </a:t>
            </a:r>
            <a:r>
              <a:rPr lang="en-US" sz="2400" i="1" dirty="0" err="1">
                <a:latin typeface="Arial Narrow" panose="020B0606020202030204" pitchFamily="34" charset="0"/>
              </a:rPr>
              <a:t>BAR</a:t>
            </a:r>
            <a:r>
              <a:rPr lang="en-US" sz="2400" dirty="0" err="1">
                <a:latin typeface="Arial Narrow" panose="020B0606020202030204" pitchFamily="34" charset="0"/>
              </a:rPr>
              <a:t>article</a:t>
            </a:r>
            <a:r>
              <a:rPr lang="en-US" sz="2400" dirty="0">
                <a:latin typeface="Arial Narrow" panose="020B0606020202030204" pitchFamily="34" charset="0"/>
              </a:rPr>
              <a:t> (Jan-Feb, 2007) by H. Shanks on the “Assyrian Palace Discovered in </a:t>
            </a:r>
            <a:r>
              <a:rPr lang="en-US" sz="2400" dirty="0" smtClean="0">
                <a:latin typeface="Arial Narrow" panose="020B0606020202030204" pitchFamily="34" charset="0"/>
              </a:rPr>
              <a:t>Ashdod.” </a:t>
            </a:r>
          </a:p>
          <a:p>
            <a:pPr algn="r"/>
            <a:r>
              <a:rPr lang="en-US" sz="2400" dirty="0" smtClean="0">
                <a:latin typeface="Arial Narrow" panose="020B0606020202030204" pitchFamily="34" charset="0"/>
              </a:rPr>
              <a:t>– Ferrell Jenkins</a:t>
            </a:r>
            <a:endParaRPr lang="en-US" sz="2400" dirty="0">
              <a:latin typeface="Arial Narrow" panose="020B0606020202030204" pitchFamily="34" charset="0"/>
            </a:endParaRPr>
          </a:p>
        </p:txBody>
      </p:sp>
    </p:spTree>
    <p:extLst>
      <p:ext uri="{BB962C8B-B14F-4D97-AF65-F5344CB8AC3E}">
        <p14:creationId xmlns:p14="http://schemas.microsoft.com/office/powerpoint/2010/main" val="2369948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Annals of Sargon</a:t>
            </a:r>
            <a:r>
              <a:rPr kumimoji="0" lang="en-US" sz="3200" b="0" i="0" u="none" strike="noStrike" kern="0" cap="none" spc="0" normalizeH="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II</a:t>
            </a:r>
            <a:endPar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endParaRPr>
          </a:p>
        </p:txBody>
      </p:sp>
      <p:pic>
        <p:nvPicPr>
          <p:cNvPr id="14338" name="Picture 2" descr="Fragment of the Sargon II inscription found at Ashd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85690" cy="1133475"/>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6712" y="1438275"/>
            <a:ext cx="8554954" cy="5324535"/>
          </a:xfrm>
          <a:prstGeom prst="rect">
            <a:avLst/>
          </a:prstGeom>
          <a:noFill/>
        </p:spPr>
        <p:txBody>
          <a:bodyPr wrap="square" rtlCol="0">
            <a:spAutoFit/>
          </a:bodyPr>
          <a:lstStyle/>
          <a:p>
            <a:r>
              <a:rPr lang="en-US" sz="2000" i="1" dirty="0">
                <a:latin typeface="Arial Narrow" panose="020B0606020202030204" pitchFamily="34" charset="0"/>
              </a:rPr>
              <a:t>Fragments of another stele, commemorating the victories of Sargon, were found at Ashdod during the current season, thus offering direct confirmation and vivid illustration of the biblical and Assyrian accounts. In all, three pieces of the stele were discovered. Enough can be made of their contents to show that the inscription duplicated in content if not precisely in wording other victory steles of the Assyrian king. By comparing the Ashdod stele with the others it will be possible to reconstruct the missing parts, one of which described the actual conquest of Ashdod. The inscription was carved in cuneiform signs characteristic of Sargon and his period, on all four sides of a slab of basalt which had been imported from a region north of Megiddo. It may have served as a pedestal for an obelisk, or a statue of the emperor. It must have been erected between the year of victory at Ashdod and the death of the king in 705 B.C., perhaps in 707 when a similar stele was set up in Cyprus. With the accession of Sennacherib in 704, most of the vessel countries revolted; Hezekiah of Judah and </a:t>
            </a:r>
            <a:r>
              <a:rPr lang="en-US" sz="2000" i="1" dirty="0" err="1">
                <a:latin typeface="Arial Narrow" panose="020B0606020202030204" pitchFamily="34" charset="0"/>
              </a:rPr>
              <a:t>Sidqa</a:t>
            </a:r>
            <a:r>
              <a:rPr lang="en-US" sz="2000" i="1" dirty="0">
                <a:latin typeface="Arial Narrow" panose="020B0606020202030204" pitchFamily="34" charset="0"/>
              </a:rPr>
              <a:t> of Ashkelon were the ringleaders in the west. They were able to liberate Ashdod from Assyrian control, and doubtless the event was observed by the destruction of Sargon’s victory stele, symbol of foreign oppression. These fragments of a monumental Assyrian inscription are the first ever found in Palestine</a:t>
            </a:r>
            <a:r>
              <a:rPr lang="en-US" sz="2000" i="1" dirty="0" smtClean="0">
                <a:latin typeface="Arial Narrow" panose="020B0606020202030204" pitchFamily="34" charset="0"/>
              </a:rPr>
              <a:t>.</a:t>
            </a:r>
          </a:p>
          <a:p>
            <a:pPr algn="r"/>
            <a:r>
              <a:rPr lang="en-US" sz="2000" dirty="0">
                <a:latin typeface="Arial Narrow" panose="020B0606020202030204" pitchFamily="34" charset="0"/>
              </a:rPr>
              <a:t> </a:t>
            </a:r>
            <a:r>
              <a:rPr lang="en-US" sz="2000" dirty="0" smtClean="0">
                <a:latin typeface="Arial Narrow" panose="020B0606020202030204" pitchFamily="34" charset="0"/>
              </a:rPr>
              <a:t>- David </a:t>
            </a:r>
            <a:r>
              <a:rPr lang="en-US" sz="2000" dirty="0">
                <a:latin typeface="Arial Narrow" panose="020B0606020202030204" pitchFamily="34" charset="0"/>
              </a:rPr>
              <a:t>Noel </a:t>
            </a:r>
            <a:r>
              <a:rPr lang="en-US" sz="2000" dirty="0" smtClean="0">
                <a:latin typeface="Arial Narrow" panose="020B0606020202030204" pitchFamily="34" charset="0"/>
              </a:rPr>
              <a:t>Freedman, </a:t>
            </a:r>
            <a:r>
              <a:rPr lang="en-US" sz="2000" i="1" dirty="0" smtClean="0">
                <a:latin typeface="Arial Narrow" panose="020B0606020202030204" pitchFamily="34" charset="0"/>
              </a:rPr>
              <a:t>Biblical </a:t>
            </a:r>
            <a:r>
              <a:rPr lang="en-US" sz="2000" i="1" dirty="0">
                <a:latin typeface="Arial Narrow" panose="020B0606020202030204" pitchFamily="34" charset="0"/>
              </a:rPr>
              <a:t>Archaeologist</a:t>
            </a:r>
            <a:r>
              <a:rPr lang="en-US" sz="2000" dirty="0">
                <a:latin typeface="Arial Narrow" panose="020B0606020202030204" pitchFamily="34" charset="0"/>
              </a:rPr>
              <a:t> (26:4, 1963</a:t>
            </a:r>
            <a:r>
              <a:rPr lang="en-US" sz="2000" dirty="0" smtClean="0">
                <a:latin typeface="Arial Narrow" panose="020B0606020202030204" pitchFamily="34" charset="0"/>
              </a:rPr>
              <a:t>)</a:t>
            </a:r>
            <a:endParaRPr lang="en-US" sz="2000" dirty="0">
              <a:latin typeface="Arial Narrow" panose="020B0606020202030204" pitchFamily="34" charset="0"/>
            </a:endParaRPr>
          </a:p>
        </p:txBody>
      </p:sp>
    </p:spTree>
    <p:extLst>
      <p:ext uri="{BB962C8B-B14F-4D97-AF65-F5344CB8AC3E}">
        <p14:creationId xmlns:p14="http://schemas.microsoft.com/office/powerpoint/2010/main" val="3598564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2246769"/>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Black Obelisk of </a:t>
            </a:r>
            <a:r>
              <a:rPr kumimoji="0" lang="en-US" sz="2800" b="1" i="0" u="none" strike="noStrike" kern="0" cap="none" spc="0" normalizeH="0" baseline="0" noProof="0" dirty="0" err="1" smtClean="0">
                <a:ln>
                  <a:noFill/>
                </a:ln>
                <a:solidFill>
                  <a:prstClr val="black"/>
                </a:solidFill>
                <a:effectLst/>
                <a:uLnTx/>
                <a:uFillTx/>
                <a:latin typeface="Arial Narrow" panose="020B0606020202030204" pitchFamily="34" charset="0"/>
              </a:rPr>
              <a:t>Shalmaneser</a:t>
            </a: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Inscriptions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Annals of Sargon 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ea typeface="+mn-ea"/>
                <a:cs typeface="+mn-cs"/>
              </a:rPr>
              <a:t>Hezekiah’s Tunnel</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527133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Hezekiah’s Tunnel</a:t>
            </a:r>
          </a:p>
        </p:txBody>
      </p:sp>
      <p:pic>
        <p:nvPicPr>
          <p:cNvPr id="4" name="Picture 2" descr="D:\Projectr\GIFFiles\Jerusalem under Nehemiah.gif"/>
          <p:cNvPicPr>
            <a:picLocks noChangeAspect="1" noChangeArrowheads="1"/>
          </p:cNvPicPr>
          <p:nvPr/>
        </p:nvPicPr>
        <p:blipFill rotWithShape="1">
          <a:blip r:embed="rId2">
            <a:extLst>
              <a:ext uri="{28A0092B-C50C-407E-A947-70E740481C1C}">
                <a14:useLocalDpi xmlns:a14="http://schemas.microsoft.com/office/drawing/2010/main" val="0"/>
              </a:ext>
            </a:extLst>
          </a:blip>
          <a:srcRect l="45738" t="33131" r="15734"/>
          <a:stretch/>
        </p:blipFill>
        <p:spPr bwMode="auto">
          <a:xfrm>
            <a:off x="257175" y="1390650"/>
            <a:ext cx="3971590" cy="44767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14850" y="1360200"/>
            <a:ext cx="4505325"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After Sargon’s death, Sennacherib reigned in Assyria (705-681 BC)</a:t>
            </a:r>
          </a:p>
          <a:p>
            <a:pPr marL="285750" indent="-285750">
              <a:buFont typeface="Arial" panose="020B0604020202020204" pitchFamily="34" charset="0"/>
              <a:buChar char="•"/>
            </a:pPr>
            <a:r>
              <a:rPr lang="en-US" sz="2400" dirty="0" smtClean="0">
                <a:latin typeface="Arial Narrow" panose="020B0606020202030204" pitchFamily="34" charset="0"/>
              </a:rPr>
              <a:t>Then Hezekiah rebelled (2 Kings 18:7)</a:t>
            </a:r>
          </a:p>
          <a:p>
            <a:pPr marL="285750" indent="-285750">
              <a:buFont typeface="Arial" panose="020B0604020202020204" pitchFamily="34" charset="0"/>
              <a:buChar char="•"/>
            </a:pPr>
            <a:r>
              <a:rPr lang="en-US" sz="2400" dirty="0" smtClean="0">
                <a:latin typeface="Arial Narrow" panose="020B0606020202030204" pitchFamily="34" charset="0"/>
              </a:rPr>
              <a:t>He fortified the city (2 Chron. 32:2-4)</a:t>
            </a:r>
          </a:p>
          <a:p>
            <a:pPr marL="285750" indent="-285750">
              <a:buFont typeface="Arial" panose="020B0604020202020204" pitchFamily="34" charset="0"/>
              <a:buChar char="•"/>
            </a:pPr>
            <a:r>
              <a:rPr lang="en-US" sz="2400" dirty="0" smtClean="0">
                <a:latin typeface="Arial Narrow" panose="020B0606020202030204" pitchFamily="34" charset="0"/>
              </a:rPr>
              <a:t>Cut a tunnel from Gihon Springs to pool of Siloam (2 Chron. 32:30; 2 Kings 20:20)</a:t>
            </a:r>
          </a:p>
          <a:p>
            <a:pPr marL="285750" indent="-285750">
              <a:buFont typeface="Arial" panose="020B0604020202020204" pitchFamily="34" charset="0"/>
              <a:buChar char="•"/>
            </a:pPr>
            <a:r>
              <a:rPr lang="en-US" sz="2400" dirty="0" smtClean="0">
                <a:latin typeface="Arial Narrow" panose="020B0606020202030204" pitchFamily="34" charset="0"/>
              </a:rPr>
              <a:t>1880 a boy playing near pool of Siloam fell – while laying he noticed some markings on wall – written in Hebrew (form contemporary with time of Hezekiah)</a:t>
            </a:r>
          </a:p>
        </p:txBody>
      </p:sp>
    </p:spTree>
    <p:extLst>
      <p:ext uri="{BB962C8B-B14F-4D97-AF65-F5344CB8AC3E}">
        <p14:creationId xmlns:p14="http://schemas.microsoft.com/office/powerpoint/2010/main" val="1398955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9359" y="0"/>
            <a:ext cx="6873441" cy="6858000"/>
          </a:xfrm>
          <a:prstGeom prst="rect">
            <a:avLst/>
          </a:prstGeom>
        </p:spPr>
      </p:pic>
      <p:sp>
        <p:nvSpPr>
          <p:cNvPr id="3" name="TextBox 2"/>
          <p:cNvSpPr txBox="1"/>
          <p:nvPr/>
        </p:nvSpPr>
        <p:spPr>
          <a:xfrm>
            <a:off x="7184571" y="990600"/>
            <a:ext cx="1828800"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chemeClr val="accent2">
                    <a:lumMod val="40000"/>
                    <a:lumOff val="60000"/>
                  </a:schemeClr>
                </a:solidFill>
                <a:effectLst/>
                <a:uLnTx/>
                <a:uFillTx/>
              </a:rPr>
              <a:t>Discovered by a young boy wading in the Pool of Siloam in 1880</a:t>
            </a:r>
            <a:endParaRPr kumimoji="0" lang="en-US" sz="2400" b="0" i="0" u="none" strike="noStrike" kern="0" cap="none" spc="0" normalizeH="0" baseline="0" noProof="0" dirty="0">
              <a:ln>
                <a:noFill/>
              </a:ln>
              <a:solidFill>
                <a:schemeClr val="accent2">
                  <a:lumMod val="40000"/>
                  <a:lumOff val="60000"/>
                </a:schemeClr>
              </a:solidFill>
              <a:effectLst/>
              <a:uLnTx/>
              <a:uFillTx/>
            </a:endParaRPr>
          </a:p>
        </p:txBody>
      </p:sp>
    </p:spTree>
    <p:extLst>
      <p:ext uri="{BB962C8B-B14F-4D97-AF65-F5344CB8AC3E}">
        <p14:creationId xmlns:p14="http://schemas.microsoft.com/office/powerpoint/2010/main" val="1637053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bibleteacher.com/sites/default/files/images/1/hezekiah2.jpg?13094873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095228"/>
            <a:ext cx="4376057" cy="53817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ebibleteacher.com/sites/default/files/images/1/hezekiah1.jpg?13094873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95228"/>
            <a:ext cx="4518560" cy="53557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57400" y="304800"/>
            <a:ext cx="49530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chemeClr val="accent2">
                    <a:lumMod val="40000"/>
                    <a:lumOff val="60000"/>
                  </a:schemeClr>
                </a:solidFill>
                <a:effectLst/>
                <a:uLnTx/>
                <a:uFillTx/>
              </a:rPr>
              <a:t>Hezekiah’s Tunnel</a:t>
            </a:r>
            <a:endParaRPr kumimoji="0" lang="en-US" sz="2800" b="0" i="0" u="none" strike="noStrike" kern="0" cap="none" spc="0" normalizeH="0" baseline="0" noProof="0" dirty="0">
              <a:ln>
                <a:noFill/>
              </a:ln>
              <a:solidFill>
                <a:schemeClr val="accent2">
                  <a:lumMod val="40000"/>
                  <a:lumOff val="60000"/>
                </a:schemeClr>
              </a:solidFill>
              <a:effectLst/>
              <a:uLnTx/>
              <a:uFillTx/>
            </a:endParaRPr>
          </a:p>
        </p:txBody>
      </p:sp>
    </p:spTree>
    <p:extLst>
      <p:ext uri="{BB962C8B-B14F-4D97-AF65-F5344CB8AC3E}">
        <p14:creationId xmlns:p14="http://schemas.microsoft.com/office/powerpoint/2010/main" val="755191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Hezekiah’s Tunnel</a:t>
            </a:r>
          </a:p>
        </p:txBody>
      </p:sp>
      <p:pic>
        <p:nvPicPr>
          <p:cNvPr id="15362" name="Picture 2" descr="Siloam Inscip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 y="1078329"/>
            <a:ext cx="5883444" cy="2928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83229" y="1526990"/>
            <a:ext cx="2960771" cy="2031325"/>
          </a:xfrm>
          <a:prstGeom prst="rect">
            <a:avLst/>
          </a:prstGeom>
          <a:noFill/>
        </p:spPr>
        <p:txBody>
          <a:bodyPr wrap="square" rtlCol="0">
            <a:spAutoFit/>
          </a:bodyPr>
          <a:lstStyle/>
          <a:p>
            <a:r>
              <a:rPr lang="en-US" dirty="0"/>
              <a:t>The Siloam inscription commemorates the excavation of Hezekiah’s Tunnel. Archaeological Museum, Istanbul, Turkey. Credit: Erich Lessing/Art Resource, NY.</a:t>
            </a:r>
          </a:p>
        </p:txBody>
      </p:sp>
      <p:sp>
        <p:nvSpPr>
          <p:cNvPr id="4" name="TextBox 3"/>
          <p:cNvSpPr txBox="1"/>
          <p:nvPr/>
        </p:nvSpPr>
        <p:spPr>
          <a:xfrm>
            <a:off x="186489" y="4138319"/>
            <a:ext cx="8915400" cy="2554545"/>
          </a:xfrm>
          <a:prstGeom prst="rect">
            <a:avLst/>
          </a:prstGeom>
          <a:noFill/>
        </p:spPr>
        <p:txBody>
          <a:bodyPr wrap="square" rtlCol="0">
            <a:spAutoFit/>
          </a:bodyPr>
          <a:lstStyle/>
          <a:p>
            <a:r>
              <a:rPr lang="en-US" sz="2000" dirty="0"/>
              <a:t>...And this was the account of the breakthrough. While the laborers were still working with their picks, each toward the other, and while there were still three cubits to be broken through, the voice of each was heard calling to the other, because there was a crack (or split or overlap) in the rock from the south to the north. And at the moment of the breakthrough, the laborers struck each toward the other, pick against pick. Then water flowed from the spring to the pool for 1,200 cubits. And the height of the rock above the heads of the laborers was 100 cubits (Price, 1997, p. 267).</a:t>
            </a:r>
          </a:p>
        </p:txBody>
      </p:sp>
      <p:sp>
        <p:nvSpPr>
          <p:cNvPr id="5" name="Rounded Rectangle 4"/>
          <p:cNvSpPr/>
          <p:nvPr/>
        </p:nvSpPr>
        <p:spPr>
          <a:xfrm>
            <a:off x="3790950" y="6286500"/>
            <a:ext cx="5353050" cy="5715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20000"/>
                    <a:lumOff val="80000"/>
                  </a:schemeClr>
                </a:solidFill>
                <a:effectLst>
                  <a:outerShdw blurRad="38100" dist="38100" dir="2700000" algn="tl">
                    <a:srgbClr val="000000">
                      <a:alpha val="43137"/>
                    </a:srgbClr>
                  </a:outerShdw>
                </a:effectLst>
              </a:rPr>
              <a:t>Learn “cubit” = 18”</a:t>
            </a:r>
            <a:endParaRPr lang="en-US" sz="3200" b="1" dirty="0">
              <a:solidFill>
                <a:schemeClr val="accent6">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46167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267765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Black Obelisk of </a:t>
            </a:r>
            <a:r>
              <a:rPr kumimoji="0" lang="en-US" sz="2800" b="1" i="0" u="none" strike="noStrike" kern="0" cap="none" spc="0" normalizeH="0" baseline="0" noProof="0" dirty="0" err="1" smtClean="0">
                <a:ln>
                  <a:noFill/>
                </a:ln>
                <a:solidFill>
                  <a:prstClr val="black"/>
                </a:solidFill>
                <a:effectLst/>
                <a:uLnTx/>
                <a:uFillTx/>
                <a:latin typeface="Arial Narrow" panose="020B0606020202030204" pitchFamily="34" charset="0"/>
              </a:rPr>
              <a:t>Shalmaneser</a:t>
            </a: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Inscriptions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Annals of Sargon 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Hezekiah’s Tunnel</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Sennacherib’s Prism</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116160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Sennacherib’s Prism</a:t>
            </a:r>
          </a:p>
        </p:txBody>
      </p:sp>
      <p:pic>
        <p:nvPicPr>
          <p:cNvPr id="3" name="Picture 2" descr="http://www.repsandsets.org/919e_files/fullsizeimage_9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1" y="1466850"/>
            <a:ext cx="4086254" cy="3381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29125" y="1188750"/>
            <a:ext cx="459105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After Hezekiah’s rebellion, Sennacherib took cities of Judah (2 Chron. 32:1; Isa. 36:1)</a:t>
            </a:r>
          </a:p>
          <a:p>
            <a:pPr marL="285750" indent="-285750">
              <a:buFont typeface="Arial" panose="020B0604020202020204" pitchFamily="34" charset="0"/>
              <a:buChar char="•"/>
            </a:pPr>
            <a:r>
              <a:rPr lang="en-US" sz="2400" dirty="0" smtClean="0">
                <a:latin typeface="Arial Narrow" panose="020B0606020202030204" pitchFamily="34" charset="0"/>
              </a:rPr>
              <a:t>To buy time, Hezekiah offered tribute to Sennacherib (2 Kings 18:13-16)</a:t>
            </a:r>
          </a:p>
          <a:p>
            <a:pPr marL="285750" indent="-285750">
              <a:buFont typeface="Arial" panose="020B0604020202020204" pitchFamily="34" charset="0"/>
              <a:buChar char="•"/>
            </a:pPr>
            <a:r>
              <a:rPr lang="en-US" sz="2400" dirty="0" smtClean="0">
                <a:latin typeface="Arial Narrow" panose="020B0606020202030204" pitchFamily="34" charset="0"/>
              </a:rPr>
              <a:t>1830 a prism make by Sennacherib (691 BC) was found at Nineveh</a:t>
            </a:r>
          </a:p>
          <a:p>
            <a:pPr marL="285750" indent="-285750">
              <a:buFont typeface="Arial" panose="020B0604020202020204" pitchFamily="34" charset="0"/>
              <a:buChar char="•"/>
            </a:pPr>
            <a:r>
              <a:rPr lang="en-US" sz="2400" dirty="0" smtClean="0">
                <a:latin typeface="Arial Narrow" panose="020B0606020202030204" pitchFamily="34" charset="0"/>
              </a:rPr>
              <a:t>Tells us Sennacherib’s campaigns in Judah – how he made Hezekiah a prisoner in Jerusalem “like a bird in a cage”</a:t>
            </a:r>
          </a:p>
        </p:txBody>
      </p:sp>
      <p:sp>
        <p:nvSpPr>
          <p:cNvPr id="5" name="TextBox 4"/>
          <p:cNvSpPr txBox="1"/>
          <p:nvPr/>
        </p:nvSpPr>
        <p:spPr>
          <a:xfrm>
            <a:off x="423878" y="4848225"/>
            <a:ext cx="3581400" cy="707886"/>
          </a:xfrm>
          <a:prstGeom prst="rect">
            <a:avLst/>
          </a:prstGeom>
          <a:noFill/>
        </p:spPr>
        <p:txBody>
          <a:bodyPr wrap="square" rtlCol="0">
            <a:spAutoFit/>
          </a:bodyPr>
          <a:lstStyle/>
          <a:p>
            <a:pPr algn="ctr"/>
            <a:r>
              <a:rPr lang="en-US" sz="2000" dirty="0" smtClean="0"/>
              <a:t>Also called Taylor Prism</a:t>
            </a:r>
          </a:p>
          <a:p>
            <a:pPr algn="ctr"/>
            <a:r>
              <a:rPr lang="en-US" sz="2000" dirty="0" smtClean="0"/>
              <a:t>British Museum</a:t>
            </a:r>
            <a:endParaRPr lang="en-US" sz="2000" dirty="0"/>
          </a:p>
        </p:txBody>
      </p:sp>
    </p:spTree>
    <p:extLst>
      <p:ext uri="{BB962C8B-B14F-4D97-AF65-F5344CB8AC3E}">
        <p14:creationId xmlns:p14="http://schemas.microsoft.com/office/powerpoint/2010/main" val="3269158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Sennacherib’s Relief</a:t>
            </a:r>
          </a:p>
        </p:txBody>
      </p:sp>
      <p:pic>
        <p:nvPicPr>
          <p:cNvPr id="19458" name="Picture 2" descr="Assyrians attacking the Jewish town of Lach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095375"/>
            <a:ext cx="2381250" cy="30289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9460" name="Picture 4" descr="Assyrians impaling Jewish priso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5725" y="3705976"/>
            <a:ext cx="2381250" cy="301942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81600" y="1093090"/>
            <a:ext cx="3962400"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One of the cities Sennacherib took was Lachish (2 Chron. 32:9; Isa. 36:2)</a:t>
            </a:r>
          </a:p>
          <a:p>
            <a:pPr marL="285750" indent="-285750">
              <a:buFont typeface="Arial" panose="020B0604020202020204" pitchFamily="34" charset="0"/>
              <a:buChar char="•"/>
            </a:pPr>
            <a:endParaRPr lang="en-US" sz="800" dirty="0" smtClean="0">
              <a:latin typeface="Arial Narrow" panose="020B0606020202030204" pitchFamily="34" charset="0"/>
            </a:endParaRPr>
          </a:p>
          <a:p>
            <a:pPr marL="285750" indent="-285750">
              <a:buFont typeface="Arial" panose="020B0604020202020204" pitchFamily="34" charset="0"/>
              <a:buChar char="•"/>
            </a:pPr>
            <a:r>
              <a:rPr lang="en-US" sz="2400" dirty="0" smtClean="0">
                <a:latin typeface="Arial Narrow" panose="020B0606020202030204" pitchFamily="34" charset="0"/>
              </a:rPr>
              <a:t>When he returned to Nineveh, left relief about the success (found in 1899)</a:t>
            </a:r>
          </a:p>
          <a:p>
            <a:pPr marL="285750" indent="-285750">
              <a:buFont typeface="Arial" panose="020B0604020202020204" pitchFamily="34" charset="0"/>
              <a:buChar char="•"/>
            </a:pPr>
            <a:endParaRPr lang="en-US" sz="800" dirty="0">
              <a:latin typeface="Arial Narrow" panose="020B0606020202030204" pitchFamily="34" charset="0"/>
            </a:endParaRPr>
          </a:p>
          <a:p>
            <a:pPr marL="285750" indent="-285750">
              <a:buFont typeface="Arial" panose="020B0604020202020204" pitchFamily="34" charset="0"/>
              <a:buChar char="•"/>
            </a:pPr>
            <a:r>
              <a:rPr lang="en-US" sz="2400" dirty="0" smtClean="0">
                <a:latin typeface="Arial Narrow" panose="020B0606020202030204" pitchFamily="34" charset="0"/>
              </a:rPr>
              <a:t>Nearly 70 </a:t>
            </a:r>
            <a:r>
              <a:rPr lang="en-US" sz="2400" dirty="0" err="1" smtClean="0">
                <a:latin typeface="Arial Narrow" panose="020B0606020202030204" pitchFamily="34" charset="0"/>
              </a:rPr>
              <a:t>ft</a:t>
            </a:r>
            <a:r>
              <a:rPr lang="en-US" sz="2400" dirty="0" smtClean="0">
                <a:latin typeface="Arial Narrow" panose="020B0606020202030204" pitchFamily="34" charset="0"/>
              </a:rPr>
              <a:t> of wall dedicated to this relief</a:t>
            </a:r>
          </a:p>
          <a:p>
            <a:pPr marL="285750" indent="-285750">
              <a:buFont typeface="Arial" panose="020B0604020202020204" pitchFamily="34" charset="0"/>
              <a:buChar char="•"/>
            </a:pPr>
            <a:endParaRPr lang="en-US" sz="800" dirty="0">
              <a:latin typeface="Arial Narrow" panose="020B0606020202030204" pitchFamily="34" charset="0"/>
            </a:endParaRPr>
          </a:p>
          <a:p>
            <a:pPr marL="285750" indent="-285750">
              <a:buFont typeface="Arial" panose="020B0604020202020204" pitchFamily="34" charset="0"/>
              <a:buChar char="•"/>
            </a:pPr>
            <a:r>
              <a:rPr lang="en-US" sz="2400" dirty="0">
                <a:latin typeface="Arial Narrow" panose="020B0606020202030204" pitchFamily="34" charset="0"/>
              </a:rPr>
              <a:t>The </a:t>
            </a:r>
            <a:r>
              <a:rPr lang="en-US" sz="2400" dirty="0" smtClean="0">
                <a:latin typeface="Arial Narrow" panose="020B0606020202030204" pitchFamily="34" charset="0"/>
              </a:rPr>
              <a:t>epigraph read</a:t>
            </a:r>
            <a:r>
              <a:rPr lang="en-US" sz="2400" dirty="0">
                <a:latin typeface="Arial Narrow" panose="020B0606020202030204" pitchFamily="34" charset="0"/>
              </a:rPr>
              <a:t>: “Sennacherib, king of the world, king of Assyria, sat upon a </a:t>
            </a:r>
            <a:r>
              <a:rPr lang="en-US" sz="2400" i="1" dirty="0" err="1">
                <a:latin typeface="Arial Narrow" panose="020B0606020202030204" pitchFamily="34" charset="0"/>
              </a:rPr>
              <a:t>nimedu</a:t>
            </a:r>
            <a:r>
              <a:rPr lang="en-US" sz="2400" dirty="0">
                <a:latin typeface="Arial Narrow" panose="020B0606020202030204" pitchFamily="34" charset="0"/>
              </a:rPr>
              <a:t>- throne and passed in review the booty (taken) from Lachish (</a:t>
            </a:r>
            <a:r>
              <a:rPr lang="en-US" sz="2400" i="1" dirty="0">
                <a:latin typeface="Arial Narrow" panose="020B0606020202030204" pitchFamily="34" charset="0"/>
              </a:rPr>
              <a:t>La-</a:t>
            </a:r>
            <a:r>
              <a:rPr lang="en-US" sz="2400" i="1" dirty="0" err="1">
                <a:latin typeface="Arial Narrow" panose="020B0606020202030204" pitchFamily="34" charset="0"/>
              </a:rPr>
              <a:t>ki</a:t>
            </a:r>
            <a:r>
              <a:rPr lang="en-US" sz="2400" i="1" dirty="0">
                <a:latin typeface="Arial Narrow" panose="020B0606020202030204" pitchFamily="34" charset="0"/>
              </a:rPr>
              <a:t>-</a:t>
            </a:r>
            <a:r>
              <a:rPr lang="en-US" sz="2400" i="1" dirty="0" err="1">
                <a:latin typeface="Arial Narrow" panose="020B0606020202030204" pitchFamily="34" charset="0"/>
              </a:rPr>
              <a:t>su</a:t>
            </a:r>
            <a:r>
              <a:rPr lang="en-US" sz="2400" dirty="0" smtClean="0">
                <a:latin typeface="Arial Narrow" panose="020B0606020202030204" pitchFamily="34" charset="0"/>
              </a:rPr>
              <a:t>)”</a:t>
            </a:r>
            <a:endParaRPr lang="en-US" sz="3200" dirty="0" smtClean="0">
              <a:latin typeface="Arial Narrow" panose="020B0606020202030204" pitchFamily="34" charset="0"/>
            </a:endParaRPr>
          </a:p>
        </p:txBody>
      </p:sp>
      <p:sp>
        <p:nvSpPr>
          <p:cNvPr id="3" name="TextBox 2"/>
          <p:cNvSpPr txBox="1"/>
          <p:nvPr/>
        </p:nvSpPr>
        <p:spPr>
          <a:xfrm>
            <a:off x="2835275" y="1095375"/>
            <a:ext cx="2171700" cy="2062103"/>
          </a:xfrm>
          <a:prstGeom prst="rect">
            <a:avLst/>
          </a:prstGeom>
          <a:noFill/>
        </p:spPr>
        <p:txBody>
          <a:bodyPr wrap="square" rtlCol="0">
            <a:spAutoFit/>
          </a:bodyPr>
          <a:lstStyle/>
          <a:p>
            <a:r>
              <a:rPr lang="en-US" sz="1600" dirty="0">
                <a:latin typeface="Arial Narrow" panose="020B0606020202030204" pitchFamily="34" charset="0"/>
              </a:rPr>
              <a:t>Assyrians attack the Jewish fortified town of Lachish. Part of a relief from the palace of Sennacherib at Nineveh. British Museum, London. Credit: Erich Lessing/Art Resource, NY.</a:t>
            </a:r>
          </a:p>
        </p:txBody>
      </p:sp>
      <p:sp>
        <p:nvSpPr>
          <p:cNvPr id="4" name="TextBox 3"/>
          <p:cNvSpPr txBox="1"/>
          <p:nvPr/>
        </p:nvSpPr>
        <p:spPr>
          <a:xfrm>
            <a:off x="393700" y="4516922"/>
            <a:ext cx="2219325" cy="1815882"/>
          </a:xfrm>
          <a:prstGeom prst="rect">
            <a:avLst/>
          </a:prstGeom>
          <a:noFill/>
        </p:spPr>
        <p:txBody>
          <a:bodyPr wrap="square" rtlCol="0">
            <a:spAutoFit/>
          </a:bodyPr>
          <a:lstStyle/>
          <a:p>
            <a:r>
              <a:rPr lang="en-US" sz="1600" dirty="0">
                <a:latin typeface="Arial Narrow" panose="020B0606020202030204" pitchFamily="34" charset="0"/>
              </a:rPr>
              <a:t>Assyrian warriors shown impaling Jewish prisoners. Part of a relief from the palace of Sennacherib. British Museum, London. Credit: Erich Lessing/Art Resource, NY.</a:t>
            </a:r>
          </a:p>
        </p:txBody>
      </p:sp>
    </p:spTree>
    <p:extLst>
      <p:ext uri="{BB962C8B-B14F-4D97-AF65-F5344CB8AC3E}">
        <p14:creationId xmlns:p14="http://schemas.microsoft.com/office/powerpoint/2010/main" val="283874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Sennacherib’s Siege Ramp</a:t>
            </a:r>
          </a:p>
        </p:txBody>
      </p:sp>
      <p:sp>
        <p:nvSpPr>
          <p:cNvPr id="4" name="TextBox 3"/>
          <p:cNvSpPr txBox="1"/>
          <p:nvPr/>
        </p:nvSpPr>
        <p:spPr>
          <a:xfrm>
            <a:off x="4219575" y="1647825"/>
            <a:ext cx="4448175" cy="4462760"/>
          </a:xfrm>
          <a:prstGeom prst="rect">
            <a:avLst/>
          </a:prstGeom>
          <a:noFill/>
        </p:spPr>
        <p:txBody>
          <a:bodyPr wrap="square" rtlCol="0">
            <a:spAutoFit/>
          </a:bodyPr>
          <a:lstStyle/>
          <a:p>
            <a:r>
              <a:rPr lang="en-US" sz="2400" dirty="0" smtClean="0">
                <a:latin typeface="Arial Narrow" panose="020B0606020202030204" pitchFamily="34" charset="0"/>
              </a:rPr>
              <a:t>“The </a:t>
            </a:r>
            <a:r>
              <a:rPr lang="en-US" sz="2400" dirty="0">
                <a:latin typeface="Arial Narrow" panose="020B0606020202030204" pitchFamily="34" charset="0"/>
              </a:rPr>
              <a:t>evidence of it is all there: the enormous sloping siege ramp thrown up against the city walls south of the gate; the double line of defense walls, upslope and downslope; the iron-shod Assyrian battering rams that breached the city wall at its highest point; the massive destruction within the fallen city.... Virtually all the details of the Assyrian reliefs have been confirmed by </a:t>
            </a:r>
            <a:r>
              <a:rPr lang="en-US" sz="2400" dirty="0" smtClean="0">
                <a:latin typeface="Arial Narrow" panose="020B0606020202030204" pitchFamily="34" charset="0"/>
              </a:rPr>
              <a:t>archaeology”</a:t>
            </a:r>
          </a:p>
          <a:p>
            <a:pPr algn="r"/>
            <a:r>
              <a:rPr lang="en-US" sz="2000" dirty="0" smtClean="0">
                <a:latin typeface="Arial Narrow" panose="020B0606020202030204" pitchFamily="34" charset="0"/>
              </a:rPr>
              <a:t>- William </a:t>
            </a:r>
            <a:r>
              <a:rPr lang="en-US" sz="2000" dirty="0" err="1" smtClean="0">
                <a:latin typeface="Arial Narrow" panose="020B0606020202030204" pitchFamily="34" charset="0"/>
              </a:rPr>
              <a:t>Dever</a:t>
            </a:r>
            <a:r>
              <a:rPr lang="en-US" sz="2000" dirty="0" smtClean="0">
                <a:latin typeface="Arial Narrow" panose="020B0606020202030204" pitchFamily="34" charset="0"/>
              </a:rPr>
              <a:t>, Quoted by Apologetics Press</a:t>
            </a:r>
            <a:endParaRPr lang="en-US" sz="2000" dirty="0">
              <a:latin typeface="Arial Narrow" panose="020B0606020202030204" pitchFamily="34" charset="0"/>
            </a:endParaRPr>
          </a:p>
        </p:txBody>
      </p:sp>
      <p:pic>
        <p:nvPicPr>
          <p:cNvPr id="23560" name="Picture 8" descr="http://www.bibleplaces.com/wp-content/uploads/2015/07/Lachish-approach-ramp-to-city-gate-tb022201260-biblepla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682" y="1166872"/>
            <a:ext cx="3384550" cy="253841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3562" name="Picture 10" descr="http://www.bibleplaces.com/wp-content/uploads/2015/07/Lachish-Assyrian-siege-ramp-cross-section-from-west-tb022201266-bibleplac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791" y="4029946"/>
            <a:ext cx="3379441" cy="253458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0682" y="1166872"/>
            <a:ext cx="3384550" cy="400110"/>
          </a:xfrm>
          <a:prstGeom prst="rect">
            <a:avLst/>
          </a:prstGeom>
          <a:solidFill>
            <a:schemeClr val="tx1"/>
          </a:solidFill>
        </p:spPr>
        <p:txBody>
          <a:bodyPr wrap="square" rtlCol="0">
            <a:spAutoFit/>
          </a:bodyPr>
          <a:lstStyle/>
          <a:p>
            <a:pPr algn="ctr"/>
            <a:r>
              <a:rPr lang="en-US" sz="2000" dirty="0" smtClean="0">
                <a:solidFill>
                  <a:schemeClr val="accent6">
                    <a:lumMod val="20000"/>
                    <a:lumOff val="80000"/>
                  </a:schemeClr>
                </a:solidFill>
              </a:rPr>
              <a:t>Approach Ramp</a:t>
            </a:r>
            <a:endParaRPr lang="en-US" sz="2000" dirty="0">
              <a:solidFill>
                <a:schemeClr val="accent6">
                  <a:lumMod val="20000"/>
                  <a:lumOff val="80000"/>
                </a:schemeClr>
              </a:solidFill>
            </a:endParaRPr>
          </a:p>
        </p:txBody>
      </p:sp>
      <p:sp>
        <p:nvSpPr>
          <p:cNvPr id="11" name="TextBox 10"/>
          <p:cNvSpPr txBox="1"/>
          <p:nvPr/>
        </p:nvSpPr>
        <p:spPr>
          <a:xfrm>
            <a:off x="450682" y="4010896"/>
            <a:ext cx="3384550" cy="400110"/>
          </a:xfrm>
          <a:prstGeom prst="rect">
            <a:avLst/>
          </a:prstGeom>
          <a:solidFill>
            <a:schemeClr val="tx1"/>
          </a:solidFill>
        </p:spPr>
        <p:txBody>
          <a:bodyPr wrap="square" rtlCol="0">
            <a:spAutoFit/>
          </a:bodyPr>
          <a:lstStyle/>
          <a:p>
            <a:pPr algn="ctr"/>
            <a:r>
              <a:rPr lang="en-US" sz="2000" dirty="0" smtClean="0">
                <a:solidFill>
                  <a:schemeClr val="accent6">
                    <a:lumMod val="20000"/>
                    <a:lumOff val="80000"/>
                  </a:schemeClr>
                </a:solidFill>
              </a:rPr>
              <a:t>Siege Ramp</a:t>
            </a:r>
            <a:endParaRPr lang="en-US" sz="2000" dirty="0">
              <a:solidFill>
                <a:schemeClr val="accent6">
                  <a:lumMod val="20000"/>
                  <a:lumOff val="80000"/>
                </a:schemeClr>
              </a:solidFill>
            </a:endParaRPr>
          </a:p>
        </p:txBody>
      </p:sp>
    </p:spTree>
    <p:extLst>
      <p:ext uri="{BB962C8B-B14F-4D97-AF65-F5344CB8AC3E}">
        <p14:creationId xmlns:p14="http://schemas.microsoft.com/office/powerpoint/2010/main" val="3376830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3108543"/>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Black Obelisk of </a:t>
            </a:r>
            <a:r>
              <a:rPr kumimoji="0" lang="en-US" sz="2800" b="1" i="0" u="none" strike="noStrike" kern="0" cap="none" spc="0" normalizeH="0" baseline="0" noProof="0" dirty="0" err="1" smtClean="0">
                <a:ln>
                  <a:noFill/>
                </a:ln>
                <a:solidFill>
                  <a:prstClr val="black"/>
                </a:solidFill>
                <a:effectLst/>
                <a:uLnTx/>
                <a:uFillTx/>
                <a:latin typeface="Arial Narrow" panose="020B0606020202030204" pitchFamily="34" charset="0"/>
              </a:rPr>
              <a:t>Shalmaneser</a:t>
            </a: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Inscriptions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Annals of Sargon 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Hezekiah’s Tunnel</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Sennacherib’s Prism</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Cyrus Cylinder</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702858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Cyrus</a:t>
            </a:r>
            <a:r>
              <a:rPr kumimoji="0" lang="en-US" sz="3200" b="0" i="0" u="none" strike="noStrike" kern="0" cap="none" spc="0" normalizeH="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 Cylinder</a:t>
            </a:r>
            <a:endPar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endParaRPr>
          </a:p>
        </p:txBody>
      </p:sp>
      <p:pic>
        <p:nvPicPr>
          <p:cNvPr id="24578" name="Picture 2" descr="http://www.kavehfarrokh.com/wp-content/uploads/2009/05/pic3-cyrus-cylin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357" y="1264059"/>
            <a:ext cx="4102268" cy="210036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62500" y="1264059"/>
            <a:ext cx="4114800"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Isaiah prophesied that Cyrus would allow captives to return (Isa. 44:28; 45:1)</a:t>
            </a:r>
          </a:p>
          <a:p>
            <a:pPr marL="342900" indent="-342900">
              <a:buFont typeface="Arial" panose="020B0604020202020204" pitchFamily="34" charset="0"/>
              <a:buChar char="•"/>
            </a:pPr>
            <a:r>
              <a:rPr lang="en-US" sz="2400" dirty="0" smtClean="0">
                <a:latin typeface="Arial Narrow" panose="020B0606020202030204" pitchFamily="34" charset="0"/>
              </a:rPr>
              <a:t>Bible says Cyrus was the one who allowed them to return (Ezra 1:1ff; 2 Chron. 36:23)</a:t>
            </a:r>
          </a:p>
          <a:p>
            <a:pPr marL="342900" indent="-342900">
              <a:buFont typeface="Arial" panose="020B0604020202020204" pitchFamily="34" charset="0"/>
              <a:buChar char="•"/>
            </a:pPr>
            <a:r>
              <a:rPr lang="en-US" sz="2400" dirty="0" smtClean="0">
                <a:latin typeface="Arial Narrow" panose="020B0606020202030204" pitchFamily="34" charset="0"/>
              </a:rPr>
              <a:t>1879 </a:t>
            </a:r>
            <a:r>
              <a:rPr lang="en-US" sz="2400" dirty="0" err="1" smtClean="0">
                <a:latin typeface="Arial Narrow" panose="020B0606020202030204" pitchFamily="34" charset="0"/>
              </a:rPr>
              <a:t>Hormoz</a:t>
            </a:r>
            <a:r>
              <a:rPr lang="en-US" sz="2400" dirty="0" smtClean="0">
                <a:latin typeface="Arial Narrow" panose="020B0606020202030204" pitchFamily="34" charset="0"/>
              </a:rPr>
              <a:t> </a:t>
            </a:r>
            <a:r>
              <a:rPr lang="en-US" sz="2400" dirty="0" err="1" smtClean="0">
                <a:latin typeface="Arial Narrow" panose="020B0606020202030204" pitchFamily="34" charset="0"/>
              </a:rPr>
              <a:t>Rasam</a:t>
            </a:r>
            <a:r>
              <a:rPr lang="en-US" sz="2400" dirty="0" smtClean="0">
                <a:latin typeface="Arial Narrow" panose="020B0606020202030204" pitchFamily="34" charset="0"/>
              </a:rPr>
              <a:t> found a cylinder (9” long) in ancient city of Babylon</a:t>
            </a:r>
          </a:p>
          <a:p>
            <a:pPr marL="342900" indent="-342900">
              <a:buFont typeface="Arial" panose="020B0604020202020204" pitchFamily="34" charset="0"/>
              <a:buChar char="•"/>
            </a:pPr>
            <a:r>
              <a:rPr lang="en-US" sz="2400" dirty="0" smtClean="0">
                <a:latin typeface="Arial Narrow" panose="020B0606020202030204" pitchFamily="34" charset="0"/>
              </a:rPr>
              <a:t>Tells of Cyrus overtaking Babylon (without warfare) in 539 BC.</a:t>
            </a:r>
          </a:p>
          <a:p>
            <a:pPr marL="342900" indent="-342900">
              <a:buFont typeface="Arial" panose="020B0604020202020204" pitchFamily="34" charset="0"/>
              <a:buChar char="•"/>
            </a:pPr>
            <a:r>
              <a:rPr lang="en-US" sz="2400" dirty="0" smtClean="0">
                <a:latin typeface="Arial Narrow" panose="020B0606020202030204" pitchFamily="34" charset="0"/>
              </a:rPr>
              <a:t>Tells of his allowing captive to return (humanitarian approach)</a:t>
            </a:r>
            <a:endParaRPr lang="en-US" sz="2400" dirty="0">
              <a:latin typeface="Arial Narrow" panose="020B0606020202030204" pitchFamily="34" charset="0"/>
            </a:endParaRPr>
          </a:p>
        </p:txBody>
      </p:sp>
    </p:spTree>
    <p:extLst>
      <p:ext uri="{BB962C8B-B14F-4D97-AF65-F5344CB8AC3E}">
        <p14:creationId xmlns:p14="http://schemas.microsoft.com/office/powerpoint/2010/main" val="3345180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kavehfarrokh.com/wp-content/uploads/2009/05/pic3-cyrus-cylin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32" y="276355"/>
            <a:ext cx="3464093" cy="177361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H="1">
            <a:off x="4552950" y="104775"/>
            <a:ext cx="19050" cy="6886575"/>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http://www.locustgrovebaptist.org/home/180003601/180003601/images/open_bib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75" y="276355"/>
            <a:ext cx="2933700" cy="17257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4032" y="2447925"/>
            <a:ext cx="3762375" cy="3231654"/>
          </a:xfrm>
          <a:prstGeom prst="rect">
            <a:avLst/>
          </a:prstGeom>
          <a:noFill/>
        </p:spPr>
        <p:txBody>
          <a:bodyPr wrap="square" rtlCol="0">
            <a:spAutoFit/>
          </a:bodyPr>
          <a:lstStyle/>
          <a:p>
            <a:r>
              <a:rPr lang="en-US" sz="2400" dirty="0" smtClean="0">
                <a:latin typeface="Arial Narrow" panose="020B0606020202030204" pitchFamily="34" charset="0"/>
              </a:rPr>
              <a:t>“I am Cyrus, king of all, the great king, the mighty king, king of Babylon, king of Sumer and Akkad, king of the four corners of the earth.”</a:t>
            </a:r>
          </a:p>
          <a:p>
            <a:endParaRPr lang="en-US" sz="2400" dirty="0">
              <a:latin typeface="Arial Narrow" panose="020B0606020202030204" pitchFamily="34" charset="0"/>
            </a:endParaRPr>
          </a:p>
          <a:p>
            <a:r>
              <a:rPr lang="en-US" sz="2000" dirty="0" smtClean="0">
                <a:latin typeface="Arial Narrow" panose="020B0606020202030204" pitchFamily="34" charset="0"/>
              </a:rPr>
              <a:t>- Werner Keller</a:t>
            </a:r>
            <a:r>
              <a:rPr lang="en-US" sz="2000" i="1" dirty="0" smtClean="0">
                <a:latin typeface="Arial Narrow" panose="020B0606020202030204" pitchFamily="34" charset="0"/>
              </a:rPr>
              <a:t>, The Bible as History</a:t>
            </a:r>
            <a:r>
              <a:rPr lang="en-US" sz="2000" dirty="0" smtClean="0">
                <a:latin typeface="Arial Narrow" panose="020B0606020202030204" pitchFamily="34" charset="0"/>
              </a:rPr>
              <a:t>, 310-311 (as quoted by Roger Dickson, </a:t>
            </a:r>
            <a:r>
              <a:rPr lang="en-US" sz="2000" i="1" dirty="0" smtClean="0">
                <a:latin typeface="Arial Narrow" panose="020B0606020202030204" pitchFamily="34" charset="0"/>
              </a:rPr>
              <a:t>Fall of Unbelief</a:t>
            </a:r>
            <a:r>
              <a:rPr lang="en-US" sz="2000" dirty="0" smtClean="0">
                <a:latin typeface="Arial Narrow" panose="020B0606020202030204" pitchFamily="34" charset="0"/>
              </a:rPr>
              <a:t>, 356).</a:t>
            </a:r>
            <a:endParaRPr lang="en-US" sz="2000" dirty="0">
              <a:latin typeface="Arial Narrow" panose="020B0606020202030204" pitchFamily="34" charset="0"/>
            </a:endParaRPr>
          </a:p>
        </p:txBody>
      </p:sp>
      <p:sp>
        <p:nvSpPr>
          <p:cNvPr id="7" name="TextBox 6"/>
          <p:cNvSpPr txBox="1"/>
          <p:nvPr/>
        </p:nvSpPr>
        <p:spPr>
          <a:xfrm>
            <a:off x="4778543" y="1605260"/>
            <a:ext cx="4319588" cy="5386090"/>
          </a:xfrm>
          <a:prstGeom prst="rect">
            <a:avLst/>
          </a:prstGeom>
          <a:noFill/>
        </p:spPr>
        <p:txBody>
          <a:bodyPr wrap="square" rtlCol="0">
            <a:spAutoFit/>
          </a:bodyPr>
          <a:lstStyle/>
          <a:p>
            <a:endParaRPr lang="en-US" sz="2400" dirty="0">
              <a:latin typeface="Arial Narrow" panose="020B0606020202030204" pitchFamily="34" charset="0"/>
            </a:endParaRPr>
          </a:p>
          <a:p>
            <a:pPr algn="ctr"/>
            <a:r>
              <a:rPr lang="en-US" sz="2400" b="1" dirty="0">
                <a:latin typeface="Arial Narrow" panose="020B0606020202030204" pitchFamily="34" charset="0"/>
              </a:rPr>
              <a:t>Ezra </a:t>
            </a:r>
            <a:r>
              <a:rPr lang="en-US" sz="2400" b="1" dirty="0" smtClean="0">
                <a:latin typeface="Arial Narrow" panose="020B0606020202030204" pitchFamily="34" charset="0"/>
              </a:rPr>
              <a:t>1:1–2</a:t>
            </a:r>
          </a:p>
          <a:p>
            <a:endParaRPr lang="en-US" sz="800" dirty="0">
              <a:latin typeface="Arial Narrow" panose="020B0606020202030204" pitchFamily="34" charset="0"/>
            </a:endParaRPr>
          </a:p>
          <a:p>
            <a:r>
              <a:rPr lang="en-US" sz="2200" dirty="0" smtClean="0">
                <a:latin typeface="Arial Narrow" panose="020B0606020202030204" pitchFamily="34" charset="0"/>
              </a:rPr>
              <a:t>1 </a:t>
            </a:r>
            <a:r>
              <a:rPr lang="en-US" sz="2200" dirty="0">
                <a:latin typeface="Arial Narrow" panose="020B0606020202030204" pitchFamily="34" charset="0"/>
              </a:rPr>
              <a:t>Now in the first year of Cyrus king of Persia, that the word of the </a:t>
            </a:r>
            <a:r>
              <a:rPr lang="en-US" sz="2200" cap="small" dirty="0">
                <a:latin typeface="Arial Narrow" panose="020B0606020202030204" pitchFamily="34" charset="0"/>
              </a:rPr>
              <a:t>Lord</a:t>
            </a:r>
            <a:r>
              <a:rPr lang="en-US" sz="2200" dirty="0">
                <a:latin typeface="Arial Narrow" panose="020B0606020202030204" pitchFamily="34" charset="0"/>
              </a:rPr>
              <a:t> by the mouth of Jeremiah might be fulfilled, the </a:t>
            </a:r>
            <a:r>
              <a:rPr lang="en-US" sz="2200" cap="small" dirty="0">
                <a:latin typeface="Arial Narrow" panose="020B0606020202030204" pitchFamily="34" charset="0"/>
              </a:rPr>
              <a:t>Lord</a:t>
            </a:r>
            <a:r>
              <a:rPr lang="en-US" sz="2200" dirty="0">
                <a:latin typeface="Arial Narrow" panose="020B0606020202030204" pitchFamily="34" charset="0"/>
              </a:rPr>
              <a:t> stirred up the spirit of Cyrus king of Persia, so that he made a proclamation throughout all his kingdom, and also </a:t>
            </a:r>
            <a:r>
              <a:rPr lang="en-US" sz="2200" i="1" dirty="0">
                <a:latin typeface="Arial Narrow" panose="020B0606020202030204" pitchFamily="34" charset="0"/>
              </a:rPr>
              <a:t>put it</a:t>
            </a:r>
            <a:r>
              <a:rPr lang="en-US" sz="2200" dirty="0">
                <a:latin typeface="Arial Narrow" panose="020B0606020202030204" pitchFamily="34" charset="0"/>
              </a:rPr>
              <a:t> in writing, saying, </a:t>
            </a:r>
          </a:p>
          <a:p>
            <a:r>
              <a:rPr lang="en-US" sz="2200" baseline="30000" dirty="0">
                <a:latin typeface="Arial Narrow" panose="020B0606020202030204" pitchFamily="34" charset="0"/>
              </a:rPr>
              <a:t>2</a:t>
            </a:r>
            <a:r>
              <a:rPr lang="en-US" sz="2200" dirty="0">
                <a:latin typeface="Arial Narrow" panose="020B0606020202030204" pitchFamily="34" charset="0"/>
              </a:rPr>
              <a:t> Thus says Cyrus king of Persia: </a:t>
            </a:r>
          </a:p>
          <a:p>
            <a:r>
              <a:rPr lang="en-US" sz="2200" dirty="0">
                <a:latin typeface="Arial Narrow" panose="020B0606020202030204" pitchFamily="34" charset="0"/>
              </a:rPr>
              <a:t>All the kingdoms of the earth the </a:t>
            </a:r>
            <a:r>
              <a:rPr lang="en-US" sz="2200" cap="small" dirty="0">
                <a:latin typeface="Arial Narrow" panose="020B0606020202030204" pitchFamily="34" charset="0"/>
              </a:rPr>
              <a:t>Lord</a:t>
            </a:r>
            <a:r>
              <a:rPr lang="en-US" sz="2200" dirty="0">
                <a:latin typeface="Arial Narrow" panose="020B0606020202030204" pitchFamily="34" charset="0"/>
              </a:rPr>
              <a:t> God of heaven has given me. And He has commanded me to build Him a house at Jerusalem which </a:t>
            </a:r>
            <a:r>
              <a:rPr lang="en-US" sz="2200" i="1" dirty="0">
                <a:latin typeface="Arial Narrow" panose="020B0606020202030204" pitchFamily="34" charset="0"/>
              </a:rPr>
              <a:t>is</a:t>
            </a:r>
            <a:r>
              <a:rPr lang="en-US" sz="2200" dirty="0">
                <a:latin typeface="Arial Narrow" panose="020B0606020202030204" pitchFamily="34" charset="0"/>
              </a:rPr>
              <a:t> in Judah. </a:t>
            </a:r>
          </a:p>
          <a:p>
            <a:endParaRPr lang="en-US" sz="2400" dirty="0">
              <a:latin typeface="Arial Narrow" panose="020B0606020202030204" pitchFamily="34" charset="0"/>
            </a:endParaRPr>
          </a:p>
        </p:txBody>
      </p:sp>
    </p:spTree>
    <p:extLst>
      <p:ext uri="{BB962C8B-B14F-4D97-AF65-F5344CB8AC3E}">
        <p14:creationId xmlns:p14="http://schemas.microsoft.com/office/powerpoint/2010/main" val="378381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kavehfarrokh.com/wp-content/uploads/2009/05/pic3-cyrus-cylin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32" y="276355"/>
            <a:ext cx="3464093" cy="177361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H="1">
            <a:off x="4552950" y="104775"/>
            <a:ext cx="19050" cy="6886575"/>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http://www.locustgrovebaptist.org/home/180003601/180003601/images/open_bib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75" y="276355"/>
            <a:ext cx="2933700" cy="17257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4032" y="2447925"/>
            <a:ext cx="3762375" cy="3231654"/>
          </a:xfrm>
          <a:prstGeom prst="rect">
            <a:avLst/>
          </a:prstGeom>
          <a:noFill/>
        </p:spPr>
        <p:txBody>
          <a:bodyPr wrap="square" rtlCol="0">
            <a:spAutoFit/>
          </a:bodyPr>
          <a:lstStyle/>
          <a:p>
            <a:r>
              <a:rPr lang="en-US" sz="2400" dirty="0" smtClean="0">
                <a:latin typeface="Arial Narrow" panose="020B0606020202030204" pitchFamily="34" charset="0"/>
              </a:rPr>
              <a:t>“I am Cyrus, king of all, the great king, the mighty king, king of Babylon, king of Sumer and Akkad, king of the four corners of the earth.”</a:t>
            </a:r>
          </a:p>
          <a:p>
            <a:endParaRPr lang="en-US" sz="2400" dirty="0">
              <a:latin typeface="Arial Narrow" panose="020B0606020202030204" pitchFamily="34" charset="0"/>
            </a:endParaRPr>
          </a:p>
          <a:p>
            <a:r>
              <a:rPr lang="en-US" sz="2000" dirty="0" smtClean="0">
                <a:latin typeface="Arial Narrow" panose="020B0606020202030204" pitchFamily="34" charset="0"/>
              </a:rPr>
              <a:t>- Werner Keller</a:t>
            </a:r>
            <a:r>
              <a:rPr lang="en-US" sz="2000" i="1" dirty="0" smtClean="0">
                <a:latin typeface="Arial Narrow" panose="020B0606020202030204" pitchFamily="34" charset="0"/>
              </a:rPr>
              <a:t>, The Bible as History</a:t>
            </a:r>
            <a:r>
              <a:rPr lang="en-US" sz="2000" dirty="0" smtClean="0">
                <a:latin typeface="Arial Narrow" panose="020B0606020202030204" pitchFamily="34" charset="0"/>
              </a:rPr>
              <a:t>, 310-311 (as quoted by Roger Dickson, </a:t>
            </a:r>
            <a:r>
              <a:rPr lang="en-US" sz="2000" i="1" dirty="0" smtClean="0">
                <a:latin typeface="Arial Narrow" panose="020B0606020202030204" pitchFamily="34" charset="0"/>
              </a:rPr>
              <a:t>Fall of Unbelief</a:t>
            </a:r>
            <a:r>
              <a:rPr lang="en-US" sz="2000" dirty="0" smtClean="0">
                <a:latin typeface="Arial Narrow" panose="020B0606020202030204" pitchFamily="34" charset="0"/>
              </a:rPr>
              <a:t>, 356).</a:t>
            </a:r>
            <a:endParaRPr lang="en-US" sz="2000" dirty="0">
              <a:latin typeface="Arial Narrow" panose="020B0606020202030204" pitchFamily="34" charset="0"/>
            </a:endParaRPr>
          </a:p>
        </p:txBody>
      </p:sp>
      <p:sp>
        <p:nvSpPr>
          <p:cNvPr id="6" name="TextBox 5"/>
          <p:cNvSpPr txBox="1"/>
          <p:nvPr/>
        </p:nvSpPr>
        <p:spPr>
          <a:xfrm>
            <a:off x="4778543" y="2352675"/>
            <a:ext cx="4257675" cy="3662541"/>
          </a:xfrm>
          <a:prstGeom prst="rect">
            <a:avLst/>
          </a:prstGeom>
          <a:noFill/>
        </p:spPr>
        <p:txBody>
          <a:bodyPr wrap="square" rtlCol="0">
            <a:spAutoFit/>
          </a:bodyPr>
          <a:lstStyle/>
          <a:p>
            <a:pPr algn="ctr"/>
            <a:r>
              <a:rPr lang="en-US" sz="2400" b="1" dirty="0" smtClean="0">
                <a:latin typeface="Arial Narrow" panose="020B0606020202030204" pitchFamily="34" charset="0"/>
              </a:rPr>
              <a:t>2 </a:t>
            </a:r>
            <a:r>
              <a:rPr lang="en-US" sz="2400" b="1" dirty="0">
                <a:latin typeface="Arial Narrow" panose="020B0606020202030204" pitchFamily="34" charset="0"/>
              </a:rPr>
              <a:t>Chronicles </a:t>
            </a:r>
            <a:r>
              <a:rPr lang="en-US" sz="2400" b="1" dirty="0" smtClean="0">
                <a:latin typeface="Arial Narrow" panose="020B0606020202030204" pitchFamily="34" charset="0"/>
              </a:rPr>
              <a:t>36:23</a:t>
            </a:r>
            <a:endParaRPr lang="en-US" sz="2400" b="1" dirty="0">
              <a:latin typeface="Arial Narrow" panose="020B0606020202030204" pitchFamily="34" charset="0"/>
            </a:endParaRPr>
          </a:p>
          <a:p>
            <a:endParaRPr lang="en-US" sz="2400" baseline="30000" dirty="0">
              <a:latin typeface="Arial Narrow" panose="020B0606020202030204" pitchFamily="34" charset="0"/>
            </a:endParaRPr>
          </a:p>
          <a:p>
            <a:r>
              <a:rPr lang="en-US" sz="2400" dirty="0" smtClean="0">
                <a:latin typeface="Arial Narrow" panose="020B0606020202030204" pitchFamily="34" charset="0"/>
              </a:rPr>
              <a:t>Thus </a:t>
            </a:r>
            <a:r>
              <a:rPr lang="en-US" sz="2400" dirty="0">
                <a:latin typeface="Arial Narrow" panose="020B0606020202030204" pitchFamily="34" charset="0"/>
              </a:rPr>
              <a:t>says Cyrus king of Persia: </a:t>
            </a:r>
          </a:p>
          <a:p>
            <a:r>
              <a:rPr lang="en-US" sz="2400" dirty="0">
                <a:latin typeface="Arial Narrow" panose="020B0606020202030204" pitchFamily="34" charset="0"/>
              </a:rPr>
              <a:t>All the kingdoms of the earth the </a:t>
            </a:r>
            <a:r>
              <a:rPr lang="en-US" sz="2400" cap="small" dirty="0">
                <a:latin typeface="Arial Narrow" panose="020B0606020202030204" pitchFamily="34" charset="0"/>
              </a:rPr>
              <a:t>Lord</a:t>
            </a:r>
            <a:r>
              <a:rPr lang="en-US" sz="2400" dirty="0">
                <a:latin typeface="Arial Narrow" panose="020B0606020202030204" pitchFamily="34" charset="0"/>
              </a:rPr>
              <a:t> God of heaven has given me. And He has commanded me to build Him a house at Jerusalem which is in Judah. Who </a:t>
            </a:r>
            <a:r>
              <a:rPr lang="en-US" sz="2400" i="1" dirty="0">
                <a:latin typeface="Arial Narrow" panose="020B0606020202030204" pitchFamily="34" charset="0"/>
              </a:rPr>
              <a:t>is</a:t>
            </a:r>
            <a:r>
              <a:rPr lang="en-US" sz="2400" dirty="0">
                <a:latin typeface="Arial Narrow" panose="020B0606020202030204" pitchFamily="34" charset="0"/>
              </a:rPr>
              <a:t> among you of all His people? May the </a:t>
            </a:r>
            <a:r>
              <a:rPr lang="en-US" sz="2400" cap="small" dirty="0">
                <a:latin typeface="Arial Narrow" panose="020B0606020202030204" pitchFamily="34" charset="0"/>
              </a:rPr>
              <a:t>Lord</a:t>
            </a:r>
            <a:r>
              <a:rPr lang="en-US" sz="2400" dirty="0">
                <a:latin typeface="Arial Narrow" panose="020B0606020202030204" pitchFamily="34" charset="0"/>
              </a:rPr>
              <a:t> his God </a:t>
            </a:r>
            <a:r>
              <a:rPr lang="en-US" sz="2400" i="1" dirty="0">
                <a:latin typeface="Arial Narrow" panose="020B0606020202030204" pitchFamily="34" charset="0"/>
              </a:rPr>
              <a:t>be</a:t>
            </a:r>
            <a:r>
              <a:rPr lang="en-US" sz="2400" dirty="0">
                <a:latin typeface="Arial Narrow" panose="020B0606020202030204" pitchFamily="34" charset="0"/>
              </a:rPr>
              <a:t> with him, and let him go up! </a:t>
            </a:r>
          </a:p>
        </p:txBody>
      </p:sp>
    </p:spTree>
    <p:extLst>
      <p:ext uri="{BB962C8B-B14F-4D97-AF65-F5344CB8AC3E}">
        <p14:creationId xmlns:p14="http://schemas.microsoft.com/office/powerpoint/2010/main" val="3840328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353943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Black Obelisk of </a:t>
            </a:r>
            <a:r>
              <a:rPr kumimoji="0" lang="en-US" sz="2800" b="1" i="0" u="none" strike="noStrike" kern="0" cap="none" spc="0" normalizeH="0" baseline="0" noProof="0" dirty="0" err="1" smtClean="0">
                <a:ln>
                  <a:noFill/>
                </a:ln>
                <a:solidFill>
                  <a:prstClr val="black"/>
                </a:solidFill>
                <a:effectLst/>
                <a:uLnTx/>
                <a:uFillTx/>
                <a:latin typeface="Arial Narrow" panose="020B0606020202030204" pitchFamily="34" charset="0"/>
              </a:rPr>
              <a:t>Shalmaneser</a:t>
            </a: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Inscriptions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Annals of Sargon 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Hezekiah’s Tunnel</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Sennacherib’s Prism</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Cyrus Cylinder</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Code of Hammurabi</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79988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ode of hammurab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 y="1392237"/>
            <a:ext cx="4111625" cy="293838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Code of Hammurabi</a:t>
            </a:r>
          </a:p>
        </p:txBody>
      </p:sp>
      <p:sp>
        <p:nvSpPr>
          <p:cNvPr id="8" name="TextBox 7"/>
          <p:cNvSpPr txBox="1"/>
          <p:nvPr/>
        </p:nvSpPr>
        <p:spPr>
          <a:xfrm>
            <a:off x="4600576" y="1163637"/>
            <a:ext cx="4438650"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Critics have argued that the laws that Moses wrote were too advanced for his time &amp; writing skills were not developed.</a:t>
            </a:r>
          </a:p>
          <a:p>
            <a:pPr marL="285750" indent="-285750">
              <a:buFont typeface="Arial" panose="020B0604020202020204" pitchFamily="34" charset="0"/>
              <a:buChar char="•"/>
            </a:pPr>
            <a:r>
              <a:rPr lang="en-US" sz="2400" dirty="0" smtClean="0">
                <a:latin typeface="Arial Narrow" panose="020B0606020202030204" pitchFamily="34" charset="0"/>
              </a:rPr>
              <a:t>Dec. 1901 / Jan. 1902 French Archaeologist M. de Morgan found mass of black diorite in Susa (Persia)</a:t>
            </a:r>
          </a:p>
          <a:p>
            <a:pPr marL="285750" indent="-285750">
              <a:buFont typeface="Arial" panose="020B0604020202020204" pitchFamily="34" charset="0"/>
              <a:buChar char="•"/>
            </a:pPr>
            <a:r>
              <a:rPr lang="en-US" sz="2400" dirty="0" smtClean="0">
                <a:latin typeface="Arial Narrow" panose="020B0606020202030204" pitchFamily="34" charset="0"/>
              </a:rPr>
              <a:t>8’ H x 6’ Circum. (base) / 5’ (top)</a:t>
            </a:r>
          </a:p>
          <a:p>
            <a:pPr marL="285750" indent="-285750">
              <a:buFont typeface="Arial" panose="020B0604020202020204" pitchFamily="34" charset="0"/>
              <a:buChar char="•"/>
            </a:pPr>
            <a:r>
              <a:rPr lang="en-US" sz="2400" dirty="0" smtClean="0">
                <a:latin typeface="Arial Narrow" panose="020B0606020202030204" pitchFamily="34" charset="0"/>
              </a:rPr>
              <a:t>By Hammurabi King of Babylon (thought to be </a:t>
            </a:r>
            <a:r>
              <a:rPr lang="en-US" sz="2400" dirty="0" err="1" smtClean="0">
                <a:latin typeface="Arial Narrow" panose="020B0606020202030204" pitchFamily="34" charset="0"/>
              </a:rPr>
              <a:t>Amraphel</a:t>
            </a:r>
            <a:r>
              <a:rPr lang="en-US" sz="2400" dirty="0" smtClean="0">
                <a:latin typeface="Arial Narrow" panose="020B0606020202030204" pitchFamily="34" charset="0"/>
              </a:rPr>
              <a:t> of Gen. 14:1)</a:t>
            </a:r>
          </a:p>
          <a:p>
            <a:pPr marL="285750" indent="-285750">
              <a:buFont typeface="Arial" panose="020B0604020202020204" pitchFamily="34" charset="0"/>
              <a:buChar char="•"/>
            </a:pPr>
            <a:r>
              <a:rPr lang="en-US" sz="2400" dirty="0" smtClean="0">
                <a:latin typeface="Arial Narrow" panose="020B0606020202030204" pitchFamily="34" charset="0"/>
              </a:rPr>
              <a:t>282 laws – 4,000 lines – </a:t>
            </a:r>
          </a:p>
          <a:p>
            <a:pPr marL="285750" indent="-285750">
              <a:buFont typeface="Arial" panose="020B0604020202020204" pitchFamily="34" charset="0"/>
              <a:buChar char="•"/>
            </a:pPr>
            <a:r>
              <a:rPr lang="en-US" sz="2400" dirty="0" smtClean="0">
                <a:latin typeface="Arial Narrow" panose="020B0606020202030204" pitchFamily="34" charset="0"/>
              </a:rPr>
              <a:t>Shows writing &amp; laws hundreds of years before Moses</a:t>
            </a:r>
          </a:p>
        </p:txBody>
      </p:sp>
    </p:spTree>
    <p:extLst>
      <p:ext uri="{BB962C8B-B14F-4D97-AF65-F5344CB8AC3E}">
        <p14:creationId xmlns:p14="http://schemas.microsoft.com/office/powerpoint/2010/main" val="1267311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Discoveries of Archaeology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397031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Moabite Stone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Black Obelisk of </a:t>
            </a:r>
            <a:r>
              <a:rPr kumimoji="0" lang="en-US" sz="2800" b="1" i="0" u="none" strike="noStrike" kern="0" cap="none" spc="0" normalizeH="0" baseline="0" noProof="0" dirty="0" err="1" smtClean="0">
                <a:ln>
                  <a:noFill/>
                </a:ln>
                <a:solidFill>
                  <a:prstClr val="black"/>
                </a:solidFill>
                <a:effectLst/>
                <a:uLnTx/>
                <a:uFillTx/>
                <a:latin typeface="Arial Narrow" panose="020B0606020202030204" pitchFamily="34" charset="0"/>
              </a:rPr>
              <a:t>Shalmaneser</a:t>
            </a: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 III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Inscriptions of Shishak</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rPr>
              <a:t>Annals of Sargon II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Hezekiah’s Tunnel</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Sennacherib’s Prism</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Cyrus Cylinder</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kern="0" dirty="0" smtClean="0">
                <a:solidFill>
                  <a:prstClr val="black"/>
                </a:solidFill>
                <a:latin typeface="Arial Narrow" panose="020B0606020202030204" pitchFamily="34" charset="0"/>
              </a:rPr>
              <a:t>Code of Hammurabi</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0" cap="none" spc="0" normalizeH="0" baseline="0" noProof="0" dirty="0" smtClean="0">
                <a:ln>
                  <a:noFill/>
                </a:ln>
                <a:solidFill>
                  <a:prstClr val="black"/>
                </a:solidFill>
                <a:effectLst/>
                <a:uLnTx/>
                <a:uFillTx/>
                <a:latin typeface="Arial Narrow" panose="020B0606020202030204" pitchFamily="34" charset="0"/>
                <a:ea typeface="+mn-ea"/>
                <a:cs typeface="+mn-cs"/>
              </a:rPr>
              <a:t>Jericho</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472407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Jericho</a:t>
            </a:r>
          </a:p>
        </p:txBody>
      </p:sp>
      <p:pic>
        <p:nvPicPr>
          <p:cNvPr id="32770" name="Picture 2" descr="http://www.bibleplaces.com/wp-content/uploads/2015/07/Jericho-Tell-es-Sultan-collapsed-mudbrick-wall-with-Bryant-Wood-tbs94239709-biblepla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1390650"/>
            <a:ext cx="3810000" cy="254317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41895" y="1068387"/>
            <a:ext cx="4563979" cy="5509200"/>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latin typeface="Arial Narrow" panose="020B0606020202030204" pitchFamily="34" charset="0"/>
              </a:rPr>
              <a:t>Bible story is that walls of Jericho fell down flat – burned with fire (Josh. 6)</a:t>
            </a:r>
          </a:p>
          <a:p>
            <a:pPr marL="285750" indent="-285750">
              <a:buFont typeface="Arial" panose="020B0604020202020204" pitchFamily="34" charset="0"/>
              <a:buChar char="•"/>
            </a:pPr>
            <a:r>
              <a:rPr lang="en-US" sz="2200" dirty="0" smtClean="0">
                <a:latin typeface="Arial Narrow" panose="020B0606020202030204" pitchFamily="34" charset="0"/>
              </a:rPr>
              <a:t>John </a:t>
            </a:r>
            <a:r>
              <a:rPr lang="en-US" sz="2200" dirty="0" err="1" smtClean="0">
                <a:latin typeface="Arial Narrow" panose="020B0606020202030204" pitchFamily="34" charset="0"/>
              </a:rPr>
              <a:t>Garstang</a:t>
            </a:r>
            <a:r>
              <a:rPr lang="en-US" sz="2200" dirty="0" smtClean="0">
                <a:latin typeface="Arial Narrow" panose="020B0606020202030204" pitchFamily="34" charset="0"/>
              </a:rPr>
              <a:t> excavated Jericho (1930, 1936).</a:t>
            </a:r>
          </a:p>
          <a:p>
            <a:pPr marL="285750" indent="-285750">
              <a:buFont typeface="Arial" panose="020B0604020202020204" pitchFamily="34" charset="0"/>
              <a:buChar char="•"/>
            </a:pPr>
            <a:r>
              <a:rPr lang="en-US" sz="2200" dirty="0" smtClean="0">
                <a:latin typeface="Arial Narrow" panose="020B0606020202030204" pitchFamily="34" charset="0"/>
              </a:rPr>
              <a:t>Found an inner wall and outer wall – Outer wall suffered the most – fell down completely –burned with fire –houses along the wall burned and roof fallen in on pottery within. – Joseph Free, </a:t>
            </a:r>
            <a:r>
              <a:rPr lang="en-US" sz="2200" i="1" dirty="0" smtClean="0">
                <a:latin typeface="Arial Narrow" panose="020B0606020202030204" pitchFamily="34" charset="0"/>
              </a:rPr>
              <a:t>Archaeology and Bible History</a:t>
            </a:r>
            <a:r>
              <a:rPr lang="en-US" sz="2200" dirty="0" smtClean="0">
                <a:latin typeface="Arial Narrow" panose="020B0606020202030204" pitchFamily="34" charset="0"/>
              </a:rPr>
              <a:t>, 130) </a:t>
            </a:r>
          </a:p>
          <a:p>
            <a:pPr marL="285750" indent="-285750">
              <a:buFont typeface="Arial" panose="020B0604020202020204" pitchFamily="34" charset="0"/>
              <a:buChar char="•"/>
            </a:pPr>
            <a:r>
              <a:rPr lang="en-US" sz="2200" dirty="0" err="1" smtClean="0">
                <a:latin typeface="Arial Narrow" panose="020B0606020202030204" pitchFamily="34" charset="0"/>
              </a:rPr>
              <a:t>Garstang’s</a:t>
            </a:r>
            <a:r>
              <a:rPr lang="en-US" sz="2200" dirty="0" smtClean="0">
                <a:latin typeface="Arial Narrow" panose="020B0606020202030204" pitchFamily="34" charset="0"/>
              </a:rPr>
              <a:t> work questioned by Kathleen Kenyon (1950’s)</a:t>
            </a:r>
          </a:p>
          <a:p>
            <a:pPr marL="285750" indent="-285750">
              <a:buFont typeface="Arial" panose="020B0604020202020204" pitchFamily="34" charset="0"/>
              <a:buChar char="•"/>
            </a:pPr>
            <a:r>
              <a:rPr lang="en-US" sz="2200" dirty="0" smtClean="0">
                <a:latin typeface="Arial Narrow" panose="020B0606020202030204" pitchFamily="34" charset="0"/>
              </a:rPr>
              <a:t>Bryant Wood </a:t>
            </a:r>
            <a:r>
              <a:rPr lang="en-US" sz="2200" dirty="0">
                <a:latin typeface="Arial Narrow" panose="020B0606020202030204" pitchFamily="34" charset="0"/>
              </a:rPr>
              <a:t>March/April 1990 issue of </a:t>
            </a:r>
            <a:r>
              <a:rPr lang="en-US" sz="2200" i="1" dirty="0">
                <a:latin typeface="Arial Narrow" panose="020B0606020202030204" pitchFamily="34" charset="0"/>
              </a:rPr>
              <a:t>Biblical Archaeology </a:t>
            </a:r>
            <a:r>
              <a:rPr lang="en-US" sz="2200" i="1" dirty="0" smtClean="0">
                <a:latin typeface="Arial Narrow" panose="020B0606020202030204" pitchFamily="34" charset="0"/>
              </a:rPr>
              <a:t>Review </a:t>
            </a:r>
            <a:r>
              <a:rPr lang="en-US" sz="2200" dirty="0" smtClean="0">
                <a:latin typeface="Arial Narrow" panose="020B0606020202030204" pitchFamily="34" charset="0"/>
              </a:rPr>
              <a:t>vindicated </a:t>
            </a:r>
            <a:r>
              <a:rPr lang="en-US" sz="2200" dirty="0" err="1" smtClean="0">
                <a:latin typeface="Arial Narrow" panose="020B0606020202030204" pitchFamily="34" charset="0"/>
              </a:rPr>
              <a:t>Garstang’s</a:t>
            </a:r>
            <a:r>
              <a:rPr lang="en-US" sz="2200" dirty="0" smtClean="0">
                <a:latin typeface="Arial Narrow" panose="020B0606020202030204" pitchFamily="34" charset="0"/>
              </a:rPr>
              <a:t> work. (Jackson, Apologetics Press)</a:t>
            </a:r>
          </a:p>
        </p:txBody>
      </p:sp>
      <p:sp>
        <p:nvSpPr>
          <p:cNvPr id="3" name="TextBox 2"/>
          <p:cNvSpPr txBox="1"/>
          <p:nvPr/>
        </p:nvSpPr>
        <p:spPr>
          <a:xfrm>
            <a:off x="243640" y="4095750"/>
            <a:ext cx="3995820" cy="2031325"/>
          </a:xfrm>
          <a:prstGeom prst="rect">
            <a:avLst/>
          </a:prstGeom>
          <a:noFill/>
        </p:spPr>
        <p:txBody>
          <a:bodyPr wrap="square" rtlCol="0">
            <a:spAutoFit/>
          </a:bodyPr>
          <a:lstStyle/>
          <a:p>
            <a:r>
              <a:rPr lang="en-US" dirty="0" smtClean="0"/>
              <a:t>Bryant </a:t>
            </a:r>
            <a:r>
              <a:rPr lang="en-US" dirty="0"/>
              <a:t>Wood points to the base of that mudbrick wall.  All agree that the wall fell down, but they differ on the date.  Wood’s conclusions are the most informed and they date the destruction of the wall to the time of Joshua (1400 BC</a:t>
            </a:r>
            <a:r>
              <a:rPr lang="en-US" dirty="0" smtClean="0"/>
              <a:t>).</a:t>
            </a:r>
            <a:endParaRPr lang="en-US" dirty="0"/>
          </a:p>
        </p:txBody>
      </p:sp>
    </p:spTree>
    <p:extLst>
      <p:ext uri="{BB962C8B-B14F-4D97-AF65-F5344CB8AC3E}">
        <p14:creationId xmlns:p14="http://schemas.microsoft.com/office/powerpoint/2010/main" val="12482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525" y="981075"/>
            <a:ext cx="8639175" cy="3046988"/>
          </a:xfrm>
          <a:prstGeom prst="rect">
            <a:avLst/>
          </a:prstGeom>
          <a:noFill/>
        </p:spPr>
        <p:txBody>
          <a:bodyPr wrap="square" rtlCol="0">
            <a:spAutoFit/>
          </a:bodyPr>
          <a:lstStyle/>
          <a:p>
            <a:r>
              <a:rPr lang="en-US" sz="3200" dirty="0">
                <a:latin typeface="Arial Narrow" panose="020B0606020202030204" pitchFamily="34" charset="0"/>
              </a:rPr>
              <a:t> “When we compare the archaeological evidence at Jericho with the Biblical narrative describing the Israelite destruction of Jericho, </a:t>
            </a:r>
            <a:r>
              <a:rPr lang="en-US" sz="3200" b="1" dirty="0">
                <a:latin typeface="Arial Narrow" panose="020B0606020202030204" pitchFamily="34" charset="0"/>
              </a:rPr>
              <a:t>we find a quite remarkable agreement</a:t>
            </a:r>
            <a:r>
              <a:rPr lang="en-US" sz="3200" dirty="0">
                <a:latin typeface="Arial Narrow" panose="020B0606020202030204" pitchFamily="34" charset="0"/>
              </a:rPr>
              <a:t>” (1990, p. 53, emp. added</a:t>
            </a:r>
            <a:r>
              <a:rPr lang="en-US" sz="3200" dirty="0" smtClean="0">
                <a:latin typeface="Arial Narrow" panose="020B0606020202030204" pitchFamily="34" charset="0"/>
              </a:rPr>
              <a:t>).</a:t>
            </a:r>
            <a:endParaRPr lang="en-US" sz="3200" dirty="0">
              <a:latin typeface="Arial Narrow" panose="020B0606020202030204" pitchFamily="34" charset="0"/>
            </a:endParaRPr>
          </a:p>
          <a:p>
            <a:endParaRPr lang="en-US" sz="3200" dirty="0" smtClean="0">
              <a:latin typeface="Arial Narrow" panose="020B0606020202030204" pitchFamily="34" charset="0"/>
            </a:endParaRPr>
          </a:p>
          <a:p>
            <a:pPr algn="r"/>
            <a:r>
              <a:rPr lang="en-US" sz="3200" dirty="0" smtClean="0">
                <a:latin typeface="Arial Narrow" panose="020B0606020202030204" pitchFamily="34" charset="0"/>
              </a:rPr>
              <a:t>-</a:t>
            </a:r>
            <a:r>
              <a:rPr lang="en-US" sz="2400" dirty="0" smtClean="0">
                <a:latin typeface="Arial Narrow" panose="020B0606020202030204" pitchFamily="34" charset="0"/>
              </a:rPr>
              <a:t>Quoted by Wayne Jackson, Apologetics Press</a:t>
            </a:r>
          </a:p>
        </p:txBody>
      </p:sp>
      <p:sp>
        <p:nvSpPr>
          <p:cNvPr id="3" name="Rounded Rectangle 2"/>
          <p:cNvSpPr/>
          <p:nvPr/>
        </p:nvSpPr>
        <p:spPr>
          <a:xfrm>
            <a:off x="0" y="0"/>
            <a:ext cx="5181600" cy="600075"/>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Bryant Wood – Archaeological Review</a:t>
            </a:r>
            <a:endParaRPr lang="en-US" sz="2400" dirty="0">
              <a:solidFill>
                <a:schemeClr val="bg1"/>
              </a:solidFill>
            </a:endParaRPr>
          </a:p>
        </p:txBody>
      </p:sp>
      <p:sp>
        <p:nvSpPr>
          <p:cNvPr id="4" name="TextBox 3"/>
          <p:cNvSpPr txBox="1"/>
          <p:nvPr/>
        </p:nvSpPr>
        <p:spPr>
          <a:xfrm>
            <a:off x="581024" y="4124325"/>
            <a:ext cx="8258175"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Wall fell down flat</a:t>
            </a:r>
          </a:p>
          <a:p>
            <a:pPr marL="285750" indent="-285750">
              <a:buFont typeface="Arial" panose="020B0604020202020204" pitchFamily="34" charset="0"/>
              <a:buChar char="•"/>
            </a:pPr>
            <a:r>
              <a:rPr lang="en-US" sz="3200" dirty="0" smtClean="0"/>
              <a:t>Walls burned with fire</a:t>
            </a:r>
          </a:p>
          <a:p>
            <a:pPr marL="285750" indent="-285750">
              <a:buFont typeface="Arial" panose="020B0604020202020204" pitchFamily="34" charset="0"/>
              <a:buChar char="•"/>
            </a:pPr>
            <a:r>
              <a:rPr lang="en-US" sz="3200" dirty="0" smtClean="0"/>
              <a:t>Houses along the wall</a:t>
            </a:r>
          </a:p>
          <a:p>
            <a:pPr marL="285750" indent="-285750">
              <a:buFont typeface="Arial" panose="020B0604020202020204" pitchFamily="34" charset="0"/>
              <a:buChar char="•"/>
            </a:pPr>
            <a:r>
              <a:rPr lang="en-US" sz="3200" dirty="0" smtClean="0"/>
              <a:t>Took no possessions (grain left)</a:t>
            </a:r>
            <a:endParaRPr lang="en-US" sz="3200" dirty="0"/>
          </a:p>
        </p:txBody>
      </p:sp>
    </p:spTree>
    <p:extLst>
      <p:ext uri="{BB962C8B-B14F-4D97-AF65-F5344CB8AC3E}">
        <p14:creationId xmlns:p14="http://schemas.microsoft.com/office/powerpoint/2010/main" val="1538409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4"/>
          <p:cNvSpPr>
            <a:spLocks noGrp="1"/>
          </p:cNvSpPr>
          <p:nvPr>
            <p:ph type="ftr" sz="quarter" idx="11"/>
          </p:nvPr>
        </p:nvSpPr>
        <p:spPr>
          <a:xfrm>
            <a:off x="6057900" y="6492875"/>
            <a:ext cx="3086100" cy="365125"/>
          </a:xfrm>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 Dr. Heinz </a:t>
            </a:r>
            <a:r>
              <a:rPr kumimoji="0" lang="en-US" sz="2000" b="0" i="0" u="none" strike="noStrike" kern="0" cap="none" spc="0" normalizeH="0" baseline="0" noProof="0" dirty="0" err="1">
                <a:ln>
                  <a:noFill/>
                </a:ln>
                <a:solidFill>
                  <a:sysClr val="windowText" lastClr="000000"/>
                </a:solidFill>
                <a:effectLst/>
                <a:uLnTx/>
                <a:uFillTx/>
              </a:rPr>
              <a:t>Lycklama</a:t>
            </a:r>
            <a:endParaRPr kumimoji="0" lang="en-US" sz="2000" b="0" i="0" u="none" strike="noStrike" kern="0" cap="none" spc="0" normalizeH="0" baseline="0" noProof="0" dirty="0">
              <a:ln>
                <a:noFill/>
              </a:ln>
              <a:solidFill>
                <a:sysClr val="windowText" lastClr="000000"/>
              </a:solidFill>
              <a:effectLst/>
              <a:uLnTx/>
              <a:uFillTx/>
            </a:endParaRPr>
          </a:p>
        </p:txBody>
      </p:sp>
      <p:sp>
        <p:nvSpPr>
          <p:cNvPr id="52228" name="Rectangle 2"/>
          <p:cNvSpPr>
            <a:spLocks noGrp="1" noChangeArrowheads="1"/>
          </p:cNvSpPr>
          <p:nvPr>
            <p:ph type="title"/>
          </p:nvPr>
        </p:nvSpPr>
        <p:spPr>
          <a:xfrm>
            <a:off x="136477" y="-100430"/>
            <a:ext cx="7886700" cy="1325563"/>
          </a:xfrm>
        </p:spPr>
        <p:txBody>
          <a:bodyPr/>
          <a:lstStyle/>
          <a:p>
            <a:pPr eaLnBrk="1" hangingPunct="1"/>
            <a:r>
              <a:rPr lang="en-US" b="1" dirty="0" smtClean="0">
                <a:solidFill>
                  <a:srgbClr val="002060"/>
                </a:solidFill>
              </a:rPr>
              <a:t>The Walls of Jericho</a:t>
            </a:r>
          </a:p>
        </p:txBody>
      </p:sp>
      <p:sp>
        <p:nvSpPr>
          <p:cNvPr id="52229" name="Rectangle 3"/>
          <p:cNvSpPr>
            <a:spLocks noGrp="1" noChangeArrowheads="1"/>
          </p:cNvSpPr>
          <p:nvPr>
            <p:ph type="body" idx="1"/>
          </p:nvPr>
        </p:nvSpPr>
        <p:spPr>
          <a:xfrm>
            <a:off x="259157" y="1094561"/>
            <a:ext cx="4626592" cy="4724400"/>
          </a:xfrm>
        </p:spPr>
        <p:txBody>
          <a:bodyPr>
            <a:noAutofit/>
          </a:bodyPr>
          <a:lstStyle/>
          <a:p>
            <a:pPr eaLnBrk="1" hangingPunct="1"/>
            <a:r>
              <a:rPr lang="en-US" sz="2400" dirty="0" smtClean="0"/>
              <a:t>Artist's reconstruction of the north side of ancient Jericho, based on the German excavations of 1907-1909. Note the houses built against the mud brick city wall, which rests on top of the stone retaining wall</a:t>
            </a:r>
          </a:p>
          <a:p>
            <a:pPr eaLnBrk="1" hangingPunct="1"/>
            <a:r>
              <a:rPr lang="en-US" sz="2400" b="1" dirty="0" smtClean="0"/>
              <a:t>Josh. 2:15</a:t>
            </a:r>
            <a:r>
              <a:rPr lang="en-US" sz="2400" dirty="0" smtClean="0"/>
              <a:t> says that Rahab's house was built against the city wall</a:t>
            </a:r>
          </a:p>
          <a:p>
            <a:pPr eaLnBrk="1" hangingPunct="1"/>
            <a:r>
              <a:rPr lang="en-US" sz="2400" dirty="0" smtClean="0"/>
              <a:t>Large pile of bricks found at base of inner and outer walls indicating sudden collapse of fortifications</a:t>
            </a:r>
          </a:p>
          <a:p>
            <a:pPr eaLnBrk="1" hangingPunct="1"/>
            <a:r>
              <a:rPr lang="en-US" sz="2400" dirty="0" smtClean="0"/>
              <a:t>Thick layer of soot indicates city was destroyed by fire, </a:t>
            </a:r>
            <a:r>
              <a:rPr lang="en-US" sz="2400" b="1" dirty="0" smtClean="0"/>
              <a:t>Josh. 6:24</a:t>
            </a:r>
          </a:p>
        </p:txBody>
      </p:sp>
      <p:pic>
        <p:nvPicPr>
          <p:cNvPr id="52230" name="Picture 4" descr="E:\HEINZ\bibstudy\creation\croatia\icons\wallsofjericho.bmp"/>
          <p:cNvPicPr>
            <a:picLocks noChangeAspect="1" noChangeArrowheads="1"/>
          </p:cNvPicPr>
          <p:nvPr/>
        </p:nvPicPr>
        <p:blipFill>
          <a:blip r:embed="rId3" cstate="print"/>
          <a:srcRect/>
          <a:stretch>
            <a:fillRect/>
          </a:stretch>
        </p:blipFill>
        <p:spPr bwMode="auto">
          <a:xfrm>
            <a:off x="5008428" y="899308"/>
            <a:ext cx="3889913" cy="4919653"/>
          </a:xfrm>
          <a:prstGeom prst="rect">
            <a:avLst/>
          </a:prstGeom>
          <a:noFill/>
          <a:ln w="28575">
            <a:solidFill>
              <a:schemeClr val="tx1"/>
            </a:solidFill>
            <a:miter lim="800000"/>
            <a:headEnd/>
            <a:tailEnd/>
          </a:ln>
        </p:spPr>
      </p:pic>
    </p:spTree>
    <p:extLst>
      <p:ext uri="{BB962C8B-B14F-4D97-AF65-F5344CB8AC3E}">
        <p14:creationId xmlns:p14="http://schemas.microsoft.com/office/powerpoint/2010/main" val="1113291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357" y="180474"/>
            <a:ext cx="8253664" cy="66173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Narrow" panose="020B0606020202030204" pitchFamily="34" charset="0"/>
              </a:rPr>
              <a:t>Jericho</a:t>
            </a:r>
          </a:p>
        </p:txBody>
      </p:sp>
      <p:pic>
        <p:nvPicPr>
          <p:cNvPr id="29698" name="Picture 2" descr="http://i28.photobucket.com/albums/c233/inerrantword/Pg42-enlarged_zps5f1c3b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4671" y="981074"/>
            <a:ext cx="6459752" cy="39742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83949" y="4955336"/>
            <a:ext cx="5240726" cy="1569660"/>
          </a:xfrm>
          <a:prstGeom prst="rect">
            <a:avLst/>
          </a:prstGeom>
          <a:noFill/>
        </p:spPr>
        <p:txBody>
          <a:bodyPr wrap="square" rtlCol="0">
            <a:spAutoFit/>
          </a:bodyPr>
          <a:lstStyle/>
          <a:p>
            <a:r>
              <a:rPr lang="en-US" sz="2400" b="1" dirty="0"/>
              <a:t>Jars full of grain found by John </a:t>
            </a:r>
            <a:r>
              <a:rPr lang="en-US" sz="2400" b="1" dirty="0" err="1"/>
              <a:t>Garstang</a:t>
            </a:r>
            <a:r>
              <a:rPr lang="en-US" sz="2400" b="1" dirty="0"/>
              <a:t> at Jericho.</a:t>
            </a:r>
            <a:r>
              <a:rPr lang="en-US" sz="2400" dirty="0"/>
              <a:t> They were charred in the fire that the Israelites set to destroy the Canaanite city</a:t>
            </a:r>
          </a:p>
        </p:txBody>
      </p:sp>
    </p:spTree>
    <p:extLst>
      <p:ext uri="{BB962C8B-B14F-4D97-AF65-F5344CB8AC3E}">
        <p14:creationId xmlns:p14="http://schemas.microsoft.com/office/powerpoint/2010/main" val="1559016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968" y="523875"/>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Archaeology</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1600438"/>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Role of Archaeology</a:t>
            </a:r>
          </a:p>
          <a:p>
            <a:pPr marL="400050" indent="-400050">
              <a:buFont typeface="+mj-lt"/>
              <a:buAutoNum type="romanUcPeriod"/>
            </a:pPr>
            <a:endParaRPr lang="en-US"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Discoveries of Archaeology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290427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descr="http://burmeselesson.com/wp-content/uploads/2015/03/197-question-and-answers-in-Burme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233" y="691117"/>
            <a:ext cx="6450412" cy="29771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2" name="TextBox 1"/>
          <p:cNvSpPr txBox="1"/>
          <p:nvPr/>
        </p:nvSpPr>
        <p:spPr>
          <a:xfrm>
            <a:off x="1389315" y="3838353"/>
            <a:ext cx="64433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In Young Adult Classroom</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375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11316</TotalTime>
  <Words>2581</Words>
  <Application>Microsoft Office PowerPoint</Application>
  <PresentationFormat>On-screen Show (4:3)</PresentationFormat>
  <Paragraphs>283</Paragraphs>
  <Slides>41</Slides>
  <Notes>13</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41</vt:i4>
      </vt:variant>
    </vt:vector>
  </HeadingPairs>
  <TitlesOfParts>
    <vt:vector size="56" baseType="lpstr">
      <vt:lpstr>Arial Narrow</vt:lpstr>
      <vt:lpstr>Baskerville Old Face</vt:lpstr>
      <vt:lpstr>Times New Roman</vt:lpstr>
      <vt:lpstr>Trajan</vt:lpstr>
      <vt:lpstr>Arial</vt:lpstr>
      <vt:lpstr>Segoe Script</vt:lpstr>
      <vt:lpstr>Calibri</vt:lpstr>
      <vt:lpstr>Calibri Light</vt:lpstr>
      <vt:lpstr>Office Theme</vt:lpstr>
      <vt:lpstr>2_Office Theme</vt:lpstr>
      <vt:lpstr>1_Office Theme</vt:lpstr>
      <vt:lpstr>4_Office Theme</vt:lpstr>
      <vt:lpstr>3_Office Theme</vt:lpstr>
      <vt:lpstr>3_Default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Walls of Jericho</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361</cp:revision>
  <cp:lastPrinted>2015-12-20T21:41:58Z</cp:lastPrinted>
  <dcterms:created xsi:type="dcterms:W3CDTF">2015-11-09T14:41:00Z</dcterms:created>
  <dcterms:modified xsi:type="dcterms:W3CDTF">2016-01-04T02:31:55Z</dcterms:modified>
</cp:coreProperties>
</file>