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 id="2147483763" r:id="rId5"/>
  </p:sldMasterIdLst>
  <p:notesMasterIdLst>
    <p:notesMasterId r:id="rId68"/>
  </p:notesMasterIdLst>
  <p:handoutMasterIdLst>
    <p:handoutMasterId r:id="rId69"/>
  </p:handoutMasterIdLst>
  <p:sldIdLst>
    <p:sldId id="256" r:id="rId6"/>
    <p:sldId id="328" r:id="rId7"/>
    <p:sldId id="339" r:id="rId8"/>
    <p:sldId id="514" r:id="rId9"/>
    <p:sldId id="515" r:id="rId10"/>
    <p:sldId id="506" r:id="rId11"/>
    <p:sldId id="507" r:id="rId12"/>
    <p:sldId id="419" r:id="rId13"/>
    <p:sldId id="493" r:id="rId14"/>
    <p:sldId id="495" r:id="rId15"/>
    <p:sldId id="517" r:id="rId16"/>
    <p:sldId id="496" r:id="rId17"/>
    <p:sldId id="498" r:id="rId18"/>
    <p:sldId id="499" r:id="rId19"/>
    <p:sldId id="500" r:id="rId20"/>
    <p:sldId id="510" r:id="rId21"/>
    <p:sldId id="485" r:id="rId22"/>
    <p:sldId id="489" r:id="rId23"/>
    <p:sldId id="508" r:id="rId24"/>
    <p:sldId id="509" r:id="rId25"/>
    <p:sldId id="494" r:id="rId26"/>
    <p:sldId id="501" r:id="rId27"/>
    <p:sldId id="486" r:id="rId28"/>
    <p:sldId id="490" r:id="rId29"/>
    <p:sldId id="518" r:id="rId30"/>
    <p:sldId id="511" r:id="rId31"/>
    <p:sldId id="520" r:id="rId32"/>
    <p:sldId id="519" r:id="rId33"/>
    <p:sldId id="521" r:id="rId34"/>
    <p:sldId id="522" r:id="rId35"/>
    <p:sldId id="523" r:id="rId36"/>
    <p:sldId id="524" r:id="rId37"/>
    <p:sldId id="504" r:id="rId38"/>
    <p:sldId id="512" r:id="rId39"/>
    <p:sldId id="525" r:id="rId40"/>
    <p:sldId id="526" r:id="rId41"/>
    <p:sldId id="527" r:id="rId42"/>
    <p:sldId id="528" r:id="rId43"/>
    <p:sldId id="529" r:id="rId44"/>
    <p:sldId id="513" r:id="rId45"/>
    <p:sldId id="530" r:id="rId46"/>
    <p:sldId id="531" r:id="rId47"/>
    <p:sldId id="533" r:id="rId48"/>
    <p:sldId id="532" r:id="rId49"/>
    <p:sldId id="547" r:id="rId50"/>
    <p:sldId id="487" r:id="rId51"/>
    <p:sldId id="491" r:id="rId52"/>
    <p:sldId id="546" r:id="rId53"/>
    <p:sldId id="534" r:id="rId54"/>
    <p:sldId id="535" r:id="rId55"/>
    <p:sldId id="536" r:id="rId56"/>
    <p:sldId id="537" r:id="rId57"/>
    <p:sldId id="539" r:id="rId58"/>
    <p:sldId id="540" r:id="rId59"/>
    <p:sldId id="541" r:id="rId60"/>
    <p:sldId id="542" r:id="rId61"/>
    <p:sldId id="548" r:id="rId62"/>
    <p:sldId id="549" r:id="rId63"/>
    <p:sldId id="550" r:id="rId64"/>
    <p:sldId id="544" r:id="rId65"/>
    <p:sldId id="545" r:id="rId66"/>
    <p:sldId id="488" r:id="rId67"/>
  </p:sldIdLst>
  <p:sldSz cx="9144000" cy="6858000" type="screen4x3"/>
  <p:notesSz cx="7010400" cy="9296400"/>
  <p:embeddedFontLst>
    <p:embeddedFont>
      <p:font typeface="AR ESSENCE" panose="02000000000000000000" pitchFamily="2" charset="0"/>
      <p:regular r:id="rId70"/>
    </p:embeddedFont>
    <p:embeddedFont>
      <p:font typeface="Segoe Script" panose="020B0504020000000003" pitchFamily="34" charset="0"/>
      <p:regular r:id="rId71"/>
      <p:bold r:id="rId72"/>
    </p:embeddedFont>
    <p:embeddedFont>
      <p:font typeface="Arial Black" panose="020B0A04020102020204" pitchFamily="34" charset="0"/>
      <p:bold r:id="rId73"/>
    </p:embeddedFont>
    <p:embeddedFont>
      <p:font typeface="Tahoma" panose="020B0604030504040204" pitchFamily="34" charset="0"/>
      <p:regular r:id="rId74"/>
      <p:bold r:id="rId75"/>
    </p:embeddedFont>
    <p:embeddedFont>
      <p:font typeface="Baskerville Old Face" panose="02020602080505020303" pitchFamily="18" charset="0"/>
      <p:regular r:id="rId76"/>
    </p:embeddedFont>
    <p:embeddedFont>
      <p:font typeface="Arial Narrow" panose="020B0606020202030204" pitchFamily="34" charset="0"/>
      <p:regular r:id="rId77"/>
      <p:bold r:id="rId78"/>
      <p:italic r:id="rId79"/>
      <p:boldItalic r:id="rId80"/>
    </p:embeddedFont>
    <p:embeddedFont>
      <p:font typeface="Arial Unicode MS" panose="020B0604020202020204" pitchFamily="34" charset="-128"/>
      <p:regular r:id="rId81"/>
    </p:embeddedFont>
    <p:embeddedFont>
      <p:font typeface="Calibri Light" panose="020F0302020204030204" pitchFamily="34" charset="0"/>
      <p:regular r:id="rId82"/>
      <p:italic r:id="rId83"/>
    </p:embeddedFont>
    <p:embeddedFont>
      <p:font typeface="Calibri" panose="020F0502020204030204" pitchFamily="34" charset="0"/>
      <p:regular r:id="rId84"/>
      <p:bold r:id="rId85"/>
      <p:italic r:id="rId86"/>
      <p:boldItalic r:id="rId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6" autoAdjust="0"/>
    <p:restoredTop sz="92169" autoAdjust="0"/>
  </p:normalViewPr>
  <p:slideViewPr>
    <p:cSldViewPr snapToGrid="0">
      <p:cViewPr varScale="1">
        <p:scale>
          <a:sx n="60" d="100"/>
          <a:sy n="60" d="100"/>
        </p:scale>
        <p:origin x="1336"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notesMaster" Target="notesMasters/notesMaster1.xml"/><Relationship Id="rId76" Type="http://schemas.openxmlformats.org/officeDocument/2006/relationships/font" Target="fonts/font7.fntdata"/><Relationship Id="rId84" Type="http://schemas.openxmlformats.org/officeDocument/2006/relationships/font" Target="fonts/font15.fntdata"/><Relationship Id="rId89"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font" Target="fonts/font5.fntdata"/><Relationship Id="rId79" Type="http://schemas.openxmlformats.org/officeDocument/2006/relationships/font" Target="fonts/font10.fntdata"/><Relationship Id="rId87" Type="http://schemas.openxmlformats.org/officeDocument/2006/relationships/font" Target="fonts/font18.fntdata"/><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font" Target="fonts/font13.fntdata"/><Relationship Id="rId90"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handoutMaster" Target="handoutMasters/handoutMaster1.xml"/><Relationship Id="rId77" Type="http://schemas.openxmlformats.org/officeDocument/2006/relationships/font" Target="fonts/font8.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font" Target="fonts/font16.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font" Target="fonts/font17.fntdata"/><Relationship Id="rId4" Type="http://schemas.openxmlformats.org/officeDocument/2006/relationships/slideMaster" Target="slideMasters/slideMaster4.xml"/><Relationship Id="rId9"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12/27/2015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296011-8C14-46E7-BED3-E866FDEA90AC}" type="datetimeFigureOut">
              <a:rPr lang="en-US" smtClean="0"/>
              <a:t>12/27/2015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CB2E99-6815-4E3E-8BD8-788906D97131}" type="slidenum">
              <a:rPr lang="en-US" smtClean="0"/>
              <a:t>‹#›</a:t>
            </a:fld>
            <a:endParaRPr lang="en-US"/>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http://apologeticspress.org/apcontent.aspx?category=9&amp;article=130</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6</a:t>
            </a:fld>
            <a:endParaRPr lang="en-US"/>
          </a:p>
        </p:txBody>
      </p:sp>
    </p:spTree>
    <p:extLst>
      <p:ext uri="{BB962C8B-B14F-4D97-AF65-F5344CB8AC3E}">
        <p14:creationId xmlns:p14="http://schemas.microsoft.com/office/powerpoint/2010/main" val="3214743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http://apologeticspress.org/apcontent.aspx?category=9&amp;article=130</a:t>
            </a:r>
          </a:p>
          <a:p>
            <a:r>
              <a:rPr lang="en-US" sz="1200" b="0" i="0" kern="1200" dirty="0" smtClean="0">
                <a:solidFill>
                  <a:schemeClr val="tx1"/>
                </a:solidFill>
                <a:effectLst/>
                <a:latin typeface="+mn-lt"/>
                <a:ea typeface="+mn-ea"/>
                <a:cs typeface="+mn-cs"/>
              </a:rPr>
              <a:t>Morris, Henry M. (1998), “Why Christians Should Believe in a Global Flood,” </a:t>
            </a:r>
            <a:r>
              <a:rPr lang="en-US" sz="1200" b="0" i="1" kern="1200" dirty="0" smtClean="0">
                <a:solidFill>
                  <a:schemeClr val="tx1"/>
                </a:solidFill>
                <a:effectLst/>
                <a:latin typeface="+mn-lt"/>
                <a:ea typeface="+mn-ea"/>
                <a:cs typeface="+mn-cs"/>
              </a:rPr>
              <a:t>Back to Genesi</a:t>
            </a:r>
            <a:r>
              <a:rPr lang="en-US" sz="1200" b="0" i="0" kern="1200" dirty="0" smtClean="0">
                <a:solidFill>
                  <a:schemeClr val="tx1"/>
                </a:solidFill>
                <a:effectLst/>
                <a:latin typeface="+mn-lt"/>
                <a:ea typeface="+mn-ea"/>
                <a:cs typeface="+mn-cs"/>
              </a:rPr>
              <a:t>s (El Cajon, CA: Institute for Creation Research),</a:t>
            </a:r>
            <a:r>
              <a:rPr lang="en-US" sz="1200" b="0" i="1"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116:a-c, August.</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19</a:t>
            </a:fld>
            <a:endParaRPr lang="en-US"/>
          </a:p>
        </p:txBody>
      </p:sp>
    </p:spTree>
    <p:extLst>
      <p:ext uri="{BB962C8B-B14F-4D97-AF65-F5344CB8AC3E}">
        <p14:creationId xmlns:p14="http://schemas.microsoft.com/office/powerpoint/2010/main" val="1524989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http://apologeticspress.org/apcontent.aspx?category=9&amp;article=130</a:t>
            </a:r>
          </a:p>
          <a:p>
            <a:r>
              <a:rPr lang="en-US" sz="1200" b="0" i="0" kern="1200" dirty="0" smtClean="0">
                <a:solidFill>
                  <a:schemeClr val="tx1"/>
                </a:solidFill>
                <a:effectLst/>
                <a:latin typeface="+mn-lt"/>
                <a:ea typeface="+mn-ea"/>
                <a:cs typeface="+mn-cs"/>
              </a:rPr>
              <a:t>Morris, Henry M. (1998), “Why Christians Should Believe in a Global Flood,” </a:t>
            </a:r>
            <a:r>
              <a:rPr lang="en-US" sz="1200" b="0" i="1" kern="1200" dirty="0" smtClean="0">
                <a:solidFill>
                  <a:schemeClr val="tx1"/>
                </a:solidFill>
                <a:effectLst/>
                <a:latin typeface="+mn-lt"/>
                <a:ea typeface="+mn-ea"/>
                <a:cs typeface="+mn-cs"/>
              </a:rPr>
              <a:t>Back to Genesi</a:t>
            </a:r>
            <a:r>
              <a:rPr lang="en-US" sz="1200" b="0" i="0" kern="1200" dirty="0" smtClean="0">
                <a:solidFill>
                  <a:schemeClr val="tx1"/>
                </a:solidFill>
                <a:effectLst/>
                <a:latin typeface="+mn-lt"/>
                <a:ea typeface="+mn-ea"/>
                <a:cs typeface="+mn-cs"/>
              </a:rPr>
              <a:t>s (El Cajon, CA: Institute for Creation Research),</a:t>
            </a:r>
            <a:r>
              <a:rPr lang="en-US" sz="1200" b="0" i="1"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116:a-c, August.</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20</a:t>
            </a:fld>
            <a:endParaRPr lang="en-US"/>
          </a:p>
        </p:txBody>
      </p:sp>
    </p:spTree>
    <p:extLst>
      <p:ext uri="{BB962C8B-B14F-4D97-AF65-F5344CB8AC3E}">
        <p14:creationId xmlns:p14="http://schemas.microsoft.com/office/powerpoint/2010/main" val="970520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https://www.apologeticspress.org/apcontent.aspx?category=9&amp;article=132</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26</a:t>
            </a:fld>
            <a:endParaRPr lang="en-US"/>
          </a:p>
        </p:txBody>
      </p:sp>
    </p:spTree>
    <p:extLst>
      <p:ext uri="{BB962C8B-B14F-4D97-AF65-F5344CB8AC3E}">
        <p14:creationId xmlns:p14="http://schemas.microsoft.com/office/powerpoint/2010/main" val="4271644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Cf</a:t>
            </a:r>
            <a:r>
              <a:rPr lang="en-US" baseline="0" dirty="0" smtClean="0"/>
              <a:t> Unraveling Evolution, Josh </a:t>
            </a:r>
            <a:r>
              <a:rPr lang="en-US" baseline="0" dirty="0" err="1" smtClean="0"/>
              <a:t>Gurtler</a:t>
            </a:r>
            <a:r>
              <a:rPr lang="en-US" baseline="0" dirty="0" smtClean="0"/>
              <a:t>, 69</a:t>
            </a:r>
            <a:endParaRPr lang="en-US" dirty="0" smtClean="0"/>
          </a:p>
        </p:txBody>
      </p:sp>
      <p:sp>
        <p:nvSpPr>
          <p:cNvPr id="4" name="Slide Number Placeholder 3"/>
          <p:cNvSpPr>
            <a:spLocks noGrp="1"/>
          </p:cNvSpPr>
          <p:nvPr>
            <p:ph type="sldNum" sz="quarter" idx="10"/>
          </p:nvPr>
        </p:nvSpPr>
        <p:spPr/>
        <p:txBody>
          <a:bodyPr/>
          <a:lstStyle/>
          <a:p>
            <a:fld id="{FCCB2E99-6815-4E3E-8BD8-788906D97131}" type="slidenum">
              <a:rPr lang="en-US" smtClean="0"/>
              <a:t>29</a:t>
            </a:fld>
            <a:endParaRPr lang="en-US"/>
          </a:p>
        </p:txBody>
      </p:sp>
    </p:spTree>
    <p:extLst>
      <p:ext uri="{BB962C8B-B14F-4D97-AF65-F5344CB8AC3E}">
        <p14:creationId xmlns:p14="http://schemas.microsoft.com/office/powerpoint/2010/main" val="1493111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Cf</a:t>
            </a:r>
            <a:r>
              <a:rPr lang="en-US" baseline="0" dirty="0" smtClean="0"/>
              <a:t> Unraveling Evolution, Josh </a:t>
            </a:r>
            <a:r>
              <a:rPr lang="en-US" baseline="0" dirty="0" err="1" smtClean="0"/>
              <a:t>Gurtler</a:t>
            </a:r>
            <a:r>
              <a:rPr lang="en-US" baseline="0" dirty="0" smtClean="0"/>
              <a:t>, 69</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31</a:t>
            </a:fld>
            <a:endParaRPr lang="en-US"/>
          </a:p>
        </p:txBody>
      </p:sp>
    </p:spTree>
    <p:extLst>
      <p:ext uri="{BB962C8B-B14F-4D97-AF65-F5344CB8AC3E}">
        <p14:creationId xmlns:p14="http://schemas.microsoft.com/office/powerpoint/2010/main" val="1773871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https://www.apologeticspress.org/apcontent.aspx?category=9&amp;article=132</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34</a:t>
            </a:fld>
            <a:endParaRPr lang="en-US"/>
          </a:p>
        </p:txBody>
      </p:sp>
    </p:spTree>
    <p:extLst>
      <p:ext uri="{BB962C8B-B14F-4D97-AF65-F5344CB8AC3E}">
        <p14:creationId xmlns:p14="http://schemas.microsoft.com/office/powerpoint/2010/main" val="3604091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36</a:t>
            </a:fld>
            <a:endParaRPr lang="en-US"/>
          </a:p>
        </p:txBody>
      </p:sp>
    </p:spTree>
    <p:extLst>
      <p:ext uri="{BB962C8B-B14F-4D97-AF65-F5344CB8AC3E}">
        <p14:creationId xmlns:p14="http://schemas.microsoft.com/office/powerpoint/2010/main" val="4221308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38</a:t>
            </a:fld>
            <a:endParaRPr lang="en-US"/>
          </a:p>
        </p:txBody>
      </p:sp>
    </p:spTree>
    <p:extLst>
      <p:ext uri="{BB962C8B-B14F-4D97-AF65-F5344CB8AC3E}">
        <p14:creationId xmlns:p14="http://schemas.microsoft.com/office/powerpoint/2010/main" val="181277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https://www.apologeticspress.org/apcontent.aspx?category=9&amp;article=132</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40</a:t>
            </a:fld>
            <a:endParaRPr lang="en-US"/>
          </a:p>
        </p:txBody>
      </p:sp>
    </p:spTree>
    <p:extLst>
      <p:ext uri="{BB962C8B-B14F-4D97-AF65-F5344CB8AC3E}">
        <p14:creationId xmlns:p14="http://schemas.microsoft.com/office/powerpoint/2010/main" val="3743578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https://answersingenesis.org/the-flood/flood-legends/flood-legends/</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44</a:t>
            </a:fld>
            <a:endParaRPr lang="en-US"/>
          </a:p>
        </p:txBody>
      </p:sp>
    </p:spTree>
    <p:extLst>
      <p:ext uri="{BB962C8B-B14F-4D97-AF65-F5344CB8AC3E}">
        <p14:creationId xmlns:p14="http://schemas.microsoft.com/office/powerpoint/2010/main" val="2405908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http://www.icr.org/article/new-study-finds-dinosaur-models-are</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57</a:t>
            </a:fld>
            <a:endParaRPr lang="en-US"/>
          </a:p>
        </p:txBody>
      </p:sp>
    </p:spTree>
    <p:extLst>
      <p:ext uri="{BB962C8B-B14F-4D97-AF65-F5344CB8AC3E}">
        <p14:creationId xmlns:p14="http://schemas.microsoft.com/office/powerpoint/2010/main" val="2883692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http://www.icr.org/article/new-study-finds-dinosaur-models-are</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58</a:t>
            </a:fld>
            <a:endParaRPr lang="en-US"/>
          </a:p>
        </p:txBody>
      </p:sp>
    </p:spTree>
    <p:extLst>
      <p:ext uri="{BB962C8B-B14F-4D97-AF65-F5344CB8AC3E}">
        <p14:creationId xmlns:p14="http://schemas.microsoft.com/office/powerpoint/2010/main" val="3041518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http://www.icr.org/article/new-study-finds-dinosaur-models-are</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59</a:t>
            </a:fld>
            <a:endParaRPr lang="en-US"/>
          </a:p>
        </p:txBody>
      </p:sp>
    </p:spTree>
    <p:extLst>
      <p:ext uri="{BB962C8B-B14F-4D97-AF65-F5344CB8AC3E}">
        <p14:creationId xmlns:p14="http://schemas.microsoft.com/office/powerpoint/2010/main" val="750897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12/27/2015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12/27/2015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12/27/2015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4133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5032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9799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863376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588868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026905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90914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39647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675067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84941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218662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12/27/2015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12/27/2015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12/27/2015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9424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3.wmf"/></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endsofearth.files.wordpress.com/2008/08/noahs_ark.jpg" TargetMode="Externa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endsofearth.files.wordpress.com/2008/08/noahs_ark.jpg"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071256" y="2018936"/>
            <a:ext cx="4680858" cy="4524315"/>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dirty="0" smtClean="0">
                <a:latin typeface="Arial Narrow" panose="020B0606020202030204" pitchFamily="34" charset="0"/>
              </a:rPr>
              <a:t>Evidence for God part 2 (11-22)</a:t>
            </a:r>
            <a:endParaRPr lang="en-US" sz="2400" dirty="0">
              <a:latin typeface="Arial Narrow" panose="020B0606020202030204" pitchFamily="34" charset="0"/>
            </a:endParaRPr>
          </a:p>
          <a:p>
            <a:pPr marL="342900" indent="-342900">
              <a:buFont typeface="+mj-lt"/>
              <a:buAutoNum type="arabicPeriod"/>
            </a:pPr>
            <a:r>
              <a:rPr lang="en-US" sz="2400" dirty="0" smtClean="0">
                <a:latin typeface="Arial Narrow" panose="020B0606020202030204" pitchFamily="34" charset="0"/>
              </a:rPr>
              <a:t>The Problem of Evil (11-29)</a:t>
            </a:r>
          </a:p>
          <a:p>
            <a:pPr marL="342900" indent="-342900">
              <a:buFont typeface="+mj-lt"/>
              <a:buAutoNum type="arabicPeriod"/>
            </a:pPr>
            <a:r>
              <a:rPr lang="en-US" sz="2400" dirty="0" smtClean="0">
                <a:latin typeface="Arial Narrow" panose="020B0606020202030204" pitchFamily="34" charset="0"/>
              </a:rPr>
              <a:t>The Bible and Science (12-06)</a:t>
            </a:r>
          </a:p>
          <a:p>
            <a:pPr marL="342900" indent="-342900">
              <a:buFont typeface="+mj-lt"/>
              <a:buAutoNum type="arabicPeriod"/>
            </a:pPr>
            <a:r>
              <a:rPr lang="en-US" sz="2400" dirty="0" smtClean="0">
                <a:latin typeface="Arial Narrow" panose="020B0606020202030204" pitchFamily="34" charset="0"/>
              </a:rPr>
              <a:t>Creation (12-13)</a:t>
            </a:r>
          </a:p>
          <a:p>
            <a:pPr marL="342900" indent="-342900">
              <a:buFont typeface="+mj-lt"/>
              <a:buAutoNum type="arabicPeriod"/>
            </a:pPr>
            <a:r>
              <a:rPr lang="en-US" sz="2400" dirty="0" smtClean="0">
                <a:latin typeface="Arial Narrow" panose="020B0606020202030204" pitchFamily="34" charset="0"/>
              </a:rPr>
              <a:t>Evolution (12-20)</a:t>
            </a:r>
          </a:p>
          <a:p>
            <a:pPr marL="342900" indent="-342900">
              <a:buFont typeface="+mj-lt"/>
              <a:buAutoNum type="arabicPeriod"/>
            </a:pPr>
            <a:r>
              <a:rPr lang="en-US" sz="2400" b="1" dirty="0" smtClean="0">
                <a:latin typeface="Arial Narrow" panose="020B0606020202030204" pitchFamily="34" charset="0"/>
              </a:rPr>
              <a:t>The Genesis Flood (12-27)</a:t>
            </a:r>
          </a:p>
          <a:p>
            <a:pPr marL="342900" indent="-342900">
              <a:buFont typeface="+mj-lt"/>
              <a:buAutoNum type="arabicPeriod"/>
            </a:pPr>
            <a:r>
              <a:rPr lang="en-US" sz="2400" dirty="0" smtClean="0">
                <a:latin typeface="Arial Narrow" panose="020B0606020202030204" pitchFamily="34" charset="0"/>
              </a:rPr>
              <a:t>Archeology (01-03)</a:t>
            </a:r>
          </a:p>
          <a:p>
            <a:pPr marL="342900" indent="-342900">
              <a:buFont typeface="+mj-lt"/>
              <a:buAutoNum type="arabicPeriod"/>
            </a:pPr>
            <a:r>
              <a:rPr lang="en-US" sz="2400"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Canon and the Apocrypha (02-07)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41220"/>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0804" y="59307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ttps://scontent-atl3-1.xx.fbcdn.net/hphotos-xla1/t31.0-8/s720x720/323877_1768878641443_6922023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8879" y="475402"/>
            <a:ext cx="2058292" cy="28832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353065" y="3401785"/>
            <a:ext cx="5350634" cy="738664"/>
          </a:xfrm>
          <a:prstGeom prst="rect">
            <a:avLst/>
          </a:prstGeom>
          <a:noFill/>
        </p:spPr>
        <p:txBody>
          <a:bodyPr wrap="square" rtlCol="0">
            <a:spAutoFit/>
          </a:bodyPr>
          <a:lstStyle/>
          <a:p>
            <a:pPr algn="ctr"/>
            <a:r>
              <a:rPr lang="en-US" sz="2800" dirty="0" smtClean="0">
                <a:latin typeface="Baskerville Old Face" panose="02020602080505020303" pitchFamily="18" charset="0"/>
              </a:rPr>
              <a:t>Daniel H. King, Ph.D.</a:t>
            </a:r>
          </a:p>
          <a:p>
            <a:pPr algn="ctr"/>
            <a:r>
              <a:rPr lang="en-US" sz="1400" i="1" dirty="0" smtClean="0">
                <a:latin typeface="Baskerville Old Face" panose="02020602080505020303" pitchFamily="18" charset="0"/>
              </a:rPr>
              <a:t>(Old Testament Studies &amp; Biblical Languages)</a:t>
            </a:r>
            <a:endParaRPr lang="en-US" sz="1400" i="1" dirty="0">
              <a:latin typeface="Baskerville Old Face" panose="02020602080505020303" pitchFamily="18" charset="0"/>
            </a:endParaRPr>
          </a:p>
        </p:txBody>
      </p:sp>
      <p:sp>
        <p:nvSpPr>
          <p:cNvPr id="8" name="TextBox 7"/>
          <p:cNvSpPr txBox="1"/>
          <p:nvPr/>
        </p:nvSpPr>
        <p:spPr>
          <a:xfrm>
            <a:off x="788981" y="4236862"/>
            <a:ext cx="8061105" cy="1569660"/>
          </a:xfrm>
          <a:prstGeom prst="rect">
            <a:avLst/>
          </a:prstGeom>
          <a:noFill/>
        </p:spPr>
        <p:txBody>
          <a:bodyPr wrap="square" rtlCol="0">
            <a:spAutoFit/>
          </a:bodyPr>
          <a:lstStyle/>
          <a:p>
            <a:r>
              <a:rPr lang="en-US" sz="3200" dirty="0" smtClean="0">
                <a:solidFill>
                  <a:srgbClr val="002060"/>
                </a:solidFill>
                <a:latin typeface="Baskerville Old Face" panose="02020602080505020303" pitchFamily="18" charset="0"/>
              </a:rPr>
              <a:t>9:00 AM: </a:t>
            </a:r>
            <a:r>
              <a:rPr lang="en-US" sz="3200" b="1" i="1" dirty="0" smtClean="0">
                <a:solidFill>
                  <a:srgbClr val="002060"/>
                </a:solidFill>
                <a:latin typeface="Baskerville Old Face" panose="02020602080505020303" pitchFamily="18" charset="0"/>
              </a:rPr>
              <a:t>Plenary Inspiration of the Scriptures</a:t>
            </a:r>
          </a:p>
          <a:p>
            <a:r>
              <a:rPr lang="en-US" sz="3200" dirty="0" smtClean="0">
                <a:solidFill>
                  <a:srgbClr val="002060"/>
                </a:solidFill>
                <a:latin typeface="Baskerville Old Face" panose="02020602080505020303" pitchFamily="18" charset="0"/>
              </a:rPr>
              <a:t>9:50 AM: </a:t>
            </a:r>
            <a:r>
              <a:rPr lang="en-US" sz="3200" b="1" i="1" dirty="0" smtClean="0">
                <a:solidFill>
                  <a:srgbClr val="002060"/>
                </a:solidFill>
                <a:latin typeface="Baskerville Old Face" panose="02020602080505020303" pitchFamily="18" charset="0"/>
              </a:rPr>
              <a:t>The Canonization of the Scriptures</a:t>
            </a:r>
          </a:p>
          <a:p>
            <a:r>
              <a:rPr lang="en-US" sz="3200" dirty="0" smtClean="0">
                <a:solidFill>
                  <a:srgbClr val="002060"/>
                </a:solidFill>
                <a:latin typeface="Baskerville Old Face" panose="02020602080505020303" pitchFamily="18" charset="0"/>
              </a:rPr>
              <a:t>5:30  PM: </a:t>
            </a:r>
            <a:r>
              <a:rPr lang="en-US" sz="3200" b="1" i="1" dirty="0" smtClean="0">
                <a:solidFill>
                  <a:srgbClr val="002060"/>
                </a:solidFill>
                <a:latin typeface="Baskerville Old Face" panose="02020602080505020303" pitchFamily="18" charset="0"/>
              </a:rPr>
              <a:t>The Apocrypha</a:t>
            </a:r>
          </a:p>
        </p:txBody>
      </p:sp>
      <p:sp>
        <p:nvSpPr>
          <p:cNvPr id="3" name="TextBox 2"/>
          <p:cNvSpPr txBox="1"/>
          <p:nvPr/>
        </p:nvSpPr>
        <p:spPr>
          <a:xfrm>
            <a:off x="945041" y="3407116"/>
            <a:ext cx="3019647" cy="584775"/>
          </a:xfrm>
          <a:prstGeom prst="rect">
            <a:avLst/>
          </a:prstGeom>
          <a:noFill/>
        </p:spPr>
        <p:txBody>
          <a:bodyPr wrap="square" rtlCol="0">
            <a:spAutoFit/>
          </a:bodyPr>
          <a:lstStyle/>
          <a:p>
            <a:pPr algn="ctr"/>
            <a:r>
              <a:rPr lang="en-US" sz="3200" b="1" dirty="0">
                <a:latin typeface="Baskerville Old Face" panose="02020602080505020303" pitchFamily="18" charset="0"/>
              </a:rPr>
              <a:t>February 7, </a:t>
            </a:r>
            <a:r>
              <a:rPr lang="en-US" sz="3200" b="1" dirty="0" smtClean="0">
                <a:latin typeface="Baskerville Old Face" panose="02020602080505020303" pitchFamily="18" charset="0"/>
              </a:rPr>
              <a:t>2015</a:t>
            </a:r>
            <a:endParaRPr lang="en-US" sz="3200" b="1" dirty="0">
              <a:latin typeface="Baskerville Old Face" panose="02020602080505020303" pitchFamily="18" charset="0"/>
            </a:endParaRPr>
          </a:p>
        </p:txBody>
      </p:sp>
      <p:pic>
        <p:nvPicPr>
          <p:cNvPr id="1026" name="Picture 2" descr="http://janiczek.com/wp-content/uploads/Evidence.png"/>
          <p:cNvPicPr>
            <a:picLocks noChangeAspect="1" noChangeArrowheads="1"/>
          </p:cNvPicPr>
          <p:nvPr/>
        </p:nvPicPr>
        <p:blipFill rotWithShape="1">
          <a:blip r:embed="rId3">
            <a:extLst>
              <a:ext uri="{28A0092B-C50C-407E-A947-70E740481C1C}">
                <a14:useLocalDpi xmlns:a14="http://schemas.microsoft.com/office/drawing/2010/main" val="0"/>
              </a:ext>
            </a:extLst>
          </a:blip>
          <a:srcRect l="16333" r="15633"/>
          <a:stretch/>
        </p:blipFill>
        <p:spPr bwMode="auto">
          <a:xfrm>
            <a:off x="337457" y="148271"/>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8983" y="6139976"/>
            <a:ext cx="8697433" cy="400110"/>
          </a:xfrm>
          <a:prstGeom prst="rect">
            <a:avLst/>
          </a:prstGeom>
          <a:noFill/>
        </p:spPr>
        <p:txBody>
          <a:bodyPr wrap="square" rtlCol="0">
            <a:spAutoFit/>
          </a:bodyPr>
          <a:lstStyle/>
          <a:p>
            <a:pPr algn="ctr"/>
            <a:r>
              <a:rPr lang="en-US" sz="2000" b="1" dirty="0" smtClean="0">
                <a:latin typeface="Baskerville Old Face" panose="02020602080505020303" pitchFamily="18" charset="0"/>
              </a:rPr>
              <a:t>El Bethel Church of Christ </a:t>
            </a:r>
            <a:r>
              <a:rPr lang="en-US" sz="2000" b="1" dirty="0" smtClean="0">
                <a:latin typeface="Times New Roman" panose="02020603050405020304" pitchFamily="18" charset="0"/>
                <a:cs typeface="Times New Roman" panose="02020603050405020304" pitchFamily="18" charset="0"/>
              </a:rPr>
              <a:t>♦</a:t>
            </a:r>
            <a:r>
              <a:rPr lang="en-US" sz="2000" b="1" dirty="0" smtClean="0">
                <a:latin typeface="Baskerville Old Face" panose="02020602080505020303" pitchFamily="18" charset="0"/>
              </a:rPr>
              <a:t> 1801 Highway 41-A North </a:t>
            </a:r>
            <a:r>
              <a:rPr lang="en-US" sz="2000" b="1" dirty="0" smtClean="0">
                <a:latin typeface="Times New Roman" panose="02020603050405020304" pitchFamily="18" charset="0"/>
                <a:cs typeface="Times New Roman" panose="02020603050405020304" pitchFamily="18" charset="0"/>
              </a:rPr>
              <a:t>♦</a:t>
            </a:r>
            <a:r>
              <a:rPr lang="en-US" sz="2000" b="1" dirty="0" smtClean="0">
                <a:latin typeface="Baskerville Old Face" panose="02020602080505020303" pitchFamily="18" charset="0"/>
              </a:rPr>
              <a:t> Shelbyville, TN 37160</a:t>
            </a:r>
            <a:endParaRPr lang="en-US" sz="2000" b="1" dirty="0">
              <a:latin typeface="Baskerville Old Face" panose="02020602080505020303" pitchFamily="18" charset="0"/>
            </a:endParaRPr>
          </a:p>
        </p:txBody>
      </p:sp>
    </p:spTree>
    <p:extLst>
      <p:ext uri="{BB962C8B-B14F-4D97-AF65-F5344CB8AC3E}">
        <p14:creationId xmlns:p14="http://schemas.microsoft.com/office/powerpoint/2010/main" val="3991715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Genesis Flood</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Tree>
    <p:extLst>
      <p:ext uri="{BB962C8B-B14F-4D97-AF65-F5344CB8AC3E}">
        <p14:creationId xmlns:p14="http://schemas.microsoft.com/office/powerpoint/2010/main" val="403882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4148" y="2784144"/>
            <a:ext cx="7956645" cy="2677656"/>
          </a:xfrm>
          <a:prstGeom prst="rect">
            <a:avLst/>
          </a:prstGeom>
          <a:noFill/>
        </p:spPr>
        <p:txBody>
          <a:bodyPr wrap="square" rtlCol="0">
            <a:spAutoFit/>
          </a:bodyPr>
          <a:lstStyle/>
          <a:p>
            <a:r>
              <a:rPr lang="en-US" sz="2800" dirty="0" smtClean="0"/>
              <a:t>“The existence of the flood is denied by evolutionist, not so much for lack of evidence, as because of the necessity of keeping to strict uniformitarianism in order to provide more time for evolution.”</a:t>
            </a:r>
          </a:p>
          <a:p>
            <a:endParaRPr lang="en-US" sz="2800" dirty="0"/>
          </a:p>
          <a:p>
            <a:pPr algn="r"/>
            <a:r>
              <a:rPr lang="en-US" sz="2800" dirty="0" smtClean="0"/>
              <a:t>Thomas F. </a:t>
            </a:r>
            <a:r>
              <a:rPr lang="en-US" sz="2800" dirty="0" err="1" smtClean="0"/>
              <a:t>Heinze</a:t>
            </a:r>
            <a:r>
              <a:rPr lang="en-US" sz="2800" dirty="0" smtClean="0"/>
              <a:t>, </a:t>
            </a:r>
            <a:r>
              <a:rPr lang="en-US" sz="2800" i="1" dirty="0" smtClean="0"/>
              <a:t>Creation vs Evolution</a:t>
            </a:r>
            <a:r>
              <a:rPr lang="en-US" sz="2800" dirty="0" smtClean="0"/>
              <a:t>, 106-107</a:t>
            </a:r>
            <a:endParaRPr lang="en-US" sz="2800" dirty="0"/>
          </a:p>
        </p:txBody>
      </p:sp>
      <p:pic>
        <p:nvPicPr>
          <p:cNvPr id="11266" name="Picture 2" descr="http://abidinginthevine.net/wp-content/uploads/2014/09/the-flood.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45566"/>
          <a:stretch/>
        </p:blipFill>
        <p:spPr bwMode="auto">
          <a:xfrm>
            <a:off x="17869" y="0"/>
            <a:ext cx="9149204" cy="24293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5092" y="829930"/>
            <a:ext cx="7915701" cy="769441"/>
          </a:xfrm>
          <a:prstGeom prst="rect">
            <a:avLst/>
          </a:prstGeom>
          <a:noFill/>
        </p:spPr>
        <p:txBody>
          <a:bodyPr wrap="square" rtlCol="0">
            <a:spAutoFit/>
          </a:bodyPr>
          <a:lstStyle/>
          <a:p>
            <a:pPr algn="ctr"/>
            <a:r>
              <a:rPr lang="en-US" sz="4400" dirty="0" smtClean="0">
                <a:solidFill>
                  <a:srgbClr val="FFFF00"/>
                </a:solidFill>
                <a:latin typeface="AR ESSENCE" panose="02000000000000000000" pitchFamily="2" charset="0"/>
              </a:rPr>
              <a:t>The Importance of the Genesis Flood</a:t>
            </a:r>
            <a:endParaRPr lang="en-US" sz="4400" dirty="0">
              <a:solidFill>
                <a:srgbClr val="FFFF00"/>
              </a:solidFill>
              <a:latin typeface="AR ESSENCE" panose="02000000000000000000" pitchFamily="2" charset="0"/>
            </a:endParaRPr>
          </a:p>
        </p:txBody>
      </p:sp>
    </p:spTree>
    <p:extLst>
      <p:ext uri="{BB962C8B-B14F-4D97-AF65-F5344CB8AC3E}">
        <p14:creationId xmlns:p14="http://schemas.microsoft.com/office/powerpoint/2010/main" val="22506143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68991" y="1678674"/>
            <a:ext cx="3330054" cy="4681182"/>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u="sng" dirty="0" smtClean="0">
                <a:solidFill>
                  <a:srgbClr val="FFFF00"/>
                </a:solidFill>
                <a:latin typeface="Arial Narrow" panose="020B0606020202030204" pitchFamily="34" charset="0"/>
              </a:rPr>
              <a:t>Uniformitarianism</a:t>
            </a:r>
          </a:p>
          <a:p>
            <a:pPr algn="ctr"/>
            <a:endParaRPr lang="en-US" sz="3200" dirty="0">
              <a:solidFill>
                <a:schemeClr val="bg1"/>
              </a:solidFill>
              <a:latin typeface="Arial Narrow" panose="020B0606020202030204" pitchFamily="34" charset="0"/>
            </a:endParaRPr>
          </a:p>
          <a:p>
            <a:pPr algn="ctr"/>
            <a:r>
              <a:rPr lang="en-US" sz="2400" dirty="0" smtClean="0">
                <a:solidFill>
                  <a:schemeClr val="bg1"/>
                </a:solidFill>
                <a:latin typeface="Arial Narrow" panose="020B0606020202030204" pitchFamily="34" charset="0"/>
              </a:rPr>
              <a:t>Has been uniformity in all natural, physical &amp; geological events</a:t>
            </a:r>
          </a:p>
          <a:p>
            <a:pPr algn="ctr"/>
            <a:endParaRPr lang="en-US" sz="2400" dirty="0">
              <a:solidFill>
                <a:schemeClr val="bg1"/>
              </a:solidFill>
              <a:latin typeface="Arial Narrow" panose="020B0606020202030204" pitchFamily="34" charset="0"/>
            </a:endParaRPr>
          </a:p>
          <a:p>
            <a:pPr algn="ctr"/>
            <a:r>
              <a:rPr lang="en-US" sz="2400" dirty="0" smtClean="0">
                <a:solidFill>
                  <a:schemeClr val="bg1"/>
                </a:solidFill>
                <a:latin typeface="Arial Narrow" panose="020B0606020202030204" pitchFamily="34" charset="0"/>
              </a:rPr>
              <a:t>Gradual changes over billions of years</a:t>
            </a:r>
            <a:endParaRPr lang="en-US" sz="2000" dirty="0">
              <a:solidFill>
                <a:schemeClr val="bg1"/>
              </a:solidFill>
              <a:latin typeface="Arial Narrow" panose="020B0606020202030204" pitchFamily="34" charset="0"/>
            </a:endParaRPr>
          </a:p>
        </p:txBody>
      </p:sp>
      <p:sp>
        <p:nvSpPr>
          <p:cNvPr id="3" name="TextBox 2"/>
          <p:cNvSpPr txBox="1"/>
          <p:nvPr/>
        </p:nvSpPr>
        <p:spPr>
          <a:xfrm>
            <a:off x="968991" y="464024"/>
            <a:ext cx="7506269" cy="646331"/>
          </a:xfrm>
          <a:prstGeom prst="rect">
            <a:avLst/>
          </a:prstGeom>
          <a:noFill/>
        </p:spPr>
        <p:txBody>
          <a:bodyPr wrap="square" rtlCol="0">
            <a:spAutoFit/>
          </a:bodyPr>
          <a:lstStyle/>
          <a:p>
            <a:pPr algn="ctr"/>
            <a:r>
              <a:rPr lang="en-US" sz="3600" dirty="0" smtClean="0"/>
              <a:t>Two Models for Geological Record</a:t>
            </a:r>
            <a:endParaRPr lang="en-US" sz="3600" dirty="0"/>
          </a:p>
        </p:txBody>
      </p:sp>
      <p:sp>
        <p:nvSpPr>
          <p:cNvPr id="4" name="Rounded Rectangle 3"/>
          <p:cNvSpPr/>
          <p:nvPr/>
        </p:nvSpPr>
        <p:spPr>
          <a:xfrm>
            <a:off x="5145206" y="1678674"/>
            <a:ext cx="3330054" cy="4681182"/>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u="sng" dirty="0" smtClean="0">
                <a:solidFill>
                  <a:srgbClr val="FFFF00"/>
                </a:solidFill>
                <a:latin typeface="Arial Narrow" panose="020B0606020202030204" pitchFamily="34" charset="0"/>
              </a:rPr>
              <a:t>Catastrophism</a:t>
            </a:r>
          </a:p>
          <a:p>
            <a:pPr algn="ctr"/>
            <a:endParaRPr lang="en-US" sz="3200" dirty="0">
              <a:solidFill>
                <a:schemeClr val="bg1"/>
              </a:solidFill>
              <a:latin typeface="Arial Narrow" panose="020B0606020202030204" pitchFamily="34" charset="0"/>
            </a:endParaRPr>
          </a:p>
          <a:p>
            <a:pPr algn="ctr"/>
            <a:r>
              <a:rPr lang="en-US" sz="2400" dirty="0" smtClean="0">
                <a:solidFill>
                  <a:schemeClr val="bg1"/>
                </a:solidFill>
                <a:latin typeface="Arial Narrow" panose="020B0606020202030204" pitchFamily="34" charset="0"/>
              </a:rPr>
              <a:t>World wide flood</a:t>
            </a:r>
          </a:p>
          <a:p>
            <a:pPr algn="ctr"/>
            <a:endParaRPr lang="en-US" sz="2400" dirty="0" smtClean="0">
              <a:solidFill>
                <a:schemeClr val="bg1"/>
              </a:solidFill>
              <a:latin typeface="Arial Narrow" panose="020B0606020202030204" pitchFamily="34" charset="0"/>
            </a:endParaRPr>
          </a:p>
          <a:p>
            <a:pPr algn="ctr"/>
            <a:r>
              <a:rPr lang="en-US" sz="2400" dirty="0" smtClean="0">
                <a:solidFill>
                  <a:schemeClr val="bg1"/>
                </a:solidFill>
                <a:latin typeface="Arial Narrow" panose="020B0606020202030204" pitchFamily="34" charset="0"/>
              </a:rPr>
              <a:t>Cataclysmic</a:t>
            </a:r>
          </a:p>
          <a:p>
            <a:pPr algn="ctr"/>
            <a:endParaRPr lang="en-US" sz="2400" dirty="0">
              <a:solidFill>
                <a:schemeClr val="bg1"/>
              </a:solidFill>
              <a:latin typeface="Arial Narrow" panose="020B0606020202030204" pitchFamily="34" charset="0"/>
            </a:endParaRPr>
          </a:p>
          <a:p>
            <a:pPr algn="ctr"/>
            <a:r>
              <a:rPr lang="en-US" sz="2400" dirty="0" smtClean="0">
                <a:solidFill>
                  <a:schemeClr val="bg1"/>
                </a:solidFill>
                <a:latin typeface="Arial Narrow" panose="020B0606020202030204" pitchFamily="34" charset="0"/>
              </a:rPr>
              <a:t>Sudden burial</a:t>
            </a:r>
          </a:p>
          <a:p>
            <a:pPr algn="ctr"/>
            <a:r>
              <a:rPr lang="en-US" sz="2400" dirty="0" smtClean="0">
                <a:solidFill>
                  <a:schemeClr val="bg1"/>
                </a:solidFill>
                <a:latin typeface="Arial Narrow" panose="020B0606020202030204" pitchFamily="34" charset="0"/>
              </a:rPr>
              <a:t>Rapid sedimentation</a:t>
            </a:r>
            <a:endParaRPr lang="en-US" sz="20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452234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9729" y="1046434"/>
            <a:ext cx="8442252" cy="6001643"/>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would be difficult to find an account from any period of biblical history that has been ridiculed more frequently, or with greater derisiveness, than the story of the Flood. Such a response from those who do not believe in God hardly is surprising, since by all accounts the concept of a recent global Flood is incompatible with the naturalistic system of origins espoused by unbelievers</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For more than a hundred years the Flood has been under accelerated attack by infidels within the scientific community who have chosen to support such concepts as uniformitarianism and organic evolution. In fact, atheistic writers have admitted that one of the main forces behind the rise of uniformitarianism was the desire to eliminate God as Creator, and as Initiator of the Great Flood (see Gould, 1965, 1987).</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pPr algn="r"/>
            <a:r>
              <a:rPr lang="en-US" sz="2000" dirty="0" smtClean="0">
                <a:latin typeface="Times New Roman" panose="02020603050405020304" pitchFamily="18" charset="0"/>
                <a:cs typeface="Times New Roman" panose="02020603050405020304" pitchFamily="18" charset="0"/>
              </a:rPr>
              <a:t>Bert Thompson, </a:t>
            </a:r>
            <a:r>
              <a:rPr lang="en-US" sz="2000" dirty="0" err="1" smtClean="0">
                <a:latin typeface="Times New Roman" panose="02020603050405020304" pitchFamily="18" charset="0"/>
                <a:cs typeface="Times New Roman" panose="02020603050405020304" pitchFamily="18" charset="0"/>
              </a:rPr>
              <a:t>Ph.D</a:t>
            </a:r>
            <a:endParaRPr lang="en-US" sz="2000" dirty="0" smtClean="0">
              <a:latin typeface="Times New Roman" panose="02020603050405020304" pitchFamily="18" charset="0"/>
              <a:cs typeface="Times New Roman" panose="02020603050405020304" pitchFamily="18" charset="0"/>
            </a:endParaRPr>
          </a:p>
          <a:p>
            <a:pPr algn="r"/>
            <a:r>
              <a:rPr lang="en-US" sz="2000" dirty="0" smtClean="0">
                <a:latin typeface="Times New Roman" panose="02020603050405020304" pitchFamily="18" charset="0"/>
                <a:cs typeface="Times New Roman" panose="02020603050405020304" pitchFamily="18" charset="0"/>
              </a:rPr>
              <a:t>Apologetics Press</a:t>
            </a:r>
            <a:endParaRPr lang="en-US" sz="20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99729" y="195388"/>
            <a:ext cx="8234837" cy="646331"/>
          </a:xfrm>
          <a:prstGeom prst="rect">
            <a:avLst/>
          </a:prstGeom>
          <a:solidFill>
            <a:srgbClr val="00206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3600" dirty="0" smtClean="0">
                <a:solidFill>
                  <a:srgbClr val="FFFF00"/>
                </a:solidFill>
              </a:rPr>
              <a:t>The Flood Is Incompatible with Evolution</a:t>
            </a:r>
            <a:endParaRPr lang="en-US" sz="3600" dirty="0">
              <a:solidFill>
                <a:srgbClr val="FFFF00"/>
              </a:solidFill>
            </a:endParaRPr>
          </a:p>
        </p:txBody>
      </p:sp>
    </p:spTree>
    <p:extLst>
      <p:ext uri="{BB962C8B-B14F-4D97-AF65-F5344CB8AC3E}">
        <p14:creationId xmlns:p14="http://schemas.microsoft.com/office/powerpoint/2010/main" val="1216573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Genesis Flood</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017968" y="3294884"/>
            <a:ext cx="7359912" cy="707886"/>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 The Bible Story</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4208608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Bible Story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0" y="3248527"/>
            <a:ext cx="4740444" cy="923330"/>
          </a:xfrm>
          <a:prstGeom prst="rect">
            <a:avLst/>
          </a:prstGeom>
          <a:noFill/>
        </p:spPr>
        <p:txBody>
          <a:bodyPr wrap="square" rtlCol="0">
            <a:spAutoFit/>
          </a:bodyPr>
          <a:lstStyle/>
          <a:p>
            <a:pPr algn="ctr"/>
            <a:r>
              <a:rPr lang="en-US" sz="5400" i="1" dirty="0" smtClean="0">
                <a:solidFill>
                  <a:srgbClr val="002060"/>
                </a:solidFill>
              </a:rPr>
              <a:t>Genesis 6-9</a:t>
            </a:r>
            <a:endParaRPr lang="en-US" sz="5400" i="1" dirty="0">
              <a:solidFill>
                <a:srgbClr val="002060"/>
              </a:solidFill>
            </a:endParaRPr>
          </a:p>
        </p:txBody>
      </p:sp>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23424" y="1179106"/>
            <a:ext cx="4018546" cy="56307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1473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Bible Story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 name="TextBox 3"/>
          <p:cNvSpPr txBox="1"/>
          <p:nvPr/>
        </p:nvSpPr>
        <p:spPr>
          <a:xfrm>
            <a:off x="392584" y="1480517"/>
            <a:ext cx="8382000" cy="464742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Reason for the flood – wickedness</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a:t>
            </a:r>
            <a:r>
              <a:rPr kumimoji="0" lang="en-US" sz="2800" b="1" i="0" u="none" strike="noStrike" kern="1200" cap="none" spc="0" normalizeH="0" noProof="0" dirty="0" smtClean="0">
                <a:ln>
                  <a:noFill/>
                </a:ln>
                <a:solidFill>
                  <a:srgbClr val="C00000"/>
                </a:solidFill>
                <a:effectLst/>
                <a:uLnTx/>
                <a:uFillTx/>
                <a:latin typeface="Arial Narrow" panose="020B0606020202030204" pitchFamily="34" charset="0"/>
                <a:ea typeface="+mn-ea"/>
                <a:cs typeface="+mn-cs"/>
              </a:rPr>
              <a:t>(Gen. 6:5-8)</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Instructions &amp; preparation</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a:t>
            </a:r>
            <a:r>
              <a:rPr kumimoji="0" lang="en-US" sz="2800" b="1" i="0" u="none" strike="noStrike" kern="1200" cap="none" spc="0" normalizeH="0" noProof="0" dirty="0" smtClean="0">
                <a:ln>
                  <a:noFill/>
                </a:ln>
                <a:solidFill>
                  <a:srgbClr val="C00000"/>
                </a:solidFill>
                <a:effectLst/>
                <a:uLnTx/>
                <a:uFillTx/>
                <a:latin typeface="Arial Narrow" panose="020B0606020202030204" pitchFamily="34" charset="0"/>
                <a:ea typeface="+mn-ea"/>
                <a:cs typeface="+mn-cs"/>
              </a:rPr>
              <a:t>(6:14-22)</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baseline="0" dirty="0" smtClean="0">
                <a:solidFill>
                  <a:prstClr val="black"/>
                </a:solidFill>
                <a:latin typeface="Arial Narrow" panose="020B0606020202030204" pitchFamily="34" charset="0"/>
              </a:rPr>
              <a:t>Noah’s family &amp; animals enter the ark </a:t>
            </a:r>
            <a:r>
              <a:rPr lang="en-US" sz="2800" b="1" baseline="0" dirty="0" smtClean="0">
                <a:solidFill>
                  <a:srgbClr val="C00000"/>
                </a:solidFill>
                <a:latin typeface="Arial Narrow" panose="020B0606020202030204" pitchFamily="34" charset="0"/>
              </a:rPr>
              <a:t>(7:1-16)</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Rained for 40 days and nights </a:t>
            </a:r>
            <a:r>
              <a:rPr kumimoji="0" lang="en-US" sz="2800" b="1" i="0" u="none" strike="noStrike" kern="1200" cap="none" spc="0" normalizeH="0" noProof="0" dirty="0" smtClean="0">
                <a:ln>
                  <a:noFill/>
                </a:ln>
                <a:solidFill>
                  <a:srgbClr val="C00000"/>
                </a:solidFill>
                <a:effectLst/>
                <a:uLnTx/>
                <a:uFillTx/>
                <a:latin typeface="Arial Narrow" panose="020B0606020202030204" pitchFamily="34" charset="0"/>
                <a:ea typeface="+mn-ea"/>
                <a:cs typeface="+mn-cs"/>
              </a:rPr>
              <a:t>(7:4, 12, </a:t>
            </a:r>
            <a:r>
              <a:rPr lang="en-US" sz="2800" b="1" dirty="0" smtClean="0">
                <a:solidFill>
                  <a:srgbClr val="C00000"/>
                </a:solidFill>
                <a:latin typeface="Arial Narrow" panose="020B0606020202030204" pitchFamily="34" charset="0"/>
              </a:rPr>
              <a:t>17</a:t>
            </a:r>
            <a:r>
              <a:rPr kumimoji="0" lang="en-US" sz="2800" b="1" i="0" u="none" strike="noStrike" kern="1200" cap="none" spc="0" normalizeH="0" noProof="0" dirty="0" smtClean="0">
                <a:ln>
                  <a:noFill/>
                </a:ln>
                <a:solidFill>
                  <a:srgbClr val="C00000"/>
                </a:solidFill>
                <a:effectLst/>
                <a:uLnTx/>
                <a:uFillTx/>
                <a:latin typeface="Arial Narrow" panose="020B0606020202030204" pitchFamily="34" charset="0"/>
                <a:ea typeface="+mn-ea"/>
                <a:cs typeface="+mn-cs"/>
              </a:rPr>
              <a:t>)</a:t>
            </a:r>
            <a:endParaRPr kumimoji="0" lang="en-US" sz="2800" b="1" i="0" u="none" strike="noStrike" kern="1200" cap="none" spc="0" normalizeH="0" noProof="0" dirty="0" smtClean="0">
              <a:ln>
                <a:noFill/>
              </a:ln>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dirty="0" smtClean="0">
                <a:latin typeface="Arial Narrow" panose="020B0606020202030204" pitchFamily="34" charset="0"/>
              </a:rPr>
              <a:t>Fountains of the deep were broken up</a:t>
            </a:r>
            <a:r>
              <a:rPr lang="en-US" sz="2800" b="1" dirty="0" smtClean="0">
                <a:solidFill>
                  <a:srgbClr val="C00000"/>
                </a:solidFill>
                <a:latin typeface="Arial Narrow" panose="020B0606020202030204" pitchFamily="34" charset="0"/>
              </a:rPr>
              <a:t> (7:11)</a:t>
            </a:r>
            <a:endParaRPr kumimoji="0" lang="en-US" sz="2800" b="1" i="0" u="none" strike="noStrike" kern="1200" cap="none" spc="0" normalizeH="0" noProof="0" dirty="0" smtClean="0">
              <a:ln>
                <a:noFill/>
              </a:ln>
              <a:solidFill>
                <a:srgbClr val="C00000"/>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baseline="0" dirty="0" smtClean="0">
                <a:solidFill>
                  <a:prstClr val="black"/>
                </a:solidFill>
                <a:latin typeface="Arial Narrow" panose="020B0606020202030204" pitchFamily="34" charset="0"/>
              </a:rPr>
              <a:t>Depth</a:t>
            </a:r>
            <a:r>
              <a:rPr lang="en-US" sz="2800" b="1" dirty="0" smtClean="0">
                <a:solidFill>
                  <a:prstClr val="black"/>
                </a:solidFill>
                <a:latin typeface="Arial Narrow" panose="020B0606020202030204" pitchFamily="34" charset="0"/>
              </a:rPr>
              <a:t> of the flood </a:t>
            </a:r>
            <a:r>
              <a:rPr lang="en-US" sz="2800" b="1" dirty="0" smtClean="0">
                <a:solidFill>
                  <a:srgbClr val="C00000"/>
                </a:solidFill>
                <a:latin typeface="Arial Narrow" panose="020B0606020202030204" pitchFamily="34" charset="0"/>
              </a:rPr>
              <a:t>(7:20)</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All</a:t>
            </a:r>
            <a:r>
              <a:rPr lang="en-US" sz="2800" b="1" dirty="0">
                <a:solidFill>
                  <a:prstClr val="black"/>
                </a:solidFill>
                <a:latin typeface="Arial Narrow" panose="020B0606020202030204" pitchFamily="34" charset="0"/>
              </a:rPr>
              <a:t> </a:t>
            </a:r>
            <a:r>
              <a:rPr lang="en-US" sz="2800" b="1" dirty="0" smtClean="0">
                <a:solidFill>
                  <a:prstClr val="black"/>
                </a:solidFill>
                <a:latin typeface="Arial Narrow" panose="020B0606020202030204" pitchFamily="34" charset="0"/>
              </a:rPr>
              <a:t>flesh died </a:t>
            </a:r>
            <a:r>
              <a:rPr lang="en-US" sz="2800" b="1" dirty="0" smtClean="0">
                <a:solidFill>
                  <a:srgbClr val="C00000"/>
                </a:solidFill>
                <a:latin typeface="Arial Narrow" panose="020B0606020202030204" pitchFamily="34" charset="0"/>
              </a:rPr>
              <a:t>(7:21-23)</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How long it lasted</a:t>
            </a:r>
            <a:endParaRPr lang="en-US" sz="2800" b="1" dirty="0">
              <a:solidFill>
                <a:prstClr val="black"/>
              </a:solidFill>
              <a:latin typeface="Arial Narrow" panose="020B0606020202030204" pitchFamily="34" charset="0"/>
            </a:endParaRPr>
          </a:p>
          <a:p>
            <a:pPr marL="971550" lvl="1" indent="-514350">
              <a:buFont typeface="+mj-lt"/>
              <a:buAutoNum type="arabicPeriod"/>
              <a:defRPr/>
            </a:pPr>
            <a:r>
              <a:rPr kumimoji="0" lang="en-US" sz="2400" i="1"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150</a:t>
            </a:r>
            <a:r>
              <a:rPr kumimoji="0" lang="en-US" sz="2400" i="1"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days </a:t>
            </a:r>
            <a:r>
              <a:rPr kumimoji="0" lang="en-US" sz="2400" i="1" u="none" strike="noStrike" kern="1200" cap="none" spc="0" normalizeH="0" noProof="0" dirty="0" smtClean="0">
                <a:ln>
                  <a:noFill/>
                </a:ln>
                <a:solidFill>
                  <a:srgbClr val="C00000"/>
                </a:solidFill>
                <a:effectLst/>
                <a:uLnTx/>
                <a:uFillTx/>
                <a:latin typeface="Arial Narrow" panose="020B0606020202030204" pitchFamily="34" charset="0"/>
                <a:ea typeface="+mn-ea"/>
                <a:cs typeface="+mn-cs"/>
              </a:rPr>
              <a:t>(7:24)</a:t>
            </a:r>
          </a:p>
          <a:p>
            <a:pPr marL="971550" lvl="1" indent="-514350">
              <a:buFont typeface="+mj-lt"/>
              <a:buAutoNum type="arabicPeriod"/>
              <a:defRPr/>
            </a:pPr>
            <a:r>
              <a:rPr lang="en-US" sz="2400" i="1" baseline="0" dirty="0" smtClean="0">
                <a:solidFill>
                  <a:prstClr val="black"/>
                </a:solidFill>
                <a:latin typeface="Arial Narrow" panose="020B0606020202030204" pitchFamily="34" charset="0"/>
              </a:rPr>
              <a:t>Waters</a:t>
            </a:r>
            <a:r>
              <a:rPr lang="en-US" sz="2400" i="1" dirty="0" smtClean="0">
                <a:solidFill>
                  <a:prstClr val="black"/>
                </a:solidFill>
                <a:latin typeface="Arial Narrow" panose="020B0606020202030204" pitchFamily="34" charset="0"/>
              </a:rPr>
              <a:t> began to decrease </a:t>
            </a:r>
            <a:r>
              <a:rPr lang="en-US" sz="2400" i="1" dirty="0" smtClean="0">
                <a:solidFill>
                  <a:srgbClr val="C00000"/>
                </a:solidFill>
                <a:latin typeface="Arial Narrow" panose="020B0606020202030204" pitchFamily="34" charset="0"/>
              </a:rPr>
              <a:t>(8:1-5)</a:t>
            </a:r>
          </a:p>
          <a:p>
            <a:pPr marL="971550" lvl="1" indent="-514350">
              <a:buFont typeface="+mj-lt"/>
              <a:buAutoNum type="arabicPeriod"/>
              <a:defRPr/>
            </a:pPr>
            <a:r>
              <a:rPr kumimoji="0" lang="en-US" sz="2400" i="1"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Noah</a:t>
            </a:r>
            <a:r>
              <a:rPr kumimoji="0" lang="en-US" sz="2400" i="1"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&amp; family came out a year later </a:t>
            </a:r>
            <a:r>
              <a:rPr kumimoji="0" lang="en-US" sz="2400" i="1" u="none" strike="noStrike" kern="1200" cap="none" spc="0" normalizeH="0" noProof="0" dirty="0" smtClean="0">
                <a:ln>
                  <a:noFill/>
                </a:ln>
                <a:solidFill>
                  <a:srgbClr val="C00000"/>
                </a:solidFill>
                <a:effectLst/>
                <a:uLnTx/>
                <a:uFillTx/>
                <a:latin typeface="Arial Narrow" panose="020B0606020202030204" pitchFamily="34" charset="0"/>
                <a:ea typeface="+mn-ea"/>
                <a:cs typeface="+mn-cs"/>
              </a:rPr>
              <a:t>(8:13-19)</a:t>
            </a:r>
            <a:endParaRPr kumimoji="0" lang="en-US" sz="2400" i="1" u="none" strike="noStrike" kern="1200" cap="none" spc="0" normalizeH="0" baseline="0" noProof="0" dirty="0" smtClean="0">
              <a:ln>
                <a:noFill/>
              </a:ln>
              <a:solidFill>
                <a:srgbClr val="C00000"/>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785533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Effect transition="in" filter="fade">
                                      <p:cBhvr>
                                        <p:cTn id="54" dur="1000"/>
                                        <p:tgtEl>
                                          <p:spTgt spid="4">
                                            <p:txEl>
                                              <p:pRg st="8" end="8"/>
                                            </p:txEl>
                                          </p:spTgt>
                                        </p:tgtEl>
                                      </p:cBhvr>
                                    </p:animEffect>
                                    <p:anim calcmode="lin" valueType="num">
                                      <p:cBhvr>
                                        <p:cTn id="5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8" end="8"/>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
                                            <p:txEl>
                                              <p:pRg st="9" end="9"/>
                                            </p:txEl>
                                          </p:spTgt>
                                        </p:tgtEl>
                                        <p:attrNameLst>
                                          <p:attrName>style.visibility</p:attrName>
                                        </p:attrNameLst>
                                      </p:cBhvr>
                                      <p:to>
                                        <p:strVal val="visible"/>
                                      </p:to>
                                    </p:set>
                                    <p:animEffect transition="in" filter="fade">
                                      <p:cBhvr>
                                        <p:cTn id="59" dur="1000"/>
                                        <p:tgtEl>
                                          <p:spTgt spid="4">
                                            <p:txEl>
                                              <p:pRg st="9" end="9"/>
                                            </p:txEl>
                                          </p:spTgt>
                                        </p:tgtEl>
                                      </p:cBhvr>
                                    </p:animEffect>
                                    <p:anim calcmode="lin" valueType="num">
                                      <p:cBhvr>
                                        <p:cTn id="6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9" end="9"/>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
                                            <p:txEl>
                                              <p:pRg st="10" end="10"/>
                                            </p:txEl>
                                          </p:spTgt>
                                        </p:tgtEl>
                                        <p:attrNameLst>
                                          <p:attrName>style.visibility</p:attrName>
                                        </p:attrNameLst>
                                      </p:cBhvr>
                                      <p:to>
                                        <p:strVal val="visible"/>
                                      </p:to>
                                    </p:set>
                                    <p:animEffect transition="in" filter="fade">
                                      <p:cBhvr>
                                        <p:cTn id="64" dur="1000"/>
                                        <p:tgtEl>
                                          <p:spTgt spid="4">
                                            <p:txEl>
                                              <p:pRg st="10" end="10"/>
                                            </p:txEl>
                                          </p:spTgt>
                                        </p:tgtEl>
                                      </p:cBhvr>
                                    </p:animEffect>
                                    <p:anim calcmode="lin" valueType="num">
                                      <p:cBhvr>
                                        <p:cTn id="6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6"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Text Box 4"/>
          <p:cNvSpPr txBox="1">
            <a:spLocks noChangeArrowheads="1"/>
          </p:cNvSpPr>
          <p:nvPr/>
        </p:nvSpPr>
        <p:spPr bwMode="auto">
          <a:xfrm>
            <a:off x="581526" y="327216"/>
            <a:ext cx="5867400" cy="528638"/>
          </a:xfrm>
          <a:prstGeom prst="rect">
            <a:avLst/>
          </a:prstGeom>
          <a:solidFill>
            <a:srgbClr val="002060"/>
          </a:solidFill>
          <a:ln w="9525">
            <a:solidFill>
              <a:schemeClr val="tx2"/>
            </a:solidFill>
            <a:miter lim="800000"/>
            <a:headEnd/>
            <a:tailEnd/>
          </a:ln>
          <a:effectLst/>
          <a:extLst/>
        </p:spPr>
        <p:txBody>
          <a:bodyPr>
            <a:spAutoFit/>
          </a:bodyPr>
          <a:lstStyle/>
          <a:p>
            <a:pPr algn="ctr">
              <a:spcBef>
                <a:spcPct val="50000"/>
              </a:spcBef>
            </a:pPr>
            <a:r>
              <a:rPr lang="en-US" sz="2800">
                <a:solidFill>
                  <a:srgbClr val="FFFF00"/>
                </a:solidFill>
              </a:rPr>
              <a:t>Warrren E. Wiersbe’s Chronology</a:t>
            </a:r>
          </a:p>
        </p:txBody>
      </p:sp>
      <p:sp>
        <p:nvSpPr>
          <p:cNvPr id="191493" name="Text Box 5"/>
          <p:cNvSpPr txBox="1">
            <a:spLocks noChangeArrowheads="1"/>
          </p:cNvSpPr>
          <p:nvPr/>
        </p:nvSpPr>
        <p:spPr bwMode="auto">
          <a:xfrm>
            <a:off x="778042" y="1303421"/>
            <a:ext cx="8077200" cy="50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sz="2800" dirty="0"/>
              <a:t>2-10 – Entered the ark (7:4)</a:t>
            </a:r>
          </a:p>
          <a:p>
            <a:pPr>
              <a:lnSpc>
                <a:spcPct val="70000"/>
              </a:lnSpc>
              <a:spcBef>
                <a:spcPct val="50000"/>
              </a:spcBef>
            </a:pPr>
            <a:r>
              <a:rPr lang="en-US" sz="2800" dirty="0"/>
              <a:t>2-17 – Rains (7:11)</a:t>
            </a:r>
          </a:p>
          <a:p>
            <a:pPr>
              <a:lnSpc>
                <a:spcPct val="70000"/>
              </a:lnSpc>
              <a:spcBef>
                <a:spcPct val="50000"/>
              </a:spcBef>
            </a:pPr>
            <a:r>
              <a:rPr lang="en-US" sz="2800" dirty="0" smtClean="0"/>
              <a:t>3-26 </a:t>
            </a:r>
            <a:r>
              <a:rPr lang="en-US" sz="2800" dirty="0"/>
              <a:t>– Rain </a:t>
            </a:r>
            <a:r>
              <a:rPr lang="en-US" sz="2800" dirty="0" smtClean="0"/>
              <a:t>stops (7:12)</a:t>
            </a:r>
            <a:endParaRPr lang="en-US" sz="2800" dirty="0"/>
          </a:p>
          <a:p>
            <a:pPr>
              <a:lnSpc>
                <a:spcPct val="70000"/>
              </a:lnSpc>
              <a:spcBef>
                <a:spcPct val="50000"/>
              </a:spcBef>
            </a:pPr>
            <a:r>
              <a:rPr lang="en-US" sz="2800" dirty="0"/>
              <a:t>7-17 – Ark rested on Ararat (8:4)</a:t>
            </a:r>
            <a:r>
              <a:rPr lang="en-US" sz="2800" dirty="0">
                <a:sym typeface="Wingdings" pitchFamily="2" charset="2"/>
              </a:rPr>
              <a:t> </a:t>
            </a:r>
            <a:endParaRPr lang="en-US" sz="2800" dirty="0"/>
          </a:p>
          <a:p>
            <a:pPr>
              <a:lnSpc>
                <a:spcPct val="70000"/>
              </a:lnSpc>
              <a:spcBef>
                <a:spcPct val="50000"/>
              </a:spcBef>
            </a:pPr>
            <a:r>
              <a:rPr lang="en-US" sz="2800" dirty="0"/>
              <a:t>10-1 – See top of mountain (8:5)</a:t>
            </a:r>
          </a:p>
          <a:p>
            <a:pPr>
              <a:lnSpc>
                <a:spcPct val="70000"/>
              </a:lnSpc>
              <a:spcBef>
                <a:spcPct val="50000"/>
              </a:spcBef>
            </a:pPr>
            <a:r>
              <a:rPr lang="en-US" sz="2800" dirty="0"/>
              <a:t>11-11 – Sent out Raven &amp; Dove (8:6)</a:t>
            </a:r>
          </a:p>
          <a:p>
            <a:pPr>
              <a:lnSpc>
                <a:spcPct val="70000"/>
              </a:lnSpc>
              <a:spcBef>
                <a:spcPct val="50000"/>
              </a:spcBef>
            </a:pPr>
            <a:r>
              <a:rPr lang="en-US" sz="2800" dirty="0"/>
              <a:t>11-18 – Dove </a:t>
            </a:r>
            <a:r>
              <a:rPr lang="en-US" sz="2800" dirty="0" smtClean="0"/>
              <a:t>returned (8:10-11)</a:t>
            </a:r>
            <a:endParaRPr lang="en-US" sz="2800" dirty="0"/>
          </a:p>
          <a:p>
            <a:pPr>
              <a:lnSpc>
                <a:spcPct val="70000"/>
              </a:lnSpc>
              <a:spcBef>
                <a:spcPct val="50000"/>
              </a:spcBef>
            </a:pPr>
            <a:r>
              <a:rPr lang="en-US" sz="2800" dirty="0"/>
              <a:t>11-25 – Dove did not </a:t>
            </a:r>
            <a:r>
              <a:rPr lang="en-US" sz="2800" dirty="0" smtClean="0"/>
              <a:t>return (8:12)</a:t>
            </a:r>
            <a:endParaRPr lang="en-US" sz="2800" dirty="0"/>
          </a:p>
          <a:p>
            <a:pPr>
              <a:lnSpc>
                <a:spcPct val="70000"/>
              </a:lnSpc>
              <a:spcBef>
                <a:spcPct val="50000"/>
              </a:spcBef>
            </a:pPr>
            <a:r>
              <a:rPr lang="en-US" sz="2800" dirty="0"/>
              <a:t>1-1 – Noah removed </a:t>
            </a:r>
            <a:r>
              <a:rPr lang="en-US" sz="2800" dirty="0" smtClean="0"/>
              <a:t>cover (8:13)</a:t>
            </a:r>
            <a:endParaRPr lang="en-US" sz="2800" dirty="0"/>
          </a:p>
          <a:p>
            <a:pPr>
              <a:lnSpc>
                <a:spcPct val="70000"/>
              </a:lnSpc>
              <a:spcBef>
                <a:spcPct val="50000"/>
              </a:spcBef>
            </a:pPr>
            <a:r>
              <a:rPr lang="en-US" sz="2800" dirty="0"/>
              <a:t>2-27 – Left the ark </a:t>
            </a:r>
            <a:r>
              <a:rPr lang="en-US" sz="2800" dirty="0" smtClean="0"/>
              <a:t>(8:14</a:t>
            </a:r>
            <a:r>
              <a:rPr lang="en-US" sz="2800" dirty="0"/>
              <a:t>)</a:t>
            </a:r>
          </a:p>
        </p:txBody>
      </p:sp>
      <p:sp>
        <p:nvSpPr>
          <p:cNvPr id="191494" name="Text Box 6"/>
          <p:cNvSpPr txBox="1">
            <a:spLocks noChangeArrowheads="1"/>
          </p:cNvSpPr>
          <p:nvPr/>
        </p:nvSpPr>
        <p:spPr bwMode="auto">
          <a:xfrm>
            <a:off x="3429000" y="6491288"/>
            <a:ext cx="5715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i="1" dirty="0" err="1"/>
              <a:t>Wiersbe’s</a:t>
            </a:r>
            <a:r>
              <a:rPr lang="en-US" i="1" dirty="0"/>
              <a:t> Outlines of the Old Testament, </a:t>
            </a:r>
            <a:r>
              <a:rPr lang="en-US" dirty="0"/>
              <a:t>32</a:t>
            </a:r>
          </a:p>
        </p:txBody>
      </p:sp>
      <p:pic>
        <p:nvPicPr>
          <p:cNvPr id="1026" name="Picture 2" descr="http://img.familychristian.com/media/catalog/product/cache/1/image/300x/9df78eab33525d08d6e5fb8d27136e95/9/7/9780896938472.jpg"/>
          <p:cNvPicPr>
            <a:picLocks noChangeAspect="1" noChangeArrowheads="1"/>
          </p:cNvPicPr>
          <p:nvPr/>
        </p:nvPicPr>
        <p:blipFill rotWithShape="1">
          <a:blip r:embed="rId2">
            <a:extLst>
              <a:ext uri="{28A0092B-C50C-407E-A947-70E740481C1C}">
                <a14:useLocalDpi xmlns:a14="http://schemas.microsoft.com/office/drawing/2010/main" val="0"/>
              </a:ext>
            </a:extLst>
          </a:blip>
          <a:srcRect l="20240" r="19971"/>
          <a:stretch/>
        </p:blipFill>
        <p:spPr bwMode="auto">
          <a:xfrm rot="813098">
            <a:off x="7536943" y="70836"/>
            <a:ext cx="1359568" cy="22739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snradio.com/img/onAirPics/Warren%20Wiersb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1015" y="1465273"/>
            <a:ext cx="1275688" cy="1007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472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8" name="Group 7"/>
          <p:cNvGrpSpPr/>
          <p:nvPr/>
        </p:nvGrpSpPr>
        <p:grpSpPr>
          <a:xfrm>
            <a:off x="-600501" y="1050877"/>
            <a:ext cx="9744499" cy="5813946"/>
            <a:chOff x="-600501" y="1"/>
            <a:chExt cx="9744499" cy="5813946"/>
          </a:xfrm>
        </p:grpSpPr>
        <p:pic>
          <p:nvPicPr>
            <p:cNvPr id="12290" name="Picture 2" descr="http://www.rtgmin.org/wp-content/uploads/2012/06/ark-measurements.jpg"/>
            <p:cNvPicPr>
              <a:picLocks noChangeAspect="1" noChangeArrowheads="1"/>
            </p:cNvPicPr>
            <p:nvPr/>
          </p:nvPicPr>
          <p:blipFill rotWithShape="1">
            <a:blip r:embed="rId2">
              <a:extLst>
                <a:ext uri="{28A0092B-C50C-407E-A947-70E740481C1C}">
                  <a14:useLocalDpi xmlns:a14="http://schemas.microsoft.com/office/drawing/2010/main" val="0"/>
                </a:ext>
              </a:extLst>
            </a:blip>
            <a:srcRect b="15224"/>
            <a:stretch/>
          </p:blipFill>
          <p:spPr bwMode="auto">
            <a:xfrm>
              <a:off x="0" y="1"/>
              <a:ext cx="9143998" cy="5813946"/>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3562067" y="3603009"/>
              <a:ext cx="1801504" cy="38213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002060"/>
                  </a:solidFill>
                </a:rPr>
                <a:t>450 feet</a:t>
              </a:r>
              <a:endParaRPr lang="en-US" sz="2800" dirty="0">
                <a:solidFill>
                  <a:srgbClr val="002060"/>
                </a:solidFill>
              </a:endParaRPr>
            </a:p>
          </p:txBody>
        </p:sp>
        <p:sp>
          <p:nvSpPr>
            <p:cNvPr id="6" name="Rounded Rectangle 5"/>
            <p:cNvSpPr/>
            <p:nvPr/>
          </p:nvSpPr>
          <p:spPr>
            <a:xfrm>
              <a:off x="1856095" y="4667535"/>
              <a:ext cx="1228299" cy="504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2060"/>
                  </a:solidFill>
                </a:rPr>
                <a:t>75 feet</a:t>
              </a:r>
              <a:endParaRPr lang="en-US" sz="2400" b="1" dirty="0">
                <a:solidFill>
                  <a:srgbClr val="002060"/>
                </a:solidFill>
              </a:endParaRPr>
            </a:p>
          </p:txBody>
        </p:sp>
        <p:sp>
          <p:nvSpPr>
            <p:cNvPr id="9" name="Rounded Rectangle 8"/>
            <p:cNvSpPr/>
            <p:nvPr/>
          </p:nvSpPr>
          <p:spPr>
            <a:xfrm>
              <a:off x="6348483" y="4667535"/>
              <a:ext cx="1228299" cy="504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2060"/>
                  </a:solidFill>
                </a:rPr>
                <a:t>45 feet</a:t>
              </a:r>
              <a:endParaRPr lang="en-US" sz="2400" b="1" dirty="0">
                <a:solidFill>
                  <a:srgbClr val="002060"/>
                </a:solidFill>
              </a:endParaRPr>
            </a:p>
          </p:txBody>
        </p:sp>
        <p:sp>
          <p:nvSpPr>
            <p:cNvPr id="10" name="TextBox 9"/>
            <p:cNvSpPr txBox="1"/>
            <p:nvPr/>
          </p:nvSpPr>
          <p:spPr>
            <a:xfrm>
              <a:off x="-600501" y="2349153"/>
              <a:ext cx="3944203" cy="584775"/>
            </a:xfrm>
            <a:prstGeom prst="rect">
              <a:avLst/>
            </a:prstGeom>
            <a:noFill/>
          </p:spPr>
          <p:txBody>
            <a:bodyPr wrap="square" rtlCol="0">
              <a:spAutoFit/>
            </a:bodyPr>
            <a:lstStyle/>
            <a:p>
              <a:pPr algn="ctr"/>
              <a:r>
                <a:rPr lang="en-US" sz="3200" i="1" dirty="0" smtClean="0">
                  <a:solidFill>
                    <a:srgbClr val="002060"/>
                  </a:solidFill>
                </a:rPr>
                <a:t>Genesis 6:15</a:t>
              </a:r>
              <a:endParaRPr lang="en-US" sz="3200" i="1" dirty="0">
                <a:solidFill>
                  <a:srgbClr val="002060"/>
                </a:solidFill>
              </a:endParaRPr>
            </a:p>
          </p:txBody>
        </p:sp>
      </p:grpSp>
      <p:sp>
        <p:nvSpPr>
          <p:cNvPr id="11" name="Rectangle 10"/>
          <p:cNvSpPr/>
          <p:nvPr/>
        </p:nvSpPr>
        <p:spPr>
          <a:xfrm>
            <a:off x="0" y="0"/>
            <a:ext cx="9144000" cy="119921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chemeClr val="tx1"/>
                </a:solidFill>
                <a:latin typeface="Arial Black" panose="020B0A04020102020204" pitchFamily="34" charset="0"/>
              </a:rPr>
              <a:t>The Size of</a:t>
            </a:r>
            <a:endParaRPr lang="en-US" sz="6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176794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81254" name="Object 6"/>
          <p:cNvGraphicFramePr>
            <a:graphicFrameLocks noChangeAspect="1"/>
          </p:cNvGraphicFramePr>
          <p:nvPr>
            <p:extLst>
              <p:ext uri="{D42A27DB-BD31-4B8C-83A1-F6EECF244321}">
                <p14:modId xmlns:p14="http://schemas.microsoft.com/office/powerpoint/2010/main" val="1759209623"/>
              </p:ext>
            </p:extLst>
          </p:nvPr>
        </p:nvGraphicFramePr>
        <p:xfrm>
          <a:off x="385763" y="409575"/>
          <a:ext cx="8372475" cy="6038850"/>
        </p:xfrm>
        <a:graphic>
          <a:graphicData uri="http://schemas.openxmlformats.org/presentationml/2006/ole">
            <mc:AlternateContent xmlns:mc="http://schemas.openxmlformats.org/markup-compatibility/2006">
              <mc:Choice xmlns:v="urn:schemas-microsoft-com:vml" Requires="v">
                <p:oleObj spid="_x0000_s2075" name="Drawing" r:id="rId3" imgW="8372520" imgH="6039000" progId="WPDraw30.Drawing">
                  <p:embed/>
                </p:oleObj>
              </mc:Choice>
              <mc:Fallback>
                <p:oleObj name="Drawing" r:id="rId3" imgW="8372520" imgH="6039000" progId="WPDraw30.Drawing">
                  <p:embed/>
                  <p:pic>
                    <p:nvPicPr>
                      <p:cNvPr id="18125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3" y="409575"/>
                        <a:ext cx="8372475" cy="603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p:cNvSpPr/>
          <p:nvPr/>
        </p:nvSpPr>
        <p:spPr>
          <a:xfrm>
            <a:off x="144379" y="4836694"/>
            <a:ext cx="8867274" cy="1913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3102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9" name="Picture 5" descr="Scale model replica of Noah's 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915400" cy="4994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0" name="Text Box 6"/>
          <p:cNvSpPr txBox="1">
            <a:spLocks noChangeArrowheads="1"/>
          </p:cNvSpPr>
          <p:nvPr/>
        </p:nvSpPr>
        <p:spPr bwMode="auto">
          <a:xfrm>
            <a:off x="838200" y="0"/>
            <a:ext cx="3886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solidFill>
                  <a:schemeClr val="bg2"/>
                </a:solidFill>
                <a:latin typeface="Tahoma" pitchFamily="34" charset="0"/>
              </a:rPr>
              <a:t>Photo courtesy of Arnold Mendez </a:t>
            </a:r>
          </a:p>
        </p:txBody>
      </p:sp>
      <p:sp>
        <p:nvSpPr>
          <p:cNvPr id="185351" name="Text Box 7"/>
          <p:cNvSpPr txBox="1">
            <a:spLocks noChangeArrowheads="1"/>
          </p:cNvSpPr>
          <p:nvPr/>
        </p:nvSpPr>
        <p:spPr bwMode="auto">
          <a:xfrm>
            <a:off x="76200" y="5032375"/>
            <a:ext cx="8915400" cy="182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a:latin typeface="Tahoma" pitchFamily="34" charset="0"/>
              </a:rPr>
              <a:t>The replica of Noah's ark shown above is 1/75 scale. For comparison purposes, both the railroad stockcar and model of the sailing ship Pinta (one of Columbus' ships) are also at the same 1/75 scale model size. </a:t>
            </a:r>
          </a:p>
          <a:p>
            <a:pPr>
              <a:lnSpc>
                <a:spcPct val="90000"/>
              </a:lnSpc>
            </a:pPr>
            <a:r>
              <a:rPr lang="en-US">
                <a:latin typeface="Tahoma" pitchFamily="34" charset="0"/>
              </a:rPr>
              <a:t>      The full-size version of the railroad stockcar model shown in the picture is 44 feet long and has a capacity of 2,670 cubic ft. The ark's volume was 1,518,000 cubic ft., which is equal to 569 railroad stockcars. Strung together these stockcars would make a train five and one-half miles long!</a:t>
            </a:r>
          </a:p>
        </p:txBody>
      </p:sp>
    </p:spTree>
    <p:extLst>
      <p:ext uri="{BB962C8B-B14F-4D97-AF65-F5344CB8AC3E}">
        <p14:creationId xmlns:p14="http://schemas.microsoft.com/office/powerpoint/2010/main" val="3504703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5" name="Picture 5" descr="El Bethel Church Buil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42963"/>
            <a:ext cx="7924800" cy="5024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4566" name="Line 6"/>
          <p:cNvSpPr>
            <a:spLocks noChangeShapeType="1"/>
          </p:cNvSpPr>
          <p:nvPr/>
        </p:nvSpPr>
        <p:spPr bwMode="auto">
          <a:xfrm>
            <a:off x="2743200" y="2443163"/>
            <a:ext cx="152400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567" name="Line 7"/>
          <p:cNvSpPr>
            <a:spLocks noChangeShapeType="1"/>
          </p:cNvSpPr>
          <p:nvPr/>
        </p:nvSpPr>
        <p:spPr bwMode="auto">
          <a:xfrm>
            <a:off x="2743200" y="4729163"/>
            <a:ext cx="152400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568" name="Rectangle 8"/>
          <p:cNvSpPr>
            <a:spLocks noChangeArrowheads="1"/>
          </p:cNvSpPr>
          <p:nvPr/>
        </p:nvSpPr>
        <p:spPr bwMode="auto">
          <a:xfrm>
            <a:off x="3276600" y="2443163"/>
            <a:ext cx="457200" cy="22860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000" b="1">
                <a:solidFill>
                  <a:schemeClr val="bg2"/>
                </a:solidFill>
              </a:rPr>
              <a:t>45</a:t>
            </a:r>
          </a:p>
          <a:p>
            <a:pPr algn="ctr"/>
            <a:r>
              <a:rPr lang="en-US" sz="2000" b="1">
                <a:solidFill>
                  <a:schemeClr val="bg2"/>
                </a:solidFill>
              </a:rPr>
              <a:t>Ft</a:t>
            </a:r>
          </a:p>
        </p:txBody>
      </p:sp>
    </p:spTree>
    <p:extLst>
      <p:ext uri="{BB962C8B-B14F-4D97-AF65-F5344CB8AC3E}">
        <p14:creationId xmlns:p14="http://schemas.microsoft.com/office/powerpoint/2010/main" val="3964071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8" name="Picture 4"/>
          <p:cNvPicPr>
            <a:picLocks noChangeAspect="1" noChangeArrowheads="1"/>
          </p:cNvPicPr>
          <p:nvPr/>
        </p:nvPicPr>
        <p:blipFill>
          <a:blip r:embed="rId2">
            <a:extLst>
              <a:ext uri="{28A0092B-C50C-407E-A947-70E740481C1C}">
                <a14:useLocalDpi xmlns:a14="http://schemas.microsoft.com/office/drawing/2010/main" val="0"/>
              </a:ext>
            </a:extLst>
          </a:blip>
          <a:srcRect t="29512" r="50047"/>
          <a:stretch>
            <a:fillRect/>
          </a:stretch>
        </p:blipFill>
        <p:spPr bwMode="auto">
          <a:xfrm>
            <a:off x="2362200" y="593725"/>
            <a:ext cx="5019675"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5589" name="Line 5"/>
          <p:cNvSpPr>
            <a:spLocks noChangeShapeType="1"/>
          </p:cNvSpPr>
          <p:nvPr/>
        </p:nvSpPr>
        <p:spPr bwMode="auto">
          <a:xfrm>
            <a:off x="1676400" y="898525"/>
            <a:ext cx="990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90" name="Line 6"/>
          <p:cNvSpPr>
            <a:spLocks noChangeShapeType="1"/>
          </p:cNvSpPr>
          <p:nvPr/>
        </p:nvSpPr>
        <p:spPr bwMode="auto">
          <a:xfrm>
            <a:off x="1676400" y="6613525"/>
            <a:ext cx="990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91" name="Line 7"/>
          <p:cNvSpPr>
            <a:spLocks noChangeShapeType="1"/>
          </p:cNvSpPr>
          <p:nvPr/>
        </p:nvSpPr>
        <p:spPr bwMode="auto">
          <a:xfrm>
            <a:off x="1981200" y="898525"/>
            <a:ext cx="0" cy="571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92" name="Text Box 8"/>
          <p:cNvSpPr txBox="1">
            <a:spLocks noChangeArrowheads="1"/>
          </p:cNvSpPr>
          <p:nvPr/>
        </p:nvSpPr>
        <p:spPr bwMode="auto">
          <a:xfrm>
            <a:off x="1447800" y="3717925"/>
            <a:ext cx="590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t>76’</a:t>
            </a:r>
          </a:p>
        </p:txBody>
      </p:sp>
      <p:sp>
        <p:nvSpPr>
          <p:cNvPr id="195593" name="Line 9"/>
          <p:cNvSpPr>
            <a:spLocks noChangeShapeType="1"/>
          </p:cNvSpPr>
          <p:nvPr/>
        </p:nvSpPr>
        <p:spPr bwMode="auto">
          <a:xfrm>
            <a:off x="2819400" y="0"/>
            <a:ext cx="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94" name="Line 10"/>
          <p:cNvSpPr>
            <a:spLocks noChangeShapeType="1"/>
          </p:cNvSpPr>
          <p:nvPr/>
        </p:nvSpPr>
        <p:spPr bwMode="auto">
          <a:xfrm>
            <a:off x="7315200" y="0"/>
            <a:ext cx="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95" name="Line 11"/>
          <p:cNvSpPr>
            <a:spLocks noChangeShapeType="1"/>
          </p:cNvSpPr>
          <p:nvPr/>
        </p:nvSpPr>
        <p:spPr bwMode="auto">
          <a:xfrm>
            <a:off x="2819400" y="457200"/>
            <a:ext cx="449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96" name="Text Box 12"/>
          <p:cNvSpPr txBox="1">
            <a:spLocks noChangeArrowheads="1"/>
          </p:cNvSpPr>
          <p:nvPr/>
        </p:nvSpPr>
        <p:spPr bwMode="auto">
          <a:xfrm>
            <a:off x="4800600" y="0"/>
            <a:ext cx="590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t>60’</a:t>
            </a:r>
          </a:p>
        </p:txBody>
      </p:sp>
    </p:spTree>
    <p:extLst>
      <p:ext uri="{BB962C8B-B14F-4D97-AF65-F5344CB8AC3E}">
        <p14:creationId xmlns:p14="http://schemas.microsoft.com/office/powerpoint/2010/main" val="955988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2850" y="2078103"/>
            <a:ext cx="8516203" cy="4426853"/>
          </a:xfrm>
          <a:prstGeom prst="rect">
            <a:avLst/>
          </a:prstGeom>
          <a:noFill/>
        </p:spPr>
        <p:txBody>
          <a:bodyPr wrap="square" rtlCol="0">
            <a:spAutoFit/>
          </a:bodyPr>
          <a:lstStyle/>
          <a:p>
            <a:pPr>
              <a:lnSpc>
                <a:spcPts val="2600"/>
              </a:lnSpc>
            </a:pPr>
            <a:r>
              <a:rPr lang="en-US" sz="2400" dirty="0" smtClean="0">
                <a:latin typeface="Arial Narrow" panose="020B0606020202030204" pitchFamily="34" charset="0"/>
                <a:cs typeface="Times New Roman" panose="02020603050405020304" pitchFamily="18" charset="0"/>
              </a:rPr>
              <a:t>“For </a:t>
            </a:r>
            <a:r>
              <a:rPr lang="en-US" sz="2400" dirty="0">
                <a:latin typeface="Arial Narrow" panose="020B0606020202030204" pitchFamily="34" charset="0"/>
                <a:cs typeface="Times New Roman" panose="02020603050405020304" pitchFamily="18" charset="0"/>
              </a:rPr>
              <a:t>the sake of realism, imagine waiting at a railroad crossing while ten freight trains, each pulling 52 boxcars, move slowly by, one after another. That is how much space was available in the Ark, for its capacity was equivalent to 520 modern railroad stock cars. A barge of such gigantic size, with its thousands of built-in compartments (Gen. 6:14) would have been sufficiently large to carry two of every </a:t>
            </a:r>
            <a:r>
              <a:rPr lang="en-US" sz="2400" b="1" dirty="0">
                <a:latin typeface="Arial Narrow" panose="020B0606020202030204" pitchFamily="34" charset="0"/>
                <a:cs typeface="Times New Roman" panose="02020603050405020304" pitchFamily="18" charset="0"/>
              </a:rPr>
              <a:t>species</a:t>
            </a:r>
            <a:r>
              <a:rPr lang="en-US" sz="2400" dirty="0">
                <a:latin typeface="Arial Narrow" panose="020B0606020202030204" pitchFamily="34" charset="0"/>
                <a:cs typeface="Times New Roman" panose="02020603050405020304" pitchFamily="18" charset="0"/>
              </a:rPr>
              <a:t> of air-breathing animal in the world today (and doubtless the tendency toward taxonomic splitting has produced more “species” than can be justified in terms of Genesis “kinds”) on only half of its available deck space. The remaining space would have been occupied by Noah’s family, five additional representatives of each of the comparatively few kinds of animals acceptable for sacrifice, two each of the kinds that have become extinct since the Flood, and food for them all (Gen. 6:21</a:t>
            </a:r>
            <a:r>
              <a:rPr lang="en-US" sz="2400" dirty="0" smtClean="0">
                <a:latin typeface="Arial Narrow" panose="020B0606020202030204" pitchFamily="34" charset="0"/>
                <a:cs typeface="Times New Roman" panose="02020603050405020304" pitchFamily="18" charset="0"/>
              </a:rPr>
              <a:t>)” (</a:t>
            </a:r>
            <a:r>
              <a:rPr lang="en-US" sz="2400" i="1" dirty="0" smtClean="0">
                <a:latin typeface="Arial Narrow" panose="020B0606020202030204" pitchFamily="34" charset="0"/>
              </a:rPr>
              <a:t>The </a:t>
            </a:r>
            <a:r>
              <a:rPr lang="en-US" sz="2400" i="1" dirty="0">
                <a:latin typeface="Arial Narrow" panose="020B0606020202030204" pitchFamily="34" charset="0"/>
              </a:rPr>
              <a:t>World That </a:t>
            </a:r>
            <a:r>
              <a:rPr lang="en-US" sz="2400" i="1" dirty="0" smtClean="0">
                <a:latin typeface="Arial Narrow" panose="020B0606020202030204" pitchFamily="34" charset="0"/>
              </a:rPr>
              <a:t>Perished, 23</a:t>
            </a:r>
            <a:r>
              <a:rPr lang="en-US" sz="2400" dirty="0">
                <a:latin typeface="Arial Narrow" panose="020B0606020202030204" pitchFamily="34" charset="0"/>
              </a:rPr>
              <a:t>)</a:t>
            </a:r>
            <a:endParaRPr lang="en-US" sz="2400" dirty="0">
              <a:latin typeface="Arial Narrow" panose="020B0606020202030204" pitchFamily="34"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7402915" y="243954"/>
            <a:ext cx="1495425" cy="1524000"/>
          </a:xfrm>
          <a:prstGeom prst="rect">
            <a:avLst/>
          </a:prstGeom>
          <a:ln>
            <a:noFill/>
          </a:ln>
          <a:effectLst>
            <a:softEdge rad="112500"/>
          </a:effectLst>
        </p:spPr>
      </p:pic>
      <p:pic>
        <p:nvPicPr>
          <p:cNvPr id="7" name="Picture 6"/>
          <p:cNvPicPr>
            <a:picLocks noChangeAspect="1"/>
          </p:cNvPicPr>
          <p:nvPr/>
        </p:nvPicPr>
        <p:blipFill>
          <a:blip r:embed="rId3"/>
          <a:stretch>
            <a:fillRect/>
          </a:stretch>
        </p:blipFill>
        <p:spPr>
          <a:xfrm rot="21000784">
            <a:off x="736481" y="243954"/>
            <a:ext cx="1038225" cy="15240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8" name="TextBox 7"/>
          <p:cNvSpPr txBox="1"/>
          <p:nvPr/>
        </p:nvSpPr>
        <p:spPr>
          <a:xfrm>
            <a:off x="2985925" y="1233831"/>
            <a:ext cx="3330054" cy="461665"/>
          </a:xfrm>
          <a:prstGeom prst="rect">
            <a:avLst/>
          </a:prstGeom>
          <a:noFill/>
        </p:spPr>
        <p:txBody>
          <a:bodyPr wrap="square" rtlCol="0">
            <a:spAutoFit/>
          </a:bodyPr>
          <a:lstStyle/>
          <a:p>
            <a:pPr algn="ctr"/>
            <a:r>
              <a:rPr lang="en-US" sz="2400" b="1" dirty="0" smtClean="0">
                <a:latin typeface="Arial Narrow" panose="020B0606020202030204" pitchFamily="34" charset="0"/>
              </a:rPr>
              <a:t>John C. Whitcomb</a:t>
            </a:r>
            <a:endParaRPr lang="en-US" sz="2400" b="1" dirty="0">
              <a:latin typeface="Arial Narrow" panose="020B0606020202030204" pitchFamily="34" charset="0"/>
            </a:endParaRPr>
          </a:p>
        </p:txBody>
      </p:sp>
      <p:sp>
        <p:nvSpPr>
          <p:cNvPr id="9" name="TextBox 8"/>
          <p:cNvSpPr txBox="1"/>
          <p:nvPr/>
        </p:nvSpPr>
        <p:spPr>
          <a:xfrm>
            <a:off x="2082238" y="410789"/>
            <a:ext cx="5320677" cy="584775"/>
          </a:xfrm>
          <a:prstGeom prst="rect">
            <a:avLst/>
          </a:prstGeom>
          <a:noFill/>
        </p:spPr>
        <p:txBody>
          <a:bodyPr wrap="square" rtlCol="0">
            <a:spAutoFit/>
          </a:bodyPr>
          <a:lstStyle/>
          <a:p>
            <a:pPr algn="ctr"/>
            <a:r>
              <a:rPr lang="en-US" sz="3200" b="1" dirty="0" smtClean="0">
                <a:solidFill>
                  <a:srgbClr val="002060"/>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Plenty of Room in the Ark</a:t>
            </a:r>
            <a:endParaRPr lang="en-US" sz="3200" b="1" dirty="0">
              <a:solidFill>
                <a:srgbClr val="002060"/>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330534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Genesis Flood</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017968" y="3294884"/>
            <a:ext cx="7359912" cy="1323439"/>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 The Bible Story</a:t>
            </a: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Was it Universal or Local?</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2396318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What it Universal or Local?</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954107"/>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It is argued that the flood was limited</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to the Mesopotamian region</a:t>
            </a:r>
          </a:p>
        </p:txBody>
      </p:sp>
    </p:spTree>
    <p:extLst>
      <p:ext uri="{BB962C8B-B14F-4D97-AF65-F5344CB8AC3E}">
        <p14:creationId xmlns:p14="http://schemas.microsoft.com/office/powerpoint/2010/main" val="3033942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186521" y="1906436"/>
            <a:ext cx="8712929"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“The Biblical Flood in the days of Noah has become a great divide between two watersheds of belief. On the one hand there are those who say it is either a purely mythological event or else possibly a local or regional flood. This group includes practically all evolutionists, but it also includes the ‘old-earth creationists.’ These all accept the so-called geological ages as the approved record of Earth history, recognizing that a global hydraulic cataclysm would have destroyed any evidence for such geological ages. </a:t>
            </a:r>
            <a:r>
              <a:rPr kumimoji="0" lang="en-US" altLang="en-US" sz="2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The geological ages concept and a worldwide devastating Flood logically cannot coexist</a:t>
            </a:r>
            <a:r>
              <a:rPr kumimoji="0" lang="en-US" altLang="en-US"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endParaRPr lang="en-US" sz="2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9014" y="230728"/>
            <a:ext cx="9144000" cy="523220"/>
          </a:xfrm>
          <a:prstGeom prst="rect">
            <a:avLst/>
          </a:prstGeom>
          <a:solidFill>
            <a:srgbClr val="002060"/>
          </a:solidFill>
        </p:spPr>
        <p:txBody>
          <a:bodyPr wrap="square" rtlCol="0">
            <a:spAutoFit/>
          </a:bodyPr>
          <a:lstStyle/>
          <a:p>
            <a:r>
              <a:rPr lang="en-US" sz="2800" b="1" dirty="0" smtClean="0">
                <a:solidFill>
                  <a:srgbClr val="FFFFCC"/>
                </a:solidFill>
                <a:latin typeface="Arial Narrow" panose="020B0606020202030204" pitchFamily="34" charset="0"/>
              </a:rPr>
              <a:t>   The Flood &amp; An Old Earth Concept Cannot Coexist  </a:t>
            </a:r>
            <a:endParaRPr lang="en-US" sz="2800" b="1" dirty="0">
              <a:solidFill>
                <a:srgbClr val="FFFFCC"/>
              </a:solidFill>
              <a:latin typeface="Arial Narrow" panose="020B0606020202030204" pitchFamily="34" charset="0"/>
            </a:endParaRPr>
          </a:p>
        </p:txBody>
      </p:sp>
      <p:pic>
        <p:nvPicPr>
          <p:cNvPr id="5125" name="Picture 5" descr="http://www.quotationof.com/images/henry-m-morri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7340" y="149221"/>
            <a:ext cx="1190846" cy="157916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509284" y="835455"/>
            <a:ext cx="3753293" cy="461665"/>
          </a:xfrm>
          <a:prstGeom prst="rect">
            <a:avLst/>
          </a:prstGeom>
          <a:noFill/>
        </p:spPr>
        <p:txBody>
          <a:bodyPr wrap="square" rtlCol="0">
            <a:spAutoFit/>
          </a:bodyPr>
          <a:lstStyle/>
          <a:p>
            <a:pPr algn="ctr"/>
            <a:r>
              <a:rPr lang="en-US" sz="2400" b="1" dirty="0" smtClean="0">
                <a:latin typeface="Times New Roman" panose="02020603050405020304" pitchFamily="18" charset="0"/>
                <a:cs typeface="Times New Roman" panose="02020603050405020304" pitchFamily="18" charset="0"/>
              </a:rPr>
              <a:t>Henry M. Morris, Ph.D.</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1680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186521" y="1759692"/>
            <a:ext cx="8712929" cy="493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kumimoji="0" lang="en-US" altLang="en-US"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“On the other hand, ‘young-earth creationists’ accept the Biblical record of the Flood as a literal record of a tremendous cataclysm involving not only a worldwide Flood, but also great tectonic upheavals and volcanic outpourings that completely changed the crust of the earth and its topography in the days of Noah. Those of us who hold this view are commonly ridiculed as unscientific and worse, so it would be more comfortable and financially rewarding if we would just go along with the evolutionist establishment, downgrade the Flood, and accept the geological ages (1998, p. a, emp. Added).”  </a:t>
            </a:r>
          </a:p>
          <a:p>
            <a:endParaRPr lang="en-US" altLang="en-US" sz="9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1998), “Why Christians Should Believe in a Global Flood,” </a:t>
            </a:r>
            <a:r>
              <a:rPr lang="en-US" sz="2000" i="1" dirty="0">
                <a:latin typeface="Times New Roman" panose="02020603050405020304" pitchFamily="18" charset="0"/>
                <a:cs typeface="Times New Roman" panose="02020603050405020304" pitchFamily="18" charset="0"/>
              </a:rPr>
              <a:t>Back to Genesi</a:t>
            </a:r>
            <a:r>
              <a:rPr lang="en-US" sz="2000" dirty="0">
                <a:latin typeface="Times New Roman" panose="02020603050405020304" pitchFamily="18" charset="0"/>
                <a:cs typeface="Times New Roman" panose="02020603050405020304" pitchFamily="18" charset="0"/>
              </a:rPr>
              <a:t>s (El Cajon, CA: Institute for Creation Research),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116:a-c, </a:t>
            </a:r>
            <a:r>
              <a:rPr lang="en-US" sz="2000" dirty="0" smtClean="0">
                <a:latin typeface="Times New Roman" panose="02020603050405020304" pitchFamily="18" charset="0"/>
                <a:cs typeface="Times New Roman" panose="02020603050405020304" pitchFamily="18" charset="0"/>
              </a:rPr>
              <a:t>August).</a:t>
            </a:r>
            <a:endParaRPr lang="en-US" sz="20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29014" y="230728"/>
            <a:ext cx="9144000" cy="523220"/>
          </a:xfrm>
          <a:prstGeom prst="rect">
            <a:avLst/>
          </a:prstGeom>
          <a:solidFill>
            <a:srgbClr val="002060"/>
          </a:solidFill>
        </p:spPr>
        <p:txBody>
          <a:bodyPr wrap="square" rtlCol="0">
            <a:spAutoFit/>
          </a:bodyPr>
          <a:lstStyle/>
          <a:p>
            <a:r>
              <a:rPr lang="en-US" sz="2800" b="1" dirty="0" smtClean="0">
                <a:solidFill>
                  <a:srgbClr val="FFFFCC"/>
                </a:solidFill>
                <a:latin typeface="Arial Narrow" panose="020B0606020202030204" pitchFamily="34" charset="0"/>
              </a:rPr>
              <a:t>   The Flood &amp; An Old Earth Concept Cannot Coexist  </a:t>
            </a:r>
            <a:endParaRPr lang="en-US" sz="2800" b="1" dirty="0">
              <a:solidFill>
                <a:srgbClr val="FFFFCC"/>
              </a:solidFill>
              <a:latin typeface="Arial Narrow" panose="020B0606020202030204" pitchFamily="34" charset="0"/>
            </a:endParaRPr>
          </a:p>
        </p:txBody>
      </p:sp>
      <p:pic>
        <p:nvPicPr>
          <p:cNvPr id="5" name="Picture 5" descr="http://www.quotationof.com/images/henry-m-morri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7340" y="149221"/>
            <a:ext cx="1190846" cy="15791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09284" y="835455"/>
            <a:ext cx="3753293" cy="461665"/>
          </a:xfrm>
          <a:prstGeom prst="rect">
            <a:avLst/>
          </a:prstGeom>
          <a:noFill/>
        </p:spPr>
        <p:txBody>
          <a:bodyPr wrap="square" rtlCol="0">
            <a:spAutoFit/>
          </a:bodyPr>
          <a:lstStyle/>
          <a:p>
            <a:pPr algn="ctr"/>
            <a:r>
              <a:rPr lang="en-US" sz="2400" b="1" dirty="0" smtClean="0">
                <a:latin typeface="Times New Roman" panose="02020603050405020304" pitchFamily="18" charset="0"/>
                <a:cs typeface="Times New Roman" panose="02020603050405020304" pitchFamily="18" charset="0"/>
              </a:rPr>
              <a:t>Henry M. Morris, Ph.D.</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994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5" name="Rectangle 3"/>
          <p:cNvSpPr>
            <a:spLocks noGrp="1" noChangeArrowheads="1"/>
          </p:cNvSpPr>
          <p:nvPr>
            <p:ph type="body" idx="1"/>
          </p:nvPr>
        </p:nvSpPr>
        <p:spPr>
          <a:xfrm>
            <a:off x="1106322" y="1975750"/>
            <a:ext cx="7886700" cy="4351338"/>
          </a:xfrm>
        </p:spPr>
        <p:txBody>
          <a:bodyPr>
            <a:noAutofit/>
          </a:bodyPr>
          <a:lstStyle/>
          <a:p>
            <a:r>
              <a:rPr lang="en-US" sz="3200" dirty="0"/>
              <a:t>8:9 – waters on face of whole earth</a:t>
            </a:r>
          </a:p>
          <a:p>
            <a:r>
              <a:rPr lang="en-US" sz="3200" dirty="0"/>
              <a:t>6:7 – destroy man from earth</a:t>
            </a:r>
          </a:p>
          <a:p>
            <a:r>
              <a:rPr lang="en-US" sz="3200" dirty="0"/>
              <a:t>6:13 – destroy all flesh with earth</a:t>
            </a:r>
          </a:p>
          <a:p>
            <a:r>
              <a:rPr lang="en-US" sz="3200" dirty="0"/>
              <a:t>6:17 – every living thing in the earth</a:t>
            </a:r>
          </a:p>
          <a:p>
            <a:r>
              <a:rPr lang="en-US" sz="3200" dirty="0"/>
              <a:t>7:4 – destroy all from face of earth</a:t>
            </a:r>
          </a:p>
          <a:p>
            <a:r>
              <a:rPr lang="en-US" sz="3200" dirty="0"/>
              <a:t>7:19 – all high hills under heaven</a:t>
            </a:r>
          </a:p>
          <a:p>
            <a:r>
              <a:rPr lang="en-US" sz="3200" dirty="0"/>
              <a:t>7:21 – every creeping thing &amp; every man</a:t>
            </a:r>
          </a:p>
          <a:p>
            <a:r>
              <a:rPr lang="en-US" sz="3200" dirty="0"/>
              <a:t>9 – Rainbow argues for universal flood</a:t>
            </a:r>
          </a:p>
        </p:txBody>
      </p:sp>
      <p:pic>
        <p:nvPicPr>
          <p:cNvPr id="3" name="Picture 2"/>
          <p:cNvPicPr>
            <a:picLocks noChangeAspect="1"/>
          </p:cNvPicPr>
          <p:nvPr/>
        </p:nvPicPr>
        <p:blipFill rotWithShape="1">
          <a:blip r:embed="rId2" cstate="print">
            <a:graysc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6119" r="2239"/>
          <a:stretch/>
        </p:blipFill>
        <p:spPr>
          <a:xfrm>
            <a:off x="1106322" y="69425"/>
            <a:ext cx="3099010" cy="1906325"/>
          </a:xfrm>
          <a:prstGeom prst="rect">
            <a:avLst/>
          </a:prstGeom>
          <a:ln>
            <a:noFill/>
          </a:ln>
          <a:effectLst>
            <a:softEdge rad="112500"/>
          </a:effectLst>
        </p:spPr>
      </p:pic>
      <p:sp>
        <p:nvSpPr>
          <p:cNvPr id="4" name="TextBox 3"/>
          <p:cNvSpPr txBox="1"/>
          <p:nvPr/>
        </p:nvSpPr>
        <p:spPr>
          <a:xfrm>
            <a:off x="4205332" y="360868"/>
            <a:ext cx="4176215" cy="1323439"/>
          </a:xfrm>
          <a:prstGeom prst="rect">
            <a:avLst/>
          </a:prstGeom>
          <a:noFill/>
        </p:spPr>
        <p:txBody>
          <a:bodyPr wrap="square" rtlCol="0">
            <a:spAutoFit/>
          </a:bodyPr>
          <a:lstStyle/>
          <a:p>
            <a:pPr algn="ctr"/>
            <a:r>
              <a:rPr lang="en-US" sz="4000" b="1" dirty="0" smtClean="0">
                <a:solidFill>
                  <a:srgbClr val="002060"/>
                </a:solidFill>
                <a:effectLst>
                  <a:outerShdw blurRad="38100" dist="38100" dir="2700000" algn="tl">
                    <a:srgbClr val="000000">
                      <a:alpha val="43137"/>
                    </a:srgbClr>
                  </a:outerShdw>
                </a:effectLst>
              </a:rPr>
              <a:t>The Text Says</a:t>
            </a:r>
          </a:p>
          <a:p>
            <a:pPr algn="ctr"/>
            <a:r>
              <a:rPr lang="en-US" sz="4000" b="1" dirty="0" smtClean="0">
                <a:solidFill>
                  <a:srgbClr val="002060"/>
                </a:solidFill>
                <a:effectLst>
                  <a:outerShdw blurRad="38100" dist="38100" dir="2700000" algn="tl">
                    <a:srgbClr val="000000">
                      <a:alpha val="43137"/>
                    </a:srgbClr>
                  </a:outerShdw>
                </a:effectLst>
              </a:rPr>
              <a:t>It Was Universal</a:t>
            </a:r>
            <a:endParaRPr lang="en-US" sz="40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7722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2515">
                                            <p:txEl>
                                              <p:pRg st="0" end="0"/>
                                            </p:txEl>
                                          </p:spTgt>
                                        </p:tgtEl>
                                        <p:attrNameLst>
                                          <p:attrName>style.visibility</p:attrName>
                                        </p:attrNameLst>
                                      </p:cBhvr>
                                      <p:to>
                                        <p:strVal val="visible"/>
                                      </p:to>
                                    </p:set>
                                    <p:animEffect transition="in" filter="fade">
                                      <p:cBhvr>
                                        <p:cTn id="7" dur="1000"/>
                                        <p:tgtEl>
                                          <p:spTgt spid="192515">
                                            <p:txEl>
                                              <p:pRg st="0" end="0"/>
                                            </p:txEl>
                                          </p:spTgt>
                                        </p:tgtEl>
                                      </p:cBhvr>
                                    </p:animEffect>
                                    <p:anim calcmode="lin" valueType="num">
                                      <p:cBhvr>
                                        <p:cTn id="8" dur="1000" fill="hold"/>
                                        <p:tgtEl>
                                          <p:spTgt spid="1925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25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2515">
                                            <p:txEl>
                                              <p:pRg st="1" end="1"/>
                                            </p:txEl>
                                          </p:spTgt>
                                        </p:tgtEl>
                                        <p:attrNameLst>
                                          <p:attrName>style.visibility</p:attrName>
                                        </p:attrNameLst>
                                      </p:cBhvr>
                                      <p:to>
                                        <p:strVal val="visible"/>
                                      </p:to>
                                    </p:set>
                                    <p:animEffect transition="in" filter="fade">
                                      <p:cBhvr>
                                        <p:cTn id="14" dur="1000"/>
                                        <p:tgtEl>
                                          <p:spTgt spid="192515">
                                            <p:txEl>
                                              <p:pRg st="1" end="1"/>
                                            </p:txEl>
                                          </p:spTgt>
                                        </p:tgtEl>
                                      </p:cBhvr>
                                    </p:animEffect>
                                    <p:anim calcmode="lin" valueType="num">
                                      <p:cBhvr>
                                        <p:cTn id="15" dur="1000" fill="hold"/>
                                        <p:tgtEl>
                                          <p:spTgt spid="1925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25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2515">
                                            <p:txEl>
                                              <p:pRg st="2" end="2"/>
                                            </p:txEl>
                                          </p:spTgt>
                                        </p:tgtEl>
                                        <p:attrNameLst>
                                          <p:attrName>style.visibility</p:attrName>
                                        </p:attrNameLst>
                                      </p:cBhvr>
                                      <p:to>
                                        <p:strVal val="visible"/>
                                      </p:to>
                                    </p:set>
                                    <p:animEffect transition="in" filter="fade">
                                      <p:cBhvr>
                                        <p:cTn id="21" dur="1000"/>
                                        <p:tgtEl>
                                          <p:spTgt spid="192515">
                                            <p:txEl>
                                              <p:pRg st="2" end="2"/>
                                            </p:txEl>
                                          </p:spTgt>
                                        </p:tgtEl>
                                      </p:cBhvr>
                                    </p:animEffect>
                                    <p:anim calcmode="lin" valueType="num">
                                      <p:cBhvr>
                                        <p:cTn id="22" dur="1000" fill="hold"/>
                                        <p:tgtEl>
                                          <p:spTgt spid="1925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25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2515">
                                            <p:txEl>
                                              <p:pRg st="3" end="3"/>
                                            </p:txEl>
                                          </p:spTgt>
                                        </p:tgtEl>
                                        <p:attrNameLst>
                                          <p:attrName>style.visibility</p:attrName>
                                        </p:attrNameLst>
                                      </p:cBhvr>
                                      <p:to>
                                        <p:strVal val="visible"/>
                                      </p:to>
                                    </p:set>
                                    <p:animEffect transition="in" filter="fade">
                                      <p:cBhvr>
                                        <p:cTn id="28" dur="1000"/>
                                        <p:tgtEl>
                                          <p:spTgt spid="192515">
                                            <p:txEl>
                                              <p:pRg st="3" end="3"/>
                                            </p:txEl>
                                          </p:spTgt>
                                        </p:tgtEl>
                                      </p:cBhvr>
                                    </p:animEffect>
                                    <p:anim calcmode="lin" valueType="num">
                                      <p:cBhvr>
                                        <p:cTn id="29" dur="1000" fill="hold"/>
                                        <p:tgtEl>
                                          <p:spTgt spid="19251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925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2515">
                                            <p:txEl>
                                              <p:pRg st="4" end="4"/>
                                            </p:txEl>
                                          </p:spTgt>
                                        </p:tgtEl>
                                        <p:attrNameLst>
                                          <p:attrName>style.visibility</p:attrName>
                                        </p:attrNameLst>
                                      </p:cBhvr>
                                      <p:to>
                                        <p:strVal val="visible"/>
                                      </p:to>
                                    </p:set>
                                    <p:animEffect transition="in" filter="fade">
                                      <p:cBhvr>
                                        <p:cTn id="35" dur="1000"/>
                                        <p:tgtEl>
                                          <p:spTgt spid="192515">
                                            <p:txEl>
                                              <p:pRg st="4" end="4"/>
                                            </p:txEl>
                                          </p:spTgt>
                                        </p:tgtEl>
                                      </p:cBhvr>
                                    </p:animEffect>
                                    <p:anim calcmode="lin" valueType="num">
                                      <p:cBhvr>
                                        <p:cTn id="36" dur="1000" fill="hold"/>
                                        <p:tgtEl>
                                          <p:spTgt spid="19251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925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92515">
                                            <p:txEl>
                                              <p:pRg st="5" end="5"/>
                                            </p:txEl>
                                          </p:spTgt>
                                        </p:tgtEl>
                                        <p:attrNameLst>
                                          <p:attrName>style.visibility</p:attrName>
                                        </p:attrNameLst>
                                      </p:cBhvr>
                                      <p:to>
                                        <p:strVal val="visible"/>
                                      </p:to>
                                    </p:set>
                                    <p:animEffect transition="in" filter="fade">
                                      <p:cBhvr>
                                        <p:cTn id="42" dur="1000"/>
                                        <p:tgtEl>
                                          <p:spTgt spid="192515">
                                            <p:txEl>
                                              <p:pRg st="5" end="5"/>
                                            </p:txEl>
                                          </p:spTgt>
                                        </p:tgtEl>
                                      </p:cBhvr>
                                    </p:animEffect>
                                    <p:anim calcmode="lin" valueType="num">
                                      <p:cBhvr>
                                        <p:cTn id="43" dur="1000" fill="hold"/>
                                        <p:tgtEl>
                                          <p:spTgt spid="19251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925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92515">
                                            <p:txEl>
                                              <p:pRg st="6" end="6"/>
                                            </p:txEl>
                                          </p:spTgt>
                                        </p:tgtEl>
                                        <p:attrNameLst>
                                          <p:attrName>style.visibility</p:attrName>
                                        </p:attrNameLst>
                                      </p:cBhvr>
                                      <p:to>
                                        <p:strVal val="visible"/>
                                      </p:to>
                                    </p:set>
                                    <p:animEffect transition="in" filter="fade">
                                      <p:cBhvr>
                                        <p:cTn id="49" dur="1000"/>
                                        <p:tgtEl>
                                          <p:spTgt spid="192515">
                                            <p:txEl>
                                              <p:pRg st="6" end="6"/>
                                            </p:txEl>
                                          </p:spTgt>
                                        </p:tgtEl>
                                      </p:cBhvr>
                                    </p:animEffect>
                                    <p:anim calcmode="lin" valueType="num">
                                      <p:cBhvr>
                                        <p:cTn id="50" dur="1000" fill="hold"/>
                                        <p:tgtEl>
                                          <p:spTgt spid="19251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9251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92515">
                                            <p:txEl>
                                              <p:pRg st="7" end="7"/>
                                            </p:txEl>
                                          </p:spTgt>
                                        </p:tgtEl>
                                        <p:attrNameLst>
                                          <p:attrName>style.visibility</p:attrName>
                                        </p:attrNameLst>
                                      </p:cBhvr>
                                      <p:to>
                                        <p:strVal val="visible"/>
                                      </p:to>
                                    </p:set>
                                    <p:animEffect transition="in" filter="fade">
                                      <p:cBhvr>
                                        <p:cTn id="56" dur="1000"/>
                                        <p:tgtEl>
                                          <p:spTgt spid="192515">
                                            <p:txEl>
                                              <p:pRg st="7" end="7"/>
                                            </p:txEl>
                                          </p:spTgt>
                                        </p:tgtEl>
                                      </p:cBhvr>
                                    </p:animEffect>
                                    <p:anim calcmode="lin" valueType="num">
                                      <p:cBhvr>
                                        <p:cTn id="57" dur="1000" fill="hold"/>
                                        <p:tgtEl>
                                          <p:spTgt spid="19251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9251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29" y="1"/>
            <a:ext cx="4888163" cy="684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876134" y="264205"/>
            <a:ext cx="4398962" cy="646113"/>
          </a:xfrm>
          <a:prstGeom prst="rect">
            <a:avLst/>
          </a:prstGeom>
          <a:noFill/>
        </p:spPr>
        <p:txBody>
          <a:bodyPr>
            <a:spAutoFit/>
          </a:bodyPr>
          <a:lstStyle/>
          <a:p>
            <a:pPr algn="ctr">
              <a:defRPr/>
            </a:pPr>
            <a:r>
              <a:rPr lang="en-US" sz="3600" b="1" u="sng" dirty="0" smtClean="0">
                <a:solidFill>
                  <a:srgbClr val="002060"/>
                </a:solidFill>
                <a:cs typeface="Bradley Hand ITC TT-Bold"/>
              </a:rPr>
              <a:t>A Local Flood?</a:t>
            </a:r>
            <a:endParaRPr lang="en-US" sz="3600" b="1" u="sng" dirty="0">
              <a:solidFill>
                <a:srgbClr val="002060"/>
              </a:solidFill>
              <a:cs typeface="Bradley Hand ITC TT-Bold"/>
            </a:endParaRPr>
          </a:p>
        </p:txBody>
      </p:sp>
      <p:sp>
        <p:nvSpPr>
          <p:cNvPr id="2" name="TextBox 1"/>
          <p:cNvSpPr txBox="1"/>
          <p:nvPr/>
        </p:nvSpPr>
        <p:spPr>
          <a:xfrm>
            <a:off x="5135803" y="1284953"/>
            <a:ext cx="3589361" cy="4770537"/>
          </a:xfrm>
          <a:prstGeom prst="rect">
            <a:avLst/>
          </a:prstGeom>
          <a:noFill/>
        </p:spPr>
        <p:txBody>
          <a:bodyPr wrap="square" rtlCol="0">
            <a:spAutoFit/>
          </a:bodyPr>
          <a:lstStyle/>
          <a:p>
            <a:pPr marL="285750" indent="-285750">
              <a:buFont typeface="Wingdings" panose="05000000000000000000" pitchFamily="2" charset="2"/>
              <a:buChar char="q"/>
            </a:pPr>
            <a:r>
              <a:rPr lang="en-US" sz="2800" dirty="0" smtClean="0">
                <a:latin typeface="Arial Narrow" panose="020B0606020202030204" pitchFamily="34" charset="0"/>
              </a:rPr>
              <a:t> If so, why build the ark?</a:t>
            </a:r>
          </a:p>
          <a:p>
            <a:pPr marL="285750" indent="-285750">
              <a:buFont typeface="Wingdings" panose="05000000000000000000" pitchFamily="2" charset="2"/>
              <a:buChar char="q"/>
            </a:pPr>
            <a:endParaRPr lang="en-US" sz="800" dirty="0" smtClean="0">
              <a:latin typeface="Arial Narrow" panose="020B0606020202030204" pitchFamily="34" charset="0"/>
            </a:endParaRPr>
          </a:p>
          <a:p>
            <a:pPr marL="285750" indent="-285750">
              <a:buFont typeface="Wingdings" panose="05000000000000000000" pitchFamily="2" charset="2"/>
              <a:buChar char="q"/>
            </a:pPr>
            <a:r>
              <a:rPr lang="en-US" sz="2800" dirty="0" smtClean="0">
                <a:latin typeface="Arial Narrow" panose="020B0606020202030204" pitchFamily="34" charset="0"/>
              </a:rPr>
              <a:t> If so, why didn’t Noah &amp; animals just migrate?</a:t>
            </a:r>
          </a:p>
          <a:p>
            <a:pPr marL="285750" indent="-285750">
              <a:buFont typeface="Wingdings" panose="05000000000000000000" pitchFamily="2" charset="2"/>
              <a:buChar char="q"/>
            </a:pPr>
            <a:endParaRPr lang="en-US" sz="800" dirty="0" smtClean="0">
              <a:latin typeface="Arial Narrow" panose="020B0606020202030204" pitchFamily="34" charset="0"/>
            </a:endParaRPr>
          </a:p>
          <a:p>
            <a:pPr marL="285750" indent="-285750">
              <a:buFont typeface="Wingdings" panose="05000000000000000000" pitchFamily="2" charset="2"/>
              <a:buChar char="q"/>
            </a:pPr>
            <a:r>
              <a:rPr lang="en-US" sz="2800" dirty="0" smtClean="0">
                <a:latin typeface="Arial Narrow" panose="020B0606020202030204" pitchFamily="34" charset="0"/>
              </a:rPr>
              <a:t> If so, what promise is in the rainbow?</a:t>
            </a:r>
          </a:p>
          <a:p>
            <a:pPr marL="285750" indent="-285750">
              <a:buFont typeface="Wingdings" panose="05000000000000000000" pitchFamily="2" charset="2"/>
              <a:buChar char="q"/>
            </a:pPr>
            <a:endParaRPr lang="en-US" sz="800" dirty="0" smtClean="0">
              <a:latin typeface="Arial Narrow" panose="020B0606020202030204" pitchFamily="34" charset="0"/>
            </a:endParaRPr>
          </a:p>
          <a:p>
            <a:pPr marL="285750" indent="-285750">
              <a:buFont typeface="Wingdings" panose="05000000000000000000" pitchFamily="2" charset="2"/>
              <a:buChar char="q"/>
            </a:pPr>
            <a:r>
              <a:rPr lang="en-US" sz="2800" dirty="0">
                <a:latin typeface="Arial Narrow" panose="020B0606020202030204" pitchFamily="34" charset="0"/>
              </a:rPr>
              <a:t> </a:t>
            </a:r>
            <a:r>
              <a:rPr lang="en-US" sz="2800" dirty="0" smtClean="0">
                <a:latin typeface="Arial Narrow" panose="020B0606020202030204" pitchFamily="34" charset="0"/>
              </a:rPr>
              <a:t>If so, God’s purpose of destruction of every land creature – not accomplished!</a:t>
            </a:r>
            <a:endParaRPr lang="en-US" sz="2800" dirty="0">
              <a:latin typeface="Arial Narrow" panose="020B0606020202030204" pitchFamily="34" charset="0"/>
            </a:endParaRPr>
          </a:p>
        </p:txBody>
      </p:sp>
    </p:spTree>
    <p:extLst>
      <p:ext uri="{BB962C8B-B14F-4D97-AF65-F5344CB8AC3E}">
        <p14:creationId xmlns:p14="http://schemas.microsoft.com/office/powerpoint/2010/main" val="3598189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Genesis Flood</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017968" y="3294884"/>
            <a:ext cx="7359912" cy="1938992"/>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 The Bible Story</a:t>
            </a: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Was it Universal or Local?</a:t>
            </a:r>
          </a:p>
          <a:p>
            <a:pPr marL="400050" indent="-400050">
              <a:buFont typeface="+mj-lt"/>
              <a:buAutoNum type="romanUcPeriod"/>
            </a:pPr>
            <a:r>
              <a:rPr lang="en-US" sz="4000" b="1" dirty="0" smtClean="0">
                <a:solidFill>
                  <a:prstClr val="black"/>
                </a:solidFill>
                <a:latin typeface="Baskerville Old Face" panose="02020602080505020303" pitchFamily="18" charset="0"/>
              </a:rPr>
              <a:t> Evidence of the Flood</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1965260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of the Flood</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392584" y="1371335"/>
            <a:ext cx="8382000" cy="353943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Jesus endorsed the record</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of the Genesis flood</a:t>
            </a:r>
          </a:p>
          <a:p>
            <a:pPr marL="971550" lvl="1" indent="-514350">
              <a:buFont typeface="+mj-lt"/>
              <a:buAutoNum type="arabicPeriod"/>
              <a:defRPr/>
            </a:pPr>
            <a:r>
              <a:rPr lang="en-US" sz="2800" i="1" baseline="0" dirty="0" smtClean="0">
                <a:solidFill>
                  <a:prstClr val="black"/>
                </a:solidFill>
                <a:latin typeface="Arial Narrow" panose="020B0606020202030204" pitchFamily="34" charset="0"/>
              </a:rPr>
              <a:t>Jesus</a:t>
            </a:r>
            <a:r>
              <a:rPr lang="en-US" sz="2800" i="1" dirty="0">
                <a:solidFill>
                  <a:prstClr val="black"/>
                </a:solidFill>
                <a:latin typeface="Arial Narrow" panose="020B0606020202030204" pitchFamily="34" charset="0"/>
              </a:rPr>
              <a:t> </a:t>
            </a:r>
            <a:r>
              <a:rPr lang="en-US" sz="2800" i="1" dirty="0" smtClean="0">
                <a:solidFill>
                  <a:prstClr val="black"/>
                </a:solidFill>
                <a:latin typeface="Arial Narrow" panose="020B0606020202030204" pitchFamily="34" charset="0"/>
              </a:rPr>
              <a:t>is proven to be the Son of God by the resurrection (Rom. 1:4)</a:t>
            </a:r>
          </a:p>
          <a:p>
            <a:pPr marL="971550" lvl="1" indent="-514350">
              <a:buFont typeface="+mj-lt"/>
              <a:buAutoNum type="arabicPeriod"/>
              <a:defRPr/>
            </a:pPr>
            <a:r>
              <a:rPr lang="en-US" sz="2800" i="1" dirty="0" smtClean="0">
                <a:solidFill>
                  <a:prstClr val="black"/>
                </a:solidFill>
                <a:latin typeface="Arial Narrow" panose="020B0606020202030204" pitchFamily="34" charset="0"/>
              </a:rPr>
              <a:t>Jesus endorsed the creation story (Matt. 19:3-6) – thus endorsing the book of Genesis</a:t>
            </a:r>
          </a:p>
          <a:p>
            <a:pPr marL="971550" lvl="1" indent="-514350">
              <a:buFont typeface="+mj-lt"/>
              <a:buAutoNum type="arabicPeriod"/>
              <a:defRPr/>
            </a:pPr>
            <a:r>
              <a:rPr lang="en-US" sz="2800" i="1" dirty="0" smtClean="0">
                <a:solidFill>
                  <a:prstClr val="black"/>
                </a:solidFill>
                <a:latin typeface="Arial Narrow" panose="020B0606020202030204" pitchFamily="34" charset="0"/>
              </a:rPr>
              <a:t>Jesus endorsed the Genesis flood</a:t>
            </a:r>
          </a:p>
          <a:p>
            <a:pPr marL="1428750" lvl="2" indent="-514350">
              <a:buFont typeface="+mj-lt"/>
              <a:buAutoNum type="alphaLcPeriod"/>
              <a:defRPr/>
            </a:pPr>
            <a:r>
              <a:rPr kumimoji="0" lang="en-US" sz="280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Matt.</a:t>
            </a:r>
            <a:r>
              <a:rPr kumimoji="0" lang="en-US" sz="280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24:36-39</a:t>
            </a:r>
          </a:p>
          <a:p>
            <a:pPr marL="1428750" lvl="2" indent="-514350">
              <a:buFont typeface="+mj-lt"/>
              <a:buAutoNum type="alphaLcPeriod"/>
              <a:defRPr/>
            </a:pPr>
            <a:r>
              <a:rPr lang="en-US" sz="2800" baseline="0" dirty="0" smtClean="0">
                <a:solidFill>
                  <a:prstClr val="black"/>
                </a:solidFill>
                <a:latin typeface="Arial Narrow" panose="020B0606020202030204" pitchFamily="34" charset="0"/>
              </a:rPr>
              <a:t>Luke</a:t>
            </a:r>
            <a:r>
              <a:rPr lang="en-US" sz="2800" dirty="0" smtClean="0">
                <a:solidFill>
                  <a:prstClr val="black"/>
                </a:solidFill>
                <a:latin typeface="Arial Narrow" panose="020B0606020202030204" pitchFamily="34" charset="0"/>
              </a:rPr>
              <a:t> 17:26-27</a:t>
            </a:r>
            <a:endParaRPr kumimoji="0" lang="en-US" sz="280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477763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of the Flood</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392584" y="1371335"/>
            <a:ext cx="8382000" cy="110799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Jesus endorsed the record</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of the Genesis flood</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dirty="0">
                <a:solidFill>
                  <a:prstClr val="black"/>
                </a:solidFill>
                <a:latin typeface="Arial Narrow" panose="020B0606020202030204" pitchFamily="34" charset="0"/>
              </a:rPr>
              <a:t> </a:t>
            </a:r>
            <a:r>
              <a:rPr lang="en-US" sz="2800" b="1" dirty="0" smtClean="0">
                <a:solidFill>
                  <a:prstClr val="black"/>
                </a:solidFill>
                <a:latin typeface="Arial Narrow" panose="020B0606020202030204" pitchFamily="34" charset="0"/>
              </a:rPr>
              <a:t>Geologic findings</a:t>
            </a:r>
            <a:endParaRPr kumimoji="0" lang="en-US" sz="280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007625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957" y="1091820"/>
            <a:ext cx="8666328" cy="5863144"/>
          </a:xfrm>
          <a:prstGeom prst="rect">
            <a:avLst/>
          </a:prstGeom>
          <a:noFill/>
        </p:spPr>
        <p:txBody>
          <a:bodyPr wrap="square" rtlCol="0">
            <a:spAutoFit/>
          </a:bodyPr>
          <a:lstStyle/>
          <a:p>
            <a:pPr>
              <a:lnSpc>
                <a:spcPts val="2500"/>
              </a:lnSpc>
            </a:pPr>
            <a:r>
              <a:rPr lang="en-US" sz="2400" dirty="0" smtClean="0">
                <a:latin typeface="Arial Narrow" panose="020B0606020202030204" pitchFamily="34" charset="0"/>
              </a:rPr>
              <a:t>“However</a:t>
            </a:r>
            <a:r>
              <a:rPr lang="en-US" sz="2400" dirty="0">
                <a:latin typeface="Arial Narrow" panose="020B0606020202030204" pitchFamily="34" charset="0"/>
              </a:rPr>
              <a:t>, I believe a word of caution is in order. In the past, extremes have been documented from those on both sides of the issue. Some have made indefensible statements like </a:t>
            </a:r>
            <a:r>
              <a:rPr lang="en-US" sz="2400" dirty="0" smtClean="0">
                <a:latin typeface="Arial Narrow" panose="020B0606020202030204" pitchFamily="34" charset="0"/>
              </a:rPr>
              <a:t>‘...</a:t>
            </a:r>
            <a:r>
              <a:rPr lang="en-US" sz="2400" dirty="0">
                <a:latin typeface="Arial Narrow" panose="020B0606020202030204" pitchFamily="34" charset="0"/>
              </a:rPr>
              <a:t>There is no way geologically of supporting the idea that there was a worldwide flood</a:t>
            </a:r>
            <a:r>
              <a:rPr lang="en-US" sz="2400" dirty="0" smtClean="0">
                <a:latin typeface="Arial Narrow" panose="020B0606020202030204" pitchFamily="34" charset="0"/>
              </a:rPr>
              <a:t>...’ </a:t>
            </a:r>
            <a:r>
              <a:rPr lang="en-US" sz="2400" dirty="0">
                <a:latin typeface="Arial Narrow" panose="020B0606020202030204" pitchFamily="34" charset="0"/>
              </a:rPr>
              <a:t>(Clayton, 1969). On the other hand, some have interpreted almost every shred of evidence as supporting a global Flood, even going so far as to identify a particular layer within the geologic column as </a:t>
            </a:r>
            <a:r>
              <a:rPr lang="en-US" sz="2400" b="1" dirty="0">
                <a:latin typeface="Arial Narrow" panose="020B0606020202030204" pitchFamily="34" charset="0"/>
              </a:rPr>
              <a:t>the</a:t>
            </a:r>
            <a:r>
              <a:rPr lang="en-US" sz="2400" dirty="0">
                <a:latin typeface="Arial Narrow" panose="020B0606020202030204" pitchFamily="34" charset="0"/>
              </a:rPr>
              <a:t> Flood layer—a posture that, in the end, proved extremely inadvisable (as well as embarrassing</a:t>
            </a:r>
            <a:r>
              <a:rPr lang="en-US" sz="2400" dirty="0" smtClean="0">
                <a:latin typeface="Arial Narrow" panose="020B0606020202030204" pitchFamily="34" charset="0"/>
              </a:rPr>
              <a:t>).</a:t>
            </a:r>
            <a:endParaRPr lang="en-US" sz="900" dirty="0">
              <a:latin typeface="Arial Narrow" panose="020B0606020202030204" pitchFamily="34" charset="0"/>
            </a:endParaRPr>
          </a:p>
          <a:p>
            <a:pPr>
              <a:lnSpc>
                <a:spcPts val="2500"/>
              </a:lnSpc>
            </a:pPr>
            <a:endParaRPr lang="en-US" sz="900" dirty="0" smtClean="0">
              <a:latin typeface="Arial Narrow" panose="020B0606020202030204" pitchFamily="34" charset="0"/>
            </a:endParaRPr>
          </a:p>
          <a:p>
            <a:pPr>
              <a:lnSpc>
                <a:spcPts val="2500"/>
              </a:lnSpc>
            </a:pPr>
            <a:r>
              <a:rPr lang="en-US" sz="2400" dirty="0" smtClean="0">
                <a:latin typeface="Arial Narrow" panose="020B0606020202030204" pitchFamily="34" charset="0"/>
              </a:rPr>
              <a:t>Both </a:t>
            </a:r>
            <a:r>
              <a:rPr lang="en-US" sz="2400" dirty="0">
                <a:latin typeface="Arial Narrow" panose="020B0606020202030204" pitchFamily="34" charset="0"/>
              </a:rPr>
              <a:t>extremes should be avoided. Biblical evidence establishes the fact that there was a universal Flood. Knowing that, we then may be alert to evidence from science that possibly provides support for the Flood model. At the same time, however, we must realize that it is not always an easy task to interpret such evidence, for none among us has experienced or witnessed a global Flood. As Austin has warned: </a:t>
            </a:r>
            <a:r>
              <a:rPr lang="en-US" sz="2400" dirty="0" smtClean="0">
                <a:latin typeface="Arial Narrow" panose="020B0606020202030204" pitchFamily="34" charset="0"/>
              </a:rPr>
              <a:t>‘The </a:t>
            </a:r>
            <a:r>
              <a:rPr lang="en-US" sz="2400" dirty="0">
                <a:latin typeface="Arial Narrow" panose="020B0606020202030204" pitchFamily="34" charset="0"/>
              </a:rPr>
              <a:t>worldwide Flood recounted in Genesis has no parallel in today’s </a:t>
            </a:r>
            <a:r>
              <a:rPr lang="en-US" sz="2400" dirty="0" smtClean="0">
                <a:latin typeface="Arial Narrow" panose="020B0606020202030204" pitchFamily="34" charset="0"/>
              </a:rPr>
              <a:t>world’ </a:t>
            </a:r>
            <a:r>
              <a:rPr lang="en-US" sz="2400" dirty="0">
                <a:latin typeface="Arial Narrow" panose="020B0606020202030204" pitchFamily="34" charset="0"/>
              </a:rPr>
              <a:t>(1994, p. 192</a:t>
            </a:r>
            <a:r>
              <a:rPr lang="en-US" sz="2400" dirty="0" smtClean="0">
                <a:latin typeface="Arial Narrow" panose="020B0606020202030204" pitchFamily="34" charset="0"/>
              </a:rPr>
              <a:t>).” </a:t>
            </a:r>
          </a:p>
          <a:p>
            <a:pPr algn="r">
              <a:lnSpc>
                <a:spcPts val="2500"/>
              </a:lnSpc>
            </a:pPr>
            <a:endParaRPr lang="en-US" sz="2000" dirty="0" smtClean="0">
              <a:latin typeface="Arial Narrow" panose="020B0606020202030204" pitchFamily="34" charset="0"/>
            </a:endParaRPr>
          </a:p>
          <a:p>
            <a:pPr algn="r">
              <a:lnSpc>
                <a:spcPts val="2500"/>
              </a:lnSpc>
            </a:pPr>
            <a:r>
              <a:rPr lang="en-US" sz="2000" dirty="0" smtClean="0">
                <a:latin typeface="Arial Narrow" panose="020B0606020202030204" pitchFamily="34" charset="0"/>
              </a:rPr>
              <a:t>- Bert Thompson, Ph.D., Apologetics Press</a:t>
            </a:r>
            <a:endParaRPr lang="en-US" sz="2000" dirty="0">
              <a:latin typeface="Arial Narrow" panose="020B0606020202030204" pitchFamily="34" charset="0"/>
            </a:endParaRPr>
          </a:p>
        </p:txBody>
      </p:sp>
      <p:sp>
        <p:nvSpPr>
          <p:cNvPr id="3" name="TextBox 2"/>
          <p:cNvSpPr txBox="1"/>
          <p:nvPr/>
        </p:nvSpPr>
        <p:spPr>
          <a:xfrm>
            <a:off x="791572" y="382138"/>
            <a:ext cx="7438030" cy="523220"/>
          </a:xfrm>
          <a:prstGeom prst="rect">
            <a:avLst/>
          </a:prstGeom>
          <a:solidFill>
            <a:srgbClr val="FFFF00"/>
          </a:solidFill>
          <a:ln w="19050">
            <a:solidFill>
              <a:srgbClr val="C00000"/>
            </a:solidFill>
            <a:prstDash val="dashDot"/>
          </a:ln>
        </p:spPr>
        <p:txBody>
          <a:bodyPr wrap="square" rtlCol="0">
            <a:spAutoFit/>
          </a:bodyPr>
          <a:lstStyle/>
          <a:p>
            <a:pPr algn="ctr"/>
            <a:r>
              <a:rPr lang="en-US" sz="2800" b="1" dirty="0" smtClean="0">
                <a:solidFill>
                  <a:srgbClr val="002060"/>
                </a:solidFill>
                <a:effectLst>
                  <a:outerShdw blurRad="38100" dist="38100" dir="2700000" algn="tl">
                    <a:srgbClr val="000000">
                      <a:alpha val="43137"/>
                    </a:srgbClr>
                  </a:outerShdw>
                </a:effectLst>
              </a:rPr>
              <a:t>Caution About Scientific Evidence of the Flood</a:t>
            </a:r>
            <a:endParaRPr lang="en-US" sz="28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58524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3999" cy="646331"/>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u="sng" dirty="0" smtClean="0">
                <a:solidFill>
                  <a:srgbClr val="000000"/>
                </a:solidFill>
                <a:latin typeface="Times New Roman" panose="02020603050405020304" pitchFamily="18" charset="0"/>
              </a:rPr>
              <a:t>Catastrophic Events Leave Evidence</a:t>
            </a:r>
            <a:endParaRPr kumimoji="0" lang="en-US" sz="36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pic>
        <p:nvPicPr>
          <p:cNvPr id="3" name="Picture 2"/>
          <p:cNvPicPr>
            <a:picLocks noChangeAspect="1"/>
          </p:cNvPicPr>
          <p:nvPr/>
        </p:nvPicPr>
        <p:blipFill>
          <a:blip r:embed="rId2"/>
          <a:stretch>
            <a:fillRect/>
          </a:stretch>
        </p:blipFill>
        <p:spPr>
          <a:xfrm rot="20980937">
            <a:off x="362520" y="1035973"/>
            <a:ext cx="1288786" cy="1713812"/>
          </a:xfrm>
          <a:prstGeom prst="rect">
            <a:avLst/>
          </a:prstGeom>
        </p:spPr>
      </p:pic>
      <p:pic>
        <p:nvPicPr>
          <p:cNvPr id="4" name="Picture 3"/>
          <p:cNvPicPr>
            <a:picLocks noChangeAspect="1"/>
          </p:cNvPicPr>
          <p:nvPr/>
        </p:nvPicPr>
        <p:blipFill rotWithShape="1">
          <a:blip r:embed="rId3"/>
          <a:srcRect t="3158"/>
          <a:stretch/>
        </p:blipFill>
        <p:spPr>
          <a:xfrm>
            <a:off x="670502" y="1580745"/>
            <a:ext cx="1080166" cy="1464480"/>
          </a:xfrm>
          <a:prstGeom prst="rect">
            <a:avLst/>
          </a:prstGeom>
          <a:ln>
            <a:noFill/>
          </a:ln>
          <a:effectLst>
            <a:softEdge rad="112500"/>
          </a:effectLst>
        </p:spPr>
      </p:pic>
      <p:sp>
        <p:nvSpPr>
          <p:cNvPr id="5" name="TextBox 4"/>
          <p:cNvSpPr txBox="1"/>
          <p:nvPr/>
        </p:nvSpPr>
        <p:spPr>
          <a:xfrm>
            <a:off x="28391" y="3017929"/>
            <a:ext cx="2402006" cy="400110"/>
          </a:xfrm>
          <a:prstGeom prst="rect">
            <a:avLst/>
          </a:prstGeom>
          <a:noFill/>
        </p:spPr>
        <p:txBody>
          <a:bodyPr wrap="square" rtlCol="0">
            <a:spAutoFit/>
          </a:bodyPr>
          <a:lstStyle/>
          <a:p>
            <a:r>
              <a:rPr lang="en-US" sz="2000" b="1" dirty="0" smtClean="0"/>
              <a:t>Joshua </a:t>
            </a:r>
            <a:r>
              <a:rPr lang="en-US" sz="2000" b="1" dirty="0" err="1" smtClean="0"/>
              <a:t>Gurtler</a:t>
            </a:r>
            <a:r>
              <a:rPr lang="en-US" sz="2000" b="1" dirty="0" smtClean="0"/>
              <a:t>, </a:t>
            </a:r>
            <a:r>
              <a:rPr lang="en-US" sz="2000" b="1" dirty="0" err="1" smtClean="0"/>
              <a:t>Ph.D</a:t>
            </a:r>
            <a:endParaRPr lang="en-US" sz="2000" b="1" dirty="0"/>
          </a:p>
        </p:txBody>
      </p:sp>
      <p:sp>
        <p:nvSpPr>
          <p:cNvPr id="6" name="TextBox 5"/>
          <p:cNvSpPr txBox="1"/>
          <p:nvPr/>
        </p:nvSpPr>
        <p:spPr>
          <a:xfrm>
            <a:off x="2759041" y="1294142"/>
            <a:ext cx="6071060" cy="5262979"/>
          </a:xfrm>
          <a:prstGeom prst="rect">
            <a:avLst/>
          </a:prstGeom>
          <a:noFill/>
        </p:spPr>
        <p:txBody>
          <a:bodyPr wrap="square" rtlCol="0">
            <a:spAutoFit/>
          </a:bodyPr>
          <a:lstStyle/>
          <a:p>
            <a:r>
              <a:rPr lang="en-US" sz="2800" dirty="0" smtClean="0">
                <a:latin typeface="Arial Narrow" panose="020B0606020202030204" pitchFamily="34" charset="0"/>
              </a:rPr>
              <a:t>“These two great events [separation of waters from firmament &amp; the flood, DVR] would have probably involved massive tectonic plate shifts, volcanic activity, and ensuing millions of tons of sedimentary deposition. The consequences would be the rapid layering that is seen in the geologic column, along with the multitudes of fossils, and vast stores of coal from the compression of many cubic miles worth of organic materials such as animals and vegetation” (p. 69)</a:t>
            </a:r>
            <a:endParaRPr lang="en-US" sz="2800" dirty="0">
              <a:latin typeface="Arial Narrow" panose="020B0606020202030204" pitchFamily="34" charset="0"/>
            </a:endParaRPr>
          </a:p>
        </p:txBody>
      </p:sp>
    </p:spTree>
    <p:extLst>
      <p:ext uri="{BB962C8B-B14F-4D97-AF65-F5344CB8AC3E}">
        <p14:creationId xmlns:p14="http://schemas.microsoft.com/office/powerpoint/2010/main" val="3413553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of the Flood</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392584" y="1371335"/>
            <a:ext cx="8382000" cy="1538883"/>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Jesus endorsed the record</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of the Genesis flood</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dirty="0">
                <a:solidFill>
                  <a:prstClr val="black"/>
                </a:solidFill>
                <a:latin typeface="Arial Narrow" panose="020B0606020202030204" pitchFamily="34" charset="0"/>
              </a:rPr>
              <a:t> </a:t>
            </a:r>
            <a:r>
              <a:rPr lang="en-US" sz="2800" b="1" dirty="0" smtClean="0">
                <a:solidFill>
                  <a:prstClr val="black"/>
                </a:solidFill>
                <a:latin typeface="Arial Narrow" panose="020B0606020202030204" pitchFamily="34" charset="0"/>
              </a:rPr>
              <a:t>Geologic findings</a:t>
            </a:r>
            <a:endPar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971550" lvl="1" indent="-514350">
              <a:buFont typeface="+mj-lt"/>
              <a:buAutoNum type="arabicPeriod"/>
              <a:defRPr/>
            </a:pPr>
            <a:r>
              <a:rPr lang="en-US" sz="2800" i="1" baseline="0" dirty="0" smtClean="0">
                <a:solidFill>
                  <a:prstClr val="black"/>
                </a:solidFill>
                <a:latin typeface="Arial Narrow" panose="020B0606020202030204" pitchFamily="34" charset="0"/>
              </a:rPr>
              <a:t>Karoo </a:t>
            </a:r>
            <a:r>
              <a:rPr lang="en-US" sz="2800" i="1" baseline="0" dirty="0" err="1" smtClean="0">
                <a:solidFill>
                  <a:prstClr val="black"/>
                </a:solidFill>
                <a:latin typeface="Arial Narrow" panose="020B0606020202030204" pitchFamily="34" charset="0"/>
              </a:rPr>
              <a:t>Supergroup</a:t>
            </a:r>
            <a:r>
              <a:rPr lang="en-US" sz="2800" i="1" baseline="0" dirty="0" smtClean="0">
                <a:solidFill>
                  <a:prstClr val="black"/>
                </a:solidFill>
                <a:latin typeface="Arial Narrow" panose="020B0606020202030204" pitchFamily="34" charset="0"/>
              </a:rPr>
              <a:t> in Africa</a:t>
            </a:r>
            <a:endParaRPr kumimoji="0" lang="en-US" sz="280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62099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henifouriephotography.co.uk/travelblog/wp-content/uploads/2014/03/Valley-of-Desolation-Camdeboo-National-Park3.jpg"/>
          <p:cNvPicPr>
            <a:picLocks noChangeAspect="1" noChangeArrowheads="1"/>
          </p:cNvPicPr>
          <p:nvPr/>
        </p:nvPicPr>
        <p:blipFill rotWithShape="1">
          <a:blip r:embed="rId3">
            <a:extLst>
              <a:ext uri="{28A0092B-C50C-407E-A947-70E740481C1C}">
                <a14:useLocalDpi xmlns:a14="http://schemas.microsoft.com/office/drawing/2010/main" val="0"/>
              </a:ext>
            </a:extLst>
          </a:blip>
          <a:srcRect l="31117"/>
          <a:stretch/>
        </p:blipFill>
        <p:spPr bwMode="auto">
          <a:xfrm>
            <a:off x="0" y="812799"/>
            <a:ext cx="9134210" cy="6154057"/>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0" y="0"/>
            <a:ext cx="9144000" cy="104502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C000"/>
                </a:solidFill>
              </a:rPr>
              <a:t>Karoo Valley in South Africa</a:t>
            </a:r>
            <a:endParaRPr lang="en-US" sz="4000" dirty="0">
              <a:solidFill>
                <a:srgbClr val="FFC000"/>
              </a:solidFill>
            </a:endParaRPr>
          </a:p>
        </p:txBody>
      </p:sp>
      <p:sp>
        <p:nvSpPr>
          <p:cNvPr id="3" name="TextBox 2"/>
          <p:cNvSpPr txBox="1"/>
          <p:nvPr/>
        </p:nvSpPr>
        <p:spPr>
          <a:xfrm>
            <a:off x="275770" y="1442329"/>
            <a:ext cx="8868229" cy="1384995"/>
          </a:xfrm>
          <a:prstGeom prst="rect">
            <a:avLst/>
          </a:prstGeom>
          <a:noFill/>
        </p:spPr>
        <p:txBody>
          <a:bodyPr wrap="square" rtlCol="0">
            <a:spAutoFit/>
          </a:bodyPr>
          <a:lstStyle/>
          <a:p>
            <a:pPr marL="342900" indent="-342900">
              <a:buFont typeface="Arial" panose="020B0604020202020204" pitchFamily="34" charset="0"/>
              <a:buChar char="•"/>
            </a:pPr>
            <a:r>
              <a:rPr lang="en-US" sz="2800" dirty="0" smtClean="0"/>
              <a:t>Located amidst Karoo </a:t>
            </a:r>
            <a:r>
              <a:rPr lang="en-US" sz="2800" dirty="0" err="1" smtClean="0"/>
              <a:t>Supergroup</a:t>
            </a:r>
            <a:endParaRPr lang="en-US" sz="2800" dirty="0" smtClean="0"/>
          </a:p>
          <a:p>
            <a:pPr marL="342900" indent="-342900">
              <a:buFont typeface="Arial" panose="020B0604020202020204" pitchFamily="34" charset="0"/>
              <a:buChar char="•"/>
            </a:pPr>
            <a:r>
              <a:rPr lang="en-US" sz="2800" dirty="0" smtClean="0"/>
              <a:t>Contains 800 billion rapidly buried vertebrate animals</a:t>
            </a:r>
          </a:p>
          <a:p>
            <a:pPr marL="342900" indent="-342900">
              <a:buFont typeface="Arial" panose="020B0604020202020204" pitchFamily="34" charset="0"/>
              <a:buChar char="•"/>
            </a:pPr>
            <a:r>
              <a:rPr lang="en-US" sz="2800" dirty="0" smtClean="0"/>
              <a:t>A catastrophic occurrence would account for that</a:t>
            </a:r>
            <a:endParaRPr lang="en-US" sz="2800" dirty="0"/>
          </a:p>
        </p:txBody>
      </p:sp>
      <p:pic>
        <p:nvPicPr>
          <p:cNvPr id="5" name="Picture 4"/>
          <p:cNvPicPr>
            <a:picLocks noChangeAspect="1"/>
          </p:cNvPicPr>
          <p:nvPr/>
        </p:nvPicPr>
        <p:blipFill>
          <a:blip r:embed="rId4"/>
          <a:stretch>
            <a:fillRect/>
          </a:stretch>
        </p:blipFill>
        <p:spPr>
          <a:xfrm rot="20980937">
            <a:off x="7870227" y="5379372"/>
            <a:ext cx="1288786" cy="1713812"/>
          </a:xfrm>
          <a:prstGeom prst="rect">
            <a:avLst/>
          </a:prstGeom>
        </p:spPr>
      </p:pic>
    </p:spTree>
    <p:extLst>
      <p:ext uri="{BB962C8B-B14F-4D97-AF65-F5344CB8AC3E}">
        <p14:creationId xmlns:p14="http://schemas.microsoft.com/office/powerpoint/2010/main" val="706021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of the Flood</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392584" y="1371335"/>
            <a:ext cx="8382000" cy="196977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Jesus endorsed the record</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of the Genesis flood</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dirty="0">
                <a:solidFill>
                  <a:prstClr val="black"/>
                </a:solidFill>
                <a:latin typeface="Arial Narrow" panose="020B0606020202030204" pitchFamily="34" charset="0"/>
              </a:rPr>
              <a:t> </a:t>
            </a:r>
            <a:r>
              <a:rPr lang="en-US" sz="2800" b="1" dirty="0" smtClean="0">
                <a:solidFill>
                  <a:prstClr val="black"/>
                </a:solidFill>
                <a:latin typeface="Arial Narrow" panose="020B0606020202030204" pitchFamily="34" charset="0"/>
              </a:rPr>
              <a:t>Geologic findings</a:t>
            </a:r>
            <a:endPar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971550" lvl="1" indent="-514350">
              <a:buFont typeface="+mj-lt"/>
              <a:buAutoNum type="arabicPeriod"/>
              <a:defRPr/>
            </a:pPr>
            <a:r>
              <a:rPr lang="en-US" sz="2800" i="1" baseline="0" dirty="0" smtClean="0">
                <a:solidFill>
                  <a:prstClr val="black"/>
                </a:solidFill>
                <a:latin typeface="Arial Narrow" panose="020B0606020202030204" pitchFamily="34" charset="0"/>
              </a:rPr>
              <a:t>Karoo </a:t>
            </a:r>
            <a:r>
              <a:rPr lang="en-US" sz="2800" i="1" baseline="0" dirty="0" err="1" smtClean="0">
                <a:solidFill>
                  <a:prstClr val="black"/>
                </a:solidFill>
                <a:latin typeface="Arial Narrow" panose="020B0606020202030204" pitchFamily="34" charset="0"/>
              </a:rPr>
              <a:t>Supergroup</a:t>
            </a:r>
            <a:r>
              <a:rPr lang="en-US" sz="2800" i="1" baseline="0" dirty="0" smtClean="0">
                <a:solidFill>
                  <a:prstClr val="black"/>
                </a:solidFill>
                <a:latin typeface="Arial Narrow" panose="020B0606020202030204" pitchFamily="34" charset="0"/>
              </a:rPr>
              <a:t> in Africa</a:t>
            </a:r>
          </a:p>
          <a:p>
            <a:pPr marL="971550" lvl="1" indent="-514350">
              <a:buFont typeface="+mj-lt"/>
              <a:buAutoNum type="arabicPeriod"/>
              <a:defRPr/>
            </a:pPr>
            <a:r>
              <a:rPr kumimoji="0" lang="en-US" sz="2800" i="1"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Miocene shales in California</a:t>
            </a:r>
            <a:endParaRPr kumimoji="0" lang="en-US" sz="280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549923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oostergeologists.scotblogs.wooster.edu/files/2012/05/BarstowFormation050312.jpg"/>
          <p:cNvPicPr>
            <a:picLocks noChangeAspect="1" noChangeArrowheads="1"/>
          </p:cNvPicPr>
          <p:nvPr/>
        </p:nvPicPr>
        <p:blipFill rotWithShape="1">
          <a:blip r:embed="rId3">
            <a:extLst>
              <a:ext uri="{28A0092B-C50C-407E-A947-70E740481C1C}">
                <a14:useLocalDpi xmlns:a14="http://schemas.microsoft.com/office/drawing/2010/main" val="0"/>
              </a:ext>
            </a:extLst>
          </a:blip>
          <a:srcRect l="13131" r="16478"/>
          <a:stretch/>
        </p:blipFill>
        <p:spPr bwMode="auto">
          <a:xfrm>
            <a:off x="0" y="1045029"/>
            <a:ext cx="9171296" cy="5812971"/>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0" y="0"/>
            <a:ext cx="9144000" cy="104502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C000"/>
                </a:solidFill>
              </a:rPr>
              <a:t>Miocene shales of California</a:t>
            </a:r>
            <a:endParaRPr lang="en-US" sz="4000" dirty="0">
              <a:solidFill>
                <a:srgbClr val="FFC000"/>
              </a:solidFill>
            </a:endParaRPr>
          </a:p>
        </p:txBody>
      </p:sp>
      <p:sp>
        <p:nvSpPr>
          <p:cNvPr id="4" name="TextBox 3"/>
          <p:cNvSpPr txBox="1"/>
          <p:nvPr/>
        </p:nvSpPr>
        <p:spPr>
          <a:xfrm>
            <a:off x="303067" y="1135951"/>
            <a:ext cx="8868229" cy="954107"/>
          </a:xfrm>
          <a:prstGeom prst="rect">
            <a:avLst/>
          </a:prstGeom>
          <a:noFill/>
        </p:spPr>
        <p:txBody>
          <a:bodyPr wrap="square" rtlCol="0">
            <a:spAutoFit/>
          </a:bodyPr>
          <a:lstStyle/>
          <a:p>
            <a:pPr marL="342900" indent="-342900">
              <a:buFont typeface="Arial" panose="020B0604020202020204" pitchFamily="34" charset="0"/>
              <a:buChar char="•"/>
            </a:pPr>
            <a:r>
              <a:rPr lang="en-US" sz="2800" dirty="0" smtClean="0"/>
              <a:t>1 billion fish fossilized within four square miles</a:t>
            </a:r>
          </a:p>
          <a:p>
            <a:pPr marL="342900" indent="-342900">
              <a:buFont typeface="Arial" panose="020B0604020202020204" pitchFamily="34" charset="0"/>
              <a:buChar char="•"/>
            </a:pPr>
            <a:r>
              <a:rPr lang="en-US" sz="2800" dirty="0" smtClean="0"/>
              <a:t>A catastrophic occurrence would account for that</a:t>
            </a:r>
            <a:endParaRPr lang="en-US" sz="2800" dirty="0"/>
          </a:p>
        </p:txBody>
      </p:sp>
      <p:pic>
        <p:nvPicPr>
          <p:cNvPr id="5" name="Picture 4"/>
          <p:cNvPicPr>
            <a:picLocks noChangeAspect="1"/>
          </p:cNvPicPr>
          <p:nvPr/>
        </p:nvPicPr>
        <p:blipFill>
          <a:blip r:embed="rId4"/>
          <a:stretch>
            <a:fillRect/>
          </a:stretch>
        </p:blipFill>
        <p:spPr>
          <a:xfrm rot="20980937">
            <a:off x="7894287" y="5319216"/>
            <a:ext cx="1288786" cy="1713812"/>
          </a:xfrm>
          <a:prstGeom prst="rect">
            <a:avLst/>
          </a:prstGeom>
        </p:spPr>
      </p:pic>
    </p:spTree>
    <p:extLst>
      <p:ext uri="{BB962C8B-B14F-4D97-AF65-F5344CB8AC3E}">
        <p14:creationId xmlns:p14="http://schemas.microsoft.com/office/powerpoint/2010/main" val="889567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of the Flood</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392584" y="1371335"/>
            <a:ext cx="8382000" cy="2400657"/>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Jesus endorsed the record</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of the Genesis flood</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dirty="0">
                <a:solidFill>
                  <a:prstClr val="black"/>
                </a:solidFill>
                <a:latin typeface="Arial Narrow" panose="020B0606020202030204" pitchFamily="34" charset="0"/>
              </a:rPr>
              <a:t> </a:t>
            </a:r>
            <a:r>
              <a:rPr lang="en-US" sz="2800" b="1" dirty="0" smtClean="0">
                <a:solidFill>
                  <a:prstClr val="black"/>
                </a:solidFill>
                <a:latin typeface="Arial Narrow" panose="020B0606020202030204" pitchFamily="34" charset="0"/>
              </a:rPr>
              <a:t>Geologic findings</a:t>
            </a:r>
            <a:endPar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971550" lvl="1" indent="-514350">
              <a:buFont typeface="+mj-lt"/>
              <a:buAutoNum type="arabicPeriod"/>
              <a:defRPr/>
            </a:pPr>
            <a:r>
              <a:rPr lang="en-US" sz="2800" i="1" baseline="0" dirty="0" smtClean="0">
                <a:solidFill>
                  <a:prstClr val="black"/>
                </a:solidFill>
                <a:latin typeface="Arial Narrow" panose="020B0606020202030204" pitchFamily="34" charset="0"/>
              </a:rPr>
              <a:t>Karoo </a:t>
            </a:r>
            <a:r>
              <a:rPr lang="en-US" sz="2800" i="1" baseline="0" dirty="0" err="1" smtClean="0">
                <a:solidFill>
                  <a:prstClr val="black"/>
                </a:solidFill>
                <a:latin typeface="Arial Narrow" panose="020B0606020202030204" pitchFamily="34" charset="0"/>
              </a:rPr>
              <a:t>Supergroup</a:t>
            </a:r>
            <a:r>
              <a:rPr lang="en-US" sz="2800" i="1" baseline="0" dirty="0" smtClean="0">
                <a:solidFill>
                  <a:prstClr val="black"/>
                </a:solidFill>
                <a:latin typeface="Arial Narrow" panose="020B0606020202030204" pitchFamily="34" charset="0"/>
              </a:rPr>
              <a:t> in Africa</a:t>
            </a:r>
          </a:p>
          <a:p>
            <a:pPr marL="971550" lvl="1" indent="-514350">
              <a:buFont typeface="+mj-lt"/>
              <a:buAutoNum type="arabicPeriod"/>
              <a:defRPr/>
            </a:pPr>
            <a:r>
              <a:rPr kumimoji="0" lang="en-US" sz="2800" i="1"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Miocene shales in California</a:t>
            </a:r>
          </a:p>
          <a:p>
            <a:pPr marL="971550" lvl="1" indent="-514350">
              <a:buFont typeface="+mj-lt"/>
              <a:buAutoNum type="arabicPeriod"/>
              <a:defRPr/>
            </a:pPr>
            <a:r>
              <a:rPr lang="en-US" sz="2800" i="1" baseline="0" dirty="0" smtClean="0">
                <a:solidFill>
                  <a:prstClr val="black"/>
                </a:solidFill>
                <a:latin typeface="Arial Narrow" panose="020B0606020202030204" pitchFamily="34" charset="0"/>
              </a:rPr>
              <a:t>Fossils in top of </a:t>
            </a:r>
            <a:r>
              <a:rPr lang="en-US" sz="2800" i="1" baseline="0" dirty="0" err="1" smtClean="0">
                <a:solidFill>
                  <a:prstClr val="black"/>
                </a:solidFill>
                <a:latin typeface="Arial Narrow" panose="020B0606020202030204" pitchFamily="34" charset="0"/>
              </a:rPr>
              <a:t>moutains</a:t>
            </a:r>
            <a:endParaRPr kumimoji="0" lang="en-US" sz="280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512069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15363" name="TextBox 11"/>
          <p:cNvSpPr txBox="1">
            <a:spLocks noChangeArrowheads="1"/>
          </p:cNvSpPr>
          <p:nvPr/>
        </p:nvSpPr>
        <p:spPr bwMode="auto">
          <a:xfrm>
            <a:off x="1333715" y="408924"/>
            <a:ext cx="65944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dirty="0">
                <a:solidFill>
                  <a:schemeClr val="bg1"/>
                </a:solidFill>
                <a:latin typeface="+mn-lt"/>
                <a:ea typeface="Arial Unicode MS" panose="020B0604020202020204" pitchFamily="34" charset="-128"/>
                <a:cs typeface="Arial Unicode MS" panose="020B0604020202020204" pitchFamily="34" charset="-128"/>
              </a:rPr>
              <a:t>Marine fossils on the tops of mountains!</a:t>
            </a:r>
          </a:p>
        </p:txBody>
      </p:sp>
      <p:pic>
        <p:nvPicPr>
          <p:cNvPr id="1536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5763" y="2339182"/>
            <a:ext cx="3175000"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Box 8"/>
          <p:cNvSpPr txBox="1">
            <a:spLocks noChangeArrowheads="1"/>
          </p:cNvSpPr>
          <p:nvPr/>
        </p:nvSpPr>
        <p:spPr bwMode="auto">
          <a:xfrm>
            <a:off x="3971736" y="2725608"/>
            <a:ext cx="461270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solidFill>
                  <a:srgbClr val="FFFFCC"/>
                </a:solidFill>
                <a:latin typeface="Fluria"/>
                <a:ea typeface="Fluria"/>
                <a:cs typeface="Fluria"/>
              </a:rPr>
              <a:t>Fossil ammonites (coiled marine cephalopods) like this one are found in limestone beds high in the Himalayas of Nepal. How did marine fossils get thousands of feet above sea level?</a:t>
            </a:r>
          </a:p>
        </p:txBody>
      </p:sp>
    </p:spTree>
    <p:extLst>
      <p:ext uri="{BB962C8B-B14F-4D97-AF65-F5344CB8AC3E}">
        <p14:creationId xmlns:p14="http://schemas.microsoft.com/office/powerpoint/2010/main" val="13789498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northwesternimages.files.wordpress.com/2012/05/ice-creek-valley-entiat-mountains-glacier-peak-wilderness.jpg"/>
          <p:cNvPicPr>
            <a:picLocks noChangeAspect="1" noChangeArrowheads="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5970" r="5142"/>
          <a:stretch/>
        </p:blipFill>
        <p:spPr bwMode="auto">
          <a:xfrm>
            <a:off x="29029"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4024" y="2060812"/>
            <a:ext cx="8188657" cy="3416320"/>
          </a:xfrm>
          <a:prstGeom prst="rect">
            <a:avLst/>
          </a:prstGeom>
          <a:noFill/>
        </p:spPr>
        <p:txBody>
          <a:bodyPr wrap="square" rtlCol="0">
            <a:spAutoFit/>
          </a:bodyPr>
          <a:lstStyle/>
          <a:p>
            <a:r>
              <a:rPr lang="en-US" sz="2400" dirty="0" smtClean="0"/>
              <a:t>“Geologic </a:t>
            </a:r>
            <a:r>
              <a:rPr lang="en-US" sz="2400" dirty="0"/>
              <a:t>evidence suggests that most, if not all, of the world’s mountains have been under water at some point in the past—a conclusion demanded by the existence of sedimentary deposits and marine fossils at or near their summits. Much of the Earth’s crust is composed of sedimentary rocks (shales, limestones, sandstones, etc.) that generally are known to form under water</a:t>
            </a:r>
            <a:r>
              <a:rPr lang="en-US" sz="2400" dirty="0" smtClean="0"/>
              <a:t>.”</a:t>
            </a:r>
          </a:p>
          <a:p>
            <a:endParaRPr lang="en-US" sz="2400" dirty="0"/>
          </a:p>
          <a:p>
            <a:pPr algn="r"/>
            <a:r>
              <a:rPr lang="en-US" sz="2400" dirty="0" smtClean="0"/>
              <a:t>Bert Thompson, Ph.D.</a:t>
            </a:r>
          </a:p>
          <a:p>
            <a:pPr algn="r"/>
            <a:r>
              <a:rPr lang="en-US" sz="2400" dirty="0" smtClean="0"/>
              <a:t>Apologetics Press</a:t>
            </a:r>
            <a:endParaRPr lang="en-US" sz="2400" dirty="0"/>
          </a:p>
        </p:txBody>
      </p:sp>
      <p:sp>
        <p:nvSpPr>
          <p:cNvPr id="3" name="TextBox 2"/>
          <p:cNvSpPr txBox="1"/>
          <p:nvPr/>
        </p:nvSpPr>
        <p:spPr>
          <a:xfrm>
            <a:off x="627797" y="532263"/>
            <a:ext cx="7861110" cy="646331"/>
          </a:xfrm>
          <a:prstGeom prst="rect">
            <a:avLst/>
          </a:prstGeom>
          <a:noFill/>
        </p:spPr>
        <p:txBody>
          <a:bodyPr wrap="square" rtlCol="0">
            <a:spAutoFit/>
          </a:bodyPr>
          <a:lstStyle/>
          <a:p>
            <a:pPr algn="ctr"/>
            <a:r>
              <a:rPr lang="en-US" sz="3600" u="sng" dirty="0" smtClean="0">
                <a:solidFill>
                  <a:srgbClr val="002060"/>
                </a:solidFill>
              </a:rPr>
              <a:t>Mountains Have Been Under Water</a:t>
            </a:r>
            <a:endParaRPr lang="en-US" sz="3600" u="sng" dirty="0">
              <a:solidFill>
                <a:srgbClr val="002060"/>
              </a:solidFill>
            </a:endParaRPr>
          </a:p>
        </p:txBody>
      </p:sp>
      <p:pic>
        <p:nvPicPr>
          <p:cNvPr id="5" name="Picture 2" descr="http://1.bp.blogspot.com/-vHCG7hy2uZ8/VF4_n763f3I/AAAAAAAADBo/KuDGnOLq36s/s1600/thomps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4686" y="5018596"/>
            <a:ext cx="1485804" cy="18394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696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of the Flood</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392584" y="1371335"/>
            <a:ext cx="8382000" cy="2831544"/>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Jesus endorsed the record</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of the Genesis flood</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dirty="0">
                <a:solidFill>
                  <a:prstClr val="black"/>
                </a:solidFill>
                <a:latin typeface="Arial Narrow" panose="020B0606020202030204" pitchFamily="34" charset="0"/>
              </a:rPr>
              <a:t> </a:t>
            </a:r>
            <a:r>
              <a:rPr lang="en-US" sz="2800" b="1" dirty="0" smtClean="0">
                <a:solidFill>
                  <a:prstClr val="black"/>
                </a:solidFill>
                <a:latin typeface="Arial Narrow" panose="020B0606020202030204" pitchFamily="34" charset="0"/>
              </a:rPr>
              <a:t>Geologic findings</a:t>
            </a:r>
            <a:endPar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a:p>
            <a:pPr marL="971550" lvl="1" indent="-514350">
              <a:buFont typeface="+mj-lt"/>
              <a:buAutoNum type="arabicPeriod"/>
              <a:defRPr/>
            </a:pPr>
            <a:r>
              <a:rPr lang="en-US" sz="2800" i="1" baseline="0" dirty="0" smtClean="0">
                <a:solidFill>
                  <a:prstClr val="black"/>
                </a:solidFill>
                <a:latin typeface="Arial Narrow" panose="020B0606020202030204" pitchFamily="34" charset="0"/>
              </a:rPr>
              <a:t>Karoo </a:t>
            </a:r>
            <a:r>
              <a:rPr lang="en-US" sz="2800" i="1" baseline="0" dirty="0" err="1" smtClean="0">
                <a:solidFill>
                  <a:prstClr val="black"/>
                </a:solidFill>
                <a:latin typeface="Arial Narrow" panose="020B0606020202030204" pitchFamily="34" charset="0"/>
              </a:rPr>
              <a:t>Supergroup</a:t>
            </a:r>
            <a:r>
              <a:rPr lang="en-US" sz="2800" i="1" baseline="0" dirty="0" smtClean="0">
                <a:solidFill>
                  <a:prstClr val="black"/>
                </a:solidFill>
                <a:latin typeface="Arial Narrow" panose="020B0606020202030204" pitchFamily="34" charset="0"/>
              </a:rPr>
              <a:t> in Africa</a:t>
            </a:r>
          </a:p>
          <a:p>
            <a:pPr marL="971550" lvl="1" indent="-514350">
              <a:buFont typeface="+mj-lt"/>
              <a:buAutoNum type="arabicPeriod"/>
              <a:defRPr/>
            </a:pPr>
            <a:r>
              <a:rPr kumimoji="0" lang="en-US" sz="2800" i="1"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Miocene shales in California</a:t>
            </a:r>
          </a:p>
          <a:p>
            <a:pPr marL="971550" lvl="1" indent="-514350">
              <a:buFont typeface="+mj-lt"/>
              <a:buAutoNum type="arabicPeriod"/>
              <a:defRPr/>
            </a:pPr>
            <a:r>
              <a:rPr lang="en-US" sz="2800" i="1" baseline="0" dirty="0" smtClean="0">
                <a:solidFill>
                  <a:prstClr val="black"/>
                </a:solidFill>
                <a:latin typeface="Arial Narrow" panose="020B0606020202030204" pitchFamily="34" charset="0"/>
              </a:rPr>
              <a:t>Fossils in top of</a:t>
            </a:r>
            <a:r>
              <a:rPr lang="en-US" sz="2800" i="1" dirty="0" smtClean="0">
                <a:solidFill>
                  <a:prstClr val="black"/>
                </a:solidFill>
                <a:latin typeface="Arial Narrow" panose="020B0606020202030204" pitchFamily="34" charset="0"/>
              </a:rPr>
              <a:t> mountains</a:t>
            </a:r>
            <a:endParaRPr lang="en-US" sz="2800" i="1" baseline="0" dirty="0" smtClean="0">
              <a:solidFill>
                <a:prstClr val="black"/>
              </a:solidFill>
              <a:latin typeface="Arial Narrow" panose="020B0606020202030204" pitchFamily="34" charset="0"/>
            </a:endParaRPr>
          </a:p>
          <a:p>
            <a:pPr marL="971550" lvl="1" indent="-514350">
              <a:buFont typeface="+mj-lt"/>
              <a:buAutoNum type="arabicPeriod"/>
              <a:defRPr/>
            </a:pPr>
            <a:r>
              <a:rPr kumimoji="0" lang="en-US" sz="2800" i="1"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Rapid sedimentation</a:t>
            </a:r>
            <a:endParaRPr kumimoji="0" lang="en-US" sz="280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513461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Evidence a Catastrophic Event</a:t>
            </a:r>
          </a:p>
          <a:p>
            <a:pPr algn="ctr"/>
            <a:endParaRPr lang="en-US" sz="2800" b="1" dirty="0">
              <a:solidFill>
                <a:schemeClr val="bg1"/>
              </a:solidFill>
            </a:endParaRPr>
          </a:p>
          <a:p>
            <a:pPr algn="ctr"/>
            <a:r>
              <a:rPr lang="en-US" sz="2800" b="1" dirty="0" smtClean="0">
                <a:solidFill>
                  <a:schemeClr val="bg1"/>
                </a:solidFill>
              </a:rPr>
              <a:t> </a:t>
            </a:r>
          </a:p>
        </p:txBody>
      </p:sp>
      <p:pic>
        <p:nvPicPr>
          <p:cNvPr id="3074" name="Picture 2" descr="http://uts.cc.utexas.edu/~varanus/Eart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Contemporary Rapid</a:t>
            </a:r>
          </a:p>
          <a:p>
            <a:pPr algn="ctr"/>
            <a:r>
              <a:rPr lang="en-US" sz="3600" dirty="0" smtClean="0">
                <a:solidFill>
                  <a:srgbClr val="FFFF00"/>
                </a:solidFill>
                <a:effectLst>
                  <a:outerShdw blurRad="38100" dist="38100" dir="2700000" algn="tl">
                    <a:srgbClr val="000000">
                      <a:alpha val="43137"/>
                    </a:srgbClr>
                  </a:outerShdw>
                </a:effectLst>
              </a:rPr>
              <a:t>Sedimentation</a:t>
            </a:r>
          </a:p>
        </p:txBody>
      </p:sp>
      <p:sp>
        <p:nvSpPr>
          <p:cNvPr id="6" name="TextBox 5"/>
          <p:cNvSpPr txBox="1"/>
          <p:nvPr/>
        </p:nvSpPr>
        <p:spPr>
          <a:xfrm>
            <a:off x="263860" y="2543077"/>
            <a:ext cx="8567318" cy="3539430"/>
          </a:xfrm>
          <a:prstGeom prst="rect">
            <a:avLst/>
          </a:prstGeom>
          <a:noFill/>
        </p:spPr>
        <p:txBody>
          <a:bodyPr wrap="square" rtlCol="0">
            <a:spAutoFit/>
          </a:bodyPr>
          <a:lstStyle/>
          <a:p>
            <a:r>
              <a:rPr lang="en-US" sz="2800" dirty="0">
                <a:latin typeface="Arial Narrow" panose="020B0606020202030204" pitchFamily="34" charset="0"/>
              </a:rPr>
              <a:t> </a:t>
            </a:r>
            <a:r>
              <a:rPr lang="en-US" sz="2800" dirty="0" smtClean="0">
                <a:latin typeface="Arial Narrow" panose="020B0606020202030204" pitchFamily="34" charset="0"/>
              </a:rPr>
              <a:t>“Some sedimentary layers, that were supposedly created millions of years apart, are often </a:t>
            </a:r>
            <a:r>
              <a:rPr lang="en-US" sz="2800" b="1" dirty="0" smtClean="0">
                <a:latin typeface="Arial Narrow" panose="020B0606020202030204" pitchFamily="34" charset="0"/>
              </a:rPr>
              <a:t>interbedded</a:t>
            </a:r>
            <a:r>
              <a:rPr lang="en-US" sz="2800" dirty="0" smtClean="0">
                <a:latin typeface="Arial Narrow" panose="020B0606020202030204" pitchFamily="34" charset="0"/>
              </a:rPr>
              <a:t> within one another. One example of this shows Cambrian and Mississippian sedimentary layers interbedded one on top of the other. The only problem with this is that the Cambrian (</a:t>
            </a:r>
            <a:r>
              <a:rPr lang="en-US" sz="2800" dirty="0" err="1" smtClean="0">
                <a:latin typeface="Arial Narrow" panose="020B0606020202030204" pitchFamily="34" charset="0"/>
              </a:rPr>
              <a:t>Mauv</a:t>
            </a:r>
            <a:r>
              <a:rPr lang="en-US" sz="2800" dirty="0" smtClean="0">
                <a:latin typeface="Arial Narrow" panose="020B0606020202030204" pitchFamily="34" charset="0"/>
              </a:rPr>
              <a:t> limestone) layers were allegedly laid down over 150 million years before the Mississippian (</a:t>
            </a:r>
            <a:r>
              <a:rPr lang="en-US" sz="2800" dirty="0" err="1" smtClean="0">
                <a:latin typeface="Arial Narrow" panose="020B0606020202030204" pitchFamily="34" charset="0"/>
              </a:rPr>
              <a:t>Redwell</a:t>
            </a:r>
            <a:r>
              <a:rPr lang="en-US" sz="2800" dirty="0" smtClean="0">
                <a:latin typeface="Arial Narrow" panose="020B0606020202030204" pitchFamily="34" charset="0"/>
              </a:rPr>
              <a:t> limestone) layers! How did the Cambrian come out on top?”</a:t>
            </a:r>
            <a:endParaRPr lang="en-US" sz="2800" dirty="0">
              <a:latin typeface="Arial Narrow" panose="020B0606020202030204" pitchFamily="34" charset="0"/>
            </a:endParaRP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smtClean="0"/>
              <a:t>Joshua </a:t>
            </a:r>
            <a:r>
              <a:rPr lang="en-US" sz="1600" dirty="0" err="1" smtClean="0"/>
              <a:t>Gurtler</a:t>
            </a:r>
            <a:r>
              <a:rPr lang="en-US" sz="1600" dirty="0" smtClean="0"/>
              <a:t>, </a:t>
            </a:r>
            <a:r>
              <a:rPr lang="en-US" sz="1600" dirty="0" err="1" smtClean="0"/>
              <a:t>Ph.D</a:t>
            </a:r>
            <a:r>
              <a:rPr lang="en-US" sz="1600" dirty="0" smtClean="0"/>
              <a:t>, </a:t>
            </a:r>
            <a:r>
              <a:rPr lang="en-US" sz="1600" i="1" dirty="0" smtClean="0"/>
              <a:t>Unraveling Evolution</a:t>
            </a:r>
            <a:r>
              <a:rPr lang="en-US" sz="1600" dirty="0" smtClean="0"/>
              <a:t>, 70-72</a:t>
            </a:r>
            <a:endParaRPr lang="en-US" sz="1600" i="1" dirty="0"/>
          </a:p>
        </p:txBody>
      </p:sp>
      <p:pic>
        <p:nvPicPr>
          <p:cNvPr id="9" name="Picture 8"/>
          <p:cNvPicPr>
            <a:picLocks noChangeAspect="1"/>
          </p:cNvPicPr>
          <p:nvPr/>
        </p:nvPicPr>
        <p:blipFill>
          <a:blip r:embed="rId4"/>
          <a:stretch>
            <a:fillRect/>
          </a:stretch>
        </p:blipFill>
        <p:spPr>
          <a:xfrm rot="20980937">
            <a:off x="7366163" y="-19022"/>
            <a:ext cx="1428770" cy="1899960"/>
          </a:xfrm>
          <a:prstGeom prst="rect">
            <a:avLst/>
          </a:prstGeom>
        </p:spPr>
      </p:pic>
      <p:pic>
        <p:nvPicPr>
          <p:cNvPr id="8" name="Picture 7"/>
          <p:cNvPicPr>
            <a:picLocks noChangeAspect="1"/>
          </p:cNvPicPr>
          <p:nvPr/>
        </p:nvPicPr>
        <p:blipFill rotWithShape="1">
          <a:blip r:embed="rId5"/>
          <a:srcRect t="3158"/>
          <a:stretch/>
        </p:blipFill>
        <p:spPr>
          <a:xfrm>
            <a:off x="7677083" y="692511"/>
            <a:ext cx="1154095" cy="1564712"/>
          </a:xfrm>
          <a:prstGeom prst="rect">
            <a:avLst/>
          </a:prstGeom>
          <a:ln>
            <a:noFill/>
          </a:ln>
          <a:effectLst>
            <a:softEdge rad="112500"/>
          </a:effectLst>
        </p:spPr>
      </p:pic>
    </p:spTree>
    <p:extLst>
      <p:ext uri="{BB962C8B-B14F-4D97-AF65-F5344CB8AC3E}">
        <p14:creationId xmlns:p14="http://schemas.microsoft.com/office/powerpoint/2010/main" val="42819808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098" name="Picture 2" descr="http://www.bible.ca/tracks/interbedding-grand-canyon-clo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8134"/>
            <a:ext cx="9144000" cy="5357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6376737"/>
            <a:ext cx="4487779" cy="369332"/>
          </a:xfrm>
          <a:prstGeom prst="rect">
            <a:avLst/>
          </a:prstGeom>
          <a:noFill/>
        </p:spPr>
        <p:txBody>
          <a:bodyPr wrap="square" rtlCol="0">
            <a:spAutoFit/>
          </a:bodyPr>
          <a:lstStyle/>
          <a:p>
            <a:pPr algn="r"/>
            <a:r>
              <a:rPr lang="en-US" dirty="0" smtClean="0">
                <a:solidFill>
                  <a:schemeClr val="bg1">
                    <a:lumMod val="75000"/>
                  </a:schemeClr>
                </a:solidFill>
              </a:rPr>
              <a:t>Photo credit: Don Patton &amp; Steve Rudd</a:t>
            </a:r>
            <a:endParaRPr lang="en-US" dirty="0">
              <a:solidFill>
                <a:schemeClr val="bg1">
                  <a:lumMod val="75000"/>
                </a:schemeClr>
              </a:solidFill>
            </a:endParaRPr>
          </a:p>
        </p:txBody>
      </p:sp>
    </p:spTree>
    <p:extLst>
      <p:ext uri="{BB962C8B-B14F-4D97-AF65-F5344CB8AC3E}">
        <p14:creationId xmlns:p14="http://schemas.microsoft.com/office/powerpoint/2010/main" val="3311574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a:solidFill>
                  <a:schemeClr val="bg1"/>
                </a:solidFill>
              </a:rPr>
              <a:t>Evidence a Catastrophic Event</a:t>
            </a:r>
          </a:p>
          <a:p>
            <a:pPr algn="ctr"/>
            <a:endParaRPr lang="en-US" sz="2800" b="1" dirty="0">
              <a:solidFill>
                <a:schemeClr val="bg1"/>
              </a:solidFill>
            </a:endParaRPr>
          </a:p>
          <a:p>
            <a:pPr algn="ctr"/>
            <a:r>
              <a:rPr lang="en-US" sz="2800" b="1" dirty="0" smtClean="0">
                <a:solidFill>
                  <a:schemeClr val="bg1"/>
                </a:solidFill>
              </a:rPr>
              <a:t> </a:t>
            </a:r>
          </a:p>
        </p:txBody>
      </p:sp>
      <p:pic>
        <p:nvPicPr>
          <p:cNvPr id="3074" name="Picture 2" descr="http://uts.cc.utexas.edu/~varanus/Eart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Rapid Sedimentation</a:t>
            </a:r>
          </a:p>
        </p:txBody>
      </p:sp>
      <p:sp>
        <p:nvSpPr>
          <p:cNvPr id="6" name="TextBox 5"/>
          <p:cNvSpPr txBox="1"/>
          <p:nvPr/>
        </p:nvSpPr>
        <p:spPr>
          <a:xfrm>
            <a:off x="263860" y="2543077"/>
            <a:ext cx="8567318" cy="483209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a:t>
            </a:r>
            <a:r>
              <a:rPr lang="en-US" sz="2400" dirty="0">
                <a:latin typeface="Arial Narrow" panose="020B0606020202030204" pitchFamily="34" charset="0"/>
              </a:rPr>
              <a:t> </a:t>
            </a:r>
            <a:r>
              <a:rPr lang="en-US" sz="2400" dirty="0" smtClean="0">
                <a:latin typeface="Arial Narrow" panose="020B0606020202030204" pitchFamily="34" charset="0"/>
              </a:rPr>
              <a:t>Evidence shows that the sedimentary layers in the geologic column were formed rapidly rather than slowly.”(p. 71)</a:t>
            </a: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“..rocks hold dinosaur fossils contain only the dinosaurs and not the vegetation necessary to sustain life. But why?...Where is all of their food?! A full grown Apatosaurus would require over three tons of vegetation per day! Why are the dinosaurs buried absent of their surrounding ecosystem? Could this be evidence of a catastrophic burial? Yes.” (p. 71).</a:t>
            </a:r>
          </a:p>
          <a:p>
            <a:pPr marL="342900" indent="-342900">
              <a:buFont typeface="Arial" panose="020B0604020202020204" pitchFamily="34" charset="0"/>
              <a:buChar char="•"/>
            </a:pPr>
            <a:endParaRPr lang="en-US" sz="1000" dirty="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Trees set in several layers of sedimentation is evidence of rapid sedimentation</a:t>
            </a:r>
          </a:p>
          <a:p>
            <a:pPr marL="342900" indent="-342900">
              <a:buFont typeface="Arial" panose="020B0604020202020204" pitchFamily="34" charset="0"/>
              <a:buChar char="•"/>
            </a:pPr>
            <a:endParaRPr lang="en-US" sz="2400" dirty="0">
              <a:latin typeface="Arial Narrow" panose="020B0606020202030204" pitchFamily="34" charset="0"/>
            </a:endParaRPr>
          </a:p>
          <a:p>
            <a:pPr marL="342900" indent="-342900">
              <a:buFont typeface="Arial" panose="020B0604020202020204" pitchFamily="34" charset="0"/>
              <a:buChar char="•"/>
            </a:pPr>
            <a:endParaRPr lang="en-US" sz="2400" dirty="0">
              <a:latin typeface="Arial Narrow" panose="020B0606020202030204" pitchFamily="34" charset="0"/>
            </a:endParaRP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smtClean="0"/>
              <a:t>Joshua </a:t>
            </a:r>
            <a:r>
              <a:rPr lang="en-US" sz="1600" dirty="0" err="1" smtClean="0"/>
              <a:t>Gurtler</a:t>
            </a:r>
            <a:r>
              <a:rPr lang="en-US" sz="1600" dirty="0" smtClean="0"/>
              <a:t>, </a:t>
            </a:r>
            <a:r>
              <a:rPr lang="en-US" sz="1600" dirty="0" err="1" smtClean="0"/>
              <a:t>Ph.D</a:t>
            </a:r>
            <a:r>
              <a:rPr lang="en-US" sz="1600" dirty="0" smtClean="0"/>
              <a:t>, </a:t>
            </a:r>
            <a:r>
              <a:rPr lang="en-US" sz="1600" i="1" dirty="0" smtClean="0"/>
              <a:t>Unraveling Evolution</a:t>
            </a:r>
            <a:r>
              <a:rPr lang="en-US" sz="1600" dirty="0" smtClean="0"/>
              <a:t>, 70-72</a:t>
            </a:r>
            <a:endParaRPr lang="en-US" sz="1600" i="1" dirty="0"/>
          </a:p>
        </p:txBody>
      </p:sp>
      <p:pic>
        <p:nvPicPr>
          <p:cNvPr id="9" name="Picture 8"/>
          <p:cNvPicPr>
            <a:picLocks noChangeAspect="1"/>
          </p:cNvPicPr>
          <p:nvPr/>
        </p:nvPicPr>
        <p:blipFill>
          <a:blip r:embed="rId4"/>
          <a:stretch>
            <a:fillRect/>
          </a:stretch>
        </p:blipFill>
        <p:spPr>
          <a:xfrm rot="20980937">
            <a:off x="7366163" y="-19022"/>
            <a:ext cx="1428770" cy="1899960"/>
          </a:xfrm>
          <a:prstGeom prst="rect">
            <a:avLst/>
          </a:prstGeom>
        </p:spPr>
      </p:pic>
      <p:pic>
        <p:nvPicPr>
          <p:cNvPr id="8" name="Picture 7"/>
          <p:cNvPicPr>
            <a:picLocks noChangeAspect="1"/>
          </p:cNvPicPr>
          <p:nvPr/>
        </p:nvPicPr>
        <p:blipFill rotWithShape="1">
          <a:blip r:embed="rId5"/>
          <a:srcRect t="3158"/>
          <a:stretch/>
        </p:blipFill>
        <p:spPr>
          <a:xfrm>
            <a:off x="7677083" y="692511"/>
            <a:ext cx="1154095" cy="1564712"/>
          </a:xfrm>
          <a:prstGeom prst="rect">
            <a:avLst/>
          </a:prstGeom>
          <a:ln>
            <a:noFill/>
          </a:ln>
          <a:effectLst>
            <a:softEdge rad="112500"/>
          </a:effectLst>
        </p:spPr>
      </p:pic>
    </p:spTree>
    <p:extLst>
      <p:ext uri="{BB962C8B-B14F-4D97-AF65-F5344CB8AC3E}">
        <p14:creationId xmlns:p14="http://schemas.microsoft.com/office/powerpoint/2010/main" val="2036531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bible.ca/tracks/tracks-petrified-tr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50976" cy="68609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52754" y="244548"/>
            <a:ext cx="4040372" cy="3416320"/>
          </a:xfrm>
          <a:prstGeom prst="rect">
            <a:avLst/>
          </a:prstGeom>
          <a:noFill/>
        </p:spPr>
        <p:txBody>
          <a:bodyPr wrap="square" rtlCol="0">
            <a:spAutoFit/>
          </a:bodyPr>
          <a:lstStyle/>
          <a:p>
            <a:r>
              <a:rPr lang="en-US" sz="2400" dirty="0" smtClean="0"/>
              <a:t>“A </a:t>
            </a:r>
            <a:r>
              <a:rPr lang="en-US" sz="2400" dirty="0" err="1" smtClean="0"/>
              <a:t>polystrate</a:t>
            </a:r>
            <a:r>
              <a:rPr lang="en-US" sz="2400" dirty="0" smtClean="0"/>
              <a:t> fossilized tree near Cookeville, TN in the Kettles coal mines. This tree was supposedly buried gradually amidst millions of years of sediment. Only a rapid catastrophic burial could create such pristine preservation.”</a:t>
            </a:r>
            <a:endParaRPr lang="en-US" sz="2400" dirty="0"/>
          </a:p>
        </p:txBody>
      </p:sp>
      <p:sp>
        <p:nvSpPr>
          <p:cNvPr id="5" name="TextBox 4"/>
          <p:cNvSpPr txBox="1"/>
          <p:nvPr/>
        </p:nvSpPr>
        <p:spPr>
          <a:xfrm>
            <a:off x="4540103" y="3660868"/>
            <a:ext cx="4465674" cy="923330"/>
          </a:xfrm>
          <a:prstGeom prst="rect">
            <a:avLst/>
          </a:prstGeom>
          <a:noFill/>
        </p:spPr>
        <p:txBody>
          <a:bodyPr wrap="square" rtlCol="0">
            <a:spAutoFit/>
          </a:bodyPr>
          <a:lstStyle/>
          <a:p>
            <a:r>
              <a:rPr lang="en-US" dirty="0" smtClean="0"/>
              <a:t>Joshua </a:t>
            </a:r>
            <a:r>
              <a:rPr lang="en-US" dirty="0" err="1" smtClean="0"/>
              <a:t>Gurtler</a:t>
            </a:r>
            <a:r>
              <a:rPr lang="en-US" dirty="0" smtClean="0"/>
              <a:t>, </a:t>
            </a:r>
            <a:r>
              <a:rPr lang="en-US" dirty="0" err="1" smtClean="0"/>
              <a:t>Ph.D</a:t>
            </a:r>
            <a:r>
              <a:rPr lang="en-US" dirty="0" smtClean="0"/>
              <a:t>, </a:t>
            </a:r>
            <a:r>
              <a:rPr lang="en-US" i="1" dirty="0" smtClean="0"/>
              <a:t>Unraveling Evolution</a:t>
            </a:r>
            <a:r>
              <a:rPr lang="en-US" dirty="0" smtClean="0"/>
              <a:t>, 70-72.</a:t>
            </a:r>
          </a:p>
          <a:p>
            <a:r>
              <a:rPr lang="en-US" i="1" dirty="0" smtClean="0"/>
              <a:t>Photo: Don Patton &amp; Steve Rudd</a:t>
            </a:r>
            <a:endParaRPr lang="en-US" i="1" dirty="0"/>
          </a:p>
        </p:txBody>
      </p:sp>
      <p:sp>
        <p:nvSpPr>
          <p:cNvPr id="4" name="TextBox 3"/>
          <p:cNvSpPr txBox="1"/>
          <p:nvPr/>
        </p:nvSpPr>
        <p:spPr>
          <a:xfrm>
            <a:off x="4678326" y="5103629"/>
            <a:ext cx="4465674" cy="1569660"/>
          </a:xfrm>
          <a:prstGeom prst="rect">
            <a:avLst/>
          </a:prstGeom>
          <a:noFill/>
        </p:spPr>
        <p:txBody>
          <a:bodyPr wrap="square" rtlCol="0">
            <a:spAutoFit/>
          </a:bodyPr>
          <a:lstStyle/>
          <a:p>
            <a:r>
              <a:rPr lang="en-US" sz="2400" dirty="0">
                <a:latin typeface="Arial Narrow" panose="020B0606020202030204" pitchFamily="34" charset="0"/>
              </a:rPr>
              <a:t>This tree begins in one coal seam, protrudes upward through numerous layers and finally into another layer of coal</a:t>
            </a:r>
            <a:r>
              <a:rPr lang="en-US" sz="2400" dirty="0" smtClean="0">
                <a:latin typeface="Arial Narrow" panose="020B0606020202030204" pitchFamily="34" charset="0"/>
              </a:rPr>
              <a:t>.</a:t>
            </a:r>
            <a:endParaRPr lang="en-US" sz="2400" dirty="0">
              <a:latin typeface="Arial Narrow" panose="020B0606020202030204" pitchFamily="34" charset="0"/>
            </a:endParaRPr>
          </a:p>
        </p:txBody>
      </p:sp>
    </p:spTree>
    <p:extLst>
      <p:ext uri="{BB962C8B-B14F-4D97-AF65-F5344CB8AC3E}">
        <p14:creationId xmlns:p14="http://schemas.microsoft.com/office/powerpoint/2010/main" val="35597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7353" y="1293144"/>
            <a:ext cx="8360229" cy="5542543"/>
          </a:xfrm>
          <a:prstGeom prst="rect">
            <a:avLst/>
          </a:prstGeom>
          <a:noFill/>
        </p:spPr>
        <p:txBody>
          <a:bodyPr wrap="square" rtlCol="0">
            <a:spAutoFit/>
          </a:bodyPr>
          <a:lstStyle/>
          <a:p>
            <a:pPr>
              <a:lnSpc>
                <a:spcPts val="2500"/>
              </a:lnSpc>
            </a:pPr>
            <a:r>
              <a:rPr lang="en-US" sz="2400" dirty="0" smtClean="0">
                <a:latin typeface="Arial Narrow" panose="020B0606020202030204" pitchFamily="34" charset="0"/>
              </a:rPr>
              <a:t>“Worldwide </a:t>
            </a:r>
            <a:r>
              <a:rPr lang="en-US" sz="2400" dirty="0">
                <a:latin typeface="Arial Narrow" panose="020B0606020202030204" pitchFamily="34" charset="0"/>
              </a:rPr>
              <a:t>fossilization has occurred in vast quantities, including fossils of even many modern forms of life. These fossils are found in sedimentary strata, often at great depths and under great pressure. Yet as Morris has observed: </a:t>
            </a:r>
            <a:r>
              <a:rPr lang="en-US" sz="2400" dirty="0" smtClean="0">
                <a:latin typeface="Arial Narrow" panose="020B0606020202030204" pitchFamily="34" charset="0"/>
              </a:rPr>
              <a:t>‘Fossils</a:t>
            </a:r>
            <a:r>
              <a:rPr lang="en-US" sz="2400" dirty="0">
                <a:latin typeface="Arial Narrow" panose="020B0606020202030204" pitchFamily="34" charset="0"/>
              </a:rPr>
              <a:t>, however, normally require very rapid burial and compaction to be preserved at all. Thus every sedimentary formation appears to have been formed rapidly—even catastrophically—and more and more present-day geologists are returning to this point of </a:t>
            </a:r>
            <a:r>
              <a:rPr lang="en-US" sz="2400" dirty="0" smtClean="0">
                <a:latin typeface="Arial Narrow" panose="020B0606020202030204" pitchFamily="34" charset="0"/>
              </a:rPr>
              <a:t>view’ </a:t>
            </a:r>
            <a:r>
              <a:rPr lang="en-US" sz="2400" dirty="0">
                <a:latin typeface="Arial Narrow" panose="020B0606020202030204" pitchFamily="34" charset="0"/>
              </a:rPr>
              <a:t>(1998, p. b). While it is not creationists’ intention to suggest that every instance of rapid burial and fossilization or mass destruction is attributable directly and specifically to the Great Flood, many may well be</a:t>
            </a:r>
            <a:r>
              <a:rPr lang="en-US" sz="2400" dirty="0" smtClean="0">
                <a:latin typeface="Arial Narrow" panose="020B0606020202030204" pitchFamily="34" charset="0"/>
              </a:rPr>
              <a:t>.</a:t>
            </a:r>
          </a:p>
          <a:p>
            <a:pPr>
              <a:lnSpc>
                <a:spcPts val="2500"/>
              </a:lnSpc>
            </a:pPr>
            <a:endParaRPr lang="en-US" sz="1050" dirty="0">
              <a:latin typeface="Arial Narrow" panose="020B0606020202030204" pitchFamily="34" charset="0"/>
            </a:endParaRPr>
          </a:p>
          <a:p>
            <a:pPr>
              <a:lnSpc>
                <a:spcPts val="2500"/>
              </a:lnSpc>
            </a:pPr>
            <a:r>
              <a:rPr lang="en-US" sz="2400" dirty="0" smtClean="0">
                <a:latin typeface="Arial Narrow" panose="020B0606020202030204" pitchFamily="34" charset="0"/>
              </a:rPr>
              <a:t>Sedimentary </a:t>
            </a:r>
            <a:r>
              <a:rPr lang="en-US" sz="2400" dirty="0">
                <a:latin typeface="Arial Narrow" panose="020B0606020202030204" pitchFamily="34" charset="0"/>
              </a:rPr>
              <a:t>fossil </a:t>
            </a:r>
            <a:r>
              <a:rPr lang="en-US" sz="2400" dirty="0" smtClean="0">
                <a:latin typeface="Arial Narrow" panose="020B0606020202030204" pitchFamily="34" charset="0"/>
              </a:rPr>
              <a:t>‘graveyards’ </a:t>
            </a:r>
            <a:r>
              <a:rPr lang="en-US" sz="2400" dirty="0">
                <a:latin typeface="Arial Narrow" panose="020B0606020202030204" pitchFamily="34" charset="0"/>
              </a:rPr>
              <a:t>have been found worldwide in rocks of all </a:t>
            </a:r>
            <a:r>
              <a:rPr lang="en-US" sz="2400" dirty="0" smtClean="0">
                <a:latin typeface="Arial Narrow" panose="020B0606020202030204" pitchFamily="34" charset="0"/>
              </a:rPr>
              <a:t>‘ages.’ </a:t>
            </a:r>
            <a:r>
              <a:rPr lang="en-US" sz="2400" dirty="0">
                <a:latin typeface="Arial Narrow" panose="020B0606020202030204" pitchFamily="34" charset="0"/>
              </a:rPr>
              <a:t>Various rock types (granite, shale, limestone, etc.) are found in all parts of the geologic column, and there exists a general disorder in the fossil record, which would be expected if a global Flood occurred</a:t>
            </a:r>
            <a:r>
              <a:rPr lang="en-US" sz="2400" dirty="0" smtClean="0">
                <a:latin typeface="Arial Narrow" panose="020B0606020202030204" pitchFamily="34" charset="0"/>
              </a:rPr>
              <a:t>.”</a:t>
            </a:r>
          </a:p>
          <a:p>
            <a:pPr algn="r">
              <a:lnSpc>
                <a:spcPts val="2500"/>
              </a:lnSpc>
            </a:pPr>
            <a:r>
              <a:rPr lang="en-US" sz="2000" dirty="0" smtClean="0">
                <a:latin typeface="Arial Narrow" panose="020B0606020202030204" pitchFamily="34" charset="0"/>
              </a:rPr>
              <a:t>- Bert Thompson, Ph.D. Apologetics Press</a:t>
            </a:r>
            <a:endParaRPr lang="en-US" sz="2000" dirty="0">
              <a:latin typeface="Arial Narrow" panose="020B0606020202030204" pitchFamily="34" charset="0"/>
            </a:endParaRPr>
          </a:p>
        </p:txBody>
      </p:sp>
      <p:sp>
        <p:nvSpPr>
          <p:cNvPr id="5" name="TextBox 4"/>
          <p:cNvSpPr txBox="1"/>
          <p:nvPr/>
        </p:nvSpPr>
        <p:spPr>
          <a:xfrm>
            <a:off x="998454" y="245659"/>
            <a:ext cx="8011235" cy="584775"/>
          </a:xfrm>
          <a:prstGeom prst="rect">
            <a:avLst/>
          </a:prstGeom>
          <a:solidFill>
            <a:srgbClr val="FFFFCC"/>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b="1" dirty="0" smtClean="0">
                <a:solidFill>
                  <a:srgbClr val="002060"/>
                </a:solidFill>
                <a:effectLst>
                  <a:outerShdw blurRad="38100" dist="38100" dir="2700000" algn="tl">
                    <a:srgbClr val="000000">
                      <a:alpha val="43137"/>
                    </a:srgbClr>
                  </a:outerShdw>
                </a:effectLst>
              </a:rPr>
              <a:t>Fossil Evidence of Rapid Burial &amp; Disorder</a:t>
            </a:r>
            <a:endParaRPr lang="en-US" sz="3200" b="1" dirty="0">
              <a:solidFill>
                <a:srgbClr val="002060"/>
              </a:solidFill>
              <a:effectLst>
                <a:outerShdw blurRad="38100" dist="38100" dir="2700000" algn="tl">
                  <a:srgbClr val="000000">
                    <a:alpha val="43137"/>
                  </a:srgbClr>
                </a:outerShdw>
              </a:effectLst>
            </a:endParaRPr>
          </a:p>
        </p:txBody>
      </p:sp>
      <p:pic>
        <p:nvPicPr>
          <p:cNvPr id="6" name="Picture 2" descr="http://1.bp.blogspot.com/-vHCG7hy2uZ8/VF4_n763f3I/AAAAAAAADBo/KuDGnOLq36s/s1600/thomp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65" y="27296"/>
            <a:ext cx="989090" cy="1224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553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of the Flood</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392584" y="1371335"/>
            <a:ext cx="8382000" cy="1949123"/>
          </a:xfrm>
          <a:prstGeom prst="rect">
            <a:avLst/>
          </a:prstGeom>
          <a:noFill/>
        </p:spPr>
        <p:txBody>
          <a:bodyPr wrap="square" rtlCol="0">
            <a:spAutoFit/>
          </a:bodyPr>
          <a:lstStyle/>
          <a:p>
            <a:pPr marL="514350" marR="0" lvl="0" indent="-514350" algn="l" defTabSz="914400" rtl="0" eaLnBrk="1" fontAlgn="auto" latinLnBrk="0" hangingPunct="1">
              <a:lnSpc>
                <a:spcPct val="15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Jesus endorsed the record</a:t>
            </a:r>
            <a:r>
              <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rPr>
              <a:t> of the Genesis flood</a:t>
            </a:r>
          </a:p>
          <a:p>
            <a:pPr marL="514350" marR="0" lvl="0" indent="-514350" algn="l" defTabSz="914400" rtl="0" eaLnBrk="1" fontAlgn="auto" latinLnBrk="0" hangingPunct="1">
              <a:lnSpc>
                <a:spcPct val="150000"/>
              </a:lnSpc>
              <a:spcBef>
                <a:spcPts val="0"/>
              </a:spcBef>
              <a:spcAft>
                <a:spcPts val="0"/>
              </a:spcAft>
              <a:buClrTx/>
              <a:buSzTx/>
              <a:buFontTx/>
              <a:buAutoNum type="alphaUcPeriod"/>
              <a:tabLst/>
              <a:defRPr/>
            </a:pPr>
            <a:r>
              <a:rPr lang="en-US" sz="2800" b="1" dirty="0">
                <a:solidFill>
                  <a:prstClr val="black"/>
                </a:solidFill>
                <a:latin typeface="Arial Narrow" panose="020B0606020202030204" pitchFamily="34" charset="0"/>
              </a:rPr>
              <a:t> </a:t>
            </a:r>
            <a:r>
              <a:rPr lang="en-US" sz="2800" b="1" dirty="0" smtClean="0">
                <a:solidFill>
                  <a:prstClr val="black"/>
                </a:solidFill>
                <a:latin typeface="Arial Narrow" panose="020B0606020202030204" pitchFamily="34" charset="0"/>
              </a:rPr>
              <a:t>Geologic findings</a:t>
            </a:r>
            <a:endParaRPr lang="en-US" sz="28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50000"/>
              </a:lnSpc>
              <a:spcBef>
                <a:spcPts val="0"/>
              </a:spcBef>
              <a:spcAft>
                <a:spcPts val="0"/>
              </a:spcAft>
              <a:buClrTx/>
              <a:buSzTx/>
              <a:buFontTx/>
              <a:buAutoNum type="alphaUcPeriod"/>
              <a:tabLst/>
              <a:defRPr/>
            </a:pPr>
            <a:r>
              <a:rPr lang="en-US" sz="2800" b="1" dirty="0">
                <a:solidFill>
                  <a:prstClr val="black"/>
                </a:solidFill>
                <a:latin typeface="Arial Narrow" panose="020B0606020202030204" pitchFamily="34" charset="0"/>
              </a:rPr>
              <a:t> </a:t>
            </a:r>
            <a:r>
              <a:rPr lang="en-US" sz="2800" b="1" dirty="0" smtClean="0">
                <a:solidFill>
                  <a:prstClr val="black"/>
                </a:solidFill>
                <a:latin typeface="Arial Narrow" panose="020B0606020202030204" pitchFamily="34" charset="0"/>
              </a:rPr>
              <a:t>Flood legends</a:t>
            </a:r>
            <a:endParaRPr kumimoji="0" lang="en-US" sz="2800" b="1" i="0" u="none" strike="noStrike" kern="1200" cap="none" spc="0" normalizeH="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591669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ecx.images-amazon.com/images/I/419k7%2BC6-sL._SL500_.jpg"/>
          <p:cNvPicPr>
            <a:picLocks noChangeAspect="1" noChangeArrowheads="1"/>
          </p:cNvPicPr>
          <p:nvPr/>
        </p:nvPicPr>
        <p:blipFill rotWithShape="1">
          <a:blip r:embed="rId2">
            <a:extLst>
              <a:ext uri="{28A0092B-C50C-407E-A947-70E740481C1C}">
                <a14:useLocalDpi xmlns:a14="http://schemas.microsoft.com/office/drawing/2010/main" val="0"/>
              </a:ext>
            </a:extLst>
          </a:blip>
          <a:srcRect l="9323" t="8740" r="10835" b="18185"/>
          <a:stretch/>
        </p:blipFill>
        <p:spPr bwMode="auto">
          <a:xfrm rot="21267259">
            <a:off x="718128" y="362265"/>
            <a:ext cx="1704680" cy="23496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5471" y="2988859"/>
            <a:ext cx="2169994" cy="400110"/>
          </a:xfrm>
          <a:prstGeom prst="rect">
            <a:avLst/>
          </a:prstGeom>
          <a:noFill/>
        </p:spPr>
        <p:txBody>
          <a:bodyPr wrap="square" rtlCol="0">
            <a:spAutoFit/>
          </a:bodyPr>
          <a:lstStyle/>
          <a:p>
            <a:pPr algn="ctr"/>
            <a:r>
              <a:rPr lang="en-US" sz="2000" b="1" dirty="0" smtClean="0"/>
              <a:t>Byron C. Nelson</a:t>
            </a:r>
            <a:endParaRPr lang="en-US" sz="2000" b="1" dirty="0"/>
          </a:p>
        </p:txBody>
      </p:sp>
      <p:sp>
        <p:nvSpPr>
          <p:cNvPr id="3" name="TextBox 2"/>
          <p:cNvSpPr txBox="1"/>
          <p:nvPr/>
        </p:nvSpPr>
        <p:spPr>
          <a:xfrm>
            <a:off x="2893325" y="972922"/>
            <a:ext cx="6032310" cy="4031873"/>
          </a:xfrm>
          <a:prstGeom prst="rect">
            <a:avLst/>
          </a:prstGeom>
          <a:noFill/>
        </p:spPr>
        <p:txBody>
          <a:bodyPr wrap="square" rtlCol="0">
            <a:spAutoFit/>
          </a:bodyPr>
          <a:lstStyle/>
          <a:p>
            <a:r>
              <a:rPr lang="en-US" sz="3200" dirty="0" smtClean="0"/>
              <a:t>“The existence among all races of stories or traditions of a great flood which destroyed all mankind has long been known and regarded by those familiar with them as a remarkable confirmation of the truth of the Deluge account in Genesis” (p. 165).</a:t>
            </a:r>
          </a:p>
        </p:txBody>
      </p:sp>
    </p:spTree>
    <p:extLst>
      <p:ext uri="{BB962C8B-B14F-4D97-AF65-F5344CB8AC3E}">
        <p14:creationId xmlns:p14="http://schemas.microsoft.com/office/powerpoint/2010/main" val="2130939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d.gr-assets.com/books/1347625392l/26154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997" y="191068"/>
            <a:ext cx="1523100" cy="22481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10936" y="302359"/>
            <a:ext cx="6605517" cy="5693866"/>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“Traditions </a:t>
            </a:r>
            <a:r>
              <a:rPr lang="en-US" sz="2800" dirty="0">
                <a:latin typeface="Times New Roman" panose="02020603050405020304" pitchFamily="18" charset="0"/>
                <a:cs typeface="Times New Roman" panose="02020603050405020304" pitchFamily="18" charset="0"/>
              </a:rPr>
              <a:t>similar to this record are found among nearly all the nations and tribes of the human race. And this is as one would expect it to be. If that awful world catastrophe, as described in the Bible, actually happened, the existence of the Flood traditions among the widely separated and primitive people is just what is to be expected. It is only natural that the memory of such an event was rehearsed in the ears of the children of the survivors again and again, and possibly made the basis of some religious </a:t>
            </a:r>
            <a:r>
              <a:rPr lang="en-US" sz="2800" dirty="0" smtClean="0">
                <a:latin typeface="Times New Roman" panose="02020603050405020304" pitchFamily="18" charset="0"/>
                <a:cs typeface="Times New Roman" panose="02020603050405020304" pitchFamily="18" charset="0"/>
              </a:rPr>
              <a:t>observances” </a:t>
            </a:r>
            <a:r>
              <a:rPr lang="en-US" sz="2800" dirty="0">
                <a:latin typeface="Times New Roman" panose="02020603050405020304" pitchFamily="18" charset="0"/>
                <a:cs typeface="Times New Roman" panose="02020603050405020304" pitchFamily="18" charset="0"/>
              </a:rPr>
              <a:t>(1951, pp. 127-128</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11908" y="2606723"/>
            <a:ext cx="1965277" cy="830997"/>
          </a:xfrm>
          <a:prstGeom prst="rect">
            <a:avLst/>
          </a:prstGeom>
          <a:noFill/>
        </p:spPr>
        <p:txBody>
          <a:bodyPr wrap="square" rtlCol="0">
            <a:spAutoFit/>
          </a:bodyPr>
          <a:lstStyle/>
          <a:p>
            <a:pPr algn="ctr"/>
            <a:r>
              <a:rPr lang="en-US" sz="2400" b="1" dirty="0" smtClean="0"/>
              <a:t>Alfred M. </a:t>
            </a:r>
            <a:r>
              <a:rPr lang="en-US" sz="2400" b="1" dirty="0" err="1" smtClean="0"/>
              <a:t>Rehwinkel</a:t>
            </a:r>
            <a:endParaRPr lang="en-US" sz="2400" b="1" dirty="0"/>
          </a:p>
        </p:txBody>
      </p:sp>
    </p:spTree>
    <p:extLst>
      <p:ext uri="{BB962C8B-B14F-4D97-AF65-F5344CB8AC3E}">
        <p14:creationId xmlns:p14="http://schemas.microsoft.com/office/powerpoint/2010/main" val="3193458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pic>
        <p:nvPicPr>
          <p:cNvPr id="17410" name="Picture 2" descr="Flood Legen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3642" y="686481"/>
            <a:ext cx="6960358" cy="617151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http://ecx.images-amazon.com/images/I/419k7%2BC6-sL._SL500_.jpg"/>
          <p:cNvPicPr>
            <a:picLocks noChangeAspect="1" noChangeArrowheads="1"/>
          </p:cNvPicPr>
          <p:nvPr/>
        </p:nvPicPr>
        <p:blipFill rotWithShape="1">
          <a:blip r:embed="rId4">
            <a:extLst>
              <a:ext uri="{28A0092B-C50C-407E-A947-70E740481C1C}">
                <a14:useLocalDpi xmlns:a14="http://schemas.microsoft.com/office/drawing/2010/main" val="0"/>
              </a:ext>
            </a:extLst>
          </a:blip>
          <a:srcRect l="9323" t="8740" r="10835" b="18185"/>
          <a:stretch/>
        </p:blipFill>
        <p:spPr bwMode="auto">
          <a:xfrm rot="21267259">
            <a:off x="232657" y="266731"/>
            <a:ext cx="1704680" cy="23496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2893325"/>
            <a:ext cx="2169994" cy="400110"/>
          </a:xfrm>
          <a:prstGeom prst="rect">
            <a:avLst/>
          </a:prstGeom>
          <a:noFill/>
        </p:spPr>
        <p:txBody>
          <a:bodyPr wrap="square" rtlCol="0">
            <a:spAutoFit/>
          </a:bodyPr>
          <a:lstStyle/>
          <a:p>
            <a:pPr algn="ctr"/>
            <a:r>
              <a:rPr lang="en-US" sz="2000" b="1" dirty="0" smtClean="0">
                <a:solidFill>
                  <a:srgbClr val="FFFFCC"/>
                </a:solidFill>
              </a:rPr>
              <a:t>Byron C. Nelson</a:t>
            </a:r>
            <a:endParaRPr lang="en-US" sz="2000" b="1" dirty="0">
              <a:solidFill>
                <a:srgbClr val="FFFFCC"/>
              </a:solidFill>
            </a:endParaRPr>
          </a:p>
        </p:txBody>
      </p:sp>
    </p:spTree>
    <p:extLst>
      <p:ext uri="{BB962C8B-B14F-4D97-AF65-F5344CB8AC3E}">
        <p14:creationId xmlns:p14="http://schemas.microsoft.com/office/powerpoint/2010/main" val="2445214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http://static.icr.org/i/wide/earth_curve_wide.jpg"/>
          <p:cNvPicPr>
            <a:picLocks noChangeAspect="1" noChangeArrowheads="1"/>
          </p:cNvPicPr>
          <p:nvPr/>
        </p:nvPicPr>
        <p:blipFill>
          <a:blip r:embed="rId2" cstate="print"/>
          <a:srcRect/>
          <a:stretch>
            <a:fillRect/>
          </a:stretch>
        </p:blipFill>
        <p:spPr bwMode="auto">
          <a:xfrm>
            <a:off x="-3505200" y="0"/>
            <a:ext cx="16136471" cy="6858000"/>
          </a:xfrm>
          <a:prstGeom prst="rect">
            <a:avLst/>
          </a:prstGeom>
          <a:noFill/>
        </p:spPr>
      </p:pic>
      <p:sp>
        <p:nvSpPr>
          <p:cNvPr id="3" name="TextBox 2"/>
          <p:cNvSpPr txBox="1"/>
          <p:nvPr/>
        </p:nvSpPr>
        <p:spPr>
          <a:xfrm>
            <a:off x="609600" y="1371600"/>
            <a:ext cx="8001000" cy="5262979"/>
          </a:xfrm>
          <a:prstGeom prst="rect">
            <a:avLst/>
          </a:prstGeom>
          <a:noFill/>
        </p:spPr>
        <p:txBody>
          <a:bodyPr wrap="square" rtlCol="0">
            <a:spAutoFit/>
          </a:bodyPr>
          <a:lstStyle/>
          <a:p>
            <a:pPr>
              <a:buFont typeface="Arial" pitchFamily="34" charset="0"/>
              <a:buChar char="•"/>
            </a:pPr>
            <a:r>
              <a:rPr lang="en-US" sz="2400" dirty="0" smtClean="0">
                <a:solidFill>
                  <a:schemeClr val="bg1"/>
                </a:solidFill>
                <a:effectLst>
                  <a:outerShdw blurRad="38100" dist="38100" dir="2700000" algn="tl">
                    <a:srgbClr val="000000">
                      <a:alpha val="43137"/>
                    </a:srgbClr>
                  </a:outerShdw>
                </a:effectLst>
              </a:rPr>
              <a:t> Legends have been reported from nations such as China, Babylon, Mexico, Egypt, Sudan, Syria, Persia, India, Norway, Wales, Ireland, Indonesia, Romania, etc</a:t>
            </a:r>
          </a:p>
          <a:p>
            <a:pPr>
              <a:buFont typeface="Arial" pitchFamily="34" charset="0"/>
              <a:buChar char="•"/>
            </a:pPr>
            <a:endParaRPr lang="en-US" sz="2400" dirty="0" smtClean="0">
              <a:solidFill>
                <a:schemeClr val="bg1"/>
              </a:solidFill>
              <a:effectLst>
                <a:outerShdw blurRad="38100" dist="38100" dir="2700000" algn="tl">
                  <a:srgbClr val="000000">
                    <a:alpha val="43137"/>
                  </a:srgbClr>
                </a:outerShdw>
              </a:effectLst>
            </a:endParaRPr>
          </a:p>
          <a:p>
            <a:pPr>
              <a:buFont typeface="Arial" pitchFamily="34" charset="0"/>
              <a:buChar char="•"/>
            </a:pPr>
            <a:r>
              <a:rPr lang="en-US" sz="2400" dirty="0" smtClean="0">
                <a:solidFill>
                  <a:schemeClr val="bg1"/>
                </a:solidFill>
                <a:effectLst>
                  <a:outerShdw blurRad="38100" dist="38100" dir="2700000" algn="tl">
                    <a:srgbClr val="000000">
                      <a:alpha val="43137"/>
                    </a:srgbClr>
                  </a:outerShdw>
                </a:effectLst>
              </a:rPr>
              <a:t> “In 95 percent of the more than two hundred flood legends, the flood was worldwide; in 88 percent, a certain family was favored; in 70 percent, survival was by means of a boat; in 67 percent, animals were also saved; in 66 percent, the flood was due to the wickedness of man; in 66 percent, the survivors had been forewarned; in 57 percent, they ended up on a mountain; in 35 percent, birds were sent out from the boat; and in 9 percent, exactly eight people were spared.” (James </a:t>
            </a:r>
            <a:r>
              <a:rPr lang="en-US" sz="2400" dirty="0" err="1" smtClean="0">
                <a:solidFill>
                  <a:schemeClr val="bg1"/>
                </a:solidFill>
                <a:effectLst>
                  <a:outerShdw blurRad="38100" dist="38100" dir="2700000" algn="tl">
                    <a:srgbClr val="000000">
                      <a:alpha val="43137"/>
                    </a:srgbClr>
                  </a:outerShdw>
                </a:effectLst>
              </a:rPr>
              <a:t>Perioff</a:t>
            </a:r>
            <a:r>
              <a:rPr lang="en-US" sz="2400" dirty="0" smtClean="0">
                <a:solidFill>
                  <a:schemeClr val="bg1"/>
                </a:solidFill>
                <a:effectLst>
                  <a:outerShdw blurRad="38100" dist="38100" dir="2700000" algn="tl">
                    <a:srgbClr val="000000">
                      <a:alpha val="43137"/>
                    </a:srgbClr>
                  </a:outerShdw>
                </a:effectLst>
              </a:rPr>
              <a:t>, </a:t>
            </a:r>
            <a:r>
              <a:rPr lang="en-US" sz="2400" i="1" dirty="0" smtClean="0">
                <a:solidFill>
                  <a:schemeClr val="bg1"/>
                </a:solidFill>
                <a:effectLst>
                  <a:outerShdw blurRad="38100" dist="38100" dir="2700000" algn="tl">
                    <a:srgbClr val="000000">
                      <a:alpha val="43137"/>
                    </a:srgbClr>
                  </a:outerShdw>
                </a:effectLst>
              </a:rPr>
              <a:t>Tornado in a Junkyard: The Relentless Myth of Darwinism</a:t>
            </a:r>
            <a:r>
              <a:rPr lang="en-US" sz="2400" dirty="0" smtClean="0">
                <a:solidFill>
                  <a:schemeClr val="bg1"/>
                </a:solidFill>
                <a:effectLst>
                  <a:outerShdw blurRad="38100" dist="38100" dir="2700000" algn="tl">
                    <a:srgbClr val="000000">
                      <a:alpha val="43137"/>
                    </a:srgbClr>
                  </a:outerShdw>
                </a:effectLst>
              </a:rPr>
              <a:t>, 168) </a:t>
            </a:r>
          </a:p>
          <a:p>
            <a:pPr>
              <a:buFont typeface="Arial" pitchFamily="34" charset="0"/>
              <a:buChar char="•"/>
            </a:pPr>
            <a:endParaRPr lang="en-US" sz="2400"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2493548" y="304800"/>
            <a:ext cx="4212052" cy="923330"/>
          </a:xfrm>
          <a:prstGeom prst="rect">
            <a:avLst/>
          </a:prstGeom>
          <a:noFill/>
        </p:spPr>
        <p:txBody>
          <a:bodyPr wrap="non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Flood Legends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7317147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Genesis Flood</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017968" y="3294884"/>
            <a:ext cx="7359912" cy="2554545"/>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 The Bible Story</a:t>
            </a: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Was it Universal or Local?</a:t>
            </a:r>
          </a:p>
          <a:p>
            <a:pPr marL="400050" indent="-400050">
              <a:buFont typeface="+mj-lt"/>
              <a:buAutoNum type="romanUcPeriod"/>
            </a:pPr>
            <a:r>
              <a:rPr lang="en-US" sz="4000" b="1" dirty="0" smtClean="0">
                <a:solidFill>
                  <a:prstClr val="black"/>
                </a:solidFill>
                <a:latin typeface="Baskerville Old Face" panose="02020602080505020303" pitchFamily="18" charset="0"/>
              </a:rPr>
              <a:t> Evidence of the Flood</a:t>
            </a: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Flood Explains &amp; Answers</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486437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Flood Explains and Answers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52322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For the geological phenomena</a:t>
            </a:r>
          </a:p>
        </p:txBody>
      </p:sp>
      <p:sp>
        <p:nvSpPr>
          <p:cNvPr id="3" name="TextBox 2"/>
          <p:cNvSpPr txBox="1"/>
          <p:nvPr/>
        </p:nvSpPr>
        <p:spPr>
          <a:xfrm>
            <a:off x="747096" y="2442950"/>
            <a:ext cx="8114128" cy="3970318"/>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“This writer contends that the Genesis flood of Genesis 6-8 is an adequate answer for the geological phenomena which we observe today. In fact, most paleontological and geological phenomena we see today can be explained only in light of cataclysmal geology; that is, fossils and strata were formed by sudden burial and sedimentation and not by a slow process of natural happenings – uniformitarianism” (Roger E. Dickson, </a:t>
            </a:r>
            <a:r>
              <a:rPr lang="en-US" sz="2800" i="1" dirty="0" smtClean="0">
                <a:latin typeface="Times New Roman" panose="02020603050405020304" pitchFamily="18" charset="0"/>
                <a:cs typeface="Times New Roman" panose="02020603050405020304" pitchFamily="18" charset="0"/>
              </a:rPr>
              <a:t>The Fall of Unbelief</a:t>
            </a:r>
            <a:r>
              <a:rPr lang="en-US" sz="2800" dirty="0" smtClean="0">
                <a:latin typeface="Times New Roman" panose="02020603050405020304" pitchFamily="18" charset="0"/>
                <a:cs typeface="Times New Roman" panose="02020603050405020304" pitchFamily="18" charset="0"/>
              </a:rPr>
              <a:t>, 243).</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9429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The Flood Explains and Answers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138499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For the geological phenomena</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28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lang="en-US" sz="2800" b="1" dirty="0" smtClean="0">
                <a:solidFill>
                  <a:prstClr val="black"/>
                </a:solidFill>
                <a:latin typeface="Arial Narrow" panose="020B0606020202030204" pitchFamily="34" charset="0"/>
              </a:rPr>
              <a:t>What happened to dinosaurs</a:t>
            </a:r>
            <a:endPar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46941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772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99"/>
                </a:solidFill>
                <a:effectLst>
                  <a:outerShdw blurRad="38100" dist="38100" dir="2700000" algn="tl">
                    <a:srgbClr val="000000">
                      <a:alpha val="43137"/>
                    </a:srgbClr>
                  </a:outerShdw>
                </a:effectLst>
              </a:rPr>
              <a:t>What Happened To Dinosaurs?</a:t>
            </a:r>
            <a:endParaRPr lang="en-US" sz="3200" dirty="0">
              <a:solidFill>
                <a:srgbClr val="FFFF99"/>
              </a:solidFill>
              <a:effectLst>
                <a:outerShdw blurRad="38100" dist="38100" dir="2700000" algn="tl">
                  <a:srgbClr val="000000">
                    <a:alpha val="43137"/>
                  </a:srgbClr>
                </a:outerShdw>
              </a:effectLst>
            </a:endParaRPr>
          </a:p>
        </p:txBody>
      </p:sp>
      <p:sp>
        <p:nvSpPr>
          <p:cNvPr id="3" name="TextBox 2"/>
          <p:cNvSpPr txBox="1"/>
          <p:nvPr/>
        </p:nvSpPr>
        <p:spPr>
          <a:xfrm>
            <a:off x="457200" y="1371600"/>
            <a:ext cx="8382000" cy="3046988"/>
          </a:xfrm>
          <a:prstGeom prst="rect">
            <a:avLst/>
          </a:prstGeom>
          <a:noFill/>
        </p:spPr>
        <p:txBody>
          <a:bodyPr wrap="square" rtlCol="0">
            <a:spAutoFit/>
          </a:bodyPr>
          <a:lstStyle/>
          <a:p>
            <a:r>
              <a:rPr lang="en-US" sz="2400" b="1" dirty="0" smtClean="0">
                <a:solidFill>
                  <a:srgbClr val="002060"/>
                </a:solidFill>
              </a:rPr>
              <a:t>Evolutionist Explanation</a:t>
            </a:r>
          </a:p>
          <a:p>
            <a:pPr marL="914400" lvl="1" indent="-457200">
              <a:buFont typeface="Arial" panose="020B0604020202020204" pitchFamily="34" charset="0"/>
              <a:buChar char="•"/>
            </a:pPr>
            <a:r>
              <a:rPr lang="en-US" sz="2400" dirty="0" smtClean="0"/>
              <a:t>Sudden climate change – couldn’t survive</a:t>
            </a:r>
          </a:p>
          <a:p>
            <a:pPr marL="914400" lvl="1" indent="-457200">
              <a:buFont typeface="Arial" panose="020B0604020202020204" pitchFamily="34" charset="0"/>
              <a:buChar char="•"/>
            </a:pPr>
            <a:r>
              <a:rPr lang="en-US" sz="2400" dirty="0" smtClean="0"/>
              <a:t>Asteroid (6 mi wide) impacted the earth (caused dust &amp; soot to block sun rays causing plants to die (in turn the herbivores and then the carnivores) (Thompson, </a:t>
            </a:r>
            <a:r>
              <a:rPr lang="en-US" sz="2400" i="1" dirty="0" smtClean="0"/>
              <a:t>Dinosaur Controversy</a:t>
            </a:r>
            <a:r>
              <a:rPr lang="en-US" sz="2400" dirty="0" smtClean="0"/>
              <a:t>)</a:t>
            </a:r>
          </a:p>
          <a:p>
            <a:pPr marL="914400" lvl="1" indent="-457200">
              <a:buFont typeface="Arial" panose="020B0604020202020204" pitchFamily="34" charset="0"/>
              <a:buChar char="•"/>
            </a:pPr>
            <a:r>
              <a:rPr lang="en-US" sz="2400" dirty="0" smtClean="0"/>
              <a:t>Massive disease</a:t>
            </a:r>
          </a:p>
          <a:p>
            <a:pPr marL="914400" lvl="1" indent="-457200">
              <a:buFont typeface="Arial" panose="020B0604020202020204" pitchFamily="34" charset="0"/>
              <a:buChar char="•"/>
            </a:pPr>
            <a:r>
              <a:rPr lang="en-US" sz="2400" dirty="0" smtClean="0"/>
              <a:t>Volcanic Greenhouse</a:t>
            </a:r>
          </a:p>
        </p:txBody>
      </p:sp>
    </p:spTree>
    <p:extLst>
      <p:ext uri="{BB962C8B-B14F-4D97-AF65-F5344CB8AC3E}">
        <p14:creationId xmlns:p14="http://schemas.microsoft.com/office/powerpoint/2010/main" val="3458490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55626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4000" dirty="0" smtClean="0"/>
              <a:t>Response:</a:t>
            </a:r>
            <a:endParaRPr lang="en-US" sz="4000" dirty="0"/>
          </a:p>
        </p:txBody>
      </p:sp>
      <p:sp>
        <p:nvSpPr>
          <p:cNvPr id="3" name="TextBox 2"/>
          <p:cNvSpPr txBox="1"/>
          <p:nvPr/>
        </p:nvSpPr>
        <p:spPr>
          <a:xfrm>
            <a:off x="381000" y="1905000"/>
            <a:ext cx="8153400" cy="3000821"/>
          </a:xfrm>
          <a:prstGeom prst="rect">
            <a:avLst/>
          </a:prstGeom>
          <a:noFill/>
        </p:spPr>
        <p:txBody>
          <a:bodyPr wrap="square" rtlCol="0">
            <a:spAutoFit/>
          </a:bodyPr>
          <a:lstStyle/>
          <a:p>
            <a:pPr marL="457200" indent="-457200">
              <a:buFont typeface="+mj-lt"/>
              <a:buAutoNum type="arabicPeriod"/>
            </a:pPr>
            <a:r>
              <a:rPr lang="en-US" sz="2800" dirty="0" smtClean="0"/>
              <a:t>Why did the asteroid kill every dinosaur but left many other forms of life unharmed?</a:t>
            </a:r>
          </a:p>
          <a:p>
            <a:pPr marL="457200" indent="-457200">
              <a:buFont typeface="+mj-lt"/>
              <a:buAutoNum type="arabicPeriod"/>
            </a:pPr>
            <a:endParaRPr lang="en-US" sz="1050" dirty="0" smtClean="0"/>
          </a:p>
          <a:p>
            <a:pPr marL="457200" indent="-457200">
              <a:buFont typeface="+mj-lt"/>
              <a:buAutoNum type="arabicPeriod"/>
            </a:pPr>
            <a:r>
              <a:rPr lang="en-US" sz="2800" dirty="0" smtClean="0"/>
              <a:t>Why did the asteroid not kill other reptiles such as turtles and alligators?</a:t>
            </a:r>
          </a:p>
          <a:p>
            <a:pPr marL="457200" indent="-457200">
              <a:buFont typeface="+mj-lt"/>
              <a:buAutoNum type="arabicPeriod"/>
            </a:pPr>
            <a:endParaRPr lang="en-US" sz="1050" dirty="0" smtClean="0"/>
          </a:p>
          <a:p>
            <a:pPr marL="457200" indent="-457200">
              <a:buFont typeface="+mj-lt"/>
              <a:buAutoNum type="arabicPeriod"/>
            </a:pPr>
            <a:r>
              <a:rPr lang="en-US" sz="2800" dirty="0" smtClean="0"/>
              <a:t>Nothing in the fossil record supports the idea that all the dinosaurs died at once.</a:t>
            </a:r>
            <a:endParaRPr lang="en-US" sz="2800" dirty="0"/>
          </a:p>
        </p:txBody>
      </p:sp>
    </p:spTree>
    <p:extLst>
      <p:ext uri="{BB962C8B-B14F-4D97-AF65-F5344CB8AC3E}">
        <p14:creationId xmlns:p14="http://schemas.microsoft.com/office/powerpoint/2010/main" val="393427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58606" y="304800"/>
            <a:ext cx="278499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2060"/>
                </a:solidFill>
                <a:effectLst>
                  <a:outerShdw blurRad="50800" dist="39000" dir="5460000" algn="tl">
                    <a:srgbClr val="000000">
                      <a:alpha val="38000"/>
                    </a:srgbClr>
                  </a:outerShdw>
                </a:effectLst>
              </a:rPr>
              <a:t>All Agree</a:t>
            </a:r>
            <a:endParaRPr lang="en-US" sz="5400" b="1" cap="none" spc="0" dirty="0">
              <a:ln w="11430"/>
              <a:solidFill>
                <a:srgbClr val="002060"/>
              </a:solidFill>
              <a:effectLst>
                <a:outerShdw blurRad="50800" dist="39000" dir="5460000" algn="tl">
                  <a:srgbClr val="000000">
                    <a:alpha val="38000"/>
                  </a:srgbClr>
                </a:outerShdw>
              </a:effectLst>
            </a:endParaRPr>
          </a:p>
        </p:txBody>
      </p:sp>
      <p:sp>
        <p:nvSpPr>
          <p:cNvPr id="3" name="TextBox 2"/>
          <p:cNvSpPr txBox="1"/>
          <p:nvPr/>
        </p:nvSpPr>
        <p:spPr>
          <a:xfrm>
            <a:off x="990600" y="2133600"/>
            <a:ext cx="6934200" cy="1754326"/>
          </a:xfrm>
          <a:prstGeom prst="rect">
            <a:avLst/>
          </a:prstGeom>
          <a:noFill/>
        </p:spPr>
        <p:txBody>
          <a:bodyPr wrap="square" rtlCol="0">
            <a:spAutoFit/>
          </a:bodyPr>
          <a:lstStyle/>
          <a:p>
            <a:pPr algn="ctr"/>
            <a:r>
              <a:rPr lang="en-US" sz="3600" dirty="0" smtClean="0"/>
              <a:t>Something Catastrophic</a:t>
            </a:r>
          </a:p>
          <a:p>
            <a:pPr algn="ctr"/>
            <a:r>
              <a:rPr lang="en-US" sz="3600" dirty="0" smtClean="0"/>
              <a:t>Sudden</a:t>
            </a:r>
          </a:p>
          <a:p>
            <a:pPr algn="ctr"/>
            <a:r>
              <a:rPr lang="en-US" sz="3600" dirty="0" smtClean="0"/>
              <a:t>(Account for fossil record) </a:t>
            </a:r>
            <a:endParaRPr lang="en-US" sz="3600" dirty="0"/>
          </a:p>
        </p:txBody>
      </p:sp>
    </p:spTree>
    <p:extLst>
      <p:ext uri="{BB962C8B-B14F-4D97-AF65-F5344CB8AC3E}">
        <p14:creationId xmlns:p14="http://schemas.microsoft.com/office/powerpoint/2010/main" val="3374240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371600"/>
            <a:ext cx="8382000" cy="1938992"/>
          </a:xfrm>
          <a:prstGeom prst="rect">
            <a:avLst/>
          </a:prstGeom>
          <a:noFill/>
        </p:spPr>
        <p:txBody>
          <a:bodyPr wrap="square" rtlCol="0">
            <a:spAutoFit/>
          </a:bodyPr>
          <a:lstStyle/>
          <a:p>
            <a:r>
              <a:rPr lang="en-US" sz="2400" b="1" dirty="0" smtClean="0">
                <a:solidFill>
                  <a:srgbClr val="002060"/>
                </a:solidFill>
              </a:rPr>
              <a:t>Evolutionist Explanation</a:t>
            </a:r>
          </a:p>
          <a:p>
            <a:r>
              <a:rPr lang="en-US" sz="2400" b="1" dirty="0" smtClean="0">
                <a:solidFill>
                  <a:srgbClr val="002060"/>
                </a:solidFill>
              </a:rPr>
              <a:t>Creationist Explanation</a:t>
            </a:r>
          </a:p>
          <a:p>
            <a:pPr marL="914400" lvl="1" indent="-457200">
              <a:buFont typeface="Arial" panose="020B0604020202020204" pitchFamily="34" charset="0"/>
              <a:buChar char="•"/>
            </a:pPr>
            <a:r>
              <a:rPr lang="en-US" sz="2400" dirty="0" smtClean="0"/>
              <a:t>Flood (Gen. 6-8)</a:t>
            </a:r>
          </a:p>
          <a:p>
            <a:pPr marL="1371600" lvl="2" indent="-457200">
              <a:buFont typeface="Wingdings" panose="05000000000000000000" pitchFamily="2" charset="2"/>
              <a:buChar char="ü"/>
            </a:pPr>
            <a:r>
              <a:rPr lang="en-US" sz="2400" dirty="0" smtClean="0"/>
              <a:t>Global (7:19)</a:t>
            </a:r>
          </a:p>
          <a:p>
            <a:pPr marL="1371600" lvl="2" indent="-457200">
              <a:buFont typeface="Wingdings" panose="05000000000000000000" pitchFamily="2" charset="2"/>
              <a:buChar char="ü"/>
            </a:pPr>
            <a:r>
              <a:rPr lang="en-US" sz="2400" dirty="0" smtClean="0"/>
              <a:t>Explains the sudden death, massive fossil graveyard</a:t>
            </a:r>
          </a:p>
        </p:txBody>
      </p:sp>
      <p:sp>
        <p:nvSpPr>
          <p:cNvPr id="5" name="Rectangle 4"/>
          <p:cNvSpPr/>
          <p:nvPr/>
        </p:nvSpPr>
        <p:spPr>
          <a:xfrm>
            <a:off x="685800" y="304800"/>
            <a:ext cx="7772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99"/>
                </a:solidFill>
                <a:effectLst>
                  <a:outerShdw blurRad="38100" dist="38100" dir="2700000" algn="tl">
                    <a:srgbClr val="000000">
                      <a:alpha val="43137"/>
                    </a:srgbClr>
                  </a:outerShdw>
                </a:effectLst>
              </a:rPr>
              <a:t>What Happened To Dinosaurs?</a:t>
            </a:r>
            <a:endParaRPr lang="en-US" sz="3200"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0608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371600"/>
            <a:ext cx="8382000" cy="2677656"/>
          </a:xfrm>
          <a:prstGeom prst="rect">
            <a:avLst/>
          </a:prstGeom>
          <a:noFill/>
        </p:spPr>
        <p:txBody>
          <a:bodyPr wrap="square" rtlCol="0">
            <a:spAutoFit/>
          </a:bodyPr>
          <a:lstStyle/>
          <a:p>
            <a:r>
              <a:rPr lang="en-US" sz="2400" b="1" dirty="0" smtClean="0">
                <a:solidFill>
                  <a:srgbClr val="002060"/>
                </a:solidFill>
              </a:rPr>
              <a:t>Evolutionist Explanation</a:t>
            </a:r>
          </a:p>
          <a:p>
            <a:r>
              <a:rPr lang="en-US" sz="2400" b="1" dirty="0" smtClean="0">
                <a:solidFill>
                  <a:srgbClr val="002060"/>
                </a:solidFill>
              </a:rPr>
              <a:t>Creationist Explanation</a:t>
            </a:r>
          </a:p>
          <a:p>
            <a:pPr marL="914400" lvl="1" indent="-457200">
              <a:buFont typeface="Arial" panose="020B0604020202020204" pitchFamily="34" charset="0"/>
              <a:buChar char="•"/>
            </a:pPr>
            <a:r>
              <a:rPr lang="en-US" sz="2400" dirty="0" smtClean="0"/>
              <a:t>Flood (Gen. 6-8)</a:t>
            </a:r>
          </a:p>
          <a:p>
            <a:pPr marL="914400" lvl="1" indent="-457200">
              <a:buFont typeface="Arial" panose="020B0604020202020204" pitchFamily="34" charset="0"/>
              <a:buChar char="•"/>
            </a:pPr>
            <a:r>
              <a:rPr lang="en-US" sz="2400" dirty="0" smtClean="0"/>
              <a:t>In The Ark</a:t>
            </a:r>
          </a:p>
          <a:p>
            <a:pPr marL="1371600" lvl="2" indent="-457200">
              <a:buFont typeface="+mj-lt"/>
              <a:buAutoNum type="alphaLcPeriod"/>
            </a:pPr>
            <a:r>
              <a:rPr lang="en-US" sz="2400" dirty="0" smtClean="0"/>
              <a:t>Some must have survived in the ark</a:t>
            </a:r>
          </a:p>
          <a:p>
            <a:pPr marL="1371600" lvl="2" indent="-457200">
              <a:buFont typeface="+mj-lt"/>
              <a:buAutoNum type="alphaLcPeriod"/>
            </a:pPr>
            <a:r>
              <a:rPr lang="en-US" sz="2400" dirty="0" smtClean="0"/>
              <a:t>He took two of every kind, not species (Gen. 6:19-20)</a:t>
            </a:r>
          </a:p>
          <a:p>
            <a:pPr marL="1371600" lvl="2" indent="-457200">
              <a:buFont typeface="+mj-lt"/>
              <a:buAutoNum type="alphaLcPeriod"/>
            </a:pPr>
            <a:r>
              <a:rPr lang="en-US" sz="2400" dirty="0" smtClean="0"/>
              <a:t>How in the ark?</a:t>
            </a:r>
          </a:p>
        </p:txBody>
      </p:sp>
      <p:sp>
        <p:nvSpPr>
          <p:cNvPr id="4" name="Rectangle 3"/>
          <p:cNvSpPr/>
          <p:nvPr/>
        </p:nvSpPr>
        <p:spPr>
          <a:xfrm>
            <a:off x="685800" y="304800"/>
            <a:ext cx="7772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99"/>
                </a:solidFill>
                <a:effectLst>
                  <a:outerShdw blurRad="38100" dist="38100" dir="2700000" algn="tl">
                    <a:srgbClr val="000000">
                      <a:alpha val="43137"/>
                    </a:srgbClr>
                  </a:outerShdw>
                </a:effectLst>
              </a:rPr>
              <a:t>What Happened To Dinosaurs?</a:t>
            </a:r>
            <a:endParaRPr lang="en-US" sz="3200"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10380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3" name="Picture 3" descr="http://endsofearth.files.wordpress.com/2008/08/noahs_ark.jpg?w=300&amp;h=203">
            <a:hlinkClick r:id="rId2"/>
          </p:cNvPr>
          <p:cNvPicPr>
            <a:picLocks noChangeAspect="1" noChangeArrowheads="1"/>
          </p:cNvPicPr>
          <p:nvPr/>
        </p:nvPicPr>
        <p:blipFill>
          <a:blip r:embed="rId3" cstate="print"/>
          <a:srcRect/>
          <a:stretch>
            <a:fillRect/>
          </a:stretch>
        </p:blipFill>
        <p:spPr bwMode="auto">
          <a:xfrm>
            <a:off x="762000" y="228600"/>
            <a:ext cx="2667000" cy="1804671"/>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3657600" y="533400"/>
            <a:ext cx="5486400" cy="1446550"/>
          </a:xfrm>
          <a:prstGeom prst="rect">
            <a:avLst/>
          </a:prstGeom>
          <a:noFill/>
        </p:spPr>
        <p:txBody>
          <a:bodyPr wrap="square" lIns="91440" tIns="45720" rIns="91440" bIns="45720">
            <a:spAutoFit/>
          </a:bodyPr>
          <a:lstStyle/>
          <a:p>
            <a:pPr algn="ctr"/>
            <a:r>
              <a:rPr lang="en-US" sz="4400" b="1" spc="0"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How Was It</a:t>
            </a:r>
          </a:p>
          <a:p>
            <a:pPr algn="ctr"/>
            <a:r>
              <a:rPr lang="en-US" sz="4400" b="1"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Possible In The Ark?</a:t>
            </a:r>
            <a:endParaRPr lang="en-US" sz="4400" b="1" spc="0"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endParaRPr>
          </a:p>
        </p:txBody>
      </p:sp>
      <p:sp>
        <p:nvSpPr>
          <p:cNvPr id="5" name="TextBox 4"/>
          <p:cNvSpPr txBox="1"/>
          <p:nvPr/>
        </p:nvSpPr>
        <p:spPr>
          <a:xfrm>
            <a:off x="762000" y="2286000"/>
            <a:ext cx="7391400" cy="1569660"/>
          </a:xfrm>
          <a:prstGeom prst="rect">
            <a:avLst/>
          </a:prstGeom>
          <a:noFill/>
        </p:spPr>
        <p:txBody>
          <a:bodyPr wrap="square" rtlCol="0">
            <a:spAutoFit/>
          </a:bodyPr>
          <a:lstStyle/>
          <a:p>
            <a:pPr marL="342900" indent="-342900">
              <a:buFont typeface="+mj-lt"/>
              <a:buAutoNum type="arabicPeriod"/>
            </a:pPr>
            <a:r>
              <a:rPr lang="en-US" sz="2400" b="1" dirty="0" smtClean="0"/>
              <a:t>Ark was huge:</a:t>
            </a:r>
          </a:p>
          <a:p>
            <a:pPr marL="800100" lvl="1" indent="-342900">
              <a:buFont typeface="Arial" pitchFamily="34" charset="0"/>
              <a:buChar char="•"/>
            </a:pPr>
            <a:r>
              <a:rPr lang="en-US" sz="2400" dirty="0" smtClean="0"/>
              <a:t>450 ft long, 75 ft wide, 45 ft high</a:t>
            </a:r>
          </a:p>
          <a:p>
            <a:pPr marL="800100" lvl="1" indent="-342900">
              <a:buFont typeface="Arial" pitchFamily="34" charset="0"/>
              <a:buChar char="•"/>
            </a:pPr>
            <a:r>
              <a:rPr lang="en-US" sz="2400" dirty="0" smtClean="0"/>
              <a:t>100,000 sq. ft</a:t>
            </a:r>
          </a:p>
          <a:p>
            <a:pPr marL="800100" lvl="1" indent="-342900">
              <a:buFont typeface="Arial" pitchFamily="34" charset="0"/>
              <a:buChar char="•"/>
            </a:pPr>
            <a:r>
              <a:rPr lang="en-US" sz="2400" dirty="0" smtClean="0"/>
              <a:t>Hold 520 modern railroad boxcars! </a:t>
            </a:r>
            <a:endParaRPr lang="en-US" sz="2400" dirty="0"/>
          </a:p>
        </p:txBody>
      </p:sp>
      <p:pic>
        <p:nvPicPr>
          <p:cNvPr id="138247" name="Picture 7" descr="http://www.rcnrhs.com/box11.jpg"/>
          <p:cNvPicPr>
            <a:picLocks noChangeAspect="1" noChangeArrowheads="1"/>
          </p:cNvPicPr>
          <p:nvPr/>
        </p:nvPicPr>
        <p:blipFill>
          <a:blip r:embed="rId4" cstate="print"/>
          <a:srcRect/>
          <a:stretch>
            <a:fillRect/>
          </a:stretch>
        </p:blipFill>
        <p:spPr bwMode="auto">
          <a:xfrm>
            <a:off x="4953000" y="4066242"/>
            <a:ext cx="4191000" cy="2791757"/>
          </a:xfrm>
          <a:prstGeom prst="rect">
            <a:avLst/>
          </a:prstGeom>
          <a:ln>
            <a:noFill/>
          </a:ln>
          <a:effectLst>
            <a:softEdge rad="112500"/>
          </a:effectLst>
        </p:spPr>
      </p:pic>
    </p:spTree>
    <p:extLst>
      <p:ext uri="{BB962C8B-B14F-4D97-AF65-F5344CB8AC3E}">
        <p14:creationId xmlns:p14="http://schemas.microsoft.com/office/powerpoint/2010/main" val="1850886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1800" decel="100000" fill="hold"/>
                                        <p:tgtEl>
                                          <p:spTgt spid="5"/>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138247"/>
                                        </p:tgtEl>
                                        <p:attrNameLst>
                                          <p:attrName>style.visibility</p:attrName>
                                        </p:attrNameLst>
                                      </p:cBhvr>
                                      <p:to>
                                        <p:strVal val="visible"/>
                                      </p:to>
                                    </p:set>
                                    <p:animEffect transition="in" filter="wipe(right)">
                                      <p:cBhvr>
                                        <p:cTn id="15" dur="2000"/>
                                        <p:tgtEl>
                                          <p:spTgt spid="138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3" name="Picture 3" descr="http://endsofearth.files.wordpress.com/2008/08/noahs_ark.jpg?w=300&amp;h=203">
            <a:hlinkClick r:id="rId2"/>
          </p:cNvPr>
          <p:cNvPicPr>
            <a:picLocks noChangeAspect="1" noChangeArrowheads="1"/>
          </p:cNvPicPr>
          <p:nvPr/>
        </p:nvPicPr>
        <p:blipFill>
          <a:blip r:embed="rId3" cstate="print"/>
          <a:srcRect/>
          <a:stretch>
            <a:fillRect/>
          </a:stretch>
        </p:blipFill>
        <p:spPr bwMode="auto">
          <a:xfrm>
            <a:off x="762000" y="228600"/>
            <a:ext cx="2667000" cy="1804671"/>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3657600" y="533400"/>
            <a:ext cx="5486400" cy="1446550"/>
          </a:xfrm>
          <a:prstGeom prst="rect">
            <a:avLst/>
          </a:prstGeom>
          <a:noFill/>
        </p:spPr>
        <p:txBody>
          <a:bodyPr wrap="square" lIns="91440" tIns="45720" rIns="91440" bIns="45720">
            <a:spAutoFit/>
          </a:bodyPr>
          <a:lstStyle/>
          <a:p>
            <a:pPr algn="ctr"/>
            <a:r>
              <a:rPr lang="en-US" sz="4400" b="1" spc="0"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How Was It</a:t>
            </a:r>
          </a:p>
          <a:p>
            <a:pPr algn="ctr"/>
            <a:r>
              <a:rPr lang="en-US" sz="4400" b="1"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Possible In The Ark?</a:t>
            </a:r>
            <a:endParaRPr lang="en-US" sz="4400" b="1" spc="0"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endParaRPr>
          </a:p>
        </p:txBody>
      </p:sp>
      <p:sp>
        <p:nvSpPr>
          <p:cNvPr id="5" name="TextBox 4"/>
          <p:cNvSpPr txBox="1"/>
          <p:nvPr/>
        </p:nvSpPr>
        <p:spPr>
          <a:xfrm>
            <a:off x="762000" y="2286000"/>
            <a:ext cx="7391400" cy="830997"/>
          </a:xfrm>
          <a:prstGeom prst="rect">
            <a:avLst/>
          </a:prstGeom>
          <a:noFill/>
        </p:spPr>
        <p:txBody>
          <a:bodyPr wrap="square" rtlCol="0">
            <a:spAutoFit/>
          </a:bodyPr>
          <a:lstStyle/>
          <a:p>
            <a:pPr marL="342900" indent="-342900">
              <a:buFont typeface="+mj-lt"/>
              <a:buAutoNum type="arabicPeriod"/>
            </a:pPr>
            <a:r>
              <a:rPr lang="en-US" sz="2400" b="1" dirty="0" smtClean="0"/>
              <a:t>Ark was huge:</a:t>
            </a:r>
          </a:p>
          <a:p>
            <a:pPr marL="342900" indent="-342900">
              <a:buFont typeface="+mj-lt"/>
              <a:buAutoNum type="arabicPeriod"/>
            </a:pPr>
            <a:r>
              <a:rPr lang="en-US" sz="2400" b="1" dirty="0" smtClean="0"/>
              <a:t>Not all dinosaurs were massive</a:t>
            </a:r>
            <a:endParaRPr lang="en-US" sz="2400" dirty="0"/>
          </a:p>
        </p:txBody>
      </p:sp>
    </p:spTree>
    <p:extLst>
      <p:ext uri="{BB962C8B-B14F-4D97-AF65-F5344CB8AC3E}">
        <p14:creationId xmlns:p14="http://schemas.microsoft.com/office/powerpoint/2010/main" val="1635717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94357"/>
            <a:ext cx="8915400" cy="6370975"/>
          </a:xfrm>
          <a:prstGeom prst="rect">
            <a:avLst/>
          </a:prstGeom>
          <a:solidFill>
            <a:srgbClr val="FFFF99"/>
          </a:solidFill>
          <a:ln>
            <a:solidFill>
              <a:schemeClr val="tx1"/>
            </a:solidFill>
          </a:ln>
        </p:spPr>
        <p:txBody>
          <a:bodyPr wrap="square" rtlCol="0">
            <a:spAutoFit/>
          </a:bodyPr>
          <a:lstStyle/>
          <a:p>
            <a:r>
              <a:rPr lang="en-US" sz="2400" dirty="0" smtClean="0">
                <a:latin typeface="Arial Narrow" pitchFamily="34" charset="0"/>
              </a:rPr>
              <a:t>“To some, the idea of dinosaurs on the ark seems absurd. However, it is not so hard to accept the idea of dinosaurs on the ark after considering the subject carefully. </a:t>
            </a:r>
            <a:r>
              <a:rPr lang="en-US" sz="2400" u="sng" dirty="0" smtClean="0">
                <a:latin typeface="Arial Narrow" pitchFamily="34" charset="0"/>
              </a:rPr>
              <a:t>First</a:t>
            </a:r>
            <a:r>
              <a:rPr lang="en-US" sz="2400" dirty="0" smtClean="0">
                <a:latin typeface="Arial Narrow" pitchFamily="34" charset="0"/>
              </a:rPr>
              <a:t>, remember that God was the Creator of all animals, and He knew exactly how big the ark needed to be in order to house all different kinds of land-living animals. </a:t>
            </a:r>
            <a:r>
              <a:rPr lang="en-US" sz="2400" u="sng" dirty="0" smtClean="0">
                <a:latin typeface="Arial Narrow" pitchFamily="34" charset="0"/>
              </a:rPr>
              <a:t>Second</a:t>
            </a:r>
            <a:r>
              <a:rPr lang="en-US" sz="2400" dirty="0" smtClean="0">
                <a:latin typeface="Arial Narrow" pitchFamily="34" charset="0"/>
              </a:rPr>
              <a:t>, contrary to popular belief, not all dinosaurs were massive. According to the famous evolutionary dinosaur fossil-hunter John Horner, the average dinosaur was only about the size of a large cow (see Horner and </a:t>
            </a:r>
            <a:r>
              <a:rPr lang="en-US" sz="2400" dirty="0" err="1" smtClean="0">
                <a:latin typeface="Arial Narrow" pitchFamily="34" charset="0"/>
              </a:rPr>
              <a:t>Lessem</a:t>
            </a:r>
            <a:r>
              <a:rPr lang="en-US" sz="2400" dirty="0" smtClean="0">
                <a:latin typeface="Arial Narrow" pitchFamily="34" charset="0"/>
              </a:rPr>
              <a:t>, 1993, p. 124). Many dinosaurs were only a few feet tall—even as full-grown adults. Some were as small as chickens. </a:t>
            </a:r>
            <a:r>
              <a:rPr lang="en-US" sz="2400" u="sng" dirty="0" smtClean="0">
                <a:latin typeface="Arial Narrow" pitchFamily="34" charset="0"/>
              </a:rPr>
              <a:t>Third</a:t>
            </a:r>
            <a:r>
              <a:rPr lang="en-US" sz="2400" dirty="0" smtClean="0">
                <a:latin typeface="Arial Narrow" pitchFamily="34" charset="0"/>
              </a:rPr>
              <a:t>, God may have allowed Noah to take baby dinosaurs into the ark, instead of those that were full grown. That allowance certainly would have saved space and reduced the amount of necessary food. The largest fossil dinosaur eggs indicate that a 40-foot-long dinosaur laid eggs that were less than a foot in diameter (see “Dinosaur Reproduction,” 2007). As hatchlings, even the largest dinosaurs were no bigger than an average house pet. Young dinosaurs on the ark would have needed no more space than the average dog.”</a:t>
            </a:r>
          </a:p>
          <a:p>
            <a:pPr algn="r"/>
            <a:r>
              <a:rPr lang="en-US" sz="2400" dirty="0" smtClean="0">
                <a:latin typeface="Arial Narrow" pitchFamily="34" charset="0"/>
              </a:rPr>
              <a:t>- Kyle Butts and Eric Lyons, </a:t>
            </a:r>
            <a:r>
              <a:rPr lang="en-US" sz="2400" i="1" dirty="0" smtClean="0">
                <a:latin typeface="Arial Narrow" pitchFamily="34" charset="0"/>
              </a:rPr>
              <a:t>What Happened to Dinosaurs?</a:t>
            </a:r>
          </a:p>
        </p:txBody>
      </p:sp>
    </p:spTree>
    <p:extLst>
      <p:ext uri="{BB962C8B-B14F-4D97-AF65-F5344CB8AC3E}">
        <p14:creationId xmlns:p14="http://schemas.microsoft.com/office/powerpoint/2010/main" val="28257308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CR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15354" cy="1050878"/>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http://www.icr.org/i/wide/thick_dino_w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5353" y="0"/>
            <a:ext cx="5701243" cy="20198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696703"/>
            <a:ext cx="9116595" cy="830997"/>
          </a:xfrm>
          <a:prstGeom prst="rect">
            <a:avLst/>
          </a:prstGeom>
          <a:solidFill>
            <a:srgbClr val="002060"/>
          </a:solidFill>
        </p:spPr>
        <p:txBody>
          <a:bodyPr wrap="square" rtlCol="0">
            <a:spAutoFit/>
          </a:bodyPr>
          <a:lstStyle/>
          <a:p>
            <a:pPr algn="ctr"/>
            <a:r>
              <a:rPr lang="en-US" sz="2800" dirty="0">
                <a:solidFill>
                  <a:srgbClr val="FFFF00"/>
                </a:solidFill>
              </a:rPr>
              <a:t>New Study Finds Dinosaur Models Are Too Thick</a:t>
            </a:r>
          </a:p>
          <a:p>
            <a:pPr algn="ctr"/>
            <a:r>
              <a:rPr lang="en-US" sz="2000" dirty="0">
                <a:solidFill>
                  <a:srgbClr val="FFFF00"/>
                </a:solidFill>
              </a:rPr>
              <a:t>by Brian Thomas, M.S. </a:t>
            </a:r>
          </a:p>
        </p:txBody>
      </p:sp>
      <p:sp>
        <p:nvSpPr>
          <p:cNvPr id="4" name="TextBox 3"/>
          <p:cNvSpPr txBox="1"/>
          <p:nvPr/>
        </p:nvSpPr>
        <p:spPr>
          <a:xfrm>
            <a:off x="368489" y="2665694"/>
            <a:ext cx="8639033" cy="4154984"/>
          </a:xfrm>
          <a:prstGeom prst="rect">
            <a:avLst/>
          </a:prstGeom>
          <a:noFill/>
        </p:spPr>
        <p:txBody>
          <a:bodyPr wrap="square" rtlCol="0">
            <a:spAutoFit/>
          </a:bodyPr>
          <a:lstStyle/>
          <a:p>
            <a:r>
              <a:rPr lang="en-US" sz="2400" dirty="0">
                <a:latin typeface="Arial Narrow" panose="020B0606020202030204" pitchFamily="34" charset="0"/>
              </a:rPr>
              <a:t>Dinosaur reconstructions in museums worldwide may all be too large, according to new research published in the </a:t>
            </a:r>
            <a:r>
              <a:rPr lang="en-US" sz="2400" i="1" dirty="0">
                <a:latin typeface="Arial Narrow" panose="020B0606020202030204" pitchFamily="34" charset="0"/>
              </a:rPr>
              <a:t>Journal of Zoology.</a:t>
            </a:r>
            <a:r>
              <a:rPr lang="en-US" sz="2400" dirty="0">
                <a:latin typeface="Arial Narrow" panose="020B0606020202030204" pitchFamily="34" charset="0"/>
              </a:rPr>
              <a:t> Researchers revisited the 25-year-old statistical formula used to estimate dinosaur mass, based on fossilized skeletal information. The old formula is “seriously flawed,” according to study author Gary Packard.</a:t>
            </a:r>
            <a:r>
              <a:rPr lang="en-US" sz="2400" baseline="30000" dirty="0">
                <a:latin typeface="Arial Narrow" panose="020B0606020202030204" pitchFamily="34" charset="0"/>
              </a:rPr>
              <a:t>1</a:t>
            </a:r>
            <a:endParaRPr lang="en-US" sz="2400" dirty="0">
              <a:latin typeface="Arial Narrow" panose="020B0606020202030204" pitchFamily="34" charset="0"/>
            </a:endParaRPr>
          </a:p>
          <a:p>
            <a:r>
              <a:rPr lang="en-US" sz="2400" dirty="0">
                <a:latin typeface="Arial Narrow" panose="020B0606020202030204" pitchFamily="34" charset="0"/>
              </a:rPr>
              <a:t>If the new formula holds up, it strengthens the feasibility of the Noah’s Ark account in Genesis, which has already been thoroughly established.</a:t>
            </a:r>
            <a:r>
              <a:rPr lang="en-US" sz="2400" baseline="30000" dirty="0">
                <a:latin typeface="Arial Narrow" panose="020B0606020202030204" pitchFamily="34" charset="0"/>
              </a:rPr>
              <a:t>2</a:t>
            </a:r>
            <a:r>
              <a:rPr lang="en-US" sz="2400" dirty="0">
                <a:latin typeface="Arial Narrow" panose="020B0606020202030204" pitchFamily="34" charset="0"/>
              </a:rPr>
              <a:t> Not only would Noah have taken on two skinnier-than-previously-thought juvenile representatives of each of the larger dinosaur kinds, but his family would have been less burdened with feeding requirements during the year-long </a:t>
            </a:r>
            <a:r>
              <a:rPr lang="en-US" sz="2400" dirty="0" smtClean="0">
                <a:latin typeface="Arial Narrow" panose="020B0606020202030204" pitchFamily="34" charset="0"/>
              </a:rPr>
              <a:t>event</a:t>
            </a:r>
            <a:endParaRPr lang="en-US" sz="2400" dirty="0">
              <a:latin typeface="Arial Narrow" panose="020B0606020202030204" pitchFamily="34" charset="0"/>
            </a:endParaRPr>
          </a:p>
        </p:txBody>
      </p:sp>
    </p:spTree>
    <p:extLst>
      <p:ext uri="{BB962C8B-B14F-4D97-AF65-F5344CB8AC3E}">
        <p14:creationId xmlns:p14="http://schemas.microsoft.com/office/powerpoint/2010/main" val="3275446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CR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15354" cy="1050878"/>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http://www.icr.org/i/wide/thick_dino_w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5353" y="0"/>
            <a:ext cx="5701243" cy="20198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696703"/>
            <a:ext cx="9116595" cy="830997"/>
          </a:xfrm>
          <a:prstGeom prst="rect">
            <a:avLst/>
          </a:prstGeom>
          <a:solidFill>
            <a:srgbClr val="002060"/>
          </a:solidFill>
        </p:spPr>
        <p:txBody>
          <a:bodyPr wrap="square" rtlCol="0">
            <a:spAutoFit/>
          </a:bodyPr>
          <a:lstStyle/>
          <a:p>
            <a:pPr algn="ctr"/>
            <a:r>
              <a:rPr lang="en-US" sz="2800" dirty="0">
                <a:solidFill>
                  <a:srgbClr val="FFFF00"/>
                </a:solidFill>
              </a:rPr>
              <a:t>New Study Finds Dinosaur Models Are Too Thick</a:t>
            </a:r>
          </a:p>
          <a:p>
            <a:pPr algn="ctr"/>
            <a:r>
              <a:rPr lang="en-US" sz="2000" dirty="0">
                <a:solidFill>
                  <a:srgbClr val="FFFF00"/>
                </a:solidFill>
              </a:rPr>
              <a:t>by Brian Thomas, M.S. </a:t>
            </a:r>
          </a:p>
        </p:txBody>
      </p:sp>
      <p:sp>
        <p:nvSpPr>
          <p:cNvPr id="4" name="TextBox 3"/>
          <p:cNvSpPr txBox="1"/>
          <p:nvPr/>
        </p:nvSpPr>
        <p:spPr>
          <a:xfrm>
            <a:off x="368489" y="2665694"/>
            <a:ext cx="8639033" cy="4154984"/>
          </a:xfrm>
          <a:prstGeom prst="rect">
            <a:avLst/>
          </a:prstGeom>
          <a:noFill/>
        </p:spPr>
        <p:txBody>
          <a:bodyPr wrap="square" rtlCol="0">
            <a:spAutoFit/>
          </a:bodyPr>
          <a:lstStyle/>
          <a:p>
            <a:r>
              <a:rPr lang="en-US" sz="2400" dirty="0" smtClean="0">
                <a:latin typeface="Arial Narrow" panose="020B0606020202030204" pitchFamily="34" charset="0"/>
              </a:rPr>
              <a:t>The </a:t>
            </a:r>
            <a:r>
              <a:rPr lang="en-US" sz="2400" dirty="0">
                <a:latin typeface="Arial Narrow" panose="020B0606020202030204" pitchFamily="34" charset="0"/>
              </a:rPr>
              <a:t>new predictions of dinosaur size may also alleviate a longstanding conundrum over herbivorous dinosaurs. How could the large dinosaurs, such as </a:t>
            </a:r>
            <a:r>
              <a:rPr lang="en-US" sz="2400" i="1" dirty="0">
                <a:latin typeface="Arial Narrow" panose="020B0606020202030204" pitchFamily="34" charset="0"/>
              </a:rPr>
              <a:t>Stegosaurus</a:t>
            </a:r>
            <a:r>
              <a:rPr lang="en-US" sz="2400" dirty="0">
                <a:latin typeface="Arial Narrow" panose="020B0606020202030204" pitchFamily="34" charset="0"/>
              </a:rPr>
              <a:t> and </a:t>
            </a:r>
            <a:r>
              <a:rPr lang="en-US" sz="2400" i="1" dirty="0">
                <a:latin typeface="Arial Narrow" panose="020B0606020202030204" pitchFamily="34" charset="0"/>
              </a:rPr>
              <a:t>Apatosaurus</a:t>
            </a:r>
            <a:r>
              <a:rPr lang="en-US" sz="2400" dirty="0">
                <a:latin typeface="Arial Narrow" panose="020B0606020202030204" pitchFamily="34" charset="0"/>
              </a:rPr>
              <a:t>, have eaten enough food to support their massive bodies when they had such small mouths on their tiny (by comparison) heads? Perhaps they didn’t have to eat quite so much after all, if their bodies were actually substantially less bulky.</a:t>
            </a:r>
          </a:p>
          <a:p>
            <a:r>
              <a:rPr lang="en-US" sz="2400" dirty="0">
                <a:latin typeface="Arial Narrow" panose="020B0606020202030204" pitchFamily="34" charset="0"/>
              </a:rPr>
              <a:t>How off was the old mass-estimation equation? According to this research, today’s dinosaur models depict dinosaurs being twice as massive as the new estimates say they should be. The fact that such a remarkable difference in mass estimation has gone unchallenged for so long illustrates how tenuous paleontological reconstructions tend to be</a:t>
            </a:r>
            <a:r>
              <a:rPr lang="en-US" sz="2400" dirty="0" smtClean="0">
                <a:latin typeface="Arial Narrow" panose="020B0606020202030204" pitchFamily="34" charset="0"/>
              </a:rPr>
              <a:t>.</a:t>
            </a:r>
            <a:endParaRPr lang="en-US" sz="2400" dirty="0">
              <a:latin typeface="Arial Narrow" panose="020B0606020202030204" pitchFamily="34" charset="0"/>
            </a:endParaRPr>
          </a:p>
        </p:txBody>
      </p:sp>
    </p:spTree>
    <p:extLst>
      <p:ext uri="{BB962C8B-B14F-4D97-AF65-F5344CB8AC3E}">
        <p14:creationId xmlns:p14="http://schemas.microsoft.com/office/powerpoint/2010/main" val="4022286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CR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15354" cy="1050878"/>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http://www.icr.org/i/wide/thick_dino_w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5353" y="0"/>
            <a:ext cx="5701243" cy="20198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696703"/>
            <a:ext cx="9116595" cy="830997"/>
          </a:xfrm>
          <a:prstGeom prst="rect">
            <a:avLst/>
          </a:prstGeom>
          <a:solidFill>
            <a:srgbClr val="002060"/>
          </a:solidFill>
        </p:spPr>
        <p:txBody>
          <a:bodyPr wrap="square" rtlCol="0">
            <a:spAutoFit/>
          </a:bodyPr>
          <a:lstStyle/>
          <a:p>
            <a:pPr algn="ctr"/>
            <a:r>
              <a:rPr lang="en-US" sz="2800" dirty="0">
                <a:solidFill>
                  <a:srgbClr val="FFFF00"/>
                </a:solidFill>
              </a:rPr>
              <a:t>New Study Finds Dinosaur Models Are Too Thick</a:t>
            </a:r>
          </a:p>
          <a:p>
            <a:pPr algn="ctr"/>
            <a:r>
              <a:rPr lang="en-US" sz="2000" dirty="0">
                <a:solidFill>
                  <a:srgbClr val="FFFF00"/>
                </a:solidFill>
              </a:rPr>
              <a:t>by Brian Thomas, M.S. </a:t>
            </a:r>
          </a:p>
        </p:txBody>
      </p:sp>
      <p:sp>
        <p:nvSpPr>
          <p:cNvPr id="4" name="TextBox 3"/>
          <p:cNvSpPr txBox="1"/>
          <p:nvPr/>
        </p:nvSpPr>
        <p:spPr>
          <a:xfrm>
            <a:off x="368489" y="2665694"/>
            <a:ext cx="8639033" cy="2677656"/>
          </a:xfrm>
          <a:prstGeom prst="rect">
            <a:avLst/>
          </a:prstGeom>
          <a:noFill/>
        </p:spPr>
        <p:txBody>
          <a:bodyPr wrap="square" rtlCol="0">
            <a:spAutoFit/>
          </a:bodyPr>
          <a:lstStyle/>
          <a:p>
            <a:r>
              <a:rPr lang="en-US" sz="2400" dirty="0" smtClean="0">
                <a:latin typeface="Arial Narrow" panose="020B0606020202030204" pitchFamily="34" charset="0"/>
              </a:rPr>
              <a:t>The </a:t>
            </a:r>
            <a:r>
              <a:rPr lang="en-US" sz="2400" dirty="0">
                <a:latin typeface="Arial Narrow" panose="020B0606020202030204" pitchFamily="34" charset="0"/>
              </a:rPr>
              <a:t>old formula has had a widespread impact, having dictated perception of dinosaur sizes for the entire Western culture. If something so basic can so easily be misconstrued from the physical evidence, what other misinformation is being spread? Without being able to base depictions of early earth history on the trustworthy information from the biblical record, reconstructions of dinosaurs’ lives and times will forever inhabit a near-fictional realm</a:t>
            </a:r>
            <a:r>
              <a:rPr lang="en-US" sz="2400" dirty="0" smtClean="0">
                <a:latin typeface="Arial Narrow" panose="020B0606020202030204" pitchFamily="34" charset="0"/>
              </a:rPr>
              <a:t>.</a:t>
            </a:r>
            <a:endParaRPr lang="en-US" sz="2400" dirty="0">
              <a:latin typeface="Arial Narrow" panose="020B0606020202030204" pitchFamily="34" charset="0"/>
            </a:endParaRPr>
          </a:p>
        </p:txBody>
      </p:sp>
    </p:spTree>
    <p:extLst>
      <p:ext uri="{BB962C8B-B14F-4D97-AF65-F5344CB8AC3E}">
        <p14:creationId xmlns:p14="http://schemas.microsoft.com/office/powerpoint/2010/main" val="553583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371600"/>
            <a:ext cx="8382000" cy="3785652"/>
          </a:xfrm>
          <a:prstGeom prst="rect">
            <a:avLst/>
          </a:prstGeom>
          <a:noFill/>
        </p:spPr>
        <p:txBody>
          <a:bodyPr wrap="square" rtlCol="0">
            <a:spAutoFit/>
          </a:bodyPr>
          <a:lstStyle/>
          <a:p>
            <a:r>
              <a:rPr lang="en-US" sz="2400" b="1" dirty="0" smtClean="0">
                <a:solidFill>
                  <a:srgbClr val="002060"/>
                </a:solidFill>
              </a:rPr>
              <a:t>Evolutionist Explanation</a:t>
            </a:r>
          </a:p>
          <a:p>
            <a:r>
              <a:rPr lang="en-US" sz="2400" b="1" dirty="0" smtClean="0">
                <a:solidFill>
                  <a:srgbClr val="002060"/>
                </a:solidFill>
              </a:rPr>
              <a:t>Creationist Explanation</a:t>
            </a:r>
          </a:p>
          <a:p>
            <a:pPr marL="914400" lvl="1" indent="-457200">
              <a:buFont typeface="Arial" panose="020B0604020202020204" pitchFamily="34" charset="0"/>
              <a:buChar char="•"/>
            </a:pPr>
            <a:r>
              <a:rPr lang="en-US" sz="2400" dirty="0" smtClean="0"/>
              <a:t>Flood (Gen. 6-8)</a:t>
            </a:r>
          </a:p>
          <a:p>
            <a:pPr marL="914400" lvl="1" indent="-457200">
              <a:buFont typeface="Arial" panose="020B0604020202020204" pitchFamily="34" charset="0"/>
              <a:buChar char="•"/>
            </a:pPr>
            <a:r>
              <a:rPr lang="en-US" sz="2400" dirty="0" smtClean="0"/>
              <a:t>In The Ark</a:t>
            </a:r>
          </a:p>
          <a:p>
            <a:pPr marL="914400" lvl="1" indent="-457200">
              <a:buFont typeface="Arial" panose="020B0604020202020204" pitchFamily="34" charset="0"/>
              <a:buChar char="•"/>
            </a:pPr>
            <a:r>
              <a:rPr lang="en-US" sz="2400" dirty="0" smtClean="0"/>
              <a:t>Driven to extinction</a:t>
            </a:r>
          </a:p>
          <a:p>
            <a:pPr marL="1371600" lvl="2" indent="-457200">
              <a:buFont typeface="Wingdings" panose="05000000000000000000" pitchFamily="2" charset="2"/>
              <a:buChar char="ü"/>
            </a:pPr>
            <a:r>
              <a:rPr lang="en-US" sz="2400" dirty="0" smtClean="0"/>
              <a:t>Climate change after the flood (even people died at younger ages after the flood)</a:t>
            </a:r>
          </a:p>
          <a:p>
            <a:pPr marL="1371600" lvl="2" indent="-457200">
              <a:buFont typeface="Wingdings" panose="05000000000000000000" pitchFamily="2" charset="2"/>
              <a:buChar char="ü"/>
            </a:pPr>
            <a:r>
              <a:rPr lang="en-US" sz="2400" dirty="0" smtClean="0"/>
              <a:t>Earth filled with humans (perhaps hunted  &amp; killed as happens with other animals)</a:t>
            </a:r>
          </a:p>
          <a:p>
            <a:pPr marL="1371600" lvl="2" indent="-457200">
              <a:buFont typeface="Wingdings" panose="05000000000000000000" pitchFamily="2" charset="2"/>
              <a:buChar char="ü"/>
            </a:pPr>
            <a:r>
              <a:rPr lang="en-US" sz="2400" dirty="0" smtClean="0"/>
              <a:t>Eaten by mammals</a:t>
            </a:r>
          </a:p>
        </p:txBody>
      </p:sp>
      <p:sp>
        <p:nvSpPr>
          <p:cNvPr id="4" name="Rectangle 3"/>
          <p:cNvSpPr/>
          <p:nvPr/>
        </p:nvSpPr>
        <p:spPr>
          <a:xfrm>
            <a:off x="685800" y="304800"/>
            <a:ext cx="7772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99"/>
                </a:solidFill>
                <a:effectLst>
                  <a:outerShdw blurRad="38100" dist="38100" dir="2700000" algn="tl">
                    <a:srgbClr val="000000">
                      <a:alpha val="43137"/>
                    </a:srgbClr>
                  </a:outerShdw>
                </a:effectLst>
              </a:rPr>
              <a:t>What Happened To Dinosaurs?</a:t>
            </a:r>
            <a:endParaRPr lang="en-US" sz="3200"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077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2000"/>
                                        <p:tgtEl>
                                          <p:spTgt spid="3">
                                            <p:txEl>
                                              <p:pRg st="7" end="7"/>
                                            </p:txEl>
                                          </p:spTgt>
                                        </p:tgtEl>
                                      </p:cBhvr>
                                    </p:animEffect>
                                    <p:anim calcmode="lin" valueType="num">
                                      <p:cBhvr>
                                        <p:cTn id="2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371600"/>
            <a:ext cx="7848600" cy="3108543"/>
          </a:xfrm>
          <a:prstGeom prst="rect">
            <a:avLst/>
          </a:prstGeom>
          <a:solidFill>
            <a:srgbClr val="FFFF99"/>
          </a:solidFill>
          <a:ln>
            <a:solidFill>
              <a:schemeClr val="tx1"/>
            </a:solidFill>
          </a:ln>
        </p:spPr>
        <p:txBody>
          <a:bodyPr wrap="square" rtlCol="0">
            <a:spAutoFit/>
          </a:bodyPr>
          <a:lstStyle/>
          <a:p>
            <a:r>
              <a:rPr lang="en-US" sz="2800" dirty="0" smtClean="0"/>
              <a:t>“Villagers digging in China’s rich fossil beds have uncovered the preserved remains of a tiny dinosaur in the belly of a mammal, a startling discovery for scientists who have long believed early mammals couldn’t possibly attack and eat a dinosaur” (</a:t>
            </a:r>
            <a:r>
              <a:rPr lang="en-US" sz="2800" dirty="0" err="1" smtClean="0"/>
              <a:t>Verrengia</a:t>
            </a:r>
            <a:r>
              <a:rPr lang="en-US" sz="2800" dirty="0" smtClean="0"/>
              <a:t>, 2005).</a:t>
            </a:r>
          </a:p>
          <a:p>
            <a:pPr algn="r"/>
            <a:r>
              <a:rPr lang="en-US" sz="2800" dirty="0" smtClean="0"/>
              <a:t>(AP Report, </a:t>
            </a:r>
            <a:r>
              <a:rPr lang="en-US" sz="2800" i="1" dirty="0" smtClean="0"/>
              <a:t>Nature,</a:t>
            </a:r>
            <a:r>
              <a:rPr lang="en-US" sz="2800" dirty="0" smtClean="0"/>
              <a:t> Jan. 13, 2005)</a:t>
            </a:r>
            <a:endParaRPr lang="en-US" sz="2800" dirty="0"/>
          </a:p>
        </p:txBody>
      </p:sp>
      <p:sp>
        <p:nvSpPr>
          <p:cNvPr id="3" name="Rectangle 2"/>
          <p:cNvSpPr/>
          <p:nvPr/>
        </p:nvSpPr>
        <p:spPr>
          <a:xfrm>
            <a:off x="381000" y="312003"/>
            <a:ext cx="8325228"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spc="0"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Dinosaur Found Inside Mammal</a:t>
            </a:r>
            <a:endParaRPr lang="en-US" sz="4800" b="1" spc="0"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370786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Genesis Flood</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017968" y="3294884"/>
            <a:ext cx="7359912" cy="2554545"/>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 The Bible Story</a:t>
            </a: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Was it Universal or Local?</a:t>
            </a:r>
          </a:p>
          <a:p>
            <a:pPr marL="400050" indent="-400050">
              <a:buFont typeface="+mj-lt"/>
              <a:buAutoNum type="romanUcPeriod"/>
            </a:pPr>
            <a:r>
              <a:rPr lang="en-US" sz="4000" b="1" dirty="0" smtClean="0">
                <a:solidFill>
                  <a:prstClr val="black"/>
                </a:solidFill>
                <a:latin typeface="Baskerville Old Face" panose="02020602080505020303" pitchFamily="18" charset="0"/>
              </a:rPr>
              <a:t> Evidence of the Flood</a:t>
            </a: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Flood Explains &amp; Answers</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2338284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8976</TotalTime>
  <Words>3397</Words>
  <Application>Microsoft Office PowerPoint</Application>
  <PresentationFormat>On-screen Show (4:3)</PresentationFormat>
  <Paragraphs>348</Paragraphs>
  <Slides>62</Slides>
  <Notes>14</Notes>
  <HiddenSlides>0</HiddenSlides>
  <MMClips>0</MMClips>
  <ScaleCrop>false</ScaleCrop>
  <HeadingPairs>
    <vt:vector size="8" baseType="variant">
      <vt:variant>
        <vt:lpstr>Fonts Used</vt:lpstr>
      </vt:variant>
      <vt:variant>
        <vt:i4>14</vt:i4>
      </vt:variant>
      <vt:variant>
        <vt:lpstr>Theme</vt:lpstr>
      </vt:variant>
      <vt:variant>
        <vt:i4>5</vt:i4>
      </vt:variant>
      <vt:variant>
        <vt:lpstr>Embedded OLE Servers</vt:lpstr>
      </vt:variant>
      <vt:variant>
        <vt:i4>1</vt:i4>
      </vt:variant>
      <vt:variant>
        <vt:lpstr>Slide Titles</vt:lpstr>
      </vt:variant>
      <vt:variant>
        <vt:i4>62</vt:i4>
      </vt:variant>
    </vt:vector>
  </HeadingPairs>
  <TitlesOfParts>
    <vt:vector size="82" baseType="lpstr">
      <vt:lpstr>Bradley Hand ITC TT-Bold</vt:lpstr>
      <vt:lpstr>AR ESSENCE</vt:lpstr>
      <vt:lpstr>Arial</vt:lpstr>
      <vt:lpstr>Segoe Script</vt:lpstr>
      <vt:lpstr>Arial Black</vt:lpstr>
      <vt:lpstr>Times New Roman</vt:lpstr>
      <vt:lpstr>Tahoma</vt:lpstr>
      <vt:lpstr>Baskerville Old Face</vt:lpstr>
      <vt:lpstr>Arial Narrow</vt:lpstr>
      <vt:lpstr>Arial Unicode MS</vt:lpstr>
      <vt:lpstr>Calibri Light</vt:lpstr>
      <vt:lpstr>Calibri</vt:lpstr>
      <vt:lpstr>Wingdings</vt:lpstr>
      <vt:lpstr>Fluria</vt:lpstr>
      <vt:lpstr>Office Theme</vt:lpstr>
      <vt:lpstr>2_Office Theme</vt:lpstr>
      <vt:lpstr>1_Office Theme</vt:lpstr>
      <vt:lpstr>4_Office Theme</vt:lpstr>
      <vt:lpstr>3_Office Theme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296</cp:revision>
  <cp:lastPrinted>2015-12-20T21:41:58Z</cp:lastPrinted>
  <dcterms:created xsi:type="dcterms:W3CDTF">2015-11-09T14:41:00Z</dcterms:created>
  <dcterms:modified xsi:type="dcterms:W3CDTF">2015-12-28T03:47:33Z</dcterms:modified>
</cp:coreProperties>
</file>