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708" r:id="rId4"/>
    <p:sldMasterId id="2147483763" r:id="rId5"/>
  </p:sldMasterIdLst>
  <p:notesMasterIdLst>
    <p:notesMasterId r:id="rId57"/>
  </p:notesMasterIdLst>
  <p:handoutMasterIdLst>
    <p:handoutMasterId r:id="rId58"/>
  </p:handoutMasterIdLst>
  <p:sldIdLst>
    <p:sldId id="256" r:id="rId6"/>
    <p:sldId id="328" r:id="rId7"/>
    <p:sldId id="339" r:id="rId8"/>
    <p:sldId id="419" r:id="rId9"/>
    <p:sldId id="420" r:id="rId10"/>
    <p:sldId id="371" r:id="rId11"/>
    <p:sldId id="424" r:id="rId12"/>
    <p:sldId id="377" r:id="rId13"/>
    <p:sldId id="379" r:id="rId14"/>
    <p:sldId id="373" r:id="rId15"/>
    <p:sldId id="378" r:id="rId16"/>
    <p:sldId id="422" r:id="rId17"/>
    <p:sldId id="425" r:id="rId18"/>
    <p:sldId id="428" r:id="rId19"/>
    <p:sldId id="426" r:id="rId20"/>
    <p:sldId id="482" r:id="rId21"/>
    <p:sldId id="429" r:id="rId22"/>
    <p:sldId id="446" r:id="rId23"/>
    <p:sldId id="447" r:id="rId24"/>
    <p:sldId id="448" r:id="rId25"/>
    <p:sldId id="449" r:id="rId26"/>
    <p:sldId id="450" r:id="rId27"/>
    <p:sldId id="451" r:id="rId28"/>
    <p:sldId id="452" r:id="rId29"/>
    <p:sldId id="453" r:id="rId30"/>
    <p:sldId id="454" r:id="rId31"/>
    <p:sldId id="455" r:id="rId32"/>
    <p:sldId id="456" r:id="rId33"/>
    <p:sldId id="459" r:id="rId34"/>
    <p:sldId id="457" r:id="rId35"/>
    <p:sldId id="460" r:id="rId36"/>
    <p:sldId id="461" r:id="rId37"/>
    <p:sldId id="462" r:id="rId38"/>
    <p:sldId id="463" r:id="rId39"/>
    <p:sldId id="464" r:id="rId40"/>
    <p:sldId id="413" r:id="rId41"/>
    <p:sldId id="465" r:id="rId42"/>
    <p:sldId id="470" r:id="rId43"/>
    <p:sldId id="471" r:id="rId44"/>
    <p:sldId id="468" r:id="rId45"/>
    <p:sldId id="472" r:id="rId46"/>
    <p:sldId id="473" r:id="rId47"/>
    <p:sldId id="474" r:id="rId48"/>
    <p:sldId id="475" r:id="rId49"/>
    <p:sldId id="476" r:id="rId50"/>
    <p:sldId id="477" r:id="rId51"/>
    <p:sldId id="479" r:id="rId52"/>
    <p:sldId id="478" r:id="rId53"/>
    <p:sldId id="469" r:id="rId54"/>
    <p:sldId id="372" r:id="rId55"/>
    <p:sldId id="481" r:id="rId56"/>
  </p:sldIdLst>
  <p:sldSz cx="9144000" cy="6858000" type="screen4x3"/>
  <p:notesSz cx="7010400" cy="9296400"/>
  <p:embeddedFontLst>
    <p:embeddedFont>
      <p:font typeface="Calibri" panose="020F0502020204030204" pitchFamily="34" charset="0"/>
      <p:regular r:id="rId59"/>
      <p:bold r:id="rId60"/>
      <p:italic r:id="rId61"/>
      <p:boldItalic r:id="rId62"/>
    </p:embeddedFont>
    <p:embeddedFont>
      <p:font typeface="Calibri Light" panose="020F0302020204030204" pitchFamily="34" charset="0"/>
      <p:regular r:id="rId63"/>
      <p:italic r:id="rId64"/>
    </p:embeddedFont>
    <p:embeddedFont>
      <p:font typeface="Arial Narrow" panose="020B0606020202030204" pitchFamily="34" charset="0"/>
      <p:regular r:id="rId65"/>
      <p:bold r:id="rId66"/>
      <p:italic r:id="rId67"/>
      <p:boldItalic r:id="rId68"/>
    </p:embeddedFont>
    <p:embeddedFont>
      <p:font typeface="Comic Sans MS" panose="030F0702030302020204" pitchFamily="66" charset="0"/>
      <p:regular r:id="rId69"/>
      <p:bold r:id="rId70"/>
      <p:italic r:id="rId71"/>
      <p:boldItalic r:id="rId72"/>
    </p:embeddedFont>
    <p:embeddedFont>
      <p:font typeface="Arial Rounded MT Bold" panose="020F0704030504030204" pitchFamily="34" charset="0"/>
      <p:regular r:id="rId73"/>
    </p:embeddedFont>
    <p:embeddedFont>
      <p:font typeface="Baskerville Old Face" panose="02020602080505020303" pitchFamily="18" charset="0"/>
      <p:regular r:id="rId74"/>
    </p:embeddedFont>
    <p:embeddedFont>
      <p:font typeface="AR BLANCA" panose="02000000000000000000" pitchFamily="2" charset="0"/>
      <p:regular r:id="rId75"/>
    </p:embeddedFont>
    <p:embeddedFont>
      <p:font typeface="Segoe Script" panose="020B0504020000000003" pitchFamily="34" charset="0"/>
      <p:regular r:id="rId76"/>
      <p:bold r:id="rId7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6" autoAdjust="0"/>
    <p:restoredTop sz="92169" autoAdjust="0"/>
  </p:normalViewPr>
  <p:slideViewPr>
    <p:cSldViewPr snapToGrid="0">
      <p:cViewPr varScale="1">
        <p:scale>
          <a:sx n="60" d="100"/>
          <a:sy n="60" d="100"/>
        </p:scale>
        <p:origin x="1336"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font" Target="fonts/font5.fntdata"/><Relationship Id="rId68" Type="http://schemas.openxmlformats.org/officeDocument/2006/relationships/font" Target="fonts/font10.fntdata"/><Relationship Id="rId76" Type="http://schemas.openxmlformats.org/officeDocument/2006/relationships/font" Target="fonts/font18.fntdata"/><Relationship Id="rId7" Type="http://schemas.openxmlformats.org/officeDocument/2006/relationships/slide" Target="slides/slide2.xml"/><Relationship Id="rId71" Type="http://schemas.openxmlformats.org/officeDocument/2006/relationships/font" Target="fonts/font13.fntdata"/><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handoutMaster" Target="handoutMasters/handoutMaster1.xml"/><Relationship Id="rId66" Type="http://schemas.openxmlformats.org/officeDocument/2006/relationships/font" Target="fonts/font8.fntdata"/><Relationship Id="rId74" Type="http://schemas.openxmlformats.org/officeDocument/2006/relationships/font" Target="fonts/font16.fntdata"/><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font" Target="fonts/font3.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6.fntdata"/><Relationship Id="rId69" Type="http://schemas.openxmlformats.org/officeDocument/2006/relationships/font" Target="fonts/font11.fntdata"/><Relationship Id="rId77" Type="http://schemas.openxmlformats.org/officeDocument/2006/relationships/font" Target="fonts/font19.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14.fntdata"/><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F83CEB3-008C-4789-B446-44CEBEDEF5F4}" type="datetimeFigureOut">
              <a:rPr lang="en-US" smtClean="0"/>
              <a:t>12/20/2015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946377C-B6AF-4488-8A2B-E244952F9003}" type="slidenum">
              <a:rPr lang="en-US" smtClean="0"/>
              <a:t>‹#›</a:t>
            </a:fld>
            <a:endParaRPr lang="en-US"/>
          </a:p>
        </p:txBody>
      </p:sp>
    </p:spTree>
    <p:extLst>
      <p:ext uri="{BB962C8B-B14F-4D97-AF65-F5344CB8AC3E}">
        <p14:creationId xmlns:p14="http://schemas.microsoft.com/office/powerpoint/2010/main" val="3714787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4296011-8C14-46E7-BED3-E866FDEA90AC}" type="datetimeFigureOut">
              <a:rPr lang="en-US" smtClean="0"/>
              <a:t>12/20/2015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CCB2E99-6815-4E3E-8BD8-788906D97131}" type="slidenum">
              <a:rPr lang="en-US" smtClean="0"/>
              <a:t>‹#›</a:t>
            </a:fld>
            <a:endParaRPr lang="en-US"/>
          </a:p>
        </p:txBody>
      </p:sp>
    </p:spTree>
    <p:extLst>
      <p:ext uri="{BB962C8B-B14F-4D97-AF65-F5344CB8AC3E}">
        <p14:creationId xmlns:p14="http://schemas.microsoft.com/office/powerpoint/2010/main" val="1724859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6</a:t>
            </a:fld>
            <a:endParaRPr lang="en-US"/>
          </a:p>
        </p:txBody>
      </p:sp>
    </p:spTree>
    <p:extLst>
      <p:ext uri="{BB962C8B-B14F-4D97-AF65-F5344CB8AC3E}">
        <p14:creationId xmlns:p14="http://schemas.microsoft.com/office/powerpoint/2010/main" val="517646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http://www.apologeticspress.org/apPubPage.aspx?pub=1&amp;issue=1018</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3DF8C50-8E3C-4B33-B0F5-8199C4F36EEA}" type="slidenum">
              <a:rPr kumimoji="0" 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045769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http://www.apologeticspress.org/APContent.aspx?category=9&amp;article=870&amp;topic=57</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3DF8C50-8E3C-4B33-B0F5-8199C4F36EEA}" type="slidenum">
              <a:rPr kumimoji="0" 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434372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http://www.apologeticspress.org/APContent.aspx?category=9&amp;article=870&amp;topic=57</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3DF8C50-8E3C-4B33-B0F5-8199C4F36EEA}" type="slidenum">
              <a:rPr kumimoji="0" 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737850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http://www.apologeticspress.org/apcontent.aspx?category=9&amp;article=1097</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3DF8C50-8E3C-4B33-B0F5-8199C4F36EEA}" type="slidenum">
              <a:rPr kumimoji="0" 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107340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Unraveling Evolution, Joshua </a:t>
            </a:r>
            <a:r>
              <a:rPr lang="en-US" dirty="0" err="1" smtClean="0"/>
              <a:t>Gurtler</a:t>
            </a:r>
            <a:r>
              <a:rPr lang="en-US" baseline="0" dirty="0" smtClean="0"/>
              <a:t> p. 75-ff</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38</a:t>
            </a:fld>
            <a:endParaRPr lang="en-US"/>
          </a:p>
        </p:txBody>
      </p:sp>
    </p:spTree>
    <p:extLst>
      <p:ext uri="{BB962C8B-B14F-4D97-AF65-F5344CB8AC3E}">
        <p14:creationId xmlns:p14="http://schemas.microsoft.com/office/powerpoint/2010/main" val="1985712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http://genesisfile.com/?page_id=941</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39</a:t>
            </a:fld>
            <a:endParaRPr lang="en-US"/>
          </a:p>
        </p:txBody>
      </p:sp>
    </p:spTree>
    <p:extLst>
      <p:ext uri="{BB962C8B-B14F-4D97-AF65-F5344CB8AC3E}">
        <p14:creationId xmlns:p14="http://schemas.microsoft.com/office/powerpoint/2010/main" val="2805796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https://www.apologeticspress.org/apPubPage.aspx?pub=2&amp;issue=1207&amp;article=2565</a:t>
            </a:r>
          </a:p>
        </p:txBody>
      </p:sp>
      <p:sp>
        <p:nvSpPr>
          <p:cNvPr id="4" name="Slide Number Placeholder 3"/>
          <p:cNvSpPr>
            <a:spLocks noGrp="1"/>
          </p:cNvSpPr>
          <p:nvPr>
            <p:ph type="sldNum" sz="quarter" idx="10"/>
          </p:nvPr>
        </p:nvSpPr>
        <p:spPr/>
        <p:txBody>
          <a:bodyPr/>
          <a:lstStyle/>
          <a:p>
            <a:fld id="{FCCB2E99-6815-4E3E-8BD8-788906D97131}" type="slidenum">
              <a:rPr lang="en-US" smtClean="0"/>
              <a:t>40</a:t>
            </a:fld>
            <a:endParaRPr lang="en-US"/>
          </a:p>
        </p:txBody>
      </p:sp>
    </p:spTree>
    <p:extLst>
      <p:ext uri="{BB962C8B-B14F-4D97-AF65-F5344CB8AC3E}">
        <p14:creationId xmlns:p14="http://schemas.microsoft.com/office/powerpoint/2010/main" val="2480710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http://www.apologeticspress.org/apcontent.aspx?category=9&amp;article=305</a:t>
            </a:r>
          </a:p>
        </p:txBody>
      </p:sp>
      <p:sp>
        <p:nvSpPr>
          <p:cNvPr id="4" name="Slide Number Placeholder 3"/>
          <p:cNvSpPr>
            <a:spLocks noGrp="1"/>
          </p:cNvSpPr>
          <p:nvPr>
            <p:ph type="sldNum" sz="quarter" idx="10"/>
          </p:nvPr>
        </p:nvSpPr>
        <p:spPr/>
        <p:txBody>
          <a:bodyPr/>
          <a:lstStyle/>
          <a:p>
            <a:fld id="{FCCB2E99-6815-4E3E-8BD8-788906D97131}" type="slidenum">
              <a:rPr lang="en-US" smtClean="0"/>
              <a:t>41</a:t>
            </a:fld>
            <a:endParaRPr lang="en-US"/>
          </a:p>
        </p:txBody>
      </p:sp>
    </p:spTree>
    <p:extLst>
      <p:ext uri="{BB962C8B-B14F-4D97-AF65-F5344CB8AC3E}">
        <p14:creationId xmlns:p14="http://schemas.microsoft.com/office/powerpoint/2010/main" val="2930539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http://www.apologeticspress.org/apcontent.aspx?category=9&amp;article=305</a:t>
            </a:r>
          </a:p>
        </p:txBody>
      </p:sp>
      <p:sp>
        <p:nvSpPr>
          <p:cNvPr id="4" name="Slide Number Placeholder 3"/>
          <p:cNvSpPr>
            <a:spLocks noGrp="1"/>
          </p:cNvSpPr>
          <p:nvPr>
            <p:ph type="sldNum" sz="quarter" idx="10"/>
          </p:nvPr>
        </p:nvSpPr>
        <p:spPr/>
        <p:txBody>
          <a:bodyPr/>
          <a:lstStyle/>
          <a:p>
            <a:fld id="{FCCB2E99-6815-4E3E-8BD8-788906D97131}" type="slidenum">
              <a:rPr lang="en-US" smtClean="0"/>
              <a:t>42</a:t>
            </a:fld>
            <a:endParaRPr lang="en-US"/>
          </a:p>
        </p:txBody>
      </p:sp>
    </p:spTree>
    <p:extLst>
      <p:ext uri="{BB962C8B-B14F-4D97-AF65-F5344CB8AC3E}">
        <p14:creationId xmlns:p14="http://schemas.microsoft.com/office/powerpoint/2010/main" val="2763899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http://www.apologeticspress.org/apcontent.aspx?category=9&amp;article=625</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43</a:t>
            </a:fld>
            <a:endParaRPr lang="en-US"/>
          </a:p>
        </p:txBody>
      </p:sp>
    </p:spTree>
    <p:extLst>
      <p:ext uri="{BB962C8B-B14F-4D97-AF65-F5344CB8AC3E}">
        <p14:creationId xmlns:p14="http://schemas.microsoft.com/office/powerpoint/2010/main" val="3813666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FCCB2E99-6815-4E3E-8BD8-788906D97131}" type="slidenum">
              <a:rPr lang="en-US" smtClean="0"/>
              <a:t>44</a:t>
            </a:fld>
            <a:endParaRPr lang="en-US"/>
          </a:p>
        </p:txBody>
      </p:sp>
    </p:spTree>
    <p:extLst>
      <p:ext uri="{BB962C8B-B14F-4D97-AF65-F5344CB8AC3E}">
        <p14:creationId xmlns:p14="http://schemas.microsoft.com/office/powerpoint/2010/main" val="1823720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FCCB2E99-6815-4E3E-8BD8-788906D97131}" type="slidenum">
              <a:rPr lang="en-US" smtClean="0"/>
              <a:t>45</a:t>
            </a:fld>
            <a:endParaRPr lang="en-US"/>
          </a:p>
        </p:txBody>
      </p:sp>
    </p:spTree>
    <p:extLst>
      <p:ext uri="{BB962C8B-B14F-4D97-AF65-F5344CB8AC3E}">
        <p14:creationId xmlns:p14="http://schemas.microsoft.com/office/powerpoint/2010/main" val="2364459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FCCB2E99-6815-4E3E-8BD8-788906D97131}" type="slidenum">
              <a:rPr lang="en-US" smtClean="0"/>
              <a:t>46</a:t>
            </a:fld>
            <a:endParaRPr lang="en-US"/>
          </a:p>
        </p:txBody>
      </p:sp>
    </p:spTree>
    <p:extLst>
      <p:ext uri="{BB962C8B-B14F-4D97-AF65-F5344CB8AC3E}">
        <p14:creationId xmlns:p14="http://schemas.microsoft.com/office/powerpoint/2010/main" val="3465376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http://www.apologeticspress.org/APContent.aspx?category=63&amp;article=1353</a:t>
            </a:r>
          </a:p>
        </p:txBody>
      </p:sp>
      <p:sp>
        <p:nvSpPr>
          <p:cNvPr id="4" name="Slide Number Placeholder 3"/>
          <p:cNvSpPr>
            <a:spLocks noGrp="1"/>
          </p:cNvSpPr>
          <p:nvPr>
            <p:ph type="sldNum" sz="quarter" idx="10"/>
          </p:nvPr>
        </p:nvSpPr>
        <p:spPr/>
        <p:txBody>
          <a:bodyPr/>
          <a:lstStyle/>
          <a:p>
            <a:fld id="{FCCB2E99-6815-4E3E-8BD8-788906D97131}" type="slidenum">
              <a:rPr lang="en-US" smtClean="0"/>
              <a:t>47</a:t>
            </a:fld>
            <a:endParaRPr lang="en-US"/>
          </a:p>
        </p:txBody>
      </p:sp>
    </p:spTree>
    <p:extLst>
      <p:ext uri="{BB962C8B-B14F-4D97-AF65-F5344CB8AC3E}">
        <p14:creationId xmlns:p14="http://schemas.microsoft.com/office/powerpoint/2010/main" val="2195897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270480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4924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914C9-4353-4C01-B4FC-FA857D9AB6FB}" type="datetimeFigureOut">
              <a:rPr lang="en-US" smtClean="0"/>
              <a:t>12/20/2015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08835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E914C9-4353-4C01-B4FC-FA857D9AB6FB}" type="datetimeFigureOut">
              <a:rPr lang="en-US" smtClean="0"/>
              <a:t>12/20/2015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20819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E914C9-4353-4C01-B4FC-FA857D9AB6FB}" type="datetimeFigureOut">
              <a:rPr lang="en-US" smtClean="0"/>
              <a:t>12/20/2015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9758890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EE914C9-4353-4C01-B4FC-FA857D9AB6FB}" type="datetimeFigureOut">
              <a:rPr lang="en-US" smtClean="0"/>
              <a:t>12/20/2015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586874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914C9-4353-4C01-B4FC-FA857D9AB6FB}" type="datetimeFigureOut">
              <a:rPr lang="en-US" smtClean="0"/>
              <a:t>12/20/2015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33063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12/20/2015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50929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12/20/2015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84358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928928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037191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8801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34700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0265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6182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481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7877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35352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00787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8470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614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7291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23319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8422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11295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6259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4549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66114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2060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877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8533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7637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5590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8791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0420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50020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4017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3449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47911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76376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28882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3838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01012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0490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12/20/2015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541335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12/20/2015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55032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12/20/2015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59799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12/20/2015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863376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12/20/2015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588868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12/20/2015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0269057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12/20/2015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909141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12/20/2015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439647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12/20/2015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675067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12/20/2015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584941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12/20/2015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218662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gif"/><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914C9-4353-4C01-B4FC-FA857D9AB6FB}" type="datetimeFigureOut">
              <a:rPr lang="en-US" smtClean="0"/>
              <a:t>12/20/2015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5BCD2-CE24-4392-8A87-FDAEB4F960B0}" type="slidenum">
              <a:rPr lang="en-US" smtClean="0"/>
              <a:t>‹#›</a:t>
            </a:fld>
            <a:endParaRPr lang="en-US"/>
          </a:p>
        </p:txBody>
      </p:sp>
      <p:pic>
        <p:nvPicPr>
          <p:cNvPr id="7" name="Picture 2" descr="http://img.docstoccdn.com/thumb/orig/414808.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2694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defense.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21177454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age_ofthe_earth.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15217377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12/20/2015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earth1.gif"/>
          <p:cNvPicPr>
            <a:picLocks noChangeAspect="1"/>
          </p:cNvPicPr>
          <p:nvPr userDrawn="1"/>
        </p:nvPicPr>
        <p:blipFill>
          <a:blip r:embed="rId13"/>
          <a:stretch>
            <a:fillRect/>
          </a:stretch>
        </p:blipFill>
        <p:spPr>
          <a:xfrm>
            <a:off x="1447800" y="304800"/>
            <a:ext cx="6248400" cy="6192360"/>
          </a:xfrm>
          <a:prstGeom prst="ellipse">
            <a:avLst/>
          </a:prstGeom>
          <a:ln>
            <a:noFill/>
          </a:ln>
          <a:effectLst>
            <a:softEdge rad="112500"/>
          </a:effectLst>
        </p:spPr>
      </p:pic>
    </p:spTree>
    <p:extLst>
      <p:ext uri="{BB962C8B-B14F-4D97-AF65-F5344CB8AC3E}">
        <p14:creationId xmlns:p14="http://schemas.microsoft.com/office/powerpoint/2010/main" val="240189417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12/20/2015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194240"/>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png"/></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4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janiczek.com/wp-content/uploads/Evidence.png"/>
          <p:cNvPicPr>
            <a:picLocks noChangeAspect="1" noChangeArrowheads="1"/>
          </p:cNvPicPr>
          <p:nvPr/>
        </p:nvPicPr>
        <p:blipFill rotWithShape="1">
          <a:blip r:embed="rId2">
            <a:extLst>
              <a:ext uri="{28A0092B-C50C-407E-A947-70E740481C1C}">
                <a14:useLocalDpi xmlns:a14="http://schemas.microsoft.com/office/drawing/2010/main" val="0"/>
              </a:ext>
            </a:extLst>
          </a:blip>
          <a:srcRect l="16333" r="15633"/>
          <a:stretch/>
        </p:blipFill>
        <p:spPr bwMode="auto">
          <a:xfrm>
            <a:off x="315685" y="315688"/>
            <a:ext cx="3614057" cy="332014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06951" y="746648"/>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Rectangle 1"/>
          <p:cNvSpPr/>
          <p:nvPr/>
        </p:nvSpPr>
        <p:spPr>
          <a:xfrm>
            <a:off x="337457" y="228600"/>
            <a:ext cx="8512629" cy="6346371"/>
          </a:xfrm>
          <a:prstGeom prst="rect">
            <a:avLst/>
          </a:prstGeom>
          <a:no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4071256" y="2018936"/>
            <a:ext cx="4680858" cy="4524315"/>
          </a:xfrm>
          <a:prstGeom prst="rect">
            <a:avLst/>
          </a:prstGeom>
          <a:noFill/>
        </p:spPr>
        <p:txBody>
          <a:bodyPr wrap="square" rtlCol="0">
            <a:spAutoFit/>
          </a:bodyPr>
          <a:lstStyle/>
          <a:p>
            <a:pPr marL="342900" indent="-342900">
              <a:buFont typeface="+mj-lt"/>
              <a:buAutoNum type="arabicPeriod"/>
            </a:pPr>
            <a:r>
              <a:rPr lang="en-US" sz="2400" dirty="0" smtClean="0">
                <a:latin typeface="Arial Narrow" panose="020B0606020202030204" pitchFamily="34" charset="0"/>
              </a:rPr>
              <a:t>Evidence for God part 1 (11-15)</a:t>
            </a:r>
          </a:p>
          <a:p>
            <a:pPr marL="342900" indent="-342900">
              <a:buFont typeface="+mj-lt"/>
              <a:buAutoNum type="arabicPeriod"/>
            </a:pPr>
            <a:r>
              <a:rPr lang="en-US" sz="2400" dirty="0" smtClean="0">
                <a:latin typeface="Arial Narrow" panose="020B0606020202030204" pitchFamily="34" charset="0"/>
              </a:rPr>
              <a:t>Evidence for God part 2 (11-22)</a:t>
            </a:r>
            <a:endParaRPr lang="en-US" sz="2400" dirty="0">
              <a:latin typeface="Arial Narrow" panose="020B0606020202030204" pitchFamily="34" charset="0"/>
            </a:endParaRPr>
          </a:p>
          <a:p>
            <a:pPr marL="342900" indent="-342900">
              <a:buFont typeface="+mj-lt"/>
              <a:buAutoNum type="arabicPeriod"/>
            </a:pPr>
            <a:r>
              <a:rPr lang="en-US" sz="2400" dirty="0" smtClean="0">
                <a:latin typeface="Arial Narrow" panose="020B0606020202030204" pitchFamily="34" charset="0"/>
              </a:rPr>
              <a:t>The Problem of Evil (11-29)</a:t>
            </a:r>
          </a:p>
          <a:p>
            <a:pPr marL="342900" indent="-342900">
              <a:buFont typeface="+mj-lt"/>
              <a:buAutoNum type="arabicPeriod"/>
            </a:pPr>
            <a:r>
              <a:rPr lang="en-US" sz="2400" dirty="0" smtClean="0">
                <a:latin typeface="Arial Narrow" panose="020B0606020202030204" pitchFamily="34" charset="0"/>
              </a:rPr>
              <a:t>The Bible and Science (12-06)</a:t>
            </a:r>
          </a:p>
          <a:p>
            <a:pPr marL="342900" indent="-342900">
              <a:buFont typeface="+mj-lt"/>
              <a:buAutoNum type="arabicPeriod"/>
            </a:pPr>
            <a:r>
              <a:rPr lang="en-US" sz="2400" dirty="0" smtClean="0">
                <a:latin typeface="Arial Narrow" panose="020B0606020202030204" pitchFamily="34" charset="0"/>
              </a:rPr>
              <a:t>Creation (12-13)</a:t>
            </a:r>
            <a:endParaRPr lang="en-US" sz="2400" b="1" dirty="0" smtClean="0">
              <a:latin typeface="Arial Narrow" panose="020B0606020202030204" pitchFamily="34" charset="0"/>
            </a:endParaRPr>
          </a:p>
          <a:p>
            <a:pPr marL="342900" indent="-342900">
              <a:buFont typeface="+mj-lt"/>
              <a:buAutoNum type="arabicPeriod"/>
            </a:pPr>
            <a:r>
              <a:rPr lang="en-US" sz="2400" b="1" dirty="0" smtClean="0">
                <a:latin typeface="Arial Narrow" panose="020B0606020202030204" pitchFamily="34" charset="0"/>
              </a:rPr>
              <a:t>Evolution (12-20)</a:t>
            </a:r>
          </a:p>
          <a:p>
            <a:pPr marL="342900" indent="-342900">
              <a:buFont typeface="+mj-lt"/>
              <a:buAutoNum type="arabicPeriod"/>
            </a:pPr>
            <a:r>
              <a:rPr lang="en-US" sz="2400" dirty="0" smtClean="0">
                <a:latin typeface="Arial Narrow" panose="020B0606020202030204" pitchFamily="34" charset="0"/>
              </a:rPr>
              <a:t>The Genesis Flood (12-27)</a:t>
            </a:r>
          </a:p>
          <a:p>
            <a:pPr marL="342900" indent="-342900">
              <a:buFont typeface="+mj-lt"/>
              <a:buAutoNum type="arabicPeriod"/>
            </a:pPr>
            <a:r>
              <a:rPr lang="en-US" sz="2400" dirty="0" smtClean="0">
                <a:latin typeface="Arial Narrow" panose="020B0606020202030204" pitchFamily="34" charset="0"/>
              </a:rPr>
              <a:t>Archeology (01-03)</a:t>
            </a:r>
          </a:p>
          <a:p>
            <a:pPr marL="342900" indent="-342900">
              <a:buFont typeface="+mj-lt"/>
              <a:buAutoNum type="arabicPeriod"/>
            </a:pPr>
            <a:r>
              <a:rPr lang="en-US" sz="2400" dirty="0" smtClean="0">
                <a:latin typeface="Arial Narrow" panose="020B0606020202030204" pitchFamily="34" charset="0"/>
              </a:rPr>
              <a:t>Historical Jesus (01-10)</a:t>
            </a:r>
          </a:p>
          <a:p>
            <a:pPr marL="342900" indent="-342900">
              <a:buFont typeface="+mj-lt"/>
              <a:buAutoNum type="arabicPeriod"/>
            </a:pPr>
            <a:r>
              <a:rPr lang="en-US" sz="2400" dirty="0" smtClean="0">
                <a:latin typeface="Arial Narrow" panose="020B0606020202030204" pitchFamily="34" charset="0"/>
              </a:rPr>
              <a:t>The Resurrection of Christ (01-17)</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Inspiration of Scripture (01-24)</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Canon and the Apocrypha (02-07)</a:t>
            </a:r>
          </a:p>
        </p:txBody>
      </p:sp>
      <p:sp>
        <p:nvSpPr>
          <p:cNvPr id="5" name="Snip Diagonal Corner Rectangle 4"/>
          <p:cNvSpPr/>
          <p:nvPr/>
        </p:nvSpPr>
        <p:spPr>
          <a:xfrm>
            <a:off x="740229" y="3105644"/>
            <a:ext cx="2394856" cy="3026228"/>
          </a:xfrm>
          <a:prstGeom prst="snip2Diag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latin typeface="Arial Narrow" panose="020B0606020202030204" pitchFamily="34" charset="0"/>
              </a:rPr>
              <a:t>Sunday Evening</a:t>
            </a:r>
          </a:p>
          <a:p>
            <a:pPr algn="ctr"/>
            <a:r>
              <a:rPr lang="en-US" sz="2200" b="1" dirty="0" smtClean="0">
                <a:solidFill>
                  <a:schemeClr val="tx1"/>
                </a:solidFill>
                <a:latin typeface="Arial Narrow" panose="020B0606020202030204" pitchFamily="34" charset="0"/>
              </a:rPr>
              <a:t>Studies</a:t>
            </a:r>
          </a:p>
          <a:p>
            <a:pPr algn="ctr"/>
            <a:endParaRPr lang="en-US" sz="2200" dirty="0">
              <a:solidFill>
                <a:schemeClr val="tx1"/>
              </a:solidFill>
              <a:latin typeface="Arial Narrow" panose="020B0606020202030204" pitchFamily="34" charset="0"/>
            </a:endParaRPr>
          </a:p>
          <a:p>
            <a:pPr algn="ctr"/>
            <a:r>
              <a:rPr lang="en-US" sz="2200" i="1" dirty="0" smtClean="0">
                <a:solidFill>
                  <a:schemeClr val="tx1"/>
                </a:solidFill>
                <a:latin typeface="Arial Narrow" panose="020B0606020202030204" pitchFamily="34" charset="0"/>
              </a:rPr>
              <a:t>Designed to build and strengthen</a:t>
            </a:r>
          </a:p>
          <a:p>
            <a:pPr algn="ctr"/>
            <a:r>
              <a:rPr lang="en-US" sz="2200" i="1" dirty="0">
                <a:solidFill>
                  <a:schemeClr val="tx1"/>
                </a:solidFill>
                <a:latin typeface="Arial Narrow" panose="020B0606020202030204" pitchFamily="34" charset="0"/>
              </a:rPr>
              <a:t>r</a:t>
            </a:r>
            <a:r>
              <a:rPr lang="en-US" sz="2200" i="1" dirty="0" smtClean="0">
                <a:solidFill>
                  <a:schemeClr val="tx1"/>
                </a:solidFill>
                <a:latin typeface="Arial Narrow" panose="020B0606020202030204" pitchFamily="34" charset="0"/>
              </a:rPr>
              <a:t>eal faith</a:t>
            </a:r>
            <a:endParaRPr lang="en-US" sz="2200" i="1" dirty="0">
              <a:solidFill>
                <a:schemeClr val="tx1"/>
              </a:solidFill>
              <a:latin typeface="Arial Narrow" panose="020B0606020202030204" pitchFamily="34" charset="0"/>
            </a:endParaRPr>
          </a:p>
        </p:txBody>
      </p:sp>
      <p:sp>
        <p:nvSpPr>
          <p:cNvPr id="6" name="Folded Corner 5"/>
          <p:cNvSpPr/>
          <p:nvPr/>
        </p:nvSpPr>
        <p:spPr>
          <a:xfrm rot="709574">
            <a:off x="5986743" y="241220"/>
            <a:ext cx="1513037" cy="1754824"/>
          </a:xfrm>
          <a:prstGeom prst="foldedCorne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70C0"/>
                </a:solidFill>
                <a:latin typeface="Segoe Script" panose="020B0504020000000003" pitchFamily="34" charset="0"/>
              </a:rPr>
              <a:t>Is there real</a:t>
            </a:r>
          </a:p>
          <a:p>
            <a:pPr algn="ctr"/>
            <a:r>
              <a:rPr lang="en-US" dirty="0" smtClean="0">
                <a:solidFill>
                  <a:srgbClr val="0070C0"/>
                </a:solidFill>
                <a:latin typeface="Segoe Script" panose="020B0504020000000003" pitchFamily="34" charset="0"/>
              </a:rPr>
              <a:t>evidence for believing?</a:t>
            </a:r>
            <a:endParaRPr lang="en-US" dirty="0">
              <a:solidFill>
                <a:srgbClr val="0070C0"/>
              </a:solidFill>
              <a:latin typeface="Segoe Script" panose="020B0504020000000003" pitchFamily="34" charset="0"/>
            </a:endParaRPr>
          </a:p>
        </p:txBody>
      </p:sp>
    </p:spTree>
    <p:extLst>
      <p:ext uri="{BB962C8B-B14F-4D97-AF65-F5344CB8AC3E}">
        <p14:creationId xmlns:p14="http://schemas.microsoft.com/office/powerpoint/2010/main" val="1255273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30804" y="593078"/>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Rectangle 1"/>
          <p:cNvSpPr/>
          <p:nvPr/>
        </p:nvSpPr>
        <p:spPr>
          <a:xfrm>
            <a:off x="337457" y="228600"/>
            <a:ext cx="8512629" cy="6346371"/>
          </a:xfrm>
          <a:prstGeom prst="rect">
            <a:avLst/>
          </a:prstGeom>
          <a:no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https://scontent-atl3-1.xx.fbcdn.net/hphotos-xla1/t31.0-8/s720x720/323877_1768878641443_6922023_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58879" y="475402"/>
            <a:ext cx="2058292" cy="28832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353065" y="3401785"/>
            <a:ext cx="5350634" cy="738664"/>
          </a:xfrm>
          <a:prstGeom prst="rect">
            <a:avLst/>
          </a:prstGeom>
          <a:noFill/>
        </p:spPr>
        <p:txBody>
          <a:bodyPr wrap="square" rtlCol="0">
            <a:spAutoFit/>
          </a:bodyPr>
          <a:lstStyle/>
          <a:p>
            <a:pPr algn="ctr"/>
            <a:r>
              <a:rPr lang="en-US" sz="2800" dirty="0" smtClean="0">
                <a:latin typeface="Baskerville Old Face" panose="02020602080505020303" pitchFamily="18" charset="0"/>
              </a:rPr>
              <a:t>Daniel H. King, Ph.D.</a:t>
            </a:r>
          </a:p>
          <a:p>
            <a:pPr algn="ctr"/>
            <a:r>
              <a:rPr lang="en-US" sz="1400" i="1" dirty="0" smtClean="0">
                <a:latin typeface="Baskerville Old Face" panose="02020602080505020303" pitchFamily="18" charset="0"/>
              </a:rPr>
              <a:t>(Old Testament Studies &amp; Biblical Languages)</a:t>
            </a:r>
            <a:endParaRPr lang="en-US" sz="1400" i="1" dirty="0">
              <a:latin typeface="Baskerville Old Face" panose="02020602080505020303" pitchFamily="18" charset="0"/>
            </a:endParaRPr>
          </a:p>
        </p:txBody>
      </p:sp>
      <p:sp>
        <p:nvSpPr>
          <p:cNvPr id="8" name="TextBox 7"/>
          <p:cNvSpPr txBox="1"/>
          <p:nvPr/>
        </p:nvSpPr>
        <p:spPr>
          <a:xfrm>
            <a:off x="788981" y="4236862"/>
            <a:ext cx="8061105" cy="1569660"/>
          </a:xfrm>
          <a:prstGeom prst="rect">
            <a:avLst/>
          </a:prstGeom>
          <a:noFill/>
        </p:spPr>
        <p:txBody>
          <a:bodyPr wrap="square" rtlCol="0">
            <a:spAutoFit/>
          </a:bodyPr>
          <a:lstStyle/>
          <a:p>
            <a:r>
              <a:rPr lang="en-US" sz="3200" dirty="0" smtClean="0">
                <a:solidFill>
                  <a:srgbClr val="002060"/>
                </a:solidFill>
                <a:latin typeface="Baskerville Old Face" panose="02020602080505020303" pitchFamily="18" charset="0"/>
              </a:rPr>
              <a:t>9:00 AM: </a:t>
            </a:r>
            <a:r>
              <a:rPr lang="en-US" sz="3200" b="1" i="1" dirty="0" smtClean="0">
                <a:solidFill>
                  <a:srgbClr val="002060"/>
                </a:solidFill>
                <a:latin typeface="Baskerville Old Face" panose="02020602080505020303" pitchFamily="18" charset="0"/>
              </a:rPr>
              <a:t>Plenary Inspiration of the Scriptures</a:t>
            </a:r>
          </a:p>
          <a:p>
            <a:r>
              <a:rPr lang="en-US" sz="3200" dirty="0" smtClean="0">
                <a:solidFill>
                  <a:srgbClr val="002060"/>
                </a:solidFill>
                <a:latin typeface="Baskerville Old Face" panose="02020602080505020303" pitchFamily="18" charset="0"/>
              </a:rPr>
              <a:t>9:50 AM: </a:t>
            </a:r>
            <a:r>
              <a:rPr lang="en-US" sz="3200" b="1" i="1" dirty="0" smtClean="0">
                <a:solidFill>
                  <a:srgbClr val="002060"/>
                </a:solidFill>
                <a:latin typeface="Baskerville Old Face" panose="02020602080505020303" pitchFamily="18" charset="0"/>
              </a:rPr>
              <a:t>The Canonization of the Scriptures</a:t>
            </a:r>
          </a:p>
          <a:p>
            <a:r>
              <a:rPr lang="en-US" sz="3200" dirty="0" smtClean="0">
                <a:solidFill>
                  <a:srgbClr val="002060"/>
                </a:solidFill>
                <a:latin typeface="Baskerville Old Face" panose="02020602080505020303" pitchFamily="18" charset="0"/>
              </a:rPr>
              <a:t>5:30  PM: </a:t>
            </a:r>
            <a:r>
              <a:rPr lang="en-US" sz="3200" b="1" i="1" dirty="0" smtClean="0">
                <a:solidFill>
                  <a:srgbClr val="002060"/>
                </a:solidFill>
                <a:latin typeface="Baskerville Old Face" panose="02020602080505020303" pitchFamily="18" charset="0"/>
              </a:rPr>
              <a:t>The Apocrypha</a:t>
            </a:r>
          </a:p>
        </p:txBody>
      </p:sp>
      <p:sp>
        <p:nvSpPr>
          <p:cNvPr id="3" name="TextBox 2"/>
          <p:cNvSpPr txBox="1"/>
          <p:nvPr/>
        </p:nvSpPr>
        <p:spPr>
          <a:xfrm>
            <a:off x="920980" y="3407116"/>
            <a:ext cx="3019647" cy="584775"/>
          </a:xfrm>
          <a:prstGeom prst="rect">
            <a:avLst/>
          </a:prstGeom>
          <a:noFill/>
        </p:spPr>
        <p:txBody>
          <a:bodyPr wrap="square" rtlCol="0">
            <a:spAutoFit/>
          </a:bodyPr>
          <a:lstStyle/>
          <a:p>
            <a:pPr algn="ctr"/>
            <a:r>
              <a:rPr lang="en-US" sz="3200" b="1" dirty="0">
                <a:latin typeface="Baskerville Old Face" panose="02020602080505020303" pitchFamily="18" charset="0"/>
              </a:rPr>
              <a:t>February 7, </a:t>
            </a:r>
            <a:r>
              <a:rPr lang="en-US" sz="3200" b="1" dirty="0" smtClean="0">
                <a:latin typeface="Baskerville Old Face" panose="02020602080505020303" pitchFamily="18" charset="0"/>
              </a:rPr>
              <a:t>2015</a:t>
            </a:r>
            <a:endParaRPr lang="en-US" sz="3200" b="1" dirty="0">
              <a:latin typeface="Baskerville Old Face" panose="02020602080505020303" pitchFamily="18" charset="0"/>
            </a:endParaRPr>
          </a:p>
        </p:txBody>
      </p:sp>
      <p:pic>
        <p:nvPicPr>
          <p:cNvPr id="1026" name="Picture 2" descr="http://janiczek.com/wp-content/uploads/Evidence.png"/>
          <p:cNvPicPr>
            <a:picLocks noChangeAspect="1" noChangeArrowheads="1"/>
          </p:cNvPicPr>
          <p:nvPr/>
        </p:nvPicPr>
        <p:blipFill rotWithShape="1">
          <a:blip r:embed="rId3">
            <a:extLst>
              <a:ext uri="{28A0092B-C50C-407E-A947-70E740481C1C}">
                <a14:useLocalDpi xmlns:a14="http://schemas.microsoft.com/office/drawing/2010/main" val="0"/>
              </a:ext>
            </a:extLst>
          </a:blip>
          <a:srcRect l="16333" r="15633"/>
          <a:stretch/>
        </p:blipFill>
        <p:spPr bwMode="auto">
          <a:xfrm>
            <a:off x="337457" y="148271"/>
            <a:ext cx="3614057" cy="332014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58983" y="6139976"/>
            <a:ext cx="8697433" cy="400110"/>
          </a:xfrm>
          <a:prstGeom prst="rect">
            <a:avLst/>
          </a:prstGeom>
          <a:noFill/>
        </p:spPr>
        <p:txBody>
          <a:bodyPr wrap="square" rtlCol="0">
            <a:spAutoFit/>
          </a:bodyPr>
          <a:lstStyle/>
          <a:p>
            <a:pPr algn="ctr"/>
            <a:r>
              <a:rPr lang="en-US" sz="2000" b="1" dirty="0" smtClean="0">
                <a:latin typeface="Baskerville Old Face" panose="02020602080505020303" pitchFamily="18" charset="0"/>
              </a:rPr>
              <a:t>El Bethel Church of Christ </a:t>
            </a:r>
            <a:r>
              <a:rPr lang="en-US" sz="2000" b="1" dirty="0" smtClean="0">
                <a:latin typeface="Times New Roman" panose="02020603050405020304" pitchFamily="18" charset="0"/>
                <a:cs typeface="Times New Roman" panose="02020603050405020304" pitchFamily="18" charset="0"/>
              </a:rPr>
              <a:t>♦</a:t>
            </a:r>
            <a:r>
              <a:rPr lang="en-US" sz="2000" b="1" dirty="0" smtClean="0">
                <a:latin typeface="Baskerville Old Face" panose="02020602080505020303" pitchFamily="18" charset="0"/>
              </a:rPr>
              <a:t> 1801 Highway 41-A North </a:t>
            </a:r>
            <a:r>
              <a:rPr lang="en-US" sz="2000" b="1" dirty="0" smtClean="0">
                <a:latin typeface="Times New Roman" panose="02020603050405020304" pitchFamily="18" charset="0"/>
                <a:cs typeface="Times New Roman" panose="02020603050405020304" pitchFamily="18" charset="0"/>
              </a:rPr>
              <a:t>♦</a:t>
            </a:r>
            <a:r>
              <a:rPr lang="en-US" sz="2000" b="1" dirty="0" smtClean="0">
                <a:latin typeface="Baskerville Old Face" panose="02020602080505020303" pitchFamily="18" charset="0"/>
              </a:rPr>
              <a:t> Shelbyville, TN 37160</a:t>
            </a:r>
            <a:endParaRPr lang="en-US" sz="2000" b="1" dirty="0">
              <a:latin typeface="Baskerville Old Face" panose="02020602080505020303" pitchFamily="18" charset="0"/>
            </a:endParaRPr>
          </a:p>
        </p:txBody>
      </p:sp>
    </p:spTree>
    <p:extLst>
      <p:ext uri="{BB962C8B-B14F-4D97-AF65-F5344CB8AC3E}">
        <p14:creationId xmlns:p14="http://schemas.microsoft.com/office/powerpoint/2010/main" val="3991715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Creation and Evolution</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387046" y="3303558"/>
            <a:ext cx="6369908" cy="924740"/>
          </a:xfrm>
          <a:prstGeom prst="rect">
            <a:avLst/>
          </a:prstGeom>
          <a:noFill/>
        </p:spPr>
        <p:txBody>
          <a:bodyPr wrap="square" rtlCol="0">
            <a:spAutoFit/>
          </a:bodyPr>
          <a:lstStyle/>
          <a:p>
            <a:pPr marL="400050" indent="-400050">
              <a:lnSpc>
                <a:spcPct val="150000"/>
              </a:lnSpc>
              <a:buFont typeface="+mj-lt"/>
              <a:buAutoNum type="romanUcPeriod"/>
            </a:pPr>
            <a:r>
              <a:rPr lang="en-US" sz="4000" b="1" dirty="0" smtClean="0">
                <a:solidFill>
                  <a:prstClr val="black"/>
                </a:solidFill>
                <a:latin typeface="Baskerville Old Face" panose="02020602080505020303" pitchFamily="18" charset="0"/>
              </a:rPr>
              <a:t> Evidence for Creation</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4038820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marR="0" lvl="0" indent="-4000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Evidence for Creation</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479224" y="1712529"/>
            <a:ext cx="8382000" cy="2277547"/>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Based upon fact that God is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Created all things in six literal days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Evidence of a relative young earth argues for creation</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Conclusions</a:t>
            </a:r>
          </a:p>
        </p:txBody>
      </p:sp>
    </p:spTree>
    <p:extLst>
      <p:ext uri="{BB962C8B-B14F-4D97-AF65-F5344CB8AC3E}">
        <p14:creationId xmlns:p14="http://schemas.microsoft.com/office/powerpoint/2010/main" val="14814738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1.bp.blogspot.com/-pvBVgqMepUI/T_1q409lQaI/AAAAAAAAADA/zArLBoNOyF0/s1600/Drawing+Conclusion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21935" cy="2366900"/>
          </a:xfrm>
          <a:prstGeom prst="rect">
            <a:avLst/>
          </a:prstGeom>
          <a:noFill/>
          <a:ln>
            <a:solidFill>
              <a:srgbClr val="002060"/>
            </a:solidFill>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2721935" y="-53164"/>
            <a:ext cx="6422065" cy="242006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rgbClr val="002060"/>
                </a:solidFill>
                <a:latin typeface="AR BLANCA" panose="02000000000000000000" pitchFamily="2" charset="0"/>
              </a:rPr>
              <a:t>From Evidence of Creation</a:t>
            </a:r>
            <a:endParaRPr lang="en-US" sz="5400" dirty="0">
              <a:solidFill>
                <a:srgbClr val="002060"/>
              </a:solidFill>
              <a:latin typeface="AR BLANCA" panose="02000000000000000000" pitchFamily="2" charset="0"/>
            </a:endParaRPr>
          </a:p>
        </p:txBody>
      </p:sp>
      <p:sp>
        <p:nvSpPr>
          <p:cNvPr id="3" name="TextBox 2"/>
          <p:cNvSpPr txBox="1"/>
          <p:nvPr/>
        </p:nvSpPr>
        <p:spPr>
          <a:xfrm>
            <a:off x="552892" y="2785730"/>
            <a:ext cx="8325293" cy="3539430"/>
          </a:xfrm>
          <a:prstGeom prst="rect">
            <a:avLst/>
          </a:prstGeom>
          <a:noFill/>
        </p:spPr>
        <p:txBody>
          <a:bodyPr wrap="square" rtlCol="0">
            <a:spAutoFit/>
          </a:bodyPr>
          <a:lstStyle/>
          <a:p>
            <a:pPr marL="342900" indent="-342900">
              <a:buFont typeface="+mj-lt"/>
              <a:buAutoNum type="arabicPeriod"/>
            </a:pPr>
            <a:r>
              <a:rPr lang="en-US" sz="2800" dirty="0" smtClean="0"/>
              <a:t>Creation took place in a very short process of time</a:t>
            </a:r>
          </a:p>
          <a:p>
            <a:pPr marL="342900" indent="-342900">
              <a:buFont typeface="+mj-lt"/>
              <a:buAutoNum type="arabicPeriod"/>
            </a:pPr>
            <a:r>
              <a:rPr lang="en-US" sz="2800" dirty="0" smtClean="0"/>
              <a:t>Creation was at the command of God – not a gradual thing</a:t>
            </a:r>
          </a:p>
          <a:p>
            <a:pPr marL="342900" indent="-342900">
              <a:buFont typeface="+mj-lt"/>
              <a:buAutoNum type="arabicPeriod"/>
            </a:pPr>
            <a:r>
              <a:rPr lang="en-US" sz="2800" dirty="0" smtClean="0"/>
              <a:t>First plants, animals, and man were full grown</a:t>
            </a:r>
          </a:p>
          <a:p>
            <a:pPr marL="342900" indent="-342900">
              <a:buFont typeface="+mj-lt"/>
              <a:buAutoNum type="arabicPeriod"/>
            </a:pPr>
            <a:r>
              <a:rPr lang="en-US" sz="2800" dirty="0" smtClean="0"/>
              <a:t>Animals &amp; plants reproduce after their kind</a:t>
            </a:r>
          </a:p>
          <a:p>
            <a:pPr marL="342900" indent="-342900">
              <a:buFont typeface="+mj-lt"/>
              <a:buAutoNum type="arabicPeriod"/>
            </a:pPr>
            <a:r>
              <a:rPr lang="en-US" sz="2800" dirty="0" smtClean="0"/>
              <a:t>There was ONE original man</a:t>
            </a:r>
          </a:p>
          <a:p>
            <a:pPr marL="342900" indent="-342900">
              <a:buFont typeface="+mj-lt"/>
              <a:buAutoNum type="arabicPeriod"/>
            </a:pPr>
            <a:r>
              <a:rPr lang="en-US" sz="2800" dirty="0" smtClean="0"/>
              <a:t>Woman came from the rib of man</a:t>
            </a:r>
          </a:p>
          <a:p>
            <a:pPr marL="342900" indent="-342900">
              <a:buFont typeface="+mj-lt"/>
              <a:buAutoNum type="arabicPeriod"/>
            </a:pPr>
            <a:r>
              <a:rPr lang="en-US" sz="2800" dirty="0" smtClean="0"/>
              <a:t>Man sinned and fell &amp; needed redemption</a:t>
            </a:r>
            <a:endParaRPr lang="en-US" sz="2800" dirty="0"/>
          </a:p>
        </p:txBody>
      </p:sp>
    </p:spTree>
    <p:extLst>
      <p:ext uri="{BB962C8B-B14F-4D97-AF65-F5344CB8AC3E}">
        <p14:creationId xmlns:p14="http://schemas.microsoft.com/office/powerpoint/2010/main" val="19410693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Creation and Evolution</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387046" y="3303558"/>
            <a:ext cx="6369908" cy="1938992"/>
          </a:xfrm>
          <a:prstGeom prst="rect">
            <a:avLst/>
          </a:prstGeom>
          <a:noFill/>
        </p:spPr>
        <p:txBody>
          <a:bodyPr wrap="square" rtlCol="0">
            <a:spAutoFit/>
          </a:bodyPr>
          <a:lstStyle/>
          <a:p>
            <a:pPr marL="400050" indent="-400050">
              <a:lnSpc>
                <a:spcPct val="150000"/>
              </a:lnSpc>
              <a:buFont typeface="+mj-lt"/>
              <a:buAutoNum type="romanUcPeriod"/>
            </a:pPr>
            <a:r>
              <a:rPr lang="en-US" sz="4000" b="1" dirty="0" smtClean="0">
                <a:solidFill>
                  <a:prstClr val="black"/>
                </a:solidFill>
                <a:latin typeface="Baskerville Old Face" panose="02020602080505020303" pitchFamily="18" charset="0"/>
              </a:rPr>
              <a:t> Evidence for Creation</a:t>
            </a:r>
          </a:p>
          <a:p>
            <a:pPr marL="400050" indent="-400050">
              <a:lnSpc>
                <a:spcPct val="150000"/>
              </a:lnSpc>
              <a:buFont typeface="+mj-lt"/>
              <a:buAutoNum type="romanUcPeriod"/>
            </a:pPr>
            <a:r>
              <a:rPr lang="en-US" sz="4000" b="1" dirty="0" smtClean="0">
                <a:solidFill>
                  <a:prstClr val="black"/>
                </a:solidFill>
                <a:latin typeface="Baskerville Old Face" panose="02020602080505020303" pitchFamily="18" charset="0"/>
              </a:rPr>
              <a:t> Problems with Evolution</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4194488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 descr="https://cdn-assets.answersingenesis.org/img/articles/ee/v2/ape-to-man-evolu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1153" y="-70151"/>
            <a:ext cx="5762847" cy="213225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818711" y="2317898"/>
            <a:ext cx="7506586" cy="12121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Times New Roman" panose="02020603050405020304" pitchFamily="18" charset="0"/>
                <a:cs typeface="Times New Roman" panose="02020603050405020304" pitchFamily="18" charset="0"/>
              </a:rPr>
              <a:t>Evolution – from Latin “</a:t>
            </a:r>
            <a:r>
              <a:rPr lang="en-US" sz="3200" b="1" dirty="0" err="1" smtClean="0">
                <a:solidFill>
                  <a:srgbClr val="002060"/>
                </a:solidFill>
                <a:latin typeface="Times New Roman" panose="02020603050405020304" pitchFamily="18" charset="0"/>
                <a:cs typeface="Times New Roman" panose="02020603050405020304" pitchFamily="18" charset="0"/>
              </a:rPr>
              <a:t>evolvere</a:t>
            </a:r>
            <a:r>
              <a:rPr lang="en-US" sz="3200" b="1" dirty="0" smtClean="0">
                <a:solidFill>
                  <a:srgbClr val="002060"/>
                </a:solidFill>
                <a:latin typeface="Times New Roman" panose="02020603050405020304" pitchFamily="18" charset="0"/>
                <a:cs typeface="Times New Roman" panose="02020603050405020304" pitchFamily="18" charset="0"/>
              </a:rPr>
              <a:t>”</a:t>
            </a:r>
          </a:p>
          <a:p>
            <a:pPr algn="ctr"/>
            <a:r>
              <a:rPr lang="en-US" sz="2400" i="1" dirty="0" smtClean="0">
                <a:solidFill>
                  <a:srgbClr val="0070C0"/>
                </a:solidFill>
                <a:latin typeface="Times New Roman" panose="02020603050405020304" pitchFamily="18" charset="0"/>
                <a:cs typeface="Times New Roman" panose="02020603050405020304" pitchFamily="18" charset="0"/>
              </a:rPr>
              <a:t>“to roll out or forth, to unfold, open out, work out, develop gradually”</a:t>
            </a:r>
            <a:endParaRPr lang="en-US" sz="2400" i="1" dirty="0">
              <a:solidFill>
                <a:srgbClr val="0070C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353537" y="3695258"/>
            <a:ext cx="8436934"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Popular definition: man came from monkey</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Properly: Man and all animal life came from a common ancestor – single cell, etc.</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“The theory of evolution may be defined as the hypothesis that millions of years ago lifeless matter, acted upon by natural forces gave origin to one or more organisms which have been evolved into all living and extinct plants and animals including man” (</a:t>
            </a:r>
            <a:r>
              <a:rPr lang="en-US" sz="2400" i="1" dirty="0" smtClean="0">
                <a:latin typeface="Times New Roman" panose="02020603050405020304" pitchFamily="18" charset="0"/>
                <a:cs typeface="Times New Roman" panose="02020603050405020304" pitchFamily="18" charset="0"/>
              </a:rPr>
              <a:t>Evolution A Handbook for Students</a:t>
            </a:r>
            <a:r>
              <a:rPr lang="en-US" sz="2400" dirty="0" smtClean="0">
                <a:latin typeface="Times New Roman" panose="02020603050405020304" pitchFamily="18" charset="0"/>
                <a:cs typeface="Times New Roman" panose="02020603050405020304" pitchFamily="18" charset="0"/>
              </a:rPr>
              <a:t>, 7).</a:t>
            </a:r>
            <a:endParaRPr lang="en-US" sz="2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0" y="0"/>
            <a:ext cx="3381153" cy="2062103"/>
          </a:xfrm>
          <a:prstGeom prst="rect">
            <a:avLst/>
          </a:prstGeom>
          <a:solidFill>
            <a:schemeClr val="bg1"/>
          </a:solidFill>
        </p:spPr>
        <p:txBody>
          <a:bodyPr wrap="square" rtlCol="0">
            <a:spAutoFit/>
          </a:bodyPr>
          <a:lstStyle/>
          <a:p>
            <a:pPr algn="ctr"/>
            <a:endParaRPr lang="en-US" sz="2400" b="1" dirty="0" smtClean="0"/>
          </a:p>
          <a:p>
            <a:pPr algn="ctr"/>
            <a:r>
              <a:rPr lang="en-US" sz="4000" b="1" dirty="0" smtClean="0"/>
              <a:t>What is </a:t>
            </a:r>
          </a:p>
          <a:p>
            <a:pPr algn="ctr"/>
            <a:r>
              <a:rPr lang="en-US" sz="4000" b="1" dirty="0" smtClean="0"/>
              <a:t>Evolution?</a:t>
            </a:r>
          </a:p>
          <a:p>
            <a:pPr algn="ctr"/>
            <a:endParaRPr lang="en-US" sz="2400" b="1" dirty="0"/>
          </a:p>
        </p:txBody>
      </p:sp>
      <p:cxnSp>
        <p:nvCxnSpPr>
          <p:cNvPr id="10" name="Straight Connector 9"/>
          <p:cNvCxnSpPr/>
          <p:nvPr/>
        </p:nvCxnSpPr>
        <p:spPr>
          <a:xfrm>
            <a:off x="-85060" y="2062103"/>
            <a:ext cx="9229060"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6786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fade">
                                      <p:cBhvr>
                                        <p:cTn id="14" dur="1000"/>
                                        <p:tgtEl>
                                          <p:spTgt spid="9">
                                            <p:txEl>
                                              <p:pRg st="0" end="0"/>
                                            </p:txEl>
                                          </p:spTgt>
                                        </p:tgtEl>
                                      </p:cBhvr>
                                    </p:animEffect>
                                    <p:anim calcmode="lin" valueType="num">
                                      <p:cBhvr>
                                        <p:cTn id="1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Effect transition="in" filter="fade">
                                      <p:cBhvr>
                                        <p:cTn id="21" dur="1000"/>
                                        <p:tgtEl>
                                          <p:spTgt spid="9">
                                            <p:txEl>
                                              <p:pRg st="1" end="1"/>
                                            </p:txEl>
                                          </p:spTgt>
                                        </p:tgtEl>
                                      </p:cBhvr>
                                    </p:animEffect>
                                    <p:anim calcmode="lin" valueType="num">
                                      <p:cBhvr>
                                        <p:cTn id="22"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animEffect transition="in" filter="fade">
                                      <p:cBhvr>
                                        <p:cTn id="28" dur="1000"/>
                                        <p:tgtEl>
                                          <p:spTgt spid="9">
                                            <p:txEl>
                                              <p:pRg st="2" end="2"/>
                                            </p:txEl>
                                          </p:spTgt>
                                        </p:tgtEl>
                                      </p:cBhvr>
                                    </p:animEffect>
                                    <p:anim calcmode="lin" valueType="num">
                                      <p:cBhvr>
                                        <p:cTn id="29"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2"/>
          <p:cNvSpPr txBox="1">
            <a:spLocks noChangeArrowheads="1"/>
          </p:cNvSpPr>
          <p:nvPr/>
        </p:nvSpPr>
        <p:spPr bwMode="auto">
          <a:xfrm>
            <a:off x="1524000" y="2392363"/>
            <a:ext cx="6378575" cy="187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700" b="1"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t>Evolution</a:t>
            </a:r>
          </a:p>
        </p:txBody>
      </p:sp>
      <p:sp>
        <p:nvSpPr>
          <p:cNvPr id="80899" name="Rectangle 3"/>
          <p:cNvSpPr>
            <a:spLocks noChangeArrowheads="1"/>
          </p:cNvSpPr>
          <p:nvPr/>
        </p:nvSpPr>
        <p:spPr bwMode="auto">
          <a:xfrm>
            <a:off x="762000" y="304800"/>
            <a:ext cx="7696200" cy="2438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sng" strike="noStrike" kern="1200" cap="none" spc="0" normalizeH="0" baseline="0" noProof="0">
                <a:ln>
                  <a:noFill/>
                </a:ln>
                <a:solidFill>
                  <a:srgbClr val="000000"/>
                </a:solidFill>
                <a:effectLst/>
                <a:uLnTx/>
                <a:uFillTx/>
                <a:latin typeface="Comic Sans MS" panose="030F0702030302020204" pitchFamily="66" charset="0"/>
                <a:ea typeface="+mn-ea"/>
                <a:cs typeface="+mn-cs"/>
              </a:rPr>
              <a:t>Animate Creation</a:t>
            </a:r>
            <a:endParaRPr kumimoji="0" lang="en-US" altLang="en-US" sz="3200" b="0" i="0" u="none" strike="noStrike" kern="1200" cap="none" spc="0" normalizeH="0" baseline="0" noProof="0">
              <a:ln>
                <a:noFill/>
              </a:ln>
              <a:solidFill>
                <a:srgbClr val="000000"/>
              </a:solidFill>
              <a:effectLst/>
              <a:uLnTx/>
              <a:uFillTx/>
              <a:latin typeface="Comic Sans MS" panose="030F0702030302020204" pitchFamily="66"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333399"/>
                </a:solidFill>
                <a:effectLst/>
                <a:uLnTx/>
                <a:uFillTx/>
                <a:latin typeface="Comic Sans MS" panose="030F0702030302020204" pitchFamily="66" charset="0"/>
                <a:ea typeface="+mn-ea"/>
                <a:cs typeface="+mn-cs"/>
              </a:rPr>
              <a:t>Evolved from Amoeba to Man</a:t>
            </a:r>
          </a:p>
        </p:txBody>
      </p:sp>
      <p:sp>
        <p:nvSpPr>
          <p:cNvPr id="80900" name="Rectangle 4"/>
          <p:cNvSpPr>
            <a:spLocks noChangeArrowheads="1"/>
          </p:cNvSpPr>
          <p:nvPr/>
        </p:nvSpPr>
        <p:spPr bwMode="auto">
          <a:xfrm>
            <a:off x="838200" y="4114800"/>
            <a:ext cx="7696200" cy="2438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sng" strike="noStrike" kern="1200" cap="none" spc="0" normalizeH="0" baseline="0" noProof="0">
                <a:ln>
                  <a:noFill/>
                </a:ln>
                <a:solidFill>
                  <a:srgbClr val="000000"/>
                </a:solidFill>
                <a:effectLst/>
                <a:uLnTx/>
                <a:uFillTx/>
                <a:latin typeface="Comic Sans MS" panose="030F0702030302020204" pitchFamily="66" charset="0"/>
                <a:ea typeface="+mn-ea"/>
                <a:cs typeface="+mn-cs"/>
              </a:rPr>
              <a:t>Inanimate Creation</a:t>
            </a:r>
            <a:endParaRPr kumimoji="0" lang="en-US" altLang="en-US" sz="3200" b="0" i="0" u="none" strike="noStrike" kern="1200" cap="none" spc="0" normalizeH="0" baseline="0" noProof="0">
              <a:ln>
                <a:noFill/>
              </a:ln>
              <a:solidFill>
                <a:srgbClr val="000000"/>
              </a:solidFill>
              <a:effectLst/>
              <a:uLnTx/>
              <a:uFillTx/>
              <a:latin typeface="Comic Sans MS" panose="030F0702030302020204" pitchFamily="66"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333399"/>
                </a:solidFill>
                <a:effectLst/>
                <a:uLnTx/>
                <a:uFillTx/>
                <a:latin typeface="Comic Sans MS" panose="030F0702030302020204" pitchFamily="66" charset="0"/>
                <a:ea typeface="+mn-ea"/>
                <a:cs typeface="+mn-cs"/>
              </a:rPr>
              <a:t>Earth Began with “Big Bang” Then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333399"/>
                </a:solidFill>
                <a:effectLst/>
                <a:uLnTx/>
                <a:uFillTx/>
                <a:latin typeface="Comic Sans MS" panose="030F0702030302020204" pitchFamily="66" charset="0"/>
                <a:ea typeface="+mn-ea"/>
                <a:cs typeface="+mn-cs"/>
              </a:rPr>
              <a:t>Took Billions of Years to Cool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333399"/>
                </a:solidFill>
                <a:effectLst/>
                <a:uLnTx/>
                <a:uFillTx/>
                <a:latin typeface="Comic Sans MS" panose="030F0702030302020204" pitchFamily="66" charset="0"/>
                <a:ea typeface="+mn-ea"/>
                <a:cs typeface="+mn-cs"/>
              </a:rPr>
              <a:t>&amp; Stabilize </a:t>
            </a:r>
          </a:p>
        </p:txBody>
      </p:sp>
    </p:spTree>
    <p:extLst>
      <p:ext uri="{BB962C8B-B14F-4D97-AF65-F5344CB8AC3E}">
        <p14:creationId xmlns:p14="http://schemas.microsoft.com/office/powerpoint/2010/main" val="43392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80899"/>
                                        </p:tgtEl>
                                        <p:attrNameLst>
                                          <p:attrName>style.visibility</p:attrName>
                                        </p:attrNameLst>
                                      </p:cBhvr>
                                      <p:to>
                                        <p:strVal val="visible"/>
                                      </p:to>
                                    </p:set>
                                    <p:animEffect transition="in" filter="barn(outVertical)">
                                      <p:cBhvr>
                                        <p:cTn id="7" dur="500"/>
                                        <p:tgtEl>
                                          <p:spTgt spid="808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80900"/>
                                        </p:tgtEl>
                                        <p:attrNameLst>
                                          <p:attrName>style.visibility</p:attrName>
                                        </p:attrNameLst>
                                      </p:cBhvr>
                                      <p:to>
                                        <p:strVal val="visible"/>
                                      </p:to>
                                    </p:set>
                                    <p:animEffect transition="in" filter="barn(outVertical)">
                                      <p:cBhvr>
                                        <p:cTn id="12" dur="500"/>
                                        <p:tgtEl>
                                          <p:spTgt spid="809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animBg="1" autoUpdateAnimBg="0"/>
      <p:bldP spid="80900"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7952" y="228600"/>
            <a:ext cx="7896447"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1" u="sng"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Theory Is Not A Fact</a:t>
            </a:r>
            <a:endParaRPr kumimoji="0" lang="en-US" sz="4000" b="1" i="1"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3" name="TextBox 2"/>
          <p:cNvSpPr txBox="1"/>
          <p:nvPr/>
        </p:nvSpPr>
        <p:spPr>
          <a:xfrm>
            <a:off x="859466" y="1093381"/>
            <a:ext cx="7593418" cy="2708434"/>
          </a:xfrm>
          <a:prstGeom prst="rect">
            <a:avLst/>
          </a:prstGeom>
          <a:noFill/>
        </p:spPr>
        <p:txBody>
          <a:bodyPr wrap="square" rtlCol="0">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Evolution has missing links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0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“The </a:t>
            </a:r>
            <a:r>
              <a:rPr kumimoji="0" lang="en-US" sz="2800" b="0" i="0" u="sng"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theory of evolution </a:t>
            </a:r>
            <a:r>
              <a:rPr kumimoji="0" 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is so plausible that we accept it as </a:t>
            </a:r>
            <a:r>
              <a:rPr kumimoji="0" lang="en-US" sz="2800" b="0" i="1"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though</a:t>
            </a:r>
            <a:r>
              <a:rPr kumimoji="0" 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 it were a proven fact” </a:t>
            </a:r>
            <a:r>
              <a:rPr kumimoji="0" lang="en-US" sz="24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(Dr. L. Harrison Matthews, in forward to Darwin’s </a:t>
            </a:r>
            <a:r>
              <a:rPr kumimoji="0" lang="en-US"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Origin of Species</a:t>
            </a:r>
            <a:r>
              <a:rPr kumimoji="0" lang="en-US" sz="24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 Centennial Edition).</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4" name="TextBox 3"/>
          <p:cNvSpPr txBox="1"/>
          <p:nvPr/>
        </p:nvSpPr>
        <p:spPr>
          <a:xfrm>
            <a:off x="1423875" y="4337825"/>
            <a:ext cx="6324600" cy="120032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1" u="none" strike="noStrike" kern="1200" cap="none" spc="0" normalizeH="0" baseline="0" noProof="0" dirty="0" smtClean="0">
                <a:ln>
                  <a:noFill/>
                </a:ln>
                <a:solidFill>
                  <a:srgbClr val="0066FF"/>
                </a:solidFill>
                <a:effectLst>
                  <a:outerShdw blurRad="38100" dist="38100" dir="2700000" algn="tl">
                    <a:srgbClr val="000000">
                      <a:alpha val="43137"/>
                    </a:srgbClr>
                  </a:outerShdw>
                </a:effectLst>
                <a:uLnTx/>
                <a:uFillTx/>
                <a:latin typeface="Times New Roman" panose="02020603050405020304" pitchFamily="18" charset="0"/>
                <a:ea typeface="+mn-ea"/>
                <a:cs typeface="+mn-cs"/>
              </a:rPr>
              <a:t>If it is taught at all – should be presented as a theory!</a:t>
            </a:r>
            <a:endParaRPr kumimoji="0" lang="en-US" sz="3600" b="0" i="1" u="none" strike="noStrike" kern="1200" cap="none" spc="0" normalizeH="0" baseline="0" noProof="0" dirty="0">
              <a:ln>
                <a:noFill/>
              </a:ln>
              <a:solidFill>
                <a:srgbClr val="0066FF"/>
              </a:solidFill>
              <a:effectLst>
                <a:outerShdw blurRad="38100" dist="38100" dir="2700000" algn="tl">
                  <a:srgbClr val="000000">
                    <a:alpha val="43137"/>
                  </a:srgbClr>
                </a:outerShdw>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9060501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Problems with Evolution</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523220"/>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No evidence of changes without limits</a:t>
            </a:r>
          </a:p>
        </p:txBody>
      </p:sp>
    </p:spTree>
    <p:extLst>
      <p:ext uri="{BB962C8B-B14F-4D97-AF65-F5344CB8AC3E}">
        <p14:creationId xmlns:p14="http://schemas.microsoft.com/office/powerpoint/2010/main" val="42634700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3" name="Line 5"/>
          <p:cNvSpPr>
            <a:spLocks noChangeShapeType="1"/>
          </p:cNvSpPr>
          <p:nvPr/>
        </p:nvSpPr>
        <p:spPr bwMode="auto">
          <a:xfrm>
            <a:off x="12016" y="3276600"/>
            <a:ext cx="9144000"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74" name="Text Box 6"/>
          <p:cNvSpPr txBox="1">
            <a:spLocks noChangeArrowheads="1"/>
          </p:cNvSpPr>
          <p:nvPr/>
        </p:nvSpPr>
        <p:spPr bwMode="auto">
          <a:xfrm>
            <a:off x="1046728" y="76200"/>
            <a:ext cx="3429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0" u="sng"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Special Theory:</a:t>
            </a:r>
          </a:p>
        </p:txBody>
      </p:sp>
      <p:sp>
        <p:nvSpPr>
          <p:cNvPr id="109575" name="Text Box 7"/>
          <p:cNvSpPr txBox="1">
            <a:spLocks noChangeArrowheads="1"/>
          </p:cNvSpPr>
          <p:nvPr/>
        </p:nvSpPr>
        <p:spPr bwMode="auto">
          <a:xfrm>
            <a:off x="1199128" y="3429000"/>
            <a:ext cx="3429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0" u="sng"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General Theory:</a:t>
            </a:r>
          </a:p>
        </p:txBody>
      </p:sp>
      <p:sp>
        <p:nvSpPr>
          <p:cNvPr id="109576" name="Text Box 8"/>
          <p:cNvSpPr txBox="1">
            <a:spLocks noChangeArrowheads="1"/>
          </p:cNvSpPr>
          <p:nvPr/>
        </p:nvSpPr>
        <p:spPr bwMode="auto">
          <a:xfrm>
            <a:off x="1732528" y="685800"/>
            <a:ext cx="4648200"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60000"/>
              </a:lnSpc>
              <a:spcBef>
                <a:spcPct val="50000"/>
              </a:spcBef>
              <a:spcAft>
                <a:spcPct val="0"/>
              </a:spcAft>
              <a:buClrTx/>
              <a:buSzTx/>
              <a:buFontTx/>
              <a:buChar char="•"/>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Changes within limits</a:t>
            </a:r>
          </a:p>
          <a:p>
            <a:pPr marL="0" marR="0" lvl="0" indent="0" algn="l" defTabSz="914400" rtl="0" eaLnBrk="0" fontAlgn="base" latinLnBrk="0" hangingPunct="0">
              <a:lnSpc>
                <a:spcPct val="60000"/>
              </a:lnSpc>
              <a:spcBef>
                <a:spcPct val="50000"/>
              </a:spcBef>
              <a:spcAft>
                <a:spcPct val="0"/>
              </a:spcAft>
              <a:buClrTx/>
              <a:buSzTx/>
              <a:buFontTx/>
              <a:buChar char="•"/>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 Micro-evolution</a:t>
            </a:r>
          </a:p>
        </p:txBody>
      </p:sp>
      <p:grpSp>
        <p:nvGrpSpPr>
          <p:cNvPr id="109598" name="Group 30"/>
          <p:cNvGrpSpPr>
            <a:grpSpLocks/>
          </p:cNvGrpSpPr>
          <p:nvPr/>
        </p:nvGrpSpPr>
        <p:grpSpPr bwMode="auto">
          <a:xfrm>
            <a:off x="1503928" y="5410200"/>
            <a:ext cx="6248400" cy="838200"/>
            <a:chOff x="1296" y="3408"/>
            <a:chExt cx="3936" cy="528"/>
          </a:xfrm>
        </p:grpSpPr>
        <p:sp>
          <p:nvSpPr>
            <p:cNvPr id="109583" name="Rectangle 15" descr="50%"/>
            <p:cNvSpPr>
              <a:spLocks noChangeArrowheads="1"/>
            </p:cNvSpPr>
            <p:nvPr/>
          </p:nvSpPr>
          <p:spPr bwMode="auto">
            <a:xfrm>
              <a:off x="1296" y="3408"/>
              <a:ext cx="576" cy="528"/>
            </a:xfrm>
            <a:prstGeom prst="rect">
              <a:avLst/>
            </a:prstGeom>
            <a:pattFill prst="pct50">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4" name="Rectangle 16" descr="Light upward diagonal"/>
            <p:cNvSpPr>
              <a:spLocks noChangeArrowheads="1"/>
            </p:cNvSpPr>
            <p:nvPr/>
          </p:nvSpPr>
          <p:spPr bwMode="auto">
            <a:xfrm>
              <a:off x="1968" y="3408"/>
              <a:ext cx="576" cy="528"/>
            </a:xfrm>
            <a:prstGeom prst="rect">
              <a:avLst/>
            </a:prstGeom>
            <a:pattFill prst="ltUpDiag">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5" name="Rectangle 17" descr="Large confetti"/>
            <p:cNvSpPr>
              <a:spLocks noChangeArrowheads="1"/>
            </p:cNvSpPr>
            <p:nvPr/>
          </p:nvSpPr>
          <p:spPr bwMode="auto">
            <a:xfrm>
              <a:off x="2640" y="3408"/>
              <a:ext cx="576" cy="528"/>
            </a:xfrm>
            <a:prstGeom prst="rect">
              <a:avLst/>
            </a:prstGeom>
            <a:pattFill prst="lgConfetti">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6" name="Rectangle 18" descr="Diagonal brick"/>
            <p:cNvSpPr>
              <a:spLocks noChangeArrowheads="1"/>
            </p:cNvSpPr>
            <p:nvPr/>
          </p:nvSpPr>
          <p:spPr bwMode="auto">
            <a:xfrm>
              <a:off x="3312" y="3408"/>
              <a:ext cx="576" cy="528"/>
            </a:xfrm>
            <a:prstGeom prst="rect">
              <a:avLst/>
            </a:prstGeom>
            <a:pattFill prst="diagBrick">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7" name="Rectangle 19" descr="Sphere"/>
            <p:cNvSpPr>
              <a:spLocks noChangeArrowheads="1"/>
            </p:cNvSpPr>
            <p:nvPr/>
          </p:nvSpPr>
          <p:spPr bwMode="auto">
            <a:xfrm>
              <a:off x="3984" y="3408"/>
              <a:ext cx="576" cy="528"/>
            </a:xfrm>
            <a:prstGeom prst="rect">
              <a:avLst/>
            </a:prstGeom>
            <a:pattFill prst="sphere">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8" name="Rectangle 20" descr="Solid diamond"/>
            <p:cNvSpPr>
              <a:spLocks noChangeArrowheads="1"/>
            </p:cNvSpPr>
            <p:nvPr/>
          </p:nvSpPr>
          <p:spPr bwMode="auto">
            <a:xfrm>
              <a:off x="4656" y="3408"/>
              <a:ext cx="576" cy="528"/>
            </a:xfrm>
            <a:prstGeom prst="rect">
              <a:avLst/>
            </a:prstGeom>
            <a:pattFill prst="solidDmnd">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sp>
        <p:nvSpPr>
          <p:cNvPr id="109590" name="Text Box 22"/>
          <p:cNvSpPr txBox="1">
            <a:spLocks noChangeArrowheads="1"/>
          </p:cNvSpPr>
          <p:nvPr/>
        </p:nvSpPr>
        <p:spPr bwMode="auto">
          <a:xfrm>
            <a:off x="1808728" y="4114800"/>
            <a:ext cx="4648200"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60000"/>
              </a:lnSpc>
              <a:spcBef>
                <a:spcPct val="50000"/>
              </a:spcBef>
              <a:spcAft>
                <a:spcPct val="0"/>
              </a:spcAft>
              <a:buClrTx/>
              <a:buSzTx/>
              <a:buFontTx/>
              <a:buChar char="•"/>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Changes without limits</a:t>
            </a:r>
          </a:p>
          <a:p>
            <a:pPr marL="0" marR="0" lvl="0" indent="0" algn="l" defTabSz="914400" rtl="0" eaLnBrk="0" fontAlgn="base" latinLnBrk="0" hangingPunct="0">
              <a:lnSpc>
                <a:spcPct val="60000"/>
              </a:lnSpc>
              <a:spcBef>
                <a:spcPct val="50000"/>
              </a:spcBef>
              <a:spcAft>
                <a:spcPct val="0"/>
              </a:spcAft>
              <a:buClrTx/>
              <a:buSzTx/>
              <a:buFontTx/>
              <a:buChar char="•"/>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 Macro-evolution</a:t>
            </a:r>
          </a:p>
        </p:txBody>
      </p:sp>
      <p:grpSp>
        <p:nvGrpSpPr>
          <p:cNvPr id="109597" name="Group 29"/>
          <p:cNvGrpSpPr>
            <a:grpSpLocks/>
          </p:cNvGrpSpPr>
          <p:nvPr/>
        </p:nvGrpSpPr>
        <p:grpSpPr bwMode="auto">
          <a:xfrm>
            <a:off x="1351528" y="1752600"/>
            <a:ext cx="6248400" cy="838200"/>
            <a:chOff x="1200" y="1104"/>
            <a:chExt cx="3936" cy="528"/>
          </a:xfrm>
        </p:grpSpPr>
        <p:sp>
          <p:nvSpPr>
            <p:cNvPr id="109577" name="Rectangle 9" descr="50%"/>
            <p:cNvSpPr>
              <a:spLocks noChangeArrowheads="1"/>
            </p:cNvSpPr>
            <p:nvPr/>
          </p:nvSpPr>
          <p:spPr bwMode="auto">
            <a:xfrm>
              <a:off x="1200" y="1104"/>
              <a:ext cx="576" cy="528"/>
            </a:xfrm>
            <a:prstGeom prst="rect">
              <a:avLst/>
            </a:prstGeom>
            <a:pattFill prst="pct50">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78" name="Rectangle 10" descr="60%"/>
            <p:cNvSpPr>
              <a:spLocks noChangeArrowheads="1"/>
            </p:cNvSpPr>
            <p:nvPr/>
          </p:nvSpPr>
          <p:spPr bwMode="auto">
            <a:xfrm>
              <a:off x="1872" y="1104"/>
              <a:ext cx="576" cy="528"/>
            </a:xfrm>
            <a:prstGeom prst="rect">
              <a:avLst/>
            </a:prstGeom>
            <a:pattFill prst="pct60">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79" name="Rectangle 11" descr="70%"/>
            <p:cNvSpPr>
              <a:spLocks noChangeArrowheads="1"/>
            </p:cNvSpPr>
            <p:nvPr/>
          </p:nvSpPr>
          <p:spPr bwMode="auto">
            <a:xfrm>
              <a:off x="2544" y="1104"/>
              <a:ext cx="576" cy="528"/>
            </a:xfrm>
            <a:prstGeom prst="rect">
              <a:avLst/>
            </a:prstGeom>
            <a:pattFill prst="pct70">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0" name="Rectangle 12" descr="75%"/>
            <p:cNvSpPr>
              <a:spLocks noChangeArrowheads="1"/>
            </p:cNvSpPr>
            <p:nvPr/>
          </p:nvSpPr>
          <p:spPr bwMode="auto">
            <a:xfrm>
              <a:off x="3216" y="1104"/>
              <a:ext cx="576" cy="528"/>
            </a:xfrm>
            <a:prstGeom prst="rect">
              <a:avLst/>
            </a:prstGeom>
            <a:pattFill prst="pct75">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1" name="Rectangle 13" descr="80%"/>
            <p:cNvSpPr>
              <a:spLocks noChangeArrowheads="1"/>
            </p:cNvSpPr>
            <p:nvPr/>
          </p:nvSpPr>
          <p:spPr bwMode="auto">
            <a:xfrm>
              <a:off x="3888" y="1104"/>
              <a:ext cx="576" cy="528"/>
            </a:xfrm>
            <a:prstGeom prst="rect">
              <a:avLst/>
            </a:prstGeom>
            <a:pattFill prst="pct80">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2" name="Rectangle 14" descr="90%"/>
            <p:cNvSpPr>
              <a:spLocks noChangeArrowheads="1"/>
            </p:cNvSpPr>
            <p:nvPr/>
          </p:nvSpPr>
          <p:spPr bwMode="auto">
            <a:xfrm>
              <a:off x="4560" y="1104"/>
              <a:ext cx="576" cy="528"/>
            </a:xfrm>
            <a:prstGeom prst="rect">
              <a:avLst/>
            </a:prstGeom>
            <a:pattFill prst="pct90">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91" name="Freeform 23"/>
            <p:cNvSpPr>
              <a:spLocks/>
            </p:cNvSpPr>
            <p:nvPr/>
          </p:nvSpPr>
          <p:spPr bwMode="auto">
            <a:xfrm>
              <a:off x="1392" y="1296"/>
              <a:ext cx="222" cy="176"/>
            </a:xfrm>
            <a:custGeom>
              <a:avLst/>
              <a:gdLst>
                <a:gd name="T0" fmla="*/ 58 w 222"/>
                <a:gd name="T1" fmla="*/ 126 h 176"/>
                <a:gd name="T2" fmla="*/ 148 w 222"/>
                <a:gd name="T3" fmla="*/ 117 h 176"/>
                <a:gd name="T4" fmla="*/ 139 w 222"/>
                <a:gd name="T5" fmla="*/ 81 h 176"/>
                <a:gd name="T6" fmla="*/ 85 w 222"/>
                <a:gd name="T7" fmla="*/ 63 h 176"/>
                <a:gd name="T8" fmla="*/ 22 w 222"/>
                <a:gd name="T9" fmla="*/ 162 h 176"/>
                <a:gd name="T10" fmla="*/ 202 w 222"/>
                <a:gd name="T11" fmla="*/ 153 h 176"/>
                <a:gd name="T12" fmla="*/ 193 w 222"/>
                <a:gd name="T13" fmla="*/ 90 h 176"/>
                <a:gd name="T14" fmla="*/ 184 w 222"/>
                <a:gd name="T15" fmla="*/ 63 h 176"/>
                <a:gd name="T16" fmla="*/ 157 w 222"/>
                <a:gd name="T17" fmla="*/ 54 h 176"/>
                <a:gd name="T18" fmla="*/ 4 w 222"/>
                <a:gd name="T19" fmla="*/ 1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 h="176">
                  <a:moveTo>
                    <a:pt x="58" y="126"/>
                  </a:moveTo>
                  <a:cubicBezTo>
                    <a:pt x="88" y="123"/>
                    <a:pt x="122" y="132"/>
                    <a:pt x="148" y="117"/>
                  </a:cubicBezTo>
                  <a:cubicBezTo>
                    <a:pt x="159" y="111"/>
                    <a:pt x="148" y="89"/>
                    <a:pt x="139" y="81"/>
                  </a:cubicBezTo>
                  <a:cubicBezTo>
                    <a:pt x="125" y="69"/>
                    <a:pt x="85" y="63"/>
                    <a:pt x="85" y="63"/>
                  </a:cubicBezTo>
                  <a:cubicBezTo>
                    <a:pt x="0" y="80"/>
                    <a:pt x="11" y="70"/>
                    <a:pt x="22" y="162"/>
                  </a:cubicBezTo>
                  <a:cubicBezTo>
                    <a:pt x="82" y="159"/>
                    <a:pt x="147" y="176"/>
                    <a:pt x="202" y="153"/>
                  </a:cubicBezTo>
                  <a:cubicBezTo>
                    <a:pt x="222" y="145"/>
                    <a:pt x="197" y="111"/>
                    <a:pt x="193" y="90"/>
                  </a:cubicBezTo>
                  <a:cubicBezTo>
                    <a:pt x="191" y="81"/>
                    <a:pt x="191" y="70"/>
                    <a:pt x="184" y="63"/>
                  </a:cubicBezTo>
                  <a:cubicBezTo>
                    <a:pt x="177" y="56"/>
                    <a:pt x="165" y="59"/>
                    <a:pt x="157" y="54"/>
                  </a:cubicBezTo>
                  <a:cubicBezTo>
                    <a:pt x="59" y="0"/>
                    <a:pt x="149" y="18"/>
                    <a:pt x="4" y="18"/>
                  </a:cubicBezTo>
                </a:path>
              </a:pathLst>
            </a:custGeom>
            <a:noFill/>
            <a:ln w="28575" cmpd="sng">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92" name="Freeform 24"/>
            <p:cNvSpPr>
              <a:spLocks/>
            </p:cNvSpPr>
            <p:nvPr/>
          </p:nvSpPr>
          <p:spPr bwMode="auto">
            <a:xfrm rot="2478517">
              <a:off x="2034" y="1296"/>
              <a:ext cx="222" cy="176"/>
            </a:xfrm>
            <a:custGeom>
              <a:avLst/>
              <a:gdLst>
                <a:gd name="T0" fmla="*/ 58 w 222"/>
                <a:gd name="T1" fmla="*/ 126 h 176"/>
                <a:gd name="T2" fmla="*/ 148 w 222"/>
                <a:gd name="T3" fmla="*/ 117 h 176"/>
                <a:gd name="T4" fmla="*/ 139 w 222"/>
                <a:gd name="T5" fmla="*/ 81 h 176"/>
                <a:gd name="T6" fmla="*/ 85 w 222"/>
                <a:gd name="T7" fmla="*/ 63 h 176"/>
                <a:gd name="T8" fmla="*/ 22 w 222"/>
                <a:gd name="T9" fmla="*/ 162 h 176"/>
                <a:gd name="T10" fmla="*/ 202 w 222"/>
                <a:gd name="T11" fmla="*/ 153 h 176"/>
                <a:gd name="T12" fmla="*/ 193 w 222"/>
                <a:gd name="T13" fmla="*/ 90 h 176"/>
                <a:gd name="T14" fmla="*/ 184 w 222"/>
                <a:gd name="T15" fmla="*/ 63 h 176"/>
                <a:gd name="T16" fmla="*/ 157 w 222"/>
                <a:gd name="T17" fmla="*/ 54 h 176"/>
                <a:gd name="T18" fmla="*/ 4 w 222"/>
                <a:gd name="T19" fmla="*/ 1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 h="176">
                  <a:moveTo>
                    <a:pt x="58" y="126"/>
                  </a:moveTo>
                  <a:cubicBezTo>
                    <a:pt x="88" y="123"/>
                    <a:pt x="122" y="132"/>
                    <a:pt x="148" y="117"/>
                  </a:cubicBezTo>
                  <a:cubicBezTo>
                    <a:pt x="159" y="111"/>
                    <a:pt x="148" y="89"/>
                    <a:pt x="139" y="81"/>
                  </a:cubicBezTo>
                  <a:cubicBezTo>
                    <a:pt x="125" y="69"/>
                    <a:pt x="85" y="63"/>
                    <a:pt x="85" y="63"/>
                  </a:cubicBezTo>
                  <a:cubicBezTo>
                    <a:pt x="0" y="80"/>
                    <a:pt x="11" y="70"/>
                    <a:pt x="22" y="162"/>
                  </a:cubicBezTo>
                  <a:cubicBezTo>
                    <a:pt x="82" y="159"/>
                    <a:pt x="147" y="176"/>
                    <a:pt x="202" y="153"/>
                  </a:cubicBezTo>
                  <a:cubicBezTo>
                    <a:pt x="222" y="145"/>
                    <a:pt x="197" y="111"/>
                    <a:pt x="193" y="90"/>
                  </a:cubicBezTo>
                  <a:cubicBezTo>
                    <a:pt x="191" y="81"/>
                    <a:pt x="191" y="70"/>
                    <a:pt x="184" y="63"/>
                  </a:cubicBezTo>
                  <a:cubicBezTo>
                    <a:pt x="177" y="56"/>
                    <a:pt x="165" y="59"/>
                    <a:pt x="157" y="54"/>
                  </a:cubicBezTo>
                  <a:cubicBezTo>
                    <a:pt x="59" y="0"/>
                    <a:pt x="149" y="18"/>
                    <a:pt x="4" y="18"/>
                  </a:cubicBezTo>
                </a:path>
              </a:pathLst>
            </a:custGeom>
            <a:noFill/>
            <a:ln w="38100" cmpd="sng">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93" name="Freeform 25"/>
            <p:cNvSpPr>
              <a:spLocks/>
            </p:cNvSpPr>
            <p:nvPr/>
          </p:nvSpPr>
          <p:spPr bwMode="auto">
            <a:xfrm>
              <a:off x="2688" y="1248"/>
              <a:ext cx="294" cy="279"/>
            </a:xfrm>
            <a:custGeom>
              <a:avLst/>
              <a:gdLst>
                <a:gd name="T0" fmla="*/ 90 w 294"/>
                <a:gd name="T1" fmla="*/ 163 h 279"/>
                <a:gd name="T2" fmla="*/ 225 w 294"/>
                <a:gd name="T3" fmla="*/ 136 h 279"/>
                <a:gd name="T4" fmla="*/ 198 w 294"/>
                <a:gd name="T5" fmla="*/ 109 h 279"/>
                <a:gd name="T6" fmla="*/ 63 w 294"/>
                <a:gd name="T7" fmla="*/ 118 h 279"/>
                <a:gd name="T8" fmla="*/ 54 w 294"/>
                <a:gd name="T9" fmla="*/ 145 h 279"/>
                <a:gd name="T10" fmla="*/ 90 w 294"/>
                <a:gd name="T11" fmla="*/ 226 h 279"/>
                <a:gd name="T12" fmla="*/ 270 w 294"/>
                <a:gd name="T13" fmla="*/ 136 h 279"/>
                <a:gd name="T14" fmla="*/ 261 w 294"/>
                <a:gd name="T15" fmla="*/ 109 h 279"/>
                <a:gd name="T16" fmla="*/ 0 w 294"/>
                <a:gd name="T17" fmla="*/ 1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279">
                  <a:moveTo>
                    <a:pt x="90" y="163"/>
                  </a:moveTo>
                  <a:cubicBezTo>
                    <a:pt x="133" y="192"/>
                    <a:pt x="272" y="218"/>
                    <a:pt x="225" y="136"/>
                  </a:cubicBezTo>
                  <a:cubicBezTo>
                    <a:pt x="219" y="125"/>
                    <a:pt x="207" y="118"/>
                    <a:pt x="198" y="109"/>
                  </a:cubicBezTo>
                  <a:cubicBezTo>
                    <a:pt x="153" y="112"/>
                    <a:pt x="107" y="107"/>
                    <a:pt x="63" y="118"/>
                  </a:cubicBezTo>
                  <a:cubicBezTo>
                    <a:pt x="54" y="120"/>
                    <a:pt x="54" y="136"/>
                    <a:pt x="54" y="145"/>
                  </a:cubicBezTo>
                  <a:cubicBezTo>
                    <a:pt x="54" y="212"/>
                    <a:pt x="51" y="200"/>
                    <a:pt x="90" y="226"/>
                  </a:cubicBezTo>
                  <a:cubicBezTo>
                    <a:pt x="288" y="217"/>
                    <a:pt x="294" y="279"/>
                    <a:pt x="270" y="136"/>
                  </a:cubicBezTo>
                  <a:cubicBezTo>
                    <a:pt x="268" y="127"/>
                    <a:pt x="265" y="117"/>
                    <a:pt x="261" y="109"/>
                  </a:cubicBezTo>
                  <a:cubicBezTo>
                    <a:pt x="206" y="0"/>
                    <a:pt x="0" y="146"/>
                    <a:pt x="0" y="19"/>
                  </a:cubicBezTo>
                </a:path>
              </a:pathLst>
            </a:custGeom>
            <a:noFill/>
            <a:ln w="38100" cmpd="sng">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94" name="Freeform 26"/>
            <p:cNvSpPr>
              <a:spLocks/>
            </p:cNvSpPr>
            <p:nvPr/>
          </p:nvSpPr>
          <p:spPr bwMode="auto">
            <a:xfrm rot="5054916">
              <a:off x="3354" y="1248"/>
              <a:ext cx="294" cy="279"/>
            </a:xfrm>
            <a:custGeom>
              <a:avLst/>
              <a:gdLst>
                <a:gd name="T0" fmla="*/ 90 w 294"/>
                <a:gd name="T1" fmla="*/ 163 h 279"/>
                <a:gd name="T2" fmla="*/ 225 w 294"/>
                <a:gd name="T3" fmla="*/ 136 h 279"/>
                <a:gd name="T4" fmla="*/ 198 w 294"/>
                <a:gd name="T5" fmla="*/ 109 h 279"/>
                <a:gd name="T6" fmla="*/ 63 w 294"/>
                <a:gd name="T7" fmla="*/ 118 h 279"/>
                <a:gd name="T8" fmla="*/ 54 w 294"/>
                <a:gd name="T9" fmla="*/ 145 h 279"/>
                <a:gd name="T10" fmla="*/ 90 w 294"/>
                <a:gd name="T11" fmla="*/ 226 h 279"/>
                <a:gd name="T12" fmla="*/ 270 w 294"/>
                <a:gd name="T13" fmla="*/ 136 h 279"/>
                <a:gd name="T14" fmla="*/ 261 w 294"/>
                <a:gd name="T15" fmla="*/ 109 h 279"/>
                <a:gd name="T16" fmla="*/ 0 w 294"/>
                <a:gd name="T17" fmla="*/ 1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279">
                  <a:moveTo>
                    <a:pt x="90" y="163"/>
                  </a:moveTo>
                  <a:cubicBezTo>
                    <a:pt x="133" y="192"/>
                    <a:pt x="272" y="218"/>
                    <a:pt x="225" y="136"/>
                  </a:cubicBezTo>
                  <a:cubicBezTo>
                    <a:pt x="219" y="125"/>
                    <a:pt x="207" y="118"/>
                    <a:pt x="198" y="109"/>
                  </a:cubicBezTo>
                  <a:cubicBezTo>
                    <a:pt x="153" y="112"/>
                    <a:pt x="107" y="107"/>
                    <a:pt x="63" y="118"/>
                  </a:cubicBezTo>
                  <a:cubicBezTo>
                    <a:pt x="54" y="120"/>
                    <a:pt x="54" y="136"/>
                    <a:pt x="54" y="145"/>
                  </a:cubicBezTo>
                  <a:cubicBezTo>
                    <a:pt x="54" y="212"/>
                    <a:pt x="51" y="200"/>
                    <a:pt x="90" y="226"/>
                  </a:cubicBezTo>
                  <a:cubicBezTo>
                    <a:pt x="288" y="217"/>
                    <a:pt x="294" y="279"/>
                    <a:pt x="270" y="136"/>
                  </a:cubicBezTo>
                  <a:cubicBezTo>
                    <a:pt x="268" y="127"/>
                    <a:pt x="265" y="117"/>
                    <a:pt x="261" y="109"/>
                  </a:cubicBezTo>
                  <a:cubicBezTo>
                    <a:pt x="206" y="0"/>
                    <a:pt x="0" y="146"/>
                    <a:pt x="0" y="19"/>
                  </a:cubicBezTo>
                </a:path>
              </a:pathLst>
            </a:custGeom>
            <a:noFill/>
            <a:ln w="28575" cmpd="sng">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95" name="Freeform 27"/>
            <p:cNvSpPr>
              <a:spLocks/>
            </p:cNvSpPr>
            <p:nvPr/>
          </p:nvSpPr>
          <p:spPr bwMode="auto">
            <a:xfrm rot="5054916">
              <a:off x="4052" y="1133"/>
              <a:ext cx="294" cy="432"/>
            </a:xfrm>
            <a:custGeom>
              <a:avLst/>
              <a:gdLst>
                <a:gd name="T0" fmla="*/ 90 w 294"/>
                <a:gd name="T1" fmla="*/ 163 h 279"/>
                <a:gd name="T2" fmla="*/ 225 w 294"/>
                <a:gd name="T3" fmla="*/ 136 h 279"/>
                <a:gd name="T4" fmla="*/ 198 w 294"/>
                <a:gd name="T5" fmla="*/ 109 h 279"/>
                <a:gd name="T6" fmla="*/ 63 w 294"/>
                <a:gd name="T7" fmla="*/ 118 h 279"/>
                <a:gd name="T8" fmla="*/ 54 w 294"/>
                <a:gd name="T9" fmla="*/ 145 h 279"/>
                <a:gd name="T10" fmla="*/ 90 w 294"/>
                <a:gd name="T11" fmla="*/ 226 h 279"/>
                <a:gd name="T12" fmla="*/ 270 w 294"/>
                <a:gd name="T13" fmla="*/ 136 h 279"/>
                <a:gd name="T14" fmla="*/ 261 w 294"/>
                <a:gd name="T15" fmla="*/ 109 h 279"/>
                <a:gd name="T16" fmla="*/ 0 w 294"/>
                <a:gd name="T17" fmla="*/ 1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279">
                  <a:moveTo>
                    <a:pt x="90" y="163"/>
                  </a:moveTo>
                  <a:cubicBezTo>
                    <a:pt x="133" y="192"/>
                    <a:pt x="272" y="218"/>
                    <a:pt x="225" y="136"/>
                  </a:cubicBezTo>
                  <a:cubicBezTo>
                    <a:pt x="219" y="125"/>
                    <a:pt x="207" y="118"/>
                    <a:pt x="198" y="109"/>
                  </a:cubicBezTo>
                  <a:cubicBezTo>
                    <a:pt x="153" y="112"/>
                    <a:pt x="107" y="107"/>
                    <a:pt x="63" y="118"/>
                  </a:cubicBezTo>
                  <a:cubicBezTo>
                    <a:pt x="54" y="120"/>
                    <a:pt x="54" y="136"/>
                    <a:pt x="54" y="145"/>
                  </a:cubicBezTo>
                  <a:cubicBezTo>
                    <a:pt x="54" y="212"/>
                    <a:pt x="51" y="200"/>
                    <a:pt x="90" y="226"/>
                  </a:cubicBezTo>
                  <a:cubicBezTo>
                    <a:pt x="288" y="217"/>
                    <a:pt x="294" y="279"/>
                    <a:pt x="270" y="136"/>
                  </a:cubicBezTo>
                  <a:cubicBezTo>
                    <a:pt x="268" y="127"/>
                    <a:pt x="265" y="117"/>
                    <a:pt x="261" y="109"/>
                  </a:cubicBezTo>
                  <a:cubicBezTo>
                    <a:pt x="206" y="0"/>
                    <a:pt x="0" y="146"/>
                    <a:pt x="0" y="19"/>
                  </a:cubicBezTo>
                </a:path>
              </a:pathLst>
            </a:custGeom>
            <a:noFill/>
            <a:ln w="38100" cmpd="sng">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96" name="Freeform 28"/>
            <p:cNvSpPr>
              <a:spLocks/>
            </p:cNvSpPr>
            <p:nvPr/>
          </p:nvSpPr>
          <p:spPr bwMode="auto">
            <a:xfrm rot="8037917">
              <a:off x="4677" y="1179"/>
              <a:ext cx="294" cy="432"/>
            </a:xfrm>
            <a:custGeom>
              <a:avLst/>
              <a:gdLst>
                <a:gd name="T0" fmla="*/ 90 w 294"/>
                <a:gd name="T1" fmla="*/ 163 h 279"/>
                <a:gd name="T2" fmla="*/ 225 w 294"/>
                <a:gd name="T3" fmla="*/ 136 h 279"/>
                <a:gd name="T4" fmla="*/ 198 w 294"/>
                <a:gd name="T5" fmla="*/ 109 h 279"/>
                <a:gd name="T6" fmla="*/ 63 w 294"/>
                <a:gd name="T7" fmla="*/ 118 h 279"/>
                <a:gd name="T8" fmla="*/ 54 w 294"/>
                <a:gd name="T9" fmla="*/ 145 h 279"/>
                <a:gd name="T10" fmla="*/ 90 w 294"/>
                <a:gd name="T11" fmla="*/ 226 h 279"/>
                <a:gd name="T12" fmla="*/ 270 w 294"/>
                <a:gd name="T13" fmla="*/ 136 h 279"/>
                <a:gd name="T14" fmla="*/ 261 w 294"/>
                <a:gd name="T15" fmla="*/ 109 h 279"/>
                <a:gd name="T16" fmla="*/ 0 w 294"/>
                <a:gd name="T17" fmla="*/ 1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279">
                  <a:moveTo>
                    <a:pt x="90" y="163"/>
                  </a:moveTo>
                  <a:cubicBezTo>
                    <a:pt x="133" y="192"/>
                    <a:pt x="272" y="218"/>
                    <a:pt x="225" y="136"/>
                  </a:cubicBezTo>
                  <a:cubicBezTo>
                    <a:pt x="219" y="125"/>
                    <a:pt x="207" y="118"/>
                    <a:pt x="198" y="109"/>
                  </a:cubicBezTo>
                  <a:cubicBezTo>
                    <a:pt x="153" y="112"/>
                    <a:pt x="107" y="107"/>
                    <a:pt x="63" y="118"/>
                  </a:cubicBezTo>
                  <a:cubicBezTo>
                    <a:pt x="54" y="120"/>
                    <a:pt x="54" y="136"/>
                    <a:pt x="54" y="145"/>
                  </a:cubicBezTo>
                  <a:cubicBezTo>
                    <a:pt x="54" y="212"/>
                    <a:pt x="51" y="200"/>
                    <a:pt x="90" y="226"/>
                  </a:cubicBezTo>
                  <a:cubicBezTo>
                    <a:pt x="288" y="217"/>
                    <a:pt x="294" y="279"/>
                    <a:pt x="270" y="136"/>
                  </a:cubicBezTo>
                  <a:cubicBezTo>
                    <a:pt x="268" y="127"/>
                    <a:pt x="265" y="117"/>
                    <a:pt x="261" y="109"/>
                  </a:cubicBezTo>
                  <a:cubicBezTo>
                    <a:pt x="206" y="0"/>
                    <a:pt x="0" y="146"/>
                    <a:pt x="0" y="19"/>
                  </a:cubicBezTo>
                </a:path>
              </a:pathLst>
            </a:custGeom>
            <a:noFill/>
            <a:ln w="38100" cmpd="sng">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sp>
        <p:nvSpPr>
          <p:cNvPr id="109599" name="AutoShape 31"/>
          <p:cNvSpPr>
            <a:spLocks noChangeArrowheads="1"/>
          </p:cNvSpPr>
          <p:nvPr/>
        </p:nvSpPr>
        <p:spPr bwMode="auto">
          <a:xfrm>
            <a:off x="5694928" y="304800"/>
            <a:ext cx="2590800" cy="1066800"/>
          </a:xfrm>
          <a:prstGeom prst="star32">
            <a:avLst>
              <a:gd name="adj" fmla="val 43954"/>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This Can Be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Proven</a:t>
            </a:r>
          </a:p>
        </p:txBody>
      </p:sp>
      <p:sp>
        <p:nvSpPr>
          <p:cNvPr id="109600" name="AutoShape 32"/>
          <p:cNvSpPr>
            <a:spLocks noChangeArrowheads="1"/>
          </p:cNvSpPr>
          <p:nvPr/>
        </p:nvSpPr>
        <p:spPr bwMode="auto">
          <a:xfrm>
            <a:off x="5771128" y="3657600"/>
            <a:ext cx="2590800" cy="1066800"/>
          </a:xfrm>
          <a:prstGeom prst="star32">
            <a:avLst>
              <a:gd name="adj" fmla="val 43954"/>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This Can Not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Be Proven</a:t>
            </a:r>
          </a:p>
        </p:txBody>
      </p:sp>
      <p:sp>
        <p:nvSpPr>
          <p:cNvPr id="109603" name="AutoShape 35"/>
          <p:cNvSpPr>
            <a:spLocks noChangeArrowheads="1"/>
          </p:cNvSpPr>
          <p:nvPr/>
        </p:nvSpPr>
        <p:spPr bwMode="auto">
          <a:xfrm rot="-2685556">
            <a:off x="3199378" y="2039938"/>
            <a:ext cx="3429000" cy="1066800"/>
          </a:xfrm>
          <a:prstGeom prst="leftArrow">
            <a:avLst>
              <a:gd name="adj1" fmla="val 50000"/>
              <a:gd name="adj2" fmla="val 80357"/>
            </a:avLst>
          </a:prstGeom>
          <a:solidFill>
            <a:srgbClr val="3333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FF00"/>
                </a:solidFill>
                <a:effectLst/>
                <a:uLnTx/>
                <a:uFillTx/>
                <a:latin typeface="Arial Rounded MT Bold" panose="020F0704030504030204" pitchFamily="34" charset="0"/>
                <a:ea typeface="+mn-ea"/>
                <a:cs typeface="+mn-cs"/>
              </a:rPr>
              <a:t>Assume</a:t>
            </a:r>
          </a:p>
        </p:txBody>
      </p:sp>
    </p:spTree>
    <p:extLst>
      <p:ext uri="{BB962C8B-B14F-4D97-AF65-F5344CB8AC3E}">
        <p14:creationId xmlns:p14="http://schemas.microsoft.com/office/powerpoint/2010/main" val="1877771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fade">
                                      <p:cBhvr>
                                        <p:cTn id="7" dur="1000"/>
                                        <p:tgtEl>
                                          <p:spTgt spid="109576"/>
                                        </p:tgtEl>
                                      </p:cBhvr>
                                    </p:animEffect>
                                    <p:anim calcmode="lin" valueType="num">
                                      <p:cBhvr>
                                        <p:cTn id="8" dur="1000" fill="hold"/>
                                        <p:tgtEl>
                                          <p:spTgt spid="109576"/>
                                        </p:tgtEl>
                                        <p:attrNameLst>
                                          <p:attrName>ppt_x</p:attrName>
                                        </p:attrNameLst>
                                      </p:cBhvr>
                                      <p:tavLst>
                                        <p:tav tm="0">
                                          <p:val>
                                            <p:strVal val="#ppt_x"/>
                                          </p:val>
                                        </p:tav>
                                        <p:tav tm="100000">
                                          <p:val>
                                            <p:strVal val="#ppt_x"/>
                                          </p:val>
                                        </p:tav>
                                      </p:tavLst>
                                    </p:anim>
                                    <p:anim calcmode="lin" valueType="num">
                                      <p:cBhvr>
                                        <p:cTn id="9" dur="1000" fill="hold"/>
                                        <p:tgtEl>
                                          <p:spTgt spid="109576"/>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09597"/>
                                        </p:tgtEl>
                                        <p:attrNameLst>
                                          <p:attrName>style.visibility</p:attrName>
                                        </p:attrNameLst>
                                      </p:cBhvr>
                                      <p:to>
                                        <p:strVal val="visible"/>
                                      </p:to>
                                    </p:set>
                                    <p:animEffect transition="in" filter="fade">
                                      <p:cBhvr>
                                        <p:cTn id="14" dur="1000"/>
                                        <p:tgtEl>
                                          <p:spTgt spid="109597"/>
                                        </p:tgtEl>
                                      </p:cBhvr>
                                    </p:animEffect>
                                    <p:anim calcmode="lin" valueType="num">
                                      <p:cBhvr>
                                        <p:cTn id="15" dur="1000" fill="hold"/>
                                        <p:tgtEl>
                                          <p:spTgt spid="109597"/>
                                        </p:tgtEl>
                                        <p:attrNameLst>
                                          <p:attrName>ppt_x</p:attrName>
                                        </p:attrNameLst>
                                      </p:cBhvr>
                                      <p:tavLst>
                                        <p:tav tm="0">
                                          <p:val>
                                            <p:strVal val="#ppt_x"/>
                                          </p:val>
                                        </p:tav>
                                        <p:tav tm="100000">
                                          <p:val>
                                            <p:strVal val="#ppt_x"/>
                                          </p:val>
                                        </p:tav>
                                      </p:tavLst>
                                    </p:anim>
                                    <p:anim calcmode="lin" valueType="num">
                                      <p:cBhvr>
                                        <p:cTn id="16" dur="1000" fill="hold"/>
                                        <p:tgtEl>
                                          <p:spTgt spid="109597"/>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09590"/>
                                        </p:tgtEl>
                                        <p:attrNameLst>
                                          <p:attrName>style.visibility</p:attrName>
                                        </p:attrNameLst>
                                      </p:cBhvr>
                                      <p:to>
                                        <p:strVal val="visible"/>
                                      </p:to>
                                    </p:set>
                                    <p:animEffect transition="in" filter="fade">
                                      <p:cBhvr>
                                        <p:cTn id="21" dur="1000"/>
                                        <p:tgtEl>
                                          <p:spTgt spid="109590"/>
                                        </p:tgtEl>
                                      </p:cBhvr>
                                    </p:animEffect>
                                    <p:anim calcmode="lin" valueType="num">
                                      <p:cBhvr>
                                        <p:cTn id="22" dur="1000" fill="hold"/>
                                        <p:tgtEl>
                                          <p:spTgt spid="109590"/>
                                        </p:tgtEl>
                                        <p:attrNameLst>
                                          <p:attrName>ppt_x</p:attrName>
                                        </p:attrNameLst>
                                      </p:cBhvr>
                                      <p:tavLst>
                                        <p:tav tm="0">
                                          <p:val>
                                            <p:strVal val="#ppt_x"/>
                                          </p:val>
                                        </p:tav>
                                        <p:tav tm="100000">
                                          <p:val>
                                            <p:strVal val="#ppt_x"/>
                                          </p:val>
                                        </p:tav>
                                      </p:tavLst>
                                    </p:anim>
                                    <p:anim calcmode="lin" valueType="num">
                                      <p:cBhvr>
                                        <p:cTn id="23" dur="1000" fill="hold"/>
                                        <p:tgtEl>
                                          <p:spTgt spid="109590"/>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109598"/>
                                        </p:tgtEl>
                                        <p:attrNameLst>
                                          <p:attrName>style.visibility</p:attrName>
                                        </p:attrNameLst>
                                      </p:cBhvr>
                                      <p:to>
                                        <p:strVal val="visible"/>
                                      </p:to>
                                    </p:set>
                                    <p:animEffect transition="in" filter="fade">
                                      <p:cBhvr>
                                        <p:cTn id="28" dur="1000"/>
                                        <p:tgtEl>
                                          <p:spTgt spid="109598"/>
                                        </p:tgtEl>
                                      </p:cBhvr>
                                    </p:animEffect>
                                    <p:anim calcmode="lin" valueType="num">
                                      <p:cBhvr>
                                        <p:cTn id="29" dur="1000" fill="hold"/>
                                        <p:tgtEl>
                                          <p:spTgt spid="109598"/>
                                        </p:tgtEl>
                                        <p:attrNameLst>
                                          <p:attrName>ppt_x</p:attrName>
                                        </p:attrNameLst>
                                      </p:cBhvr>
                                      <p:tavLst>
                                        <p:tav tm="0">
                                          <p:val>
                                            <p:strVal val="#ppt_x"/>
                                          </p:val>
                                        </p:tav>
                                        <p:tav tm="100000">
                                          <p:val>
                                            <p:strVal val="#ppt_x"/>
                                          </p:val>
                                        </p:tav>
                                      </p:tavLst>
                                    </p:anim>
                                    <p:anim calcmode="lin" valueType="num">
                                      <p:cBhvr>
                                        <p:cTn id="30" dur="1000" fill="hold"/>
                                        <p:tgtEl>
                                          <p:spTgt spid="109598"/>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9599"/>
                                        </p:tgtEl>
                                        <p:attrNameLst>
                                          <p:attrName>style.visibility</p:attrName>
                                        </p:attrNameLst>
                                      </p:cBhvr>
                                      <p:to>
                                        <p:strVal val="visible"/>
                                      </p:to>
                                    </p:set>
                                    <p:animEffect transition="in" filter="fade">
                                      <p:cBhvr>
                                        <p:cTn id="35" dur="2000"/>
                                        <p:tgtEl>
                                          <p:spTgt spid="10959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09600"/>
                                        </p:tgtEl>
                                        <p:attrNameLst>
                                          <p:attrName>style.visibility</p:attrName>
                                        </p:attrNameLst>
                                      </p:cBhvr>
                                      <p:to>
                                        <p:strVal val="visible"/>
                                      </p:to>
                                    </p:set>
                                    <p:animEffect transition="in" filter="fade">
                                      <p:cBhvr>
                                        <p:cTn id="40" dur="2000"/>
                                        <p:tgtEl>
                                          <p:spTgt spid="10960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109603"/>
                                        </p:tgtEl>
                                        <p:attrNameLst>
                                          <p:attrName>style.visibility</p:attrName>
                                        </p:attrNameLst>
                                      </p:cBhvr>
                                      <p:to>
                                        <p:strVal val="visible"/>
                                      </p:to>
                                    </p:set>
                                    <p:animEffect transition="in" filter="wipe(up)">
                                      <p:cBhvr>
                                        <p:cTn id="45" dur="500"/>
                                        <p:tgtEl>
                                          <p:spTgt spid="109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6" grpId="0"/>
      <p:bldP spid="109590" grpId="0"/>
      <p:bldP spid="109599" grpId="0" animBg="1"/>
      <p:bldP spid="109600" grpId="0" animBg="1"/>
      <p:bldP spid="10960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upload.wikimedia.org/wikipedia/commons/a/ae/Darwin's_finches_by_Goul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0963" y="202018"/>
            <a:ext cx="3212693" cy="242422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263656" y="574158"/>
            <a:ext cx="4572000" cy="1754326"/>
          </a:xfrm>
          <a:prstGeom prst="rect">
            <a:avLst/>
          </a:prstGeom>
          <a:noFill/>
        </p:spPr>
        <p:txBody>
          <a:bodyPr wrap="square" rtlCol="0">
            <a:spAutoFit/>
          </a:bodyPr>
          <a:lstStyle/>
          <a:p>
            <a:pPr algn="ctr"/>
            <a:r>
              <a:rPr lang="en-US" sz="5400" b="1" dirty="0" smtClean="0"/>
              <a:t>Darwin’s </a:t>
            </a:r>
          </a:p>
          <a:p>
            <a:pPr algn="ctr"/>
            <a:r>
              <a:rPr lang="en-US" sz="5400" b="1" dirty="0" smtClean="0"/>
              <a:t>Finches</a:t>
            </a:r>
            <a:endParaRPr lang="en-US" sz="5400" b="1" dirty="0"/>
          </a:p>
        </p:txBody>
      </p:sp>
      <p:sp>
        <p:nvSpPr>
          <p:cNvPr id="4" name="TextBox 3"/>
          <p:cNvSpPr txBox="1"/>
          <p:nvPr/>
        </p:nvSpPr>
        <p:spPr>
          <a:xfrm>
            <a:off x="648586" y="2987744"/>
            <a:ext cx="7219507" cy="2616101"/>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Arial Narrow" panose="020B0606020202030204" pitchFamily="34" charset="0"/>
              </a:rPr>
              <a:t>Darwin observed the finches on </a:t>
            </a:r>
            <a:r>
              <a:rPr lang="en-US" sz="2400" dirty="0">
                <a:latin typeface="Arial Narrow" panose="020B0606020202030204" pitchFamily="34" charset="0"/>
              </a:rPr>
              <a:t>Galapagos </a:t>
            </a:r>
            <a:r>
              <a:rPr lang="en-US" sz="2400" dirty="0" smtClean="0">
                <a:latin typeface="Arial Narrow" panose="020B0606020202030204" pitchFamily="34" charset="0"/>
              </a:rPr>
              <a:t>Islands (off of South America)</a:t>
            </a:r>
          </a:p>
          <a:p>
            <a:pPr marL="285750" indent="-285750">
              <a:buFont typeface="Arial" panose="020B0604020202020204" pitchFamily="34" charset="0"/>
              <a:buChar char="•"/>
            </a:pPr>
            <a:endParaRPr lang="en-US" sz="1000" dirty="0" smtClean="0">
              <a:latin typeface="Arial Narrow" panose="020B0606020202030204" pitchFamily="34" charset="0"/>
            </a:endParaRPr>
          </a:p>
          <a:p>
            <a:pPr marL="285750" indent="-285750">
              <a:buFont typeface="Arial" panose="020B0604020202020204" pitchFamily="34" charset="0"/>
              <a:buChar char="•"/>
            </a:pPr>
            <a:r>
              <a:rPr lang="en-US" sz="2400" dirty="0" smtClean="0">
                <a:latin typeface="Arial Narrow" panose="020B0606020202030204" pitchFamily="34" charset="0"/>
              </a:rPr>
              <a:t>Observed changes in the beaks – their beaks adapted to what they were eating.</a:t>
            </a:r>
          </a:p>
          <a:p>
            <a:pPr marL="285750" indent="-285750">
              <a:buFont typeface="Arial" panose="020B0604020202020204" pitchFamily="34" charset="0"/>
              <a:buChar char="•"/>
            </a:pPr>
            <a:endParaRPr lang="en-US" sz="1000" dirty="0" smtClean="0">
              <a:latin typeface="Arial Narrow" panose="020B0606020202030204" pitchFamily="34" charset="0"/>
            </a:endParaRPr>
          </a:p>
          <a:p>
            <a:pPr marL="285750" indent="-285750">
              <a:buFont typeface="Arial" panose="020B0604020202020204" pitchFamily="34" charset="0"/>
              <a:buChar char="•"/>
            </a:pPr>
            <a:r>
              <a:rPr lang="en-US" sz="2400" dirty="0" smtClean="0">
                <a:latin typeface="Arial Narrow" panose="020B0606020202030204" pitchFamily="34" charset="0"/>
              </a:rPr>
              <a:t>From that he developed his view of natural selection and then later the idea of evolution</a:t>
            </a:r>
            <a:endParaRPr lang="en-US" sz="2400" dirty="0">
              <a:latin typeface="Arial Narrow" panose="020B0606020202030204" pitchFamily="34" charset="0"/>
            </a:endParaRPr>
          </a:p>
        </p:txBody>
      </p:sp>
      <p:sp>
        <p:nvSpPr>
          <p:cNvPr id="5" name="TextBox 4"/>
          <p:cNvSpPr txBox="1"/>
          <p:nvPr/>
        </p:nvSpPr>
        <p:spPr>
          <a:xfrm>
            <a:off x="827680" y="5903893"/>
            <a:ext cx="7040413" cy="954107"/>
          </a:xfrm>
          <a:prstGeom prst="rect">
            <a:avLst/>
          </a:prstGeom>
          <a:solidFill>
            <a:srgbClr val="FFFF00"/>
          </a:solidFill>
        </p:spPr>
        <p:txBody>
          <a:bodyPr wrap="square" rtlCol="0">
            <a:spAutoFit/>
          </a:bodyPr>
          <a:lstStyle/>
          <a:p>
            <a:r>
              <a:rPr lang="en-US" sz="2800" i="1" dirty="0" smtClean="0"/>
              <a:t>Note: Finches stayed finches. Finches did not become  cats, dogs or goats!!</a:t>
            </a:r>
            <a:endParaRPr lang="en-US" sz="2800" i="1" dirty="0"/>
          </a:p>
        </p:txBody>
      </p:sp>
    </p:spTree>
    <p:extLst>
      <p:ext uri="{BB962C8B-B14F-4D97-AF65-F5344CB8AC3E}">
        <p14:creationId xmlns:p14="http://schemas.microsoft.com/office/powerpoint/2010/main" val="2830203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25302"/>
            <a:ext cx="7793665" cy="646331"/>
          </a:xfrm>
          <a:prstGeom prst="rect">
            <a:avLst/>
          </a:prstGeom>
          <a:solidFill>
            <a:srgbClr val="002060"/>
          </a:solidFill>
          <a:ln>
            <a:noFill/>
          </a:ln>
          <a:effectLst/>
          <a:scene3d>
            <a:camera prst="orthographicFront">
              <a:rot lat="0" lon="0" rev="0"/>
            </a:camera>
            <a:lightRig rig="glow" dir="t">
              <a:rot lat="0" lon="0" rev="14100000"/>
            </a:lightRig>
          </a:scene3d>
          <a:sp3d prstMaterial="softEdge">
            <a:bevelT w="127000" prst="artDeco"/>
          </a:sp3d>
        </p:spPr>
        <p:txBody>
          <a:bodyPr wrap="square" rtlCol="0">
            <a:spAutoFit/>
          </a:bodyPr>
          <a:lstStyle/>
          <a:p>
            <a:pPr algn="ctr"/>
            <a:r>
              <a:rPr lang="en-US" sz="36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Darwin’s Survival of the Fittest</a:t>
            </a:r>
            <a:endParaRPr lang="en-US" sz="36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5122" name="Picture 2" descr="view of lamarckism in giraff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6130" y="4406607"/>
            <a:ext cx="3157870" cy="24513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40242" y="1531088"/>
            <a:ext cx="8378456" cy="3139321"/>
          </a:xfrm>
          <a:prstGeom prst="rect">
            <a:avLst/>
          </a:prstGeom>
          <a:noFill/>
        </p:spPr>
        <p:txBody>
          <a:bodyPr wrap="square" rtlCol="0">
            <a:spAutoFit/>
          </a:bodyPr>
          <a:lstStyle/>
          <a:p>
            <a:pPr marL="285750" indent="-285750">
              <a:buFont typeface="Wingdings" panose="05000000000000000000" pitchFamily="2" charset="2"/>
              <a:buChar char="Ø"/>
            </a:pPr>
            <a:r>
              <a:rPr lang="en-US" sz="2800" dirty="0" smtClean="0"/>
              <a:t> Evolutionists cite the giraffe as an example</a:t>
            </a:r>
          </a:p>
          <a:p>
            <a:pPr marL="285750" indent="-285750">
              <a:buFont typeface="Wingdings" panose="05000000000000000000" pitchFamily="2" charset="2"/>
              <a:buChar char="Ø"/>
            </a:pPr>
            <a:endParaRPr lang="en-US" sz="1000" dirty="0" smtClean="0"/>
          </a:p>
          <a:p>
            <a:pPr marL="285750" indent="-285750">
              <a:buFont typeface="Wingdings" panose="05000000000000000000" pitchFamily="2" charset="2"/>
              <a:buChar char="Ø"/>
            </a:pPr>
            <a:r>
              <a:rPr lang="en-US" sz="2800" dirty="0"/>
              <a:t> </a:t>
            </a:r>
            <a:r>
              <a:rPr lang="en-US" sz="2800" dirty="0" smtClean="0"/>
              <a:t>Due to severe droughts the lower leaves of trees were all eaten or died</a:t>
            </a:r>
          </a:p>
          <a:p>
            <a:pPr marL="285750" indent="-285750">
              <a:buFont typeface="Wingdings" panose="05000000000000000000" pitchFamily="2" charset="2"/>
              <a:buChar char="Ø"/>
            </a:pPr>
            <a:endParaRPr lang="en-US" sz="1000" dirty="0" smtClean="0"/>
          </a:p>
          <a:p>
            <a:pPr marL="285750" indent="-285750">
              <a:buFont typeface="Wingdings" panose="05000000000000000000" pitchFamily="2" charset="2"/>
              <a:buChar char="Ø"/>
            </a:pPr>
            <a:r>
              <a:rPr lang="en-US" sz="2800" dirty="0"/>
              <a:t> </a:t>
            </a:r>
            <a:r>
              <a:rPr lang="en-US" sz="2800" dirty="0" smtClean="0"/>
              <a:t>Only the giraffes with the longest necks survived</a:t>
            </a:r>
          </a:p>
          <a:p>
            <a:pPr marL="285750" indent="-285750">
              <a:buFont typeface="Wingdings" panose="05000000000000000000" pitchFamily="2" charset="2"/>
              <a:buChar char="Ø"/>
            </a:pPr>
            <a:endParaRPr lang="en-US" sz="1000" dirty="0" smtClean="0"/>
          </a:p>
          <a:p>
            <a:pPr marL="285750" indent="-285750">
              <a:buFont typeface="Wingdings" panose="05000000000000000000" pitchFamily="2" charset="2"/>
              <a:buChar char="Ø"/>
            </a:pPr>
            <a:r>
              <a:rPr lang="en-US" sz="2800" dirty="0"/>
              <a:t> </a:t>
            </a:r>
            <a:r>
              <a:rPr lang="en-US" sz="2800" dirty="0" smtClean="0"/>
              <a:t>The long necked giraffes mated and passed the long neck trait to their offspring</a:t>
            </a:r>
            <a:endParaRPr lang="en-US" sz="2800" dirty="0"/>
          </a:p>
        </p:txBody>
      </p:sp>
    </p:spTree>
    <p:extLst>
      <p:ext uri="{BB962C8B-B14F-4D97-AF65-F5344CB8AC3E}">
        <p14:creationId xmlns:p14="http://schemas.microsoft.com/office/powerpoint/2010/main" val="17649113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25302"/>
            <a:ext cx="7793665" cy="646331"/>
          </a:xfrm>
          <a:prstGeom prst="rect">
            <a:avLst/>
          </a:prstGeom>
          <a:solidFill>
            <a:srgbClr val="002060"/>
          </a:solidFill>
          <a:ln>
            <a:noFill/>
          </a:ln>
          <a:effectLst/>
          <a:scene3d>
            <a:camera prst="orthographicFront">
              <a:rot lat="0" lon="0" rev="0"/>
            </a:camera>
            <a:lightRig rig="glow" dir="t">
              <a:rot lat="0" lon="0" rev="14100000"/>
            </a:lightRig>
          </a:scene3d>
          <a:sp3d prstMaterial="softEdge">
            <a:bevelT w="127000" prst="artDeco"/>
          </a:sp3d>
        </p:spPr>
        <p:txBody>
          <a:bodyPr wrap="square" rtlCol="0">
            <a:spAutoFit/>
          </a:bodyPr>
          <a:lstStyle/>
          <a:p>
            <a:pPr algn="ctr"/>
            <a:r>
              <a:rPr lang="en-US" sz="36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Darwin’s Survival of the Fittest</a:t>
            </a:r>
            <a:endParaRPr lang="en-US" sz="36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5122" name="Picture 2" descr="view of lamarckism in giraff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6130" y="4406607"/>
            <a:ext cx="3157870" cy="24513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50873" y="1907705"/>
            <a:ext cx="8612373" cy="4001095"/>
          </a:xfrm>
          <a:prstGeom prst="rect">
            <a:avLst/>
          </a:prstGeom>
          <a:noFill/>
        </p:spPr>
        <p:txBody>
          <a:bodyPr wrap="square" rtlCol="0">
            <a:spAutoFit/>
          </a:bodyPr>
          <a:lstStyle/>
          <a:p>
            <a:pPr marL="285750" indent="-285750">
              <a:buFont typeface="Wingdings" panose="05000000000000000000" pitchFamily="2" charset="2"/>
              <a:buChar char="Ø"/>
            </a:pPr>
            <a:r>
              <a:rPr lang="en-US" sz="2800" dirty="0" smtClean="0"/>
              <a:t> How did the other animals without long necks survive?</a:t>
            </a:r>
          </a:p>
          <a:p>
            <a:pPr marL="285750" indent="-285750">
              <a:buFont typeface="Wingdings" panose="05000000000000000000" pitchFamily="2" charset="2"/>
              <a:buChar char="Ø"/>
            </a:pPr>
            <a:endParaRPr lang="en-US" sz="1000" dirty="0" smtClean="0"/>
          </a:p>
          <a:p>
            <a:pPr marL="285750" indent="-285750">
              <a:buFont typeface="Wingdings" panose="05000000000000000000" pitchFamily="2" charset="2"/>
              <a:buChar char="Ø"/>
            </a:pPr>
            <a:r>
              <a:rPr lang="en-US" sz="2800" dirty="0"/>
              <a:t> </a:t>
            </a:r>
            <a:r>
              <a:rPr lang="en-US" sz="2800" dirty="0" smtClean="0"/>
              <a:t>Why did other leaf eating animals not develop long necks like the giraffes?</a:t>
            </a:r>
          </a:p>
          <a:p>
            <a:pPr marL="285750" indent="-285750">
              <a:buFont typeface="Wingdings" panose="05000000000000000000" pitchFamily="2" charset="2"/>
              <a:buChar char="Ø"/>
            </a:pPr>
            <a:endParaRPr lang="en-US" sz="1000" dirty="0" smtClean="0"/>
          </a:p>
          <a:p>
            <a:pPr marL="285750" indent="-285750">
              <a:buFont typeface="Wingdings" panose="05000000000000000000" pitchFamily="2" charset="2"/>
              <a:buChar char="Ø"/>
            </a:pPr>
            <a:r>
              <a:rPr lang="en-US" sz="2800" dirty="0"/>
              <a:t> </a:t>
            </a:r>
            <a:r>
              <a:rPr lang="en-US" sz="2800" dirty="0" smtClean="0"/>
              <a:t>The female neck is about 2 </a:t>
            </a:r>
            <a:r>
              <a:rPr lang="en-US" sz="2800" dirty="0" err="1" smtClean="0"/>
              <a:t>ft</a:t>
            </a:r>
            <a:r>
              <a:rPr lang="en-US" sz="2800" dirty="0" smtClean="0"/>
              <a:t> shorter than the male. Why didn’t the female develop a long neck?</a:t>
            </a:r>
          </a:p>
          <a:p>
            <a:pPr marL="285750" indent="-285750">
              <a:buFont typeface="Wingdings" panose="05000000000000000000" pitchFamily="2" charset="2"/>
              <a:buChar char="Ø"/>
            </a:pPr>
            <a:endParaRPr lang="en-US" sz="1000" dirty="0" smtClean="0"/>
          </a:p>
          <a:p>
            <a:pPr marL="285750" indent="-285750">
              <a:buFont typeface="Wingdings" panose="05000000000000000000" pitchFamily="2" charset="2"/>
              <a:buChar char="Ø"/>
            </a:pPr>
            <a:r>
              <a:rPr lang="en-US" sz="2800" dirty="0"/>
              <a:t> </a:t>
            </a:r>
            <a:r>
              <a:rPr lang="en-US" sz="2800" dirty="0" smtClean="0"/>
              <a:t>If we grant that Darwin was correct:</a:t>
            </a:r>
          </a:p>
          <a:p>
            <a:pPr marL="914400" lvl="1" indent="-457200">
              <a:buFont typeface="Wingdings" panose="05000000000000000000" pitchFamily="2" charset="2"/>
              <a:buChar char="ü"/>
            </a:pPr>
            <a:r>
              <a:rPr lang="en-US" sz="2800" dirty="0" smtClean="0"/>
              <a:t>Only gave birth to other giraffes!</a:t>
            </a:r>
          </a:p>
          <a:p>
            <a:pPr marL="914400" lvl="1" indent="-457200">
              <a:buFont typeface="Wingdings" panose="05000000000000000000" pitchFamily="2" charset="2"/>
              <a:buChar char="ü"/>
            </a:pPr>
            <a:r>
              <a:rPr lang="en-US" sz="2800" dirty="0" smtClean="0"/>
              <a:t>Doesn’t explain other species!</a:t>
            </a:r>
            <a:endParaRPr lang="en-US" sz="2800" dirty="0"/>
          </a:p>
        </p:txBody>
      </p:sp>
      <p:sp>
        <p:nvSpPr>
          <p:cNvPr id="5" name="TextBox 4"/>
          <p:cNvSpPr txBox="1"/>
          <p:nvPr/>
        </p:nvSpPr>
        <p:spPr>
          <a:xfrm>
            <a:off x="4752753" y="1066317"/>
            <a:ext cx="4391247" cy="646331"/>
          </a:xfrm>
          <a:prstGeom prst="rect">
            <a:avLst/>
          </a:prstGeom>
          <a:solidFill>
            <a:srgbClr val="C00000"/>
          </a:solidFill>
          <a:ln>
            <a:noFill/>
          </a:ln>
          <a:effectLst/>
          <a:scene3d>
            <a:camera prst="orthographicFront">
              <a:rot lat="0" lon="0" rev="0"/>
            </a:camera>
            <a:lightRig rig="glow" dir="t">
              <a:rot lat="0" lon="0" rev="14100000"/>
            </a:lightRig>
          </a:scene3d>
          <a:sp3d prstMaterial="softEdge">
            <a:bevelT w="127000" prst="artDeco"/>
          </a:sp3d>
        </p:spPr>
        <p:txBody>
          <a:bodyPr wrap="square" rtlCol="0">
            <a:spAutoFit/>
          </a:bodyPr>
          <a:lstStyle/>
          <a:p>
            <a:pPr algn="ctr"/>
            <a:r>
              <a:rPr lang="en-US" sz="36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Response</a:t>
            </a:r>
            <a:endParaRPr lang="en-US" sz="36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6169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1000"/>
                                        <p:tgtEl>
                                          <p:spTgt spid="3">
                                            <p:txEl>
                                              <p:pRg st="7" end="7"/>
                                            </p:txEl>
                                          </p:spTgt>
                                        </p:tgtEl>
                                      </p:cBhvr>
                                    </p:animEffect>
                                    <p:anim calcmode="lin" valueType="num">
                                      <p:cBhvr>
                                        <p:cTn id="3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fade">
                                      <p:cBhvr>
                                        <p:cTn id="38" dur="1000"/>
                                        <p:tgtEl>
                                          <p:spTgt spid="3">
                                            <p:txEl>
                                              <p:pRg st="8" end="8"/>
                                            </p:txEl>
                                          </p:spTgt>
                                        </p:tgtEl>
                                      </p:cBhvr>
                                    </p:animEffect>
                                    <p:anim calcmode="lin" valueType="num">
                                      <p:cBhvr>
                                        <p:cTn id="3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25302"/>
            <a:ext cx="7793665" cy="646331"/>
          </a:xfrm>
          <a:prstGeom prst="rect">
            <a:avLst/>
          </a:prstGeom>
          <a:solidFill>
            <a:srgbClr val="002060"/>
          </a:solidFill>
          <a:ln>
            <a:noFill/>
          </a:ln>
          <a:effectLst/>
          <a:scene3d>
            <a:camera prst="orthographicFront">
              <a:rot lat="0" lon="0" rev="0"/>
            </a:camera>
            <a:lightRig rig="glow" dir="t">
              <a:rot lat="0" lon="0" rev="14100000"/>
            </a:lightRig>
          </a:scene3d>
          <a:sp3d prstMaterial="softEdge">
            <a:bevelT w="127000" prst="artDeco"/>
          </a:sp3d>
        </p:spPr>
        <p:txBody>
          <a:bodyPr wrap="square" rtlCol="0">
            <a:spAutoFit/>
          </a:bodyPr>
          <a:lstStyle/>
          <a:p>
            <a:pPr algn="ctr"/>
            <a:r>
              <a:rPr lang="en-US" sz="36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Mutations</a:t>
            </a:r>
            <a:endParaRPr lang="en-US" sz="36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TextBox 2"/>
          <p:cNvSpPr txBox="1"/>
          <p:nvPr/>
        </p:nvSpPr>
        <p:spPr>
          <a:xfrm>
            <a:off x="297712" y="1287379"/>
            <a:ext cx="8378456" cy="4893647"/>
          </a:xfrm>
          <a:prstGeom prst="rect">
            <a:avLst/>
          </a:prstGeom>
          <a:noFill/>
        </p:spPr>
        <p:txBody>
          <a:bodyPr wrap="square" rtlCol="0">
            <a:spAutoFit/>
          </a:bodyPr>
          <a:lstStyle/>
          <a:p>
            <a:pPr marL="285750" indent="-285750">
              <a:buFont typeface="Wingdings" panose="05000000000000000000" pitchFamily="2" charset="2"/>
              <a:buChar char="Ø"/>
            </a:pPr>
            <a:r>
              <a:rPr lang="en-US" sz="2800" dirty="0" smtClean="0"/>
              <a:t> Defined: Sudden alteration within a species</a:t>
            </a:r>
          </a:p>
          <a:p>
            <a:pPr marL="285750" indent="-285750">
              <a:buFont typeface="Wingdings" panose="05000000000000000000" pitchFamily="2" charset="2"/>
              <a:buChar char="Ø"/>
            </a:pPr>
            <a:r>
              <a:rPr lang="en-US" sz="2800" dirty="0"/>
              <a:t> </a:t>
            </a:r>
            <a:r>
              <a:rPr lang="en-US" sz="2800" dirty="0" smtClean="0"/>
              <a:t>Creationist admit – radical changes within species</a:t>
            </a:r>
          </a:p>
          <a:p>
            <a:pPr marL="914400" lvl="1" indent="-457200">
              <a:buFont typeface="Wingdings" panose="05000000000000000000" pitchFamily="2" charset="2"/>
              <a:buChar char="ü"/>
            </a:pPr>
            <a:r>
              <a:rPr lang="en-US" sz="2400" i="1" dirty="0" smtClean="0"/>
              <a:t>Hornless cattle</a:t>
            </a:r>
          </a:p>
          <a:p>
            <a:pPr marL="914400" lvl="1" indent="-457200">
              <a:buFont typeface="Wingdings" panose="05000000000000000000" pitchFamily="2" charset="2"/>
              <a:buChar char="ü"/>
            </a:pPr>
            <a:r>
              <a:rPr lang="en-US" sz="2400" i="1" dirty="0" smtClean="0"/>
              <a:t>Short legged sheep</a:t>
            </a:r>
          </a:p>
          <a:p>
            <a:pPr marL="914400" lvl="1" indent="-457200">
              <a:buFont typeface="Wingdings" panose="05000000000000000000" pitchFamily="2" charset="2"/>
              <a:buChar char="ü"/>
            </a:pPr>
            <a:r>
              <a:rPr lang="en-US" sz="2400" i="1" dirty="0" smtClean="0"/>
              <a:t>Seedless orange</a:t>
            </a:r>
          </a:p>
          <a:p>
            <a:pPr marL="285750" indent="-285750">
              <a:buFont typeface="Wingdings" panose="05000000000000000000" pitchFamily="2" charset="2"/>
              <a:buChar char="Ø"/>
            </a:pPr>
            <a:r>
              <a:rPr lang="en-US" sz="2800" dirty="0"/>
              <a:t> </a:t>
            </a:r>
            <a:r>
              <a:rPr lang="en-US" sz="2800" dirty="0" smtClean="0"/>
              <a:t>What does not happen: radical change from one group to another group!</a:t>
            </a:r>
          </a:p>
          <a:p>
            <a:pPr marL="914400" lvl="1" indent="-457200">
              <a:buFont typeface="Wingdings" panose="05000000000000000000" pitchFamily="2" charset="2"/>
              <a:buChar char="ü"/>
            </a:pPr>
            <a:r>
              <a:rPr lang="en-US" sz="2400" i="1" dirty="0" smtClean="0"/>
              <a:t>Cow doesn’t become a cat</a:t>
            </a:r>
          </a:p>
          <a:p>
            <a:pPr marL="914400" lvl="1" indent="-457200">
              <a:buFont typeface="Wingdings" panose="05000000000000000000" pitchFamily="2" charset="2"/>
              <a:buChar char="ü"/>
            </a:pPr>
            <a:r>
              <a:rPr lang="en-US" sz="2400" i="1" dirty="0" smtClean="0"/>
              <a:t>Sheep doesn’t become a horse</a:t>
            </a:r>
          </a:p>
          <a:p>
            <a:pPr marL="914400" lvl="1" indent="-457200">
              <a:buFont typeface="Wingdings" panose="05000000000000000000" pitchFamily="2" charset="2"/>
              <a:buChar char="ü"/>
            </a:pPr>
            <a:r>
              <a:rPr lang="en-US" sz="2400" i="1" dirty="0" smtClean="0"/>
              <a:t>Orange doesn’t become a pear or pineapple</a:t>
            </a:r>
          </a:p>
          <a:p>
            <a:pPr marL="457200" indent="-457200">
              <a:buFont typeface="Wingdings" panose="05000000000000000000" pitchFamily="2" charset="2"/>
              <a:buChar char="Ø"/>
            </a:pPr>
            <a:r>
              <a:rPr lang="en-US" sz="2800" dirty="0" smtClean="0"/>
              <a:t>Mutations are totally incapable of creating  anything new. They only change existing structure!</a:t>
            </a:r>
            <a:endParaRPr lang="en-US" sz="2800" dirty="0"/>
          </a:p>
        </p:txBody>
      </p:sp>
    </p:spTree>
    <p:extLst>
      <p:ext uri="{BB962C8B-B14F-4D97-AF65-F5344CB8AC3E}">
        <p14:creationId xmlns:p14="http://schemas.microsoft.com/office/powerpoint/2010/main" val="24445338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fade">
                                      <p:cBhvr>
                                        <p:cTn id="46" dur="1000"/>
                                        <p:tgtEl>
                                          <p:spTgt spid="3">
                                            <p:txEl>
                                              <p:pRg st="7" end="7"/>
                                            </p:txEl>
                                          </p:spTgt>
                                        </p:tgtEl>
                                      </p:cBhvr>
                                    </p:animEffect>
                                    <p:anim calcmode="lin" valueType="num">
                                      <p:cBhvr>
                                        <p:cTn id="4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1000"/>
                                        <p:tgtEl>
                                          <p:spTgt spid="3">
                                            <p:txEl>
                                              <p:pRg st="8" end="8"/>
                                            </p:txEl>
                                          </p:spTgt>
                                        </p:tgtEl>
                                      </p:cBhvr>
                                    </p:animEffect>
                                    <p:anim calcmode="lin" valueType="num">
                                      <p:cBhvr>
                                        <p:cTn id="5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Effect transition="in" filter="fade">
                                      <p:cBhvr>
                                        <p:cTn id="58" dur="1000"/>
                                        <p:tgtEl>
                                          <p:spTgt spid="3">
                                            <p:txEl>
                                              <p:pRg st="9" end="9"/>
                                            </p:txEl>
                                          </p:spTgt>
                                        </p:tgtEl>
                                      </p:cBhvr>
                                    </p:animEffect>
                                    <p:anim calcmode="lin" valueType="num">
                                      <p:cBhvr>
                                        <p:cTn id="5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3" name="Line 5"/>
          <p:cNvSpPr>
            <a:spLocks noChangeShapeType="1"/>
          </p:cNvSpPr>
          <p:nvPr/>
        </p:nvSpPr>
        <p:spPr bwMode="auto">
          <a:xfrm>
            <a:off x="12016" y="3276600"/>
            <a:ext cx="9144000"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74" name="Text Box 6"/>
          <p:cNvSpPr txBox="1">
            <a:spLocks noChangeArrowheads="1"/>
          </p:cNvSpPr>
          <p:nvPr/>
        </p:nvSpPr>
        <p:spPr bwMode="auto">
          <a:xfrm>
            <a:off x="1046728" y="76200"/>
            <a:ext cx="3429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0" u="sng"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Special Theory:</a:t>
            </a:r>
          </a:p>
        </p:txBody>
      </p:sp>
      <p:sp>
        <p:nvSpPr>
          <p:cNvPr id="109575" name="Text Box 7"/>
          <p:cNvSpPr txBox="1">
            <a:spLocks noChangeArrowheads="1"/>
          </p:cNvSpPr>
          <p:nvPr/>
        </p:nvSpPr>
        <p:spPr bwMode="auto">
          <a:xfrm>
            <a:off x="1199128" y="3429000"/>
            <a:ext cx="3429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0" u="sng"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General Theory:</a:t>
            </a:r>
          </a:p>
        </p:txBody>
      </p:sp>
      <p:sp>
        <p:nvSpPr>
          <p:cNvPr id="109576" name="Text Box 8"/>
          <p:cNvSpPr txBox="1">
            <a:spLocks noChangeArrowheads="1"/>
          </p:cNvSpPr>
          <p:nvPr/>
        </p:nvSpPr>
        <p:spPr bwMode="auto">
          <a:xfrm>
            <a:off x="1732528" y="685800"/>
            <a:ext cx="4648200"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60000"/>
              </a:lnSpc>
              <a:spcBef>
                <a:spcPct val="50000"/>
              </a:spcBef>
              <a:spcAft>
                <a:spcPct val="0"/>
              </a:spcAft>
              <a:buClrTx/>
              <a:buSzTx/>
              <a:buFontTx/>
              <a:buChar char="•"/>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Changes within limits</a:t>
            </a:r>
          </a:p>
          <a:p>
            <a:pPr marL="0" marR="0" lvl="0" indent="0" algn="l" defTabSz="914400" rtl="0" eaLnBrk="0" fontAlgn="base" latinLnBrk="0" hangingPunct="0">
              <a:lnSpc>
                <a:spcPct val="60000"/>
              </a:lnSpc>
              <a:spcBef>
                <a:spcPct val="50000"/>
              </a:spcBef>
              <a:spcAft>
                <a:spcPct val="0"/>
              </a:spcAft>
              <a:buClrTx/>
              <a:buSzTx/>
              <a:buFontTx/>
              <a:buChar char="•"/>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 Micro-evolution</a:t>
            </a:r>
          </a:p>
        </p:txBody>
      </p:sp>
      <p:grpSp>
        <p:nvGrpSpPr>
          <p:cNvPr id="109598" name="Group 30"/>
          <p:cNvGrpSpPr>
            <a:grpSpLocks/>
          </p:cNvGrpSpPr>
          <p:nvPr/>
        </p:nvGrpSpPr>
        <p:grpSpPr bwMode="auto">
          <a:xfrm>
            <a:off x="1503928" y="5410200"/>
            <a:ext cx="6248400" cy="838200"/>
            <a:chOff x="1296" y="3408"/>
            <a:chExt cx="3936" cy="528"/>
          </a:xfrm>
        </p:grpSpPr>
        <p:sp>
          <p:nvSpPr>
            <p:cNvPr id="109583" name="Rectangle 15" descr="50%"/>
            <p:cNvSpPr>
              <a:spLocks noChangeArrowheads="1"/>
            </p:cNvSpPr>
            <p:nvPr/>
          </p:nvSpPr>
          <p:spPr bwMode="auto">
            <a:xfrm>
              <a:off x="1296" y="3408"/>
              <a:ext cx="576" cy="528"/>
            </a:xfrm>
            <a:prstGeom prst="rect">
              <a:avLst/>
            </a:prstGeom>
            <a:pattFill prst="pct50">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4" name="Rectangle 16" descr="Light upward diagonal"/>
            <p:cNvSpPr>
              <a:spLocks noChangeArrowheads="1"/>
            </p:cNvSpPr>
            <p:nvPr/>
          </p:nvSpPr>
          <p:spPr bwMode="auto">
            <a:xfrm>
              <a:off x="1968" y="3408"/>
              <a:ext cx="576" cy="528"/>
            </a:xfrm>
            <a:prstGeom prst="rect">
              <a:avLst/>
            </a:prstGeom>
            <a:pattFill prst="ltUpDiag">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5" name="Rectangle 17" descr="Large confetti"/>
            <p:cNvSpPr>
              <a:spLocks noChangeArrowheads="1"/>
            </p:cNvSpPr>
            <p:nvPr/>
          </p:nvSpPr>
          <p:spPr bwMode="auto">
            <a:xfrm>
              <a:off x="2640" y="3408"/>
              <a:ext cx="576" cy="528"/>
            </a:xfrm>
            <a:prstGeom prst="rect">
              <a:avLst/>
            </a:prstGeom>
            <a:pattFill prst="lgConfetti">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6" name="Rectangle 18" descr="Diagonal brick"/>
            <p:cNvSpPr>
              <a:spLocks noChangeArrowheads="1"/>
            </p:cNvSpPr>
            <p:nvPr/>
          </p:nvSpPr>
          <p:spPr bwMode="auto">
            <a:xfrm>
              <a:off x="3312" y="3408"/>
              <a:ext cx="576" cy="528"/>
            </a:xfrm>
            <a:prstGeom prst="rect">
              <a:avLst/>
            </a:prstGeom>
            <a:pattFill prst="diagBrick">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7" name="Rectangle 19" descr="Sphere"/>
            <p:cNvSpPr>
              <a:spLocks noChangeArrowheads="1"/>
            </p:cNvSpPr>
            <p:nvPr/>
          </p:nvSpPr>
          <p:spPr bwMode="auto">
            <a:xfrm>
              <a:off x="3984" y="3408"/>
              <a:ext cx="576" cy="528"/>
            </a:xfrm>
            <a:prstGeom prst="rect">
              <a:avLst/>
            </a:prstGeom>
            <a:pattFill prst="sphere">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8" name="Rectangle 20" descr="Solid diamond"/>
            <p:cNvSpPr>
              <a:spLocks noChangeArrowheads="1"/>
            </p:cNvSpPr>
            <p:nvPr/>
          </p:nvSpPr>
          <p:spPr bwMode="auto">
            <a:xfrm>
              <a:off x="4656" y="3408"/>
              <a:ext cx="576" cy="528"/>
            </a:xfrm>
            <a:prstGeom prst="rect">
              <a:avLst/>
            </a:prstGeom>
            <a:pattFill prst="solidDmnd">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sp>
        <p:nvSpPr>
          <p:cNvPr id="109590" name="Text Box 22"/>
          <p:cNvSpPr txBox="1">
            <a:spLocks noChangeArrowheads="1"/>
          </p:cNvSpPr>
          <p:nvPr/>
        </p:nvSpPr>
        <p:spPr bwMode="auto">
          <a:xfrm>
            <a:off x="1808728" y="4114800"/>
            <a:ext cx="4648200"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60000"/>
              </a:lnSpc>
              <a:spcBef>
                <a:spcPct val="50000"/>
              </a:spcBef>
              <a:spcAft>
                <a:spcPct val="0"/>
              </a:spcAft>
              <a:buClrTx/>
              <a:buSzTx/>
              <a:buFontTx/>
              <a:buChar char="•"/>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Changes without limits</a:t>
            </a:r>
          </a:p>
          <a:p>
            <a:pPr marL="0" marR="0" lvl="0" indent="0" algn="l" defTabSz="914400" rtl="0" eaLnBrk="0" fontAlgn="base" latinLnBrk="0" hangingPunct="0">
              <a:lnSpc>
                <a:spcPct val="60000"/>
              </a:lnSpc>
              <a:spcBef>
                <a:spcPct val="50000"/>
              </a:spcBef>
              <a:spcAft>
                <a:spcPct val="0"/>
              </a:spcAft>
              <a:buClrTx/>
              <a:buSzTx/>
              <a:buFontTx/>
              <a:buChar char="•"/>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 Macro-evolution</a:t>
            </a:r>
          </a:p>
        </p:txBody>
      </p:sp>
      <p:grpSp>
        <p:nvGrpSpPr>
          <p:cNvPr id="109597" name="Group 29"/>
          <p:cNvGrpSpPr>
            <a:grpSpLocks/>
          </p:cNvGrpSpPr>
          <p:nvPr/>
        </p:nvGrpSpPr>
        <p:grpSpPr bwMode="auto">
          <a:xfrm>
            <a:off x="1351528" y="1752600"/>
            <a:ext cx="6248400" cy="838200"/>
            <a:chOff x="1200" y="1104"/>
            <a:chExt cx="3936" cy="528"/>
          </a:xfrm>
        </p:grpSpPr>
        <p:sp>
          <p:nvSpPr>
            <p:cNvPr id="109577" name="Rectangle 9" descr="50%"/>
            <p:cNvSpPr>
              <a:spLocks noChangeArrowheads="1"/>
            </p:cNvSpPr>
            <p:nvPr/>
          </p:nvSpPr>
          <p:spPr bwMode="auto">
            <a:xfrm>
              <a:off x="1200" y="1104"/>
              <a:ext cx="576" cy="528"/>
            </a:xfrm>
            <a:prstGeom prst="rect">
              <a:avLst/>
            </a:prstGeom>
            <a:pattFill prst="pct50">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78" name="Rectangle 10" descr="60%"/>
            <p:cNvSpPr>
              <a:spLocks noChangeArrowheads="1"/>
            </p:cNvSpPr>
            <p:nvPr/>
          </p:nvSpPr>
          <p:spPr bwMode="auto">
            <a:xfrm>
              <a:off x="1872" y="1104"/>
              <a:ext cx="576" cy="528"/>
            </a:xfrm>
            <a:prstGeom prst="rect">
              <a:avLst/>
            </a:prstGeom>
            <a:pattFill prst="pct60">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79" name="Rectangle 11" descr="70%"/>
            <p:cNvSpPr>
              <a:spLocks noChangeArrowheads="1"/>
            </p:cNvSpPr>
            <p:nvPr/>
          </p:nvSpPr>
          <p:spPr bwMode="auto">
            <a:xfrm>
              <a:off x="2544" y="1104"/>
              <a:ext cx="576" cy="528"/>
            </a:xfrm>
            <a:prstGeom prst="rect">
              <a:avLst/>
            </a:prstGeom>
            <a:pattFill prst="pct70">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0" name="Rectangle 12" descr="75%"/>
            <p:cNvSpPr>
              <a:spLocks noChangeArrowheads="1"/>
            </p:cNvSpPr>
            <p:nvPr/>
          </p:nvSpPr>
          <p:spPr bwMode="auto">
            <a:xfrm>
              <a:off x="3216" y="1104"/>
              <a:ext cx="576" cy="528"/>
            </a:xfrm>
            <a:prstGeom prst="rect">
              <a:avLst/>
            </a:prstGeom>
            <a:pattFill prst="pct75">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1" name="Rectangle 13" descr="80%"/>
            <p:cNvSpPr>
              <a:spLocks noChangeArrowheads="1"/>
            </p:cNvSpPr>
            <p:nvPr/>
          </p:nvSpPr>
          <p:spPr bwMode="auto">
            <a:xfrm>
              <a:off x="3888" y="1104"/>
              <a:ext cx="576" cy="528"/>
            </a:xfrm>
            <a:prstGeom prst="rect">
              <a:avLst/>
            </a:prstGeom>
            <a:pattFill prst="pct80">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82" name="Rectangle 14" descr="90%"/>
            <p:cNvSpPr>
              <a:spLocks noChangeArrowheads="1"/>
            </p:cNvSpPr>
            <p:nvPr/>
          </p:nvSpPr>
          <p:spPr bwMode="auto">
            <a:xfrm>
              <a:off x="4560" y="1104"/>
              <a:ext cx="576" cy="528"/>
            </a:xfrm>
            <a:prstGeom prst="rect">
              <a:avLst/>
            </a:prstGeom>
            <a:pattFill prst="pct90">
              <a:fgClr>
                <a:schemeClr val="tx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91" name="Freeform 23"/>
            <p:cNvSpPr>
              <a:spLocks/>
            </p:cNvSpPr>
            <p:nvPr/>
          </p:nvSpPr>
          <p:spPr bwMode="auto">
            <a:xfrm>
              <a:off x="1392" y="1296"/>
              <a:ext cx="222" cy="176"/>
            </a:xfrm>
            <a:custGeom>
              <a:avLst/>
              <a:gdLst>
                <a:gd name="T0" fmla="*/ 58 w 222"/>
                <a:gd name="T1" fmla="*/ 126 h 176"/>
                <a:gd name="T2" fmla="*/ 148 w 222"/>
                <a:gd name="T3" fmla="*/ 117 h 176"/>
                <a:gd name="T4" fmla="*/ 139 w 222"/>
                <a:gd name="T5" fmla="*/ 81 h 176"/>
                <a:gd name="T6" fmla="*/ 85 w 222"/>
                <a:gd name="T7" fmla="*/ 63 h 176"/>
                <a:gd name="T8" fmla="*/ 22 w 222"/>
                <a:gd name="T9" fmla="*/ 162 h 176"/>
                <a:gd name="T10" fmla="*/ 202 w 222"/>
                <a:gd name="T11" fmla="*/ 153 h 176"/>
                <a:gd name="T12" fmla="*/ 193 w 222"/>
                <a:gd name="T13" fmla="*/ 90 h 176"/>
                <a:gd name="T14" fmla="*/ 184 w 222"/>
                <a:gd name="T15" fmla="*/ 63 h 176"/>
                <a:gd name="T16" fmla="*/ 157 w 222"/>
                <a:gd name="T17" fmla="*/ 54 h 176"/>
                <a:gd name="T18" fmla="*/ 4 w 222"/>
                <a:gd name="T19" fmla="*/ 1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 h="176">
                  <a:moveTo>
                    <a:pt x="58" y="126"/>
                  </a:moveTo>
                  <a:cubicBezTo>
                    <a:pt x="88" y="123"/>
                    <a:pt x="122" y="132"/>
                    <a:pt x="148" y="117"/>
                  </a:cubicBezTo>
                  <a:cubicBezTo>
                    <a:pt x="159" y="111"/>
                    <a:pt x="148" y="89"/>
                    <a:pt x="139" y="81"/>
                  </a:cubicBezTo>
                  <a:cubicBezTo>
                    <a:pt x="125" y="69"/>
                    <a:pt x="85" y="63"/>
                    <a:pt x="85" y="63"/>
                  </a:cubicBezTo>
                  <a:cubicBezTo>
                    <a:pt x="0" y="80"/>
                    <a:pt x="11" y="70"/>
                    <a:pt x="22" y="162"/>
                  </a:cubicBezTo>
                  <a:cubicBezTo>
                    <a:pt x="82" y="159"/>
                    <a:pt x="147" y="176"/>
                    <a:pt x="202" y="153"/>
                  </a:cubicBezTo>
                  <a:cubicBezTo>
                    <a:pt x="222" y="145"/>
                    <a:pt x="197" y="111"/>
                    <a:pt x="193" y="90"/>
                  </a:cubicBezTo>
                  <a:cubicBezTo>
                    <a:pt x="191" y="81"/>
                    <a:pt x="191" y="70"/>
                    <a:pt x="184" y="63"/>
                  </a:cubicBezTo>
                  <a:cubicBezTo>
                    <a:pt x="177" y="56"/>
                    <a:pt x="165" y="59"/>
                    <a:pt x="157" y="54"/>
                  </a:cubicBezTo>
                  <a:cubicBezTo>
                    <a:pt x="59" y="0"/>
                    <a:pt x="149" y="18"/>
                    <a:pt x="4" y="18"/>
                  </a:cubicBezTo>
                </a:path>
              </a:pathLst>
            </a:custGeom>
            <a:noFill/>
            <a:ln w="28575" cmpd="sng">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92" name="Freeform 24"/>
            <p:cNvSpPr>
              <a:spLocks/>
            </p:cNvSpPr>
            <p:nvPr/>
          </p:nvSpPr>
          <p:spPr bwMode="auto">
            <a:xfrm rot="2478517">
              <a:off x="2034" y="1296"/>
              <a:ext cx="222" cy="176"/>
            </a:xfrm>
            <a:custGeom>
              <a:avLst/>
              <a:gdLst>
                <a:gd name="T0" fmla="*/ 58 w 222"/>
                <a:gd name="T1" fmla="*/ 126 h 176"/>
                <a:gd name="T2" fmla="*/ 148 w 222"/>
                <a:gd name="T3" fmla="*/ 117 h 176"/>
                <a:gd name="T4" fmla="*/ 139 w 222"/>
                <a:gd name="T5" fmla="*/ 81 h 176"/>
                <a:gd name="T6" fmla="*/ 85 w 222"/>
                <a:gd name="T7" fmla="*/ 63 h 176"/>
                <a:gd name="T8" fmla="*/ 22 w 222"/>
                <a:gd name="T9" fmla="*/ 162 h 176"/>
                <a:gd name="T10" fmla="*/ 202 w 222"/>
                <a:gd name="T11" fmla="*/ 153 h 176"/>
                <a:gd name="T12" fmla="*/ 193 w 222"/>
                <a:gd name="T13" fmla="*/ 90 h 176"/>
                <a:gd name="T14" fmla="*/ 184 w 222"/>
                <a:gd name="T15" fmla="*/ 63 h 176"/>
                <a:gd name="T16" fmla="*/ 157 w 222"/>
                <a:gd name="T17" fmla="*/ 54 h 176"/>
                <a:gd name="T18" fmla="*/ 4 w 222"/>
                <a:gd name="T19" fmla="*/ 1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 h="176">
                  <a:moveTo>
                    <a:pt x="58" y="126"/>
                  </a:moveTo>
                  <a:cubicBezTo>
                    <a:pt x="88" y="123"/>
                    <a:pt x="122" y="132"/>
                    <a:pt x="148" y="117"/>
                  </a:cubicBezTo>
                  <a:cubicBezTo>
                    <a:pt x="159" y="111"/>
                    <a:pt x="148" y="89"/>
                    <a:pt x="139" y="81"/>
                  </a:cubicBezTo>
                  <a:cubicBezTo>
                    <a:pt x="125" y="69"/>
                    <a:pt x="85" y="63"/>
                    <a:pt x="85" y="63"/>
                  </a:cubicBezTo>
                  <a:cubicBezTo>
                    <a:pt x="0" y="80"/>
                    <a:pt x="11" y="70"/>
                    <a:pt x="22" y="162"/>
                  </a:cubicBezTo>
                  <a:cubicBezTo>
                    <a:pt x="82" y="159"/>
                    <a:pt x="147" y="176"/>
                    <a:pt x="202" y="153"/>
                  </a:cubicBezTo>
                  <a:cubicBezTo>
                    <a:pt x="222" y="145"/>
                    <a:pt x="197" y="111"/>
                    <a:pt x="193" y="90"/>
                  </a:cubicBezTo>
                  <a:cubicBezTo>
                    <a:pt x="191" y="81"/>
                    <a:pt x="191" y="70"/>
                    <a:pt x="184" y="63"/>
                  </a:cubicBezTo>
                  <a:cubicBezTo>
                    <a:pt x="177" y="56"/>
                    <a:pt x="165" y="59"/>
                    <a:pt x="157" y="54"/>
                  </a:cubicBezTo>
                  <a:cubicBezTo>
                    <a:pt x="59" y="0"/>
                    <a:pt x="149" y="18"/>
                    <a:pt x="4" y="18"/>
                  </a:cubicBezTo>
                </a:path>
              </a:pathLst>
            </a:custGeom>
            <a:noFill/>
            <a:ln w="38100" cmpd="sng">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93" name="Freeform 25"/>
            <p:cNvSpPr>
              <a:spLocks/>
            </p:cNvSpPr>
            <p:nvPr/>
          </p:nvSpPr>
          <p:spPr bwMode="auto">
            <a:xfrm>
              <a:off x="2688" y="1248"/>
              <a:ext cx="294" cy="279"/>
            </a:xfrm>
            <a:custGeom>
              <a:avLst/>
              <a:gdLst>
                <a:gd name="T0" fmla="*/ 90 w 294"/>
                <a:gd name="T1" fmla="*/ 163 h 279"/>
                <a:gd name="T2" fmla="*/ 225 w 294"/>
                <a:gd name="T3" fmla="*/ 136 h 279"/>
                <a:gd name="T4" fmla="*/ 198 w 294"/>
                <a:gd name="T5" fmla="*/ 109 h 279"/>
                <a:gd name="T6" fmla="*/ 63 w 294"/>
                <a:gd name="T7" fmla="*/ 118 h 279"/>
                <a:gd name="T8" fmla="*/ 54 w 294"/>
                <a:gd name="T9" fmla="*/ 145 h 279"/>
                <a:gd name="T10" fmla="*/ 90 w 294"/>
                <a:gd name="T11" fmla="*/ 226 h 279"/>
                <a:gd name="T12" fmla="*/ 270 w 294"/>
                <a:gd name="T13" fmla="*/ 136 h 279"/>
                <a:gd name="T14" fmla="*/ 261 w 294"/>
                <a:gd name="T15" fmla="*/ 109 h 279"/>
                <a:gd name="T16" fmla="*/ 0 w 294"/>
                <a:gd name="T17" fmla="*/ 1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279">
                  <a:moveTo>
                    <a:pt x="90" y="163"/>
                  </a:moveTo>
                  <a:cubicBezTo>
                    <a:pt x="133" y="192"/>
                    <a:pt x="272" y="218"/>
                    <a:pt x="225" y="136"/>
                  </a:cubicBezTo>
                  <a:cubicBezTo>
                    <a:pt x="219" y="125"/>
                    <a:pt x="207" y="118"/>
                    <a:pt x="198" y="109"/>
                  </a:cubicBezTo>
                  <a:cubicBezTo>
                    <a:pt x="153" y="112"/>
                    <a:pt x="107" y="107"/>
                    <a:pt x="63" y="118"/>
                  </a:cubicBezTo>
                  <a:cubicBezTo>
                    <a:pt x="54" y="120"/>
                    <a:pt x="54" y="136"/>
                    <a:pt x="54" y="145"/>
                  </a:cubicBezTo>
                  <a:cubicBezTo>
                    <a:pt x="54" y="212"/>
                    <a:pt x="51" y="200"/>
                    <a:pt x="90" y="226"/>
                  </a:cubicBezTo>
                  <a:cubicBezTo>
                    <a:pt x="288" y="217"/>
                    <a:pt x="294" y="279"/>
                    <a:pt x="270" y="136"/>
                  </a:cubicBezTo>
                  <a:cubicBezTo>
                    <a:pt x="268" y="127"/>
                    <a:pt x="265" y="117"/>
                    <a:pt x="261" y="109"/>
                  </a:cubicBezTo>
                  <a:cubicBezTo>
                    <a:pt x="206" y="0"/>
                    <a:pt x="0" y="146"/>
                    <a:pt x="0" y="19"/>
                  </a:cubicBezTo>
                </a:path>
              </a:pathLst>
            </a:custGeom>
            <a:noFill/>
            <a:ln w="38100" cmpd="sng">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94" name="Freeform 26"/>
            <p:cNvSpPr>
              <a:spLocks/>
            </p:cNvSpPr>
            <p:nvPr/>
          </p:nvSpPr>
          <p:spPr bwMode="auto">
            <a:xfrm rot="5054916">
              <a:off x="3354" y="1248"/>
              <a:ext cx="294" cy="279"/>
            </a:xfrm>
            <a:custGeom>
              <a:avLst/>
              <a:gdLst>
                <a:gd name="T0" fmla="*/ 90 w 294"/>
                <a:gd name="T1" fmla="*/ 163 h 279"/>
                <a:gd name="T2" fmla="*/ 225 w 294"/>
                <a:gd name="T3" fmla="*/ 136 h 279"/>
                <a:gd name="T4" fmla="*/ 198 w 294"/>
                <a:gd name="T5" fmla="*/ 109 h 279"/>
                <a:gd name="T6" fmla="*/ 63 w 294"/>
                <a:gd name="T7" fmla="*/ 118 h 279"/>
                <a:gd name="T8" fmla="*/ 54 w 294"/>
                <a:gd name="T9" fmla="*/ 145 h 279"/>
                <a:gd name="T10" fmla="*/ 90 w 294"/>
                <a:gd name="T11" fmla="*/ 226 h 279"/>
                <a:gd name="T12" fmla="*/ 270 w 294"/>
                <a:gd name="T13" fmla="*/ 136 h 279"/>
                <a:gd name="T14" fmla="*/ 261 w 294"/>
                <a:gd name="T15" fmla="*/ 109 h 279"/>
                <a:gd name="T16" fmla="*/ 0 w 294"/>
                <a:gd name="T17" fmla="*/ 1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279">
                  <a:moveTo>
                    <a:pt x="90" y="163"/>
                  </a:moveTo>
                  <a:cubicBezTo>
                    <a:pt x="133" y="192"/>
                    <a:pt x="272" y="218"/>
                    <a:pt x="225" y="136"/>
                  </a:cubicBezTo>
                  <a:cubicBezTo>
                    <a:pt x="219" y="125"/>
                    <a:pt x="207" y="118"/>
                    <a:pt x="198" y="109"/>
                  </a:cubicBezTo>
                  <a:cubicBezTo>
                    <a:pt x="153" y="112"/>
                    <a:pt x="107" y="107"/>
                    <a:pt x="63" y="118"/>
                  </a:cubicBezTo>
                  <a:cubicBezTo>
                    <a:pt x="54" y="120"/>
                    <a:pt x="54" y="136"/>
                    <a:pt x="54" y="145"/>
                  </a:cubicBezTo>
                  <a:cubicBezTo>
                    <a:pt x="54" y="212"/>
                    <a:pt x="51" y="200"/>
                    <a:pt x="90" y="226"/>
                  </a:cubicBezTo>
                  <a:cubicBezTo>
                    <a:pt x="288" y="217"/>
                    <a:pt x="294" y="279"/>
                    <a:pt x="270" y="136"/>
                  </a:cubicBezTo>
                  <a:cubicBezTo>
                    <a:pt x="268" y="127"/>
                    <a:pt x="265" y="117"/>
                    <a:pt x="261" y="109"/>
                  </a:cubicBezTo>
                  <a:cubicBezTo>
                    <a:pt x="206" y="0"/>
                    <a:pt x="0" y="146"/>
                    <a:pt x="0" y="19"/>
                  </a:cubicBezTo>
                </a:path>
              </a:pathLst>
            </a:custGeom>
            <a:noFill/>
            <a:ln w="28575" cmpd="sng">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95" name="Freeform 27"/>
            <p:cNvSpPr>
              <a:spLocks/>
            </p:cNvSpPr>
            <p:nvPr/>
          </p:nvSpPr>
          <p:spPr bwMode="auto">
            <a:xfrm rot="5054916">
              <a:off x="4052" y="1133"/>
              <a:ext cx="294" cy="432"/>
            </a:xfrm>
            <a:custGeom>
              <a:avLst/>
              <a:gdLst>
                <a:gd name="T0" fmla="*/ 90 w 294"/>
                <a:gd name="T1" fmla="*/ 163 h 279"/>
                <a:gd name="T2" fmla="*/ 225 w 294"/>
                <a:gd name="T3" fmla="*/ 136 h 279"/>
                <a:gd name="T4" fmla="*/ 198 w 294"/>
                <a:gd name="T5" fmla="*/ 109 h 279"/>
                <a:gd name="T6" fmla="*/ 63 w 294"/>
                <a:gd name="T7" fmla="*/ 118 h 279"/>
                <a:gd name="T8" fmla="*/ 54 w 294"/>
                <a:gd name="T9" fmla="*/ 145 h 279"/>
                <a:gd name="T10" fmla="*/ 90 w 294"/>
                <a:gd name="T11" fmla="*/ 226 h 279"/>
                <a:gd name="T12" fmla="*/ 270 w 294"/>
                <a:gd name="T13" fmla="*/ 136 h 279"/>
                <a:gd name="T14" fmla="*/ 261 w 294"/>
                <a:gd name="T15" fmla="*/ 109 h 279"/>
                <a:gd name="T16" fmla="*/ 0 w 294"/>
                <a:gd name="T17" fmla="*/ 1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279">
                  <a:moveTo>
                    <a:pt x="90" y="163"/>
                  </a:moveTo>
                  <a:cubicBezTo>
                    <a:pt x="133" y="192"/>
                    <a:pt x="272" y="218"/>
                    <a:pt x="225" y="136"/>
                  </a:cubicBezTo>
                  <a:cubicBezTo>
                    <a:pt x="219" y="125"/>
                    <a:pt x="207" y="118"/>
                    <a:pt x="198" y="109"/>
                  </a:cubicBezTo>
                  <a:cubicBezTo>
                    <a:pt x="153" y="112"/>
                    <a:pt x="107" y="107"/>
                    <a:pt x="63" y="118"/>
                  </a:cubicBezTo>
                  <a:cubicBezTo>
                    <a:pt x="54" y="120"/>
                    <a:pt x="54" y="136"/>
                    <a:pt x="54" y="145"/>
                  </a:cubicBezTo>
                  <a:cubicBezTo>
                    <a:pt x="54" y="212"/>
                    <a:pt x="51" y="200"/>
                    <a:pt x="90" y="226"/>
                  </a:cubicBezTo>
                  <a:cubicBezTo>
                    <a:pt x="288" y="217"/>
                    <a:pt x="294" y="279"/>
                    <a:pt x="270" y="136"/>
                  </a:cubicBezTo>
                  <a:cubicBezTo>
                    <a:pt x="268" y="127"/>
                    <a:pt x="265" y="117"/>
                    <a:pt x="261" y="109"/>
                  </a:cubicBezTo>
                  <a:cubicBezTo>
                    <a:pt x="206" y="0"/>
                    <a:pt x="0" y="146"/>
                    <a:pt x="0" y="19"/>
                  </a:cubicBezTo>
                </a:path>
              </a:pathLst>
            </a:custGeom>
            <a:noFill/>
            <a:ln w="38100" cmpd="sng">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9596" name="Freeform 28"/>
            <p:cNvSpPr>
              <a:spLocks/>
            </p:cNvSpPr>
            <p:nvPr/>
          </p:nvSpPr>
          <p:spPr bwMode="auto">
            <a:xfrm rot="8037917">
              <a:off x="4677" y="1179"/>
              <a:ext cx="294" cy="432"/>
            </a:xfrm>
            <a:custGeom>
              <a:avLst/>
              <a:gdLst>
                <a:gd name="T0" fmla="*/ 90 w 294"/>
                <a:gd name="T1" fmla="*/ 163 h 279"/>
                <a:gd name="T2" fmla="*/ 225 w 294"/>
                <a:gd name="T3" fmla="*/ 136 h 279"/>
                <a:gd name="T4" fmla="*/ 198 w 294"/>
                <a:gd name="T5" fmla="*/ 109 h 279"/>
                <a:gd name="T6" fmla="*/ 63 w 294"/>
                <a:gd name="T7" fmla="*/ 118 h 279"/>
                <a:gd name="T8" fmla="*/ 54 w 294"/>
                <a:gd name="T9" fmla="*/ 145 h 279"/>
                <a:gd name="T10" fmla="*/ 90 w 294"/>
                <a:gd name="T11" fmla="*/ 226 h 279"/>
                <a:gd name="T12" fmla="*/ 270 w 294"/>
                <a:gd name="T13" fmla="*/ 136 h 279"/>
                <a:gd name="T14" fmla="*/ 261 w 294"/>
                <a:gd name="T15" fmla="*/ 109 h 279"/>
                <a:gd name="T16" fmla="*/ 0 w 294"/>
                <a:gd name="T17" fmla="*/ 1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279">
                  <a:moveTo>
                    <a:pt x="90" y="163"/>
                  </a:moveTo>
                  <a:cubicBezTo>
                    <a:pt x="133" y="192"/>
                    <a:pt x="272" y="218"/>
                    <a:pt x="225" y="136"/>
                  </a:cubicBezTo>
                  <a:cubicBezTo>
                    <a:pt x="219" y="125"/>
                    <a:pt x="207" y="118"/>
                    <a:pt x="198" y="109"/>
                  </a:cubicBezTo>
                  <a:cubicBezTo>
                    <a:pt x="153" y="112"/>
                    <a:pt x="107" y="107"/>
                    <a:pt x="63" y="118"/>
                  </a:cubicBezTo>
                  <a:cubicBezTo>
                    <a:pt x="54" y="120"/>
                    <a:pt x="54" y="136"/>
                    <a:pt x="54" y="145"/>
                  </a:cubicBezTo>
                  <a:cubicBezTo>
                    <a:pt x="54" y="212"/>
                    <a:pt x="51" y="200"/>
                    <a:pt x="90" y="226"/>
                  </a:cubicBezTo>
                  <a:cubicBezTo>
                    <a:pt x="288" y="217"/>
                    <a:pt x="294" y="279"/>
                    <a:pt x="270" y="136"/>
                  </a:cubicBezTo>
                  <a:cubicBezTo>
                    <a:pt x="268" y="127"/>
                    <a:pt x="265" y="117"/>
                    <a:pt x="261" y="109"/>
                  </a:cubicBezTo>
                  <a:cubicBezTo>
                    <a:pt x="206" y="0"/>
                    <a:pt x="0" y="146"/>
                    <a:pt x="0" y="19"/>
                  </a:cubicBezTo>
                </a:path>
              </a:pathLst>
            </a:custGeom>
            <a:noFill/>
            <a:ln w="38100" cmpd="sng">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sp>
        <p:nvSpPr>
          <p:cNvPr id="109599" name="AutoShape 31"/>
          <p:cNvSpPr>
            <a:spLocks noChangeArrowheads="1"/>
          </p:cNvSpPr>
          <p:nvPr/>
        </p:nvSpPr>
        <p:spPr bwMode="auto">
          <a:xfrm>
            <a:off x="5694928" y="304800"/>
            <a:ext cx="2590800" cy="1066800"/>
          </a:xfrm>
          <a:prstGeom prst="star32">
            <a:avLst>
              <a:gd name="adj" fmla="val 43954"/>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This Can Be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Proven</a:t>
            </a:r>
          </a:p>
        </p:txBody>
      </p:sp>
      <p:sp>
        <p:nvSpPr>
          <p:cNvPr id="109600" name="AutoShape 32"/>
          <p:cNvSpPr>
            <a:spLocks noChangeArrowheads="1"/>
          </p:cNvSpPr>
          <p:nvPr/>
        </p:nvSpPr>
        <p:spPr bwMode="auto">
          <a:xfrm>
            <a:off x="5771128" y="3657600"/>
            <a:ext cx="2590800" cy="1066800"/>
          </a:xfrm>
          <a:prstGeom prst="star32">
            <a:avLst>
              <a:gd name="adj" fmla="val 43954"/>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This Can Not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Be Proven</a:t>
            </a:r>
          </a:p>
        </p:txBody>
      </p:sp>
      <p:sp>
        <p:nvSpPr>
          <p:cNvPr id="109603" name="AutoShape 35"/>
          <p:cNvSpPr>
            <a:spLocks noChangeArrowheads="1"/>
          </p:cNvSpPr>
          <p:nvPr/>
        </p:nvSpPr>
        <p:spPr bwMode="auto">
          <a:xfrm rot="-2685556">
            <a:off x="3199378" y="2039938"/>
            <a:ext cx="3429000" cy="1066800"/>
          </a:xfrm>
          <a:prstGeom prst="leftArrow">
            <a:avLst>
              <a:gd name="adj1" fmla="val 50000"/>
              <a:gd name="adj2" fmla="val 80357"/>
            </a:avLst>
          </a:prstGeom>
          <a:solidFill>
            <a:srgbClr val="3333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FF00"/>
                </a:solidFill>
                <a:effectLst/>
                <a:uLnTx/>
                <a:uFillTx/>
                <a:latin typeface="Arial Rounded MT Bold" panose="020F0704030504030204" pitchFamily="34" charset="0"/>
                <a:ea typeface="+mn-ea"/>
                <a:cs typeface="+mn-cs"/>
              </a:rPr>
              <a:t>Assume</a:t>
            </a:r>
          </a:p>
        </p:txBody>
      </p:sp>
    </p:spTree>
    <p:extLst>
      <p:ext uri="{BB962C8B-B14F-4D97-AF65-F5344CB8AC3E}">
        <p14:creationId xmlns:p14="http://schemas.microsoft.com/office/powerpoint/2010/main" val="18288465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Problems with Evolution</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1107996"/>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No evidence of changes without limits</a:t>
            </a:r>
          </a:p>
          <a:p>
            <a:pPr marL="514350" indent="-514350">
              <a:buFontTx/>
              <a:buAutoNum type="alphaUcPeriod"/>
            </a:pPr>
            <a:endParaRPr lang="en-US" sz="1000" b="1" dirty="0" smtClean="0">
              <a:latin typeface="Arial Narrow" panose="020B0606020202030204" pitchFamily="34" charset="0"/>
            </a:endParaRPr>
          </a:p>
          <a:p>
            <a:pPr marL="514350" indent="-514350">
              <a:buFontTx/>
              <a:buAutoNum type="alphaUcPeriod"/>
            </a:pPr>
            <a:r>
              <a:rPr lang="en-US" sz="2800" b="1" dirty="0" smtClean="0">
                <a:latin typeface="Arial Narrow" panose="020B0606020202030204" pitchFamily="34" charset="0"/>
              </a:rPr>
              <a:t>Denies the law of Biogenesis</a:t>
            </a:r>
          </a:p>
        </p:txBody>
      </p:sp>
    </p:spTree>
    <p:extLst>
      <p:ext uri="{BB962C8B-B14F-4D97-AF65-F5344CB8AC3E}">
        <p14:creationId xmlns:p14="http://schemas.microsoft.com/office/powerpoint/2010/main" val="4039447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9070" y="276225"/>
            <a:ext cx="6400800" cy="707886"/>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sng"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The Law of Biogenesis</a:t>
            </a:r>
            <a:endParaRPr kumimoji="0" lang="en-US" sz="40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3" name="Rectangle 2"/>
          <p:cNvSpPr/>
          <p:nvPr/>
        </p:nvSpPr>
        <p:spPr bwMode="auto">
          <a:xfrm>
            <a:off x="414670" y="1284055"/>
            <a:ext cx="8229600" cy="990600"/>
          </a:xfrm>
          <a:prstGeom prst="re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Times New Roman" panose="02020603050405020304" pitchFamily="18" charset="0"/>
                <a:ea typeface="+mn-ea"/>
                <a:cs typeface="+mn-cs"/>
              </a:rPr>
              <a:t>Defined: Life comes from existing life</a:t>
            </a:r>
          </a:p>
        </p:txBody>
      </p:sp>
      <p:sp>
        <p:nvSpPr>
          <p:cNvPr id="4" name="TextBox 3"/>
          <p:cNvSpPr txBox="1"/>
          <p:nvPr/>
        </p:nvSpPr>
        <p:spPr>
          <a:xfrm>
            <a:off x="974228" y="3942064"/>
            <a:ext cx="7315200" cy="954107"/>
          </a:xfrm>
          <a:prstGeom prst="rect">
            <a:avLst/>
          </a:prstGeom>
          <a:noFill/>
        </p:spPr>
        <p:txBody>
          <a:bodyPr wrap="square" rtlCol="0">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Genesis account: came from God (1:26; 2:7)</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God give to all life (Acts 17:24-25)</a:t>
            </a:r>
          </a:p>
        </p:txBody>
      </p:sp>
      <p:sp>
        <p:nvSpPr>
          <p:cNvPr id="5" name="TextBox 4"/>
          <p:cNvSpPr txBox="1"/>
          <p:nvPr/>
        </p:nvSpPr>
        <p:spPr>
          <a:xfrm>
            <a:off x="1138570" y="2569891"/>
            <a:ext cx="6781800" cy="95410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Evolutionist – must believe in spontaneous generation of life</a:t>
            </a:r>
            <a:endParaRPr kumimoji="0" lang="en-US" sz="2800" b="1" i="1"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9520842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ap.lanexdev.com/user_images/image/rr/2012/1201a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80960"/>
            <a:ext cx="1371600" cy="166878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3031" y="1687354"/>
            <a:ext cx="8382000" cy="517064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An 18</a:t>
            </a:r>
            <a:r>
              <a:rPr kumimoji="0" lang="en-US" sz="22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mn-cs"/>
              </a:rPr>
              <a:t>th</a:t>
            </a:r>
            <a:r>
              <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-century English scientist, John Needham, attacked the findings of </a:t>
            </a:r>
            <a:r>
              <a:rPr kumimoji="0" lang="en-US" sz="22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Redi</a:t>
            </a:r>
            <a:r>
              <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He claimed that his own scientific experiments verified </a:t>
            </a:r>
            <a:r>
              <a:rPr kumimoji="0" lang="en-US" sz="2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that microorganisms</a:t>
            </a:r>
            <a:r>
              <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sz="2200" b="1"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did </a:t>
            </a:r>
            <a:r>
              <a:rPr kumimoji="0" lang="en-US" sz="2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in </a:t>
            </a:r>
            <a:r>
              <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fact spontaneously generate in some gravy, after it was allegedly thoroughly boiled in a bottle. Thus, in 1768, </a:t>
            </a:r>
            <a:r>
              <a:rPr kumimoji="0" lang="en-US" sz="22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Lazzaro</a:t>
            </a:r>
            <a:r>
              <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sz="22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Spallanzani</a:t>
            </a:r>
            <a:r>
              <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conducted his own simple scientific experimentation to test Needham’s findings. He prepared gravy in the same manner that Needham had, divided it into two bottles, and boiled it thoroughly, killing all microorganisms. One of the bottles was corked, and the other was left open to the air. </a:t>
            </a:r>
            <a:r>
              <a:rPr kumimoji="0" lang="en-US" sz="22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Spallanzani</a:t>
            </a:r>
            <a:r>
              <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argued that if microorganisms were spontaneously generating from the gravy, the gravy from both bottles should be teeming with microorganisms after a few days. However, only the gravy in the open bottle was found to have microorganisms after the allotted time. Once again, it was determined that life does not spontaneously generate. Life comes only from other life (Miller and Levine, 1991, pp. 339-340).</a:t>
            </a:r>
          </a:p>
        </p:txBody>
      </p:sp>
      <p:sp>
        <p:nvSpPr>
          <p:cNvPr id="3" name="TextBox 2"/>
          <p:cNvSpPr txBox="1"/>
          <p:nvPr/>
        </p:nvSpPr>
        <p:spPr>
          <a:xfrm>
            <a:off x="838200" y="653325"/>
            <a:ext cx="5715000"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err="1" smtClean="0">
                <a:ln>
                  <a:noFill/>
                </a:ln>
                <a:solidFill>
                  <a:srgbClr val="000000"/>
                </a:solidFill>
                <a:effectLst/>
                <a:uLnTx/>
                <a:uFillTx/>
                <a:latin typeface="Times New Roman" panose="02020603050405020304" pitchFamily="18" charset="0"/>
                <a:ea typeface="+mn-ea"/>
                <a:cs typeface="+mn-cs"/>
              </a:rPr>
              <a:t>Lazzaro</a:t>
            </a:r>
            <a:r>
              <a:rPr kumimoji="0" 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 </a:t>
            </a:r>
            <a:r>
              <a:rPr kumimoji="0" lang="en-US" sz="2800" b="1" i="0" u="none" strike="noStrike" kern="1200" cap="none" spc="0" normalizeH="0" baseline="0" noProof="0" dirty="0" err="1" smtClean="0">
                <a:ln>
                  <a:noFill/>
                </a:ln>
                <a:solidFill>
                  <a:srgbClr val="000000"/>
                </a:solidFill>
                <a:effectLst/>
                <a:uLnTx/>
                <a:uFillTx/>
                <a:latin typeface="Times New Roman" panose="02020603050405020304" pitchFamily="18" charset="0"/>
                <a:ea typeface="+mn-ea"/>
                <a:cs typeface="+mn-cs"/>
              </a:rPr>
              <a:t>Spallanzani</a:t>
            </a:r>
            <a:r>
              <a:rPr kumimoji="0" 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  (1729-1799)</a:t>
            </a:r>
            <a:endParaRPr kumimoji="0" 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2873680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http://ap.lanexdev.com/user_images/image/rr/2012/1201a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30099"/>
            <a:ext cx="1371600" cy="190652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143000" y="461498"/>
            <a:ext cx="4724400"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Louis Pasteur (1822-1895)</a:t>
            </a:r>
            <a:endParaRPr kumimoji="0" 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5" name="TextBox 4"/>
          <p:cNvSpPr txBox="1"/>
          <p:nvPr/>
        </p:nvSpPr>
        <p:spPr>
          <a:xfrm>
            <a:off x="152400" y="1611154"/>
            <a:ext cx="8610600" cy="517064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 standard, evolution-based high school biology textbook states: “It was not until 1864, and the elegant experiment of French scientist Louis Pasteur, that the hypothesis of spontaneous generation was finally </a:t>
            </a:r>
            <a:r>
              <a:rPr kumimoji="0" lang="en-US" sz="2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disproved</a:t>
            </a:r>
            <a:r>
              <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(Miller and Levine, 1991, p. 341, emp. added). Pasteur placed a “nutrient broth,” similar to Needham’s gravy, in a flask with a long, s-curved neck. The flask was unsealed—left open to the air. However, the curvature of the flask’s neck served as an entrapment mechanism for dust particles and airborne microorganisms, keeping them from reaching the broth. The flask was observed over the time span of an entire year, and microorganisms could never be found. Next, he broke off the s-curved neck of the flask, allowing dust and microorganisms to reach the broth. After only one day, the broth was cloudy from dust and teeming with microorganisms. According to the aforementioned biology textbook, “Pasteur, like </a:t>
            </a:r>
            <a:r>
              <a:rPr kumimoji="0" lang="en-US" sz="22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Redi</a:t>
            </a:r>
            <a:r>
              <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and </a:t>
            </a:r>
            <a:r>
              <a:rPr kumimoji="0" lang="en-US" sz="22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Spallanzani</a:t>
            </a:r>
            <a:r>
              <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before him, had shown that </a:t>
            </a:r>
            <a:r>
              <a:rPr kumimoji="0" lang="en-US" sz="2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life comes only from life</a:t>
            </a:r>
            <a:r>
              <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(Miller and Levine, 1991, p. 341, emp. added</a:t>
            </a:r>
            <a:r>
              <a:rPr kumimoji="0" lang="en-US" sz="2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a:t>
            </a:r>
            <a:endPar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5156273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14669"/>
            <a:ext cx="9144000" cy="707886"/>
          </a:xfrm>
          <a:prstGeom prst="rect">
            <a:avLst/>
          </a:prstGeom>
          <a:solidFill>
            <a:srgbClr val="002060"/>
          </a:solidFill>
        </p:spPr>
        <p:txBody>
          <a:bodyPr wrap="square" rtlCol="0">
            <a:spAutoFit/>
          </a:bodyPr>
          <a:lstStyle/>
          <a:p>
            <a:pPr algn="ctr"/>
            <a:r>
              <a:rPr lang="en-US" sz="4000" dirty="0" smtClean="0">
                <a:solidFill>
                  <a:srgbClr val="FFFFCC"/>
                </a:solidFill>
                <a:latin typeface="AR BLANCA" panose="02000000000000000000" pitchFamily="2" charset="0"/>
              </a:rPr>
              <a:t>Evolutionist Begin with Assumptions</a:t>
            </a:r>
            <a:endParaRPr lang="en-US" sz="4000" dirty="0">
              <a:solidFill>
                <a:srgbClr val="FFFFCC"/>
              </a:solidFill>
              <a:latin typeface="AR BLANCA" panose="02000000000000000000" pitchFamily="2" charset="0"/>
            </a:endParaRPr>
          </a:p>
        </p:txBody>
      </p:sp>
      <p:sp>
        <p:nvSpPr>
          <p:cNvPr id="3" name="TextBox 2"/>
          <p:cNvSpPr txBox="1"/>
          <p:nvPr/>
        </p:nvSpPr>
        <p:spPr>
          <a:xfrm>
            <a:off x="531628" y="1687388"/>
            <a:ext cx="8080744" cy="2569934"/>
          </a:xfrm>
          <a:prstGeom prst="rect">
            <a:avLst/>
          </a:prstGeom>
          <a:noFill/>
        </p:spPr>
        <p:txBody>
          <a:bodyPr wrap="square" rtlCol="0">
            <a:spAutoFit/>
          </a:bodyPr>
          <a:lstStyle/>
          <a:p>
            <a:pPr marL="457200" indent="-457200">
              <a:buFont typeface="+mj-lt"/>
              <a:buAutoNum type="arabicPeriod"/>
            </a:pPr>
            <a:r>
              <a:rPr lang="en-US" sz="2800" dirty="0" smtClean="0"/>
              <a:t>That spontaneous generation occurred (non-living things gave life to living things)</a:t>
            </a:r>
          </a:p>
          <a:p>
            <a:pPr marL="457200" indent="-457200">
              <a:buFont typeface="+mj-lt"/>
              <a:buAutoNum type="arabicPeriod"/>
            </a:pPr>
            <a:endParaRPr lang="en-US" sz="1050" dirty="0" smtClean="0"/>
          </a:p>
          <a:p>
            <a:pPr marL="457200" indent="-457200">
              <a:buFont typeface="+mj-lt"/>
              <a:buAutoNum type="arabicPeriod"/>
            </a:pPr>
            <a:r>
              <a:rPr lang="en-US" sz="2800" dirty="0" smtClean="0"/>
              <a:t>That spontaneous generation occurred only once</a:t>
            </a:r>
          </a:p>
          <a:p>
            <a:pPr marL="457200" indent="-457200">
              <a:buFont typeface="+mj-lt"/>
              <a:buAutoNum type="arabicPeriod"/>
            </a:pPr>
            <a:endParaRPr lang="en-US" sz="1050" dirty="0" smtClean="0"/>
          </a:p>
          <a:p>
            <a:pPr marL="457200" indent="-457200">
              <a:buFont typeface="+mj-lt"/>
              <a:buAutoNum type="arabicPeriod"/>
            </a:pPr>
            <a:r>
              <a:rPr lang="en-US" sz="2800" dirty="0" smtClean="0"/>
              <a:t>That plants, animals, man, viruses, and bacteria are all interrelated</a:t>
            </a:r>
            <a:endParaRPr lang="en-US" sz="2800" dirty="0"/>
          </a:p>
        </p:txBody>
      </p:sp>
    </p:spTree>
    <p:extLst>
      <p:ext uri="{BB962C8B-B14F-4D97-AF65-F5344CB8AC3E}">
        <p14:creationId xmlns:p14="http://schemas.microsoft.com/office/powerpoint/2010/main" val="24885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Problems with Evolution</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479224" y="1712529"/>
            <a:ext cx="8382000" cy="1692771"/>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No evidence of changes without limits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the law of Biogenesis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the law of Thermodynamics</a:t>
            </a:r>
          </a:p>
        </p:txBody>
      </p:sp>
    </p:spTree>
    <p:extLst>
      <p:ext uri="{BB962C8B-B14F-4D97-AF65-F5344CB8AC3E}">
        <p14:creationId xmlns:p14="http://schemas.microsoft.com/office/powerpoint/2010/main" val="12275888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9143999" cy="646331"/>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sng"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The Second Law of Thermodynamics</a:t>
            </a:r>
            <a:endParaRPr kumimoji="0" lang="en-US" sz="36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3" name="Rectangle 2"/>
          <p:cNvSpPr/>
          <p:nvPr/>
        </p:nvSpPr>
        <p:spPr bwMode="auto">
          <a:xfrm>
            <a:off x="1149645" y="1237565"/>
            <a:ext cx="6844709" cy="990600"/>
          </a:xfrm>
          <a:prstGeom prst="re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Times New Roman" panose="02020603050405020304" pitchFamily="18" charset="0"/>
                <a:ea typeface="+mn-ea"/>
                <a:cs typeface="+mn-cs"/>
              </a:rPr>
              <a:t>Defined: earth is wearing out</a:t>
            </a:r>
          </a:p>
        </p:txBody>
      </p:sp>
      <p:sp>
        <p:nvSpPr>
          <p:cNvPr id="4" name="TextBox 3"/>
          <p:cNvSpPr txBox="1"/>
          <p:nvPr/>
        </p:nvSpPr>
        <p:spPr>
          <a:xfrm>
            <a:off x="627317" y="2397636"/>
            <a:ext cx="7942521" cy="415498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“Thermodynamics </a:t>
            </a: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is just a long word used to discuss the way that matter and energy behave in nature. Stated simply, the Second Law of Thermodynamics says that matter and energy are moving toward a less usable, more disorderly state called </a:t>
            </a:r>
            <a:r>
              <a:rPr kumimoji="0" lang="en-US" sz="24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‘entropy.’ </a:t>
            </a: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The late Isaac Asimov, a famous evolutionist, wrote about the Second Law: </a:t>
            </a:r>
            <a:r>
              <a:rPr kumimoji="0" lang="en-US" sz="24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‘Another </a:t>
            </a: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way of stating the Second Law, then, is: ‘The universe is constantly getting more disorderly.’ </a:t>
            </a:r>
            <a:r>
              <a:rPr kumimoji="0" lang="en-US" sz="24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 </a:t>
            </a: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For instance, when a person puts gasoline into a vehicle, the energy in that gasoline is usable, but after the gasoline burns, much of the energy escapes into the atmosphere and cannot be used again</a:t>
            </a:r>
            <a:r>
              <a:rPr kumimoji="0" lang="en-US" sz="24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 (Kyle Butt)</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890289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81200" y="2761566"/>
            <a:ext cx="5181600" cy="58477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Heb. 1:10-12</a:t>
            </a:r>
            <a:endPar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6" name="TextBox 5"/>
          <p:cNvSpPr txBox="1"/>
          <p:nvPr/>
        </p:nvSpPr>
        <p:spPr>
          <a:xfrm>
            <a:off x="1194383" y="3719620"/>
            <a:ext cx="6781800" cy="156966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Evolution must have the world constant building itself up – evolving and improving</a:t>
            </a:r>
            <a:endParaRPr kumimoji="0" 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7" name="Rectangle 6"/>
          <p:cNvSpPr/>
          <p:nvPr/>
        </p:nvSpPr>
        <p:spPr bwMode="auto">
          <a:xfrm>
            <a:off x="1149645" y="1237565"/>
            <a:ext cx="6844709" cy="990600"/>
          </a:xfrm>
          <a:prstGeom prst="re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Times New Roman" panose="02020603050405020304" pitchFamily="18" charset="0"/>
                <a:ea typeface="+mn-ea"/>
                <a:cs typeface="+mn-cs"/>
              </a:rPr>
              <a:t>Defined: earth is wearing out</a:t>
            </a:r>
          </a:p>
        </p:txBody>
      </p:sp>
      <p:sp>
        <p:nvSpPr>
          <p:cNvPr id="8" name="TextBox 7"/>
          <p:cNvSpPr txBox="1"/>
          <p:nvPr/>
        </p:nvSpPr>
        <p:spPr>
          <a:xfrm>
            <a:off x="0" y="304800"/>
            <a:ext cx="9143999" cy="646331"/>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sng"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The Second Law of Thermodynamics</a:t>
            </a:r>
            <a:endParaRPr kumimoji="0" lang="en-US" sz="36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7931111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Problems with Evolution</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479224" y="1712529"/>
            <a:ext cx="8382000" cy="2277547"/>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No evidence of changes without limits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the law of Biogenesis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the law of Thermodynamics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fixity of kinds</a:t>
            </a:r>
          </a:p>
        </p:txBody>
      </p:sp>
    </p:spTree>
    <p:extLst>
      <p:ext uri="{BB962C8B-B14F-4D97-AF65-F5344CB8AC3E}">
        <p14:creationId xmlns:p14="http://schemas.microsoft.com/office/powerpoint/2010/main" val="3194237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04800"/>
            <a:ext cx="9143999" cy="646331"/>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sng"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Fixity of Kinds</a:t>
            </a:r>
            <a:endParaRPr kumimoji="0" lang="en-US" sz="36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2" name="TextBox 1"/>
          <p:cNvSpPr txBox="1"/>
          <p:nvPr/>
        </p:nvSpPr>
        <p:spPr>
          <a:xfrm>
            <a:off x="644709" y="1910672"/>
            <a:ext cx="7854581" cy="2308324"/>
          </a:xfrm>
          <a:prstGeom prst="rect">
            <a:avLst/>
          </a:prstGeom>
          <a:noFill/>
        </p:spPr>
        <p:txBody>
          <a:bodyPr wrap="square" rtlCol="0">
            <a:spAutoFit/>
          </a:bodyPr>
          <a:lstStyle/>
          <a:p>
            <a:pPr marL="285750" indent="-285750">
              <a:lnSpc>
                <a:spcPct val="150000"/>
              </a:lnSpc>
              <a:buFont typeface="Wingdings" panose="05000000000000000000" pitchFamily="2" charset="2"/>
              <a:buChar char="v"/>
            </a:pPr>
            <a:r>
              <a:rPr lang="en-US" sz="3200" dirty="0" smtClean="0">
                <a:latin typeface="Times New Roman" panose="02020603050405020304" pitchFamily="18" charset="0"/>
                <a:cs typeface="Times New Roman" panose="02020603050405020304" pitchFamily="18" charset="0"/>
              </a:rPr>
              <a:t> </a:t>
            </a:r>
            <a:r>
              <a:rPr lang="en-US" sz="3200" b="1" dirty="0" smtClean="0">
                <a:latin typeface="Times New Roman" panose="02020603050405020304" pitchFamily="18" charset="0"/>
                <a:cs typeface="Times New Roman" panose="02020603050405020304" pitchFamily="18" charset="0"/>
              </a:rPr>
              <a:t>The Bible does not teach fixity of </a:t>
            </a:r>
            <a:r>
              <a:rPr lang="en-US" sz="3200" b="1" i="1" dirty="0" smtClean="0">
                <a:latin typeface="Times New Roman" panose="02020603050405020304" pitchFamily="18" charset="0"/>
                <a:cs typeface="Times New Roman" panose="02020603050405020304" pitchFamily="18" charset="0"/>
              </a:rPr>
              <a:t>species</a:t>
            </a:r>
          </a:p>
          <a:p>
            <a:pPr marL="285750" indent="-285750">
              <a:lnSpc>
                <a:spcPct val="150000"/>
              </a:lnSpc>
              <a:buFont typeface="Wingdings" panose="05000000000000000000" pitchFamily="2" charset="2"/>
              <a:buChar char="v"/>
            </a:pPr>
            <a:r>
              <a:rPr lang="en-US" sz="3200" dirty="0" smtClean="0">
                <a:latin typeface="Times New Roman" panose="02020603050405020304" pitchFamily="18" charset="0"/>
                <a:cs typeface="Times New Roman" panose="02020603050405020304" pitchFamily="18" charset="0"/>
              </a:rPr>
              <a:t> </a:t>
            </a:r>
            <a:r>
              <a:rPr lang="en-US" sz="3200" b="1" dirty="0" smtClean="0">
                <a:latin typeface="Times New Roman" panose="02020603050405020304" pitchFamily="18" charset="0"/>
                <a:cs typeface="Times New Roman" panose="02020603050405020304" pitchFamily="18" charset="0"/>
              </a:rPr>
              <a:t>The Bible does teach fixity of </a:t>
            </a:r>
            <a:r>
              <a:rPr lang="en-US" sz="3200" b="1" i="1" dirty="0" smtClean="0">
                <a:latin typeface="Times New Roman" panose="02020603050405020304" pitchFamily="18" charset="0"/>
                <a:cs typeface="Times New Roman" panose="02020603050405020304" pitchFamily="18" charset="0"/>
              </a:rPr>
              <a:t>kinds</a:t>
            </a:r>
            <a:r>
              <a:rPr lang="en-US" sz="3200" dirty="0" smtClean="0">
                <a:latin typeface="Times New Roman" panose="02020603050405020304" pitchFamily="18" charset="0"/>
                <a:cs typeface="Times New Roman" panose="02020603050405020304" pitchFamily="18" charset="0"/>
              </a:rPr>
              <a:t> (Gen. 1:11-12, 21, 24-25)</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3094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8706" y="323893"/>
            <a:ext cx="8128591" cy="526297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“What </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the creationist insists is this: the Bible does not allow for the notion that all biological life forms have descended from a common ancestor (or even a few initial forms). Invertebrates have not produced vertebrates; fish do not evolve into reptiles; reptiles do not become birds; birds are not transformed into mammals, etc. The creationist believes that both Scripture and science support </a:t>
            </a:r>
            <a:r>
              <a:rPr kumimoji="0" lang="en-US" sz="28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horizontal variation within basic kinds—not vertical evolution</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There is a vast difference between the two</a:t>
            </a:r>
            <a:r>
              <a:rPr kumimoji="0" 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Wayne Jackson, </a:t>
            </a:r>
            <a:r>
              <a:rPr kumimoji="0" lang="en-US" sz="2800" b="0" i="1"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Apologetics Press</a:t>
            </a:r>
            <a:endParaRPr kumimoji="0" lang="en-US" sz="28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pic>
        <p:nvPicPr>
          <p:cNvPr id="12290" name="Picture 2" descr="https://andandoenlaverdad.files.wordpress.com/2013/07/wayne-jackson.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296633" y="4623331"/>
            <a:ext cx="1541720" cy="20698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4072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Problems with Evolution</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479224" y="1712529"/>
            <a:ext cx="8382000" cy="2862322"/>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No evidence of changes without limits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the law of Biogenesis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the law of Thermodynamics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fixity of kinds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The fossil records</a:t>
            </a: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say “no”</a:t>
            </a:r>
            <a:endPar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38004731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04800"/>
            <a:ext cx="9143999" cy="646331"/>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sng"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Fossil Record</a:t>
            </a:r>
            <a:endParaRPr kumimoji="0" lang="en-US" sz="36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3" name="TextBox 2"/>
          <p:cNvSpPr txBox="1"/>
          <p:nvPr/>
        </p:nvSpPr>
        <p:spPr>
          <a:xfrm>
            <a:off x="397040" y="1251284"/>
            <a:ext cx="8349917" cy="5139869"/>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Narrow" panose="020B0606020202030204" pitchFamily="34" charset="0"/>
              </a:rPr>
              <a:t>If evolution is true, then the gradual development of plant and animal life should be embedded the successive layers</a:t>
            </a:r>
          </a:p>
          <a:p>
            <a:pPr marL="342900" indent="-342900">
              <a:buFont typeface="Arial" panose="020B0604020202020204" pitchFamily="34" charset="0"/>
              <a:buChar char="•"/>
            </a:pPr>
            <a:endParaRPr lang="en-US" sz="1000" dirty="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“The number of intermediate and transitional links between all living and extinct species must have been inconceivably great” (Charles Darwin)</a:t>
            </a:r>
          </a:p>
          <a:p>
            <a:pPr marL="342900" indent="-342900">
              <a:buFont typeface="Arial" panose="020B0604020202020204" pitchFamily="34" charset="0"/>
              <a:buChar char="•"/>
            </a:pPr>
            <a:endParaRPr lang="en-US" sz="1000" dirty="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Should be as many transitional fossils that show the gradual changes.</a:t>
            </a:r>
          </a:p>
          <a:p>
            <a:pPr marL="342900" indent="-342900">
              <a:buFont typeface="Arial" panose="020B0604020202020204" pitchFamily="34" charset="0"/>
              <a:buChar char="•"/>
            </a:pPr>
            <a:endParaRPr lang="en-US" sz="1000" dirty="0">
              <a:latin typeface="Arial Narrow" panose="020B0606020202030204" pitchFamily="34" charset="0"/>
            </a:endParaRPr>
          </a:p>
          <a:p>
            <a:pPr marL="342900" indent="-342900">
              <a:buFont typeface="Arial" panose="020B0604020202020204" pitchFamily="34" charset="0"/>
              <a:buChar char="•"/>
            </a:pPr>
            <a:r>
              <a:rPr lang="en-US" sz="2400" b="1" i="1" u="sng" dirty="0" smtClean="0">
                <a:solidFill>
                  <a:srgbClr val="0070C0"/>
                </a:solidFill>
                <a:effectLst>
                  <a:outerShdw blurRad="38100" dist="38100" dir="2700000" algn="tl">
                    <a:srgbClr val="000000">
                      <a:alpha val="43137"/>
                    </a:srgbClr>
                  </a:outerShdw>
                </a:effectLst>
                <a:latin typeface="Arial Narrow" panose="020B0606020202030204" pitchFamily="34" charset="0"/>
              </a:rPr>
              <a:t>There are no intermediate fossils!</a:t>
            </a:r>
          </a:p>
          <a:p>
            <a:pPr marL="342900" indent="-342900">
              <a:buFont typeface="Arial" panose="020B0604020202020204" pitchFamily="34" charset="0"/>
              <a:buChar char="•"/>
            </a:pPr>
            <a:endParaRPr lang="en-US" sz="1000" dirty="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“Geology assuredly does not reveal any such finely-graduated organic chain; and this, perhaps, is the most obvious and series objection which can be urged against the theory. The explanation lies, as I believe, in the extreme imperfection of the geological record” (Darwin, </a:t>
            </a:r>
            <a:r>
              <a:rPr lang="en-US" sz="2400" i="1" dirty="0" smtClean="0">
                <a:latin typeface="Arial Narrow" panose="020B0606020202030204" pitchFamily="34" charset="0"/>
              </a:rPr>
              <a:t>Origin of Species</a:t>
            </a:r>
            <a:r>
              <a:rPr lang="en-US" sz="2400" dirty="0" smtClean="0">
                <a:latin typeface="Arial Narrow" panose="020B0606020202030204" pitchFamily="34" charset="0"/>
              </a:rPr>
              <a:t>, 313)</a:t>
            </a:r>
            <a:endParaRPr lang="en-US" sz="2400" dirty="0">
              <a:latin typeface="Arial Narrow" panose="020B0606020202030204" pitchFamily="34" charset="0"/>
            </a:endParaRPr>
          </a:p>
        </p:txBody>
      </p:sp>
    </p:spTree>
    <p:extLst>
      <p:ext uri="{BB962C8B-B14F-4D97-AF65-F5344CB8AC3E}">
        <p14:creationId xmlns:p14="http://schemas.microsoft.com/office/powerpoint/2010/main" val="3044647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Problems with Evolution</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479224" y="1712529"/>
            <a:ext cx="8382000" cy="3447098"/>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No evidence of changes without limits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the law of Biogenesis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the law of Thermodynamics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fixity of kinds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The fossil records</a:t>
            </a: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say “no”</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baseline="0"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There is not enough time</a:t>
            </a:r>
            <a:endPar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2538259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9143999" cy="646331"/>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sng"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There is Not</a:t>
            </a:r>
            <a:r>
              <a:rPr kumimoji="0" lang="en-US" sz="3600" b="1" i="0" u="sng" strike="noStrike" kern="1200" cap="none" spc="0" normalizeH="0" noProof="0" dirty="0" smtClean="0">
                <a:ln>
                  <a:noFill/>
                </a:ln>
                <a:solidFill>
                  <a:srgbClr val="000000"/>
                </a:solidFill>
                <a:effectLst/>
                <a:uLnTx/>
                <a:uFillTx/>
                <a:latin typeface="Times New Roman" panose="02020603050405020304" pitchFamily="18" charset="0"/>
                <a:ea typeface="+mn-ea"/>
                <a:cs typeface="+mn-cs"/>
              </a:rPr>
              <a:t> Enough Time</a:t>
            </a:r>
            <a:endParaRPr kumimoji="0" lang="en-US" sz="36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3" name="TextBox 2"/>
          <p:cNvSpPr txBox="1"/>
          <p:nvPr/>
        </p:nvSpPr>
        <p:spPr>
          <a:xfrm>
            <a:off x="721894" y="1443790"/>
            <a:ext cx="7964905" cy="2677656"/>
          </a:xfrm>
          <a:prstGeom prst="rect">
            <a:avLst/>
          </a:prstGeom>
          <a:noFill/>
        </p:spPr>
        <p:txBody>
          <a:bodyPr wrap="square" rtlCol="0">
            <a:spAutoFit/>
          </a:bodyPr>
          <a:lstStyle/>
          <a:p>
            <a:pPr marL="342900" indent="-342900">
              <a:buFont typeface="Wingdings" panose="05000000000000000000" pitchFamily="2" charset="2"/>
              <a:buChar char="q"/>
            </a:pPr>
            <a:r>
              <a:rPr lang="en-US" sz="2800" dirty="0" smtClean="0"/>
              <a:t> The evolutionist needs </a:t>
            </a:r>
            <a:r>
              <a:rPr lang="en-US" sz="2800" b="1" u="sng" dirty="0" smtClean="0"/>
              <a:t>b</a:t>
            </a:r>
            <a:r>
              <a:rPr lang="en-US" sz="2800" dirty="0" smtClean="0"/>
              <a:t>illions of years</a:t>
            </a:r>
          </a:p>
          <a:p>
            <a:pPr marL="342900" indent="-342900">
              <a:buFont typeface="Wingdings" panose="05000000000000000000" pitchFamily="2" charset="2"/>
              <a:buChar char="q"/>
            </a:pPr>
            <a:endParaRPr lang="en-US" sz="1400" dirty="0" smtClean="0"/>
          </a:p>
          <a:p>
            <a:pPr marL="342900" indent="-342900">
              <a:buFont typeface="Wingdings" panose="05000000000000000000" pitchFamily="2" charset="2"/>
              <a:buChar char="q"/>
            </a:pPr>
            <a:r>
              <a:rPr lang="en-US" sz="2800" dirty="0"/>
              <a:t> </a:t>
            </a:r>
            <a:r>
              <a:rPr lang="en-US" sz="2800" dirty="0" smtClean="0"/>
              <a:t>Evidence of a young earth – doesn’t allow it</a:t>
            </a:r>
          </a:p>
          <a:p>
            <a:pPr marL="342900" indent="-342900">
              <a:buFont typeface="Wingdings" panose="05000000000000000000" pitchFamily="2" charset="2"/>
              <a:buChar char="q"/>
            </a:pPr>
            <a:endParaRPr lang="en-US" sz="1400" dirty="0"/>
          </a:p>
          <a:p>
            <a:pPr marL="342900" indent="-342900">
              <a:buFont typeface="Wingdings" panose="05000000000000000000" pitchFamily="2" charset="2"/>
              <a:buChar char="q"/>
            </a:pPr>
            <a:r>
              <a:rPr lang="en-US" sz="2800" dirty="0" smtClean="0"/>
              <a:t> Dating methods used to prove millions of years</a:t>
            </a:r>
          </a:p>
          <a:p>
            <a:pPr marL="914400" lvl="1" indent="-457200">
              <a:buFont typeface="Wingdings" panose="05000000000000000000" pitchFamily="2" charset="2"/>
              <a:buChar char="ü"/>
            </a:pPr>
            <a:r>
              <a:rPr lang="en-US" sz="2800" i="1" dirty="0" smtClean="0"/>
              <a:t>C-14 (radiocarbon)</a:t>
            </a:r>
          </a:p>
          <a:p>
            <a:pPr marL="914400" lvl="1" indent="-457200">
              <a:buFont typeface="Wingdings" panose="05000000000000000000" pitchFamily="2" charset="2"/>
              <a:buChar char="ü"/>
            </a:pPr>
            <a:r>
              <a:rPr lang="en-US" sz="2800" i="1" dirty="0" smtClean="0"/>
              <a:t>Potassium-argon</a:t>
            </a:r>
            <a:endParaRPr lang="en-US" sz="2800" i="1" dirty="0"/>
          </a:p>
        </p:txBody>
      </p:sp>
    </p:spTree>
    <p:extLst>
      <p:ext uri="{BB962C8B-B14F-4D97-AF65-F5344CB8AC3E}">
        <p14:creationId xmlns:p14="http://schemas.microsoft.com/office/powerpoint/2010/main" val="41211228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1000"/>
                                        <p:tgtEl>
                                          <p:spTgt spid="3">
                                            <p:txEl>
                                              <p:pRg st="5" end="5"/>
                                            </p:txEl>
                                          </p:spTgt>
                                        </p:tgtEl>
                                      </p:cBhvr>
                                    </p:animEffect>
                                    <p:anim calcmode="lin" valueType="num">
                                      <p:cBhvr>
                                        <p:cTn id="2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000"/>
                                        <p:tgtEl>
                                          <p:spTgt spid="3">
                                            <p:txEl>
                                              <p:pRg st="6" end="6"/>
                                            </p:txEl>
                                          </p:spTgt>
                                        </p:tgtEl>
                                      </p:cBhvr>
                                    </p:animEffect>
                                    <p:anim calcmode="lin" valueType="num">
                                      <p:cBhvr>
                                        <p:cTn id="3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0" y="240631"/>
            <a:ext cx="7832558" cy="818147"/>
          </a:xfrm>
          <a:prstGeom prst="roundRect">
            <a:avLst/>
          </a:prstGeom>
          <a:solidFill>
            <a:srgbClr val="002060"/>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latin typeface="Arial Rounded MT Bold" panose="020F0704030504030204" pitchFamily="34" charset="0"/>
              </a:rPr>
              <a:t>Dating Methods are Based upon ASSUMPTIONS!</a:t>
            </a:r>
            <a:endParaRPr lang="en-US" sz="2400" dirty="0">
              <a:solidFill>
                <a:schemeClr val="bg1"/>
              </a:solidFill>
              <a:latin typeface="Arial Rounded MT Bold" panose="020F0704030504030204" pitchFamily="34" charset="0"/>
            </a:endParaRPr>
          </a:p>
        </p:txBody>
      </p:sp>
      <p:sp>
        <p:nvSpPr>
          <p:cNvPr id="3" name="TextBox 2"/>
          <p:cNvSpPr txBox="1"/>
          <p:nvPr/>
        </p:nvSpPr>
        <p:spPr>
          <a:xfrm>
            <a:off x="433137" y="1612231"/>
            <a:ext cx="8494295" cy="4308872"/>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“Both clocks are </a:t>
            </a:r>
            <a:r>
              <a:rPr lang="en-US" sz="2400" i="1" dirty="0" smtClean="0">
                <a:latin typeface="Times New Roman" panose="02020603050405020304" pitchFamily="18" charset="0"/>
                <a:cs typeface="Times New Roman" panose="02020603050405020304" pitchFamily="18" charset="0"/>
              </a:rPr>
              <a:t>absolutely</a:t>
            </a:r>
            <a:r>
              <a:rPr lang="en-US" sz="2400" dirty="0" smtClean="0">
                <a:latin typeface="Times New Roman" panose="02020603050405020304" pitchFamily="18" charset="0"/>
                <a:cs typeface="Times New Roman" panose="02020603050405020304" pitchFamily="18" charset="0"/>
              </a:rPr>
              <a:t> dependent upon accurate knowledge of a tiny constituent of the earth’s atmosphere at the time of the event being dated. The radiocarbon clock…</a:t>
            </a:r>
            <a:r>
              <a:rPr lang="en-US" sz="2400" i="1" dirty="0" smtClean="0">
                <a:latin typeface="Times New Roman" panose="02020603050405020304" pitchFamily="18" charset="0"/>
                <a:cs typeface="Times New Roman" panose="02020603050405020304" pitchFamily="18" charset="0"/>
              </a:rPr>
              <a:t>assumes</a:t>
            </a:r>
            <a:r>
              <a:rPr lang="en-US" sz="2400" dirty="0" smtClean="0">
                <a:latin typeface="Times New Roman" panose="02020603050405020304" pitchFamily="18" charset="0"/>
                <a:cs typeface="Times New Roman" panose="02020603050405020304" pitchFamily="18" charset="0"/>
              </a:rPr>
              <a:t> that the C-14 concentration throughout the living world was the same at the death of the specimen as it is today.</a:t>
            </a:r>
          </a:p>
          <a:p>
            <a:endParaRPr lang="en-US" sz="10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This assumption is based on two prior assumptions: (a) that the production rate of C-14 in the outer atmosphere had long before approached equilibrium with the decay rate, i.e., that ‘creation,’ if it occurred at all, was long before living matter: and (b) that no cosmic events occurred in the last 45,000 years that could possibly change the C-14 production rate or decay rate.”</a:t>
            </a:r>
            <a:endParaRPr lang="en-US" sz="2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680284" y="970091"/>
            <a:ext cx="4066674" cy="461665"/>
          </a:xfrm>
          <a:prstGeom prst="rect">
            <a:avLst/>
          </a:prstGeom>
          <a:noFill/>
        </p:spPr>
        <p:txBody>
          <a:bodyPr wrap="square" rtlCol="0">
            <a:spAutoFit/>
          </a:bodyPr>
          <a:lstStyle/>
          <a:p>
            <a:pPr algn="ctr"/>
            <a:r>
              <a:rPr lang="en-US" sz="2400" b="1" dirty="0" smtClean="0"/>
              <a:t>Dr. Robert L. Whitelaw</a:t>
            </a:r>
            <a:endParaRPr lang="en-US" sz="2400" b="1" dirty="0"/>
          </a:p>
        </p:txBody>
      </p:sp>
      <p:sp>
        <p:nvSpPr>
          <p:cNvPr id="5" name="TextBox 4"/>
          <p:cNvSpPr txBox="1"/>
          <p:nvPr/>
        </p:nvSpPr>
        <p:spPr>
          <a:xfrm>
            <a:off x="433137" y="6225267"/>
            <a:ext cx="8795084" cy="646331"/>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“Radiocarbon and Potassium-Argon Dating in the Light of New Discoveries in Cosmic Rays,” </a:t>
            </a:r>
            <a:r>
              <a:rPr lang="en-US" i="1" dirty="0" smtClean="0">
                <a:latin typeface="Times New Roman" panose="02020603050405020304" pitchFamily="18" charset="0"/>
                <a:cs typeface="Times New Roman" panose="02020603050405020304" pitchFamily="18" charset="0"/>
              </a:rPr>
              <a:t>Creation Research Society</a:t>
            </a:r>
            <a:r>
              <a:rPr lang="en-US" dirty="0" smtClean="0">
                <a:latin typeface="Times New Roman" panose="02020603050405020304" pitchFamily="18" charset="0"/>
                <a:cs typeface="Times New Roman" panose="02020603050405020304" pitchFamily="18" charset="0"/>
              </a:rPr>
              <a:t>, 1969 Annual (June 1969), p 71</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48065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0" y="240631"/>
            <a:ext cx="7832558" cy="818147"/>
          </a:xfrm>
          <a:prstGeom prst="roundRect">
            <a:avLst/>
          </a:prstGeom>
          <a:solidFill>
            <a:srgbClr val="002060"/>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latin typeface="Arial Rounded MT Bold" panose="020F0704030504030204" pitchFamily="34" charset="0"/>
              </a:rPr>
              <a:t>Dating Methods are Based upon ASSUMPTIONS!</a:t>
            </a:r>
            <a:endParaRPr lang="en-US" sz="2400" dirty="0">
              <a:solidFill>
                <a:schemeClr val="bg1"/>
              </a:solidFill>
              <a:latin typeface="Arial Rounded MT Bold" panose="020F0704030504030204" pitchFamily="34" charset="0"/>
            </a:endParaRPr>
          </a:p>
        </p:txBody>
      </p:sp>
      <p:sp>
        <p:nvSpPr>
          <p:cNvPr id="3" name="TextBox 2"/>
          <p:cNvSpPr txBox="1"/>
          <p:nvPr/>
        </p:nvSpPr>
        <p:spPr>
          <a:xfrm>
            <a:off x="4680284" y="970091"/>
            <a:ext cx="4066674" cy="461665"/>
          </a:xfrm>
          <a:prstGeom prst="rect">
            <a:avLst/>
          </a:prstGeom>
          <a:noFill/>
        </p:spPr>
        <p:txBody>
          <a:bodyPr wrap="square" rtlCol="0">
            <a:spAutoFit/>
          </a:bodyPr>
          <a:lstStyle/>
          <a:p>
            <a:pPr algn="ctr"/>
            <a:r>
              <a:rPr lang="en-US" sz="2400" b="1" dirty="0" smtClean="0"/>
              <a:t>Dr.  Duane T. Gish</a:t>
            </a:r>
            <a:endParaRPr lang="en-US" sz="2400" b="1" dirty="0"/>
          </a:p>
        </p:txBody>
      </p:sp>
      <p:pic>
        <p:nvPicPr>
          <p:cNvPr id="13314" name="Picture 2" descr="http://ecx.images-amazon.com/images/I/51Kdc-jdWFL._SX347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96" y="2370736"/>
            <a:ext cx="1817603" cy="259880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791326" y="2370736"/>
            <a:ext cx="5606716" cy="2246769"/>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“It should be realized that there is no direct method for determining the age of any rock…</a:t>
            </a:r>
            <a:r>
              <a:rPr lang="en-US" sz="2800" dirty="0" err="1" smtClean="0">
                <a:latin typeface="Times New Roman" panose="02020603050405020304" pitchFamily="18" charset="0"/>
                <a:cs typeface="Times New Roman" panose="02020603050405020304" pitchFamily="18" charset="0"/>
              </a:rPr>
              <a:t>Radiochronologist</a:t>
            </a:r>
            <a:r>
              <a:rPr lang="en-US" sz="2800" dirty="0" smtClean="0">
                <a:latin typeface="Times New Roman" panose="02020603050405020304" pitchFamily="18" charset="0"/>
                <a:cs typeface="Times New Roman" panose="02020603050405020304" pitchFamily="18" charset="0"/>
              </a:rPr>
              <a:t> must resort to indirect methods which involve certain basic assumptions.”</a:t>
            </a:r>
            <a:endParaRPr lang="en-US"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703428" y="4969544"/>
            <a:ext cx="1347537" cy="461665"/>
          </a:xfrm>
          <a:prstGeom prst="rect">
            <a:avLst/>
          </a:prstGeom>
          <a:noFill/>
        </p:spPr>
        <p:txBody>
          <a:bodyPr wrap="square" rtlCol="0">
            <a:spAutoFit/>
          </a:bodyPr>
          <a:lstStyle/>
          <a:p>
            <a:pPr algn="ctr"/>
            <a:r>
              <a:rPr lang="en-US" sz="2400" dirty="0" smtClean="0"/>
              <a:t>Page 42</a:t>
            </a:r>
            <a:endParaRPr lang="en-US" sz="2400" dirty="0"/>
          </a:p>
        </p:txBody>
      </p:sp>
    </p:spTree>
    <p:extLst>
      <p:ext uri="{BB962C8B-B14F-4D97-AF65-F5344CB8AC3E}">
        <p14:creationId xmlns:p14="http://schemas.microsoft.com/office/powerpoint/2010/main" val="4216371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0" y="240631"/>
            <a:ext cx="7832558" cy="818147"/>
          </a:xfrm>
          <a:prstGeom prst="roundRect">
            <a:avLst/>
          </a:prstGeom>
          <a:solidFill>
            <a:srgbClr val="002060"/>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latin typeface="Arial Rounded MT Bold" panose="020F0704030504030204" pitchFamily="34" charset="0"/>
              </a:rPr>
              <a:t>Dating Methods That Assume Millions</a:t>
            </a:r>
          </a:p>
          <a:p>
            <a:pPr algn="ctr"/>
            <a:r>
              <a:rPr lang="en-US" sz="2400" dirty="0" smtClean="0">
                <a:solidFill>
                  <a:schemeClr val="bg1"/>
                </a:solidFill>
                <a:latin typeface="Arial Rounded MT Bold" panose="020F0704030504030204" pitchFamily="34" charset="0"/>
              </a:rPr>
              <a:t>Miss Their Mark – World is Not that Old!</a:t>
            </a:r>
            <a:endParaRPr lang="en-US" sz="2400" dirty="0">
              <a:solidFill>
                <a:schemeClr val="bg1"/>
              </a:solidFill>
              <a:latin typeface="Arial Rounded MT Bold" panose="020F0704030504030204" pitchFamily="34" charset="0"/>
            </a:endParaRPr>
          </a:p>
        </p:txBody>
      </p:sp>
      <p:pic>
        <p:nvPicPr>
          <p:cNvPr id="3" name="Picture 2"/>
          <p:cNvPicPr>
            <a:picLocks noChangeAspect="1"/>
          </p:cNvPicPr>
          <p:nvPr/>
        </p:nvPicPr>
        <p:blipFill>
          <a:blip r:embed="rId2"/>
          <a:stretch>
            <a:fillRect/>
          </a:stretch>
        </p:blipFill>
        <p:spPr>
          <a:xfrm rot="20980937">
            <a:off x="6965634" y="75982"/>
            <a:ext cx="1733847" cy="2305648"/>
          </a:xfrm>
          <a:prstGeom prst="rect">
            <a:avLst/>
          </a:prstGeom>
        </p:spPr>
      </p:pic>
      <p:pic>
        <p:nvPicPr>
          <p:cNvPr id="4" name="Picture 3"/>
          <p:cNvPicPr>
            <a:picLocks noChangeAspect="1"/>
          </p:cNvPicPr>
          <p:nvPr/>
        </p:nvPicPr>
        <p:blipFill rotWithShape="1">
          <a:blip r:embed="rId3"/>
          <a:srcRect t="3158"/>
          <a:stretch/>
        </p:blipFill>
        <p:spPr>
          <a:xfrm>
            <a:off x="7484547" y="932422"/>
            <a:ext cx="1346631" cy="1825750"/>
          </a:xfrm>
          <a:prstGeom prst="rect">
            <a:avLst/>
          </a:prstGeom>
          <a:ln>
            <a:noFill/>
          </a:ln>
          <a:effectLst>
            <a:softEdge rad="112500"/>
          </a:effectLst>
        </p:spPr>
      </p:pic>
      <p:sp>
        <p:nvSpPr>
          <p:cNvPr id="5" name="TextBox 4"/>
          <p:cNvSpPr txBox="1"/>
          <p:nvPr/>
        </p:nvSpPr>
        <p:spPr>
          <a:xfrm>
            <a:off x="3429000" y="1383632"/>
            <a:ext cx="3778567" cy="461665"/>
          </a:xfrm>
          <a:prstGeom prst="rect">
            <a:avLst/>
          </a:prstGeom>
          <a:noFill/>
        </p:spPr>
        <p:txBody>
          <a:bodyPr wrap="square" rtlCol="0">
            <a:spAutoFit/>
          </a:bodyPr>
          <a:lstStyle/>
          <a:p>
            <a:pPr algn="ctr"/>
            <a:r>
              <a:rPr lang="en-US" sz="2400" b="1" dirty="0" smtClean="0"/>
              <a:t>Dr. Joshua </a:t>
            </a:r>
            <a:r>
              <a:rPr lang="en-US" sz="2400" b="1" dirty="0" err="1" smtClean="0"/>
              <a:t>Gurtler</a:t>
            </a:r>
            <a:endParaRPr lang="en-US" sz="2400" b="1" dirty="0"/>
          </a:p>
        </p:txBody>
      </p:sp>
      <p:sp>
        <p:nvSpPr>
          <p:cNvPr id="6" name="TextBox 5"/>
          <p:cNvSpPr txBox="1"/>
          <p:nvPr/>
        </p:nvSpPr>
        <p:spPr>
          <a:xfrm>
            <a:off x="745957" y="2959768"/>
            <a:ext cx="7784431" cy="2677656"/>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“Interestingly, although coal was supposedly formed hundreds of millions of years ago, no coal has ever been found that is completely devoid of </a:t>
            </a:r>
            <a:r>
              <a:rPr lang="en-US" sz="2800" baseline="30000" dirty="0" smtClean="0">
                <a:latin typeface="Times New Roman" panose="02020603050405020304" pitchFamily="18" charset="0"/>
                <a:cs typeface="Times New Roman" panose="02020603050405020304" pitchFamily="18" charset="0"/>
              </a:rPr>
              <a:t>14</a:t>
            </a:r>
            <a:r>
              <a:rPr lang="en-US" sz="2800" dirty="0" smtClean="0">
                <a:latin typeface="Times New Roman" panose="02020603050405020304" pitchFamily="18" charset="0"/>
                <a:cs typeface="Times New Roman" panose="02020603050405020304" pitchFamily="18" charset="0"/>
              </a:rPr>
              <a:t>C. This demonstrates that these fossil fuels are in the neighborhood of thousands and not millions of years old” (p. 41).</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66752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0" y="240631"/>
            <a:ext cx="7832558" cy="818147"/>
          </a:xfrm>
          <a:prstGeom prst="roundRect">
            <a:avLst/>
          </a:prstGeom>
          <a:solidFill>
            <a:srgbClr val="002060"/>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latin typeface="Arial Rounded MT Bold" panose="020F0704030504030204" pitchFamily="34" charset="0"/>
              </a:rPr>
              <a:t>Dating Methods That Assume Millions</a:t>
            </a:r>
          </a:p>
          <a:p>
            <a:pPr algn="ctr"/>
            <a:r>
              <a:rPr lang="en-US" sz="2400" dirty="0" smtClean="0">
                <a:solidFill>
                  <a:schemeClr val="bg1"/>
                </a:solidFill>
                <a:latin typeface="Arial Rounded MT Bold" panose="020F0704030504030204" pitchFamily="34" charset="0"/>
              </a:rPr>
              <a:t>Miss Their Mark – World is Not that Old!</a:t>
            </a:r>
            <a:endParaRPr lang="en-US" sz="2400" dirty="0">
              <a:solidFill>
                <a:schemeClr val="bg1"/>
              </a:solidFill>
              <a:latin typeface="Arial Rounded MT Bold" panose="020F0704030504030204" pitchFamily="34" charset="0"/>
            </a:endParaRPr>
          </a:p>
        </p:txBody>
      </p:sp>
      <p:pic>
        <p:nvPicPr>
          <p:cNvPr id="3" name="Picture 2"/>
          <p:cNvPicPr>
            <a:picLocks noChangeAspect="1"/>
          </p:cNvPicPr>
          <p:nvPr/>
        </p:nvPicPr>
        <p:blipFill>
          <a:blip r:embed="rId2"/>
          <a:stretch>
            <a:fillRect/>
          </a:stretch>
        </p:blipFill>
        <p:spPr>
          <a:xfrm rot="20980937">
            <a:off x="6965634" y="75982"/>
            <a:ext cx="1733847" cy="2305648"/>
          </a:xfrm>
          <a:prstGeom prst="rect">
            <a:avLst/>
          </a:prstGeom>
        </p:spPr>
      </p:pic>
      <p:pic>
        <p:nvPicPr>
          <p:cNvPr id="4" name="Picture 3"/>
          <p:cNvPicPr>
            <a:picLocks noChangeAspect="1"/>
          </p:cNvPicPr>
          <p:nvPr/>
        </p:nvPicPr>
        <p:blipFill rotWithShape="1">
          <a:blip r:embed="rId3"/>
          <a:srcRect t="3158"/>
          <a:stretch/>
        </p:blipFill>
        <p:spPr>
          <a:xfrm>
            <a:off x="7484547" y="932422"/>
            <a:ext cx="1346631" cy="1825750"/>
          </a:xfrm>
          <a:prstGeom prst="rect">
            <a:avLst/>
          </a:prstGeom>
          <a:ln>
            <a:noFill/>
          </a:ln>
          <a:effectLst>
            <a:softEdge rad="112500"/>
          </a:effectLst>
        </p:spPr>
      </p:pic>
      <p:sp>
        <p:nvSpPr>
          <p:cNvPr id="5" name="TextBox 4"/>
          <p:cNvSpPr txBox="1"/>
          <p:nvPr/>
        </p:nvSpPr>
        <p:spPr>
          <a:xfrm>
            <a:off x="3429000" y="1383632"/>
            <a:ext cx="3778567" cy="461665"/>
          </a:xfrm>
          <a:prstGeom prst="rect">
            <a:avLst/>
          </a:prstGeom>
          <a:noFill/>
        </p:spPr>
        <p:txBody>
          <a:bodyPr wrap="square" rtlCol="0">
            <a:spAutoFit/>
          </a:bodyPr>
          <a:lstStyle/>
          <a:p>
            <a:pPr algn="ctr"/>
            <a:r>
              <a:rPr lang="en-US" sz="2400" b="1" dirty="0" smtClean="0"/>
              <a:t>Dr. Joshua </a:t>
            </a:r>
            <a:r>
              <a:rPr lang="en-US" sz="2400" b="1" dirty="0" err="1" smtClean="0"/>
              <a:t>Gurtler</a:t>
            </a:r>
            <a:endParaRPr lang="en-US" sz="2400" b="1" dirty="0"/>
          </a:p>
        </p:txBody>
      </p:sp>
      <p:sp>
        <p:nvSpPr>
          <p:cNvPr id="6" name="TextBox 5"/>
          <p:cNvSpPr txBox="1"/>
          <p:nvPr/>
        </p:nvSpPr>
        <p:spPr>
          <a:xfrm>
            <a:off x="770021" y="2758172"/>
            <a:ext cx="7784431" cy="3539430"/>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“Another example of the dubious nature of radiometric dating was seen when rock specimens were sampled from five locations on the new lava dome on Mount St. Helens in Washington state. Although the rock was created only eleven years earlier, radiometric dating by the potassium-argon method assigned five dates between 0.5 and almost 3 million years” (p. 42).</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96249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bible.ca/tracks/rapid-layers-mt-st-helens-char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6471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Problems with Evolution</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479224" y="1712529"/>
            <a:ext cx="8382000" cy="4031873"/>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No evidence of changes without limits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the law of Biogenesis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the law of Thermodynamics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fixity of kinds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The fossil records</a:t>
            </a: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say “no”</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baseline="0"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There is not enough time</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baseline="0" dirty="0" smtClean="0">
                <a:solidFill>
                  <a:prstClr val="black"/>
                </a:solidFill>
                <a:latin typeface="Arial Narrow" panose="020B0606020202030204" pitchFamily="34" charset="0"/>
              </a:rPr>
              <a:t>The “Ape-Man” findings</a:t>
            </a:r>
            <a:endPar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8790466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9143999" cy="646331"/>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1" u="sng" dirty="0" smtClean="0">
                <a:solidFill>
                  <a:srgbClr val="000000"/>
                </a:solidFill>
                <a:latin typeface="Times New Roman" panose="02020603050405020304" pitchFamily="18" charset="0"/>
              </a:rPr>
              <a:t>The “Missing Links” are Still Missing</a:t>
            </a:r>
            <a:endParaRPr kumimoji="0" lang="en-US" sz="36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3" name="TextBox 2"/>
          <p:cNvSpPr txBox="1"/>
          <p:nvPr/>
        </p:nvSpPr>
        <p:spPr>
          <a:xfrm>
            <a:off x="204675" y="1297172"/>
            <a:ext cx="8734648" cy="4893647"/>
          </a:xfrm>
          <a:prstGeom prst="rect">
            <a:avLst/>
          </a:prstGeom>
          <a:noFill/>
        </p:spPr>
        <p:txBody>
          <a:bodyPr wrap="square" rtlCol="0">
            <a:spAutoFit/>
          </a:bodyPr>
          <a:lstStyle/>
          <a:p>
            <a:pPr marL="342900" indent="-342900">
              <a:buFont typeface="Wingdings" panose="05000000000000000000" pitchFamily="2" charset="2"/>
              <a:buChar char="q"/>
            </a:pPr>
            <a:r>
              <a:rPr lang="en-US" sz="2400" dirty="0" smtClean="0">
                <a:latin typeface="Arial Narrow" panose="020B0606020202030204" pitchFamily="34" charset="0"/>
              </a:rPr>
              <a:t>The Evolutionist has the burden of proof to provide transitional missing links between man and ape.</a:t>
            </a:r>
          </a:p>
          <a:p>
            <a:pPr marL="342900" indent="-342900">
              <a:buFont typeface="Wingdings" panose="05000000000000000000" pitchFamily="2" charset="2"/>
              <a:buChar char="q"/>
            </a:pPr>
            <a:endParaRPr lang="en-US" sz="1200" dirty="0" smtClean="0">
              <a:latin typeface="Arial Narrow" panose="020B0606020202030204" pitchFamily="34" charset="0"/>
            </a:endParaRPr>
          </a:p>
          <a:p>
            <a:pPr marL="342900" indent="-342900">
              <a:buFont typeface="Wingdings" panose="05000000000000000000" pitchFamily="2" charset="2"/>
              <a:buChar char="q"/>
            </a:pPr>
            <a:r>
              <a:rPr lang="en-US" sz="2400" dirty="0">
                <a:latin typeface="Arial Narrow" panose="020B0606020202030204" pitchFamily="34" charset="0"/>
              </a:rPr>
              <a:t> </a:t>
            </a:r>
            <a:r>
              <a:rPr lang="en-US" sz="2400" dirty="0" smtClean="0">
                <a:latin typeface="Arial Narrow" panose="020B0606020202030204" pitchFamily="34" charset="0"/>
              </a:rPr>
              <a:t>There should be a vast transitional fossil record</a:t>
            </a:r>
          </a:p>
          <a:p>
            <a:pPr marL="342900" indent="-342900">
              <a:buFont typeface="Wingdings" panose="05000000000000000000" pitchFamily="2" charset="2"/>
              <a:buChar char="q"/>
            </a:pPr>
            <a:endParaRPr lang="en-US" sz="1200" dirty="0">
              <a:latin typeface="Arial Narrow" panose="020B0606020202030204" pitchFamily="34" charset="0"/>
            </a:endParaRPr>
          </a:p>
          <a:p>
            <a:pPr marL="342900" indent="-342900">
              <a:buFont typeface="Wingdings" panose="05000000000000000000" pitchFamily="2" charset="2"/>
              <a:buChar char="q"/>
            </a:pPr>
            <a:r>
              <a:rPr lang="en-US" sz="2400" dirty="0" smtClean="0">
                <a:latin typeface="Arial Narrow" panose="020B0606020202030204" pitchFamily="34" charset="0"/>
              </a:rPr>
              <a:t> An Evolutionist: “The primary scientific evidence is a pitiful small array of bones from which to construct man’s evolutionary history” (C. Holden, “The Politics of Paleoanthropology”, </a:t>
            </a:r>
            <a:r>
              <a:rPr lang="en-US" sz="2400" i="1" dirty="0" smtClean="0">
                <a:latin typeface="Arial Narrow" panose="020B0606020202030204" pitchFamily="34" charset="0"/>
              </a:rPr>
              <a:t>Science</a:t>
            </a:r>
            <a:r>
              <a:rPr lang="en-US" sz="2400" dirty="0" smtClean="0">
                <a:latin typeface="Arial Narrow" panose="020B0606020202030204" pitchFamily="34" charset="0"/>
              </a:rPr>
              <a:t>, August 14, 1981, 737).</a:t>
            </a:r>
          </a:p>
          <a:p>
            <a:pPr marL="342900" indent="-342900">
              <a:buFont typeface="Wingdings" panose="05000000000000000000" pitchFamily="2" charset="2"/>
              <a:buChar char="q"/>
            </a:pPr>
            <a:endParaRPr lang="en-US" sz="1200" dirty="0" smtClean="0">
              <a:latin typeface="Arial Narrow" panose="020B0606020202030204" pitchFamily="34" charset="0"/>
            </a:endParaRPr>
          </a:p>
          <a:p>
            <a:pPr marL="342900" indent="-342900">
              <a:buFont typeface="Wingdings" panose="05000000000000000000" pitchFamily="2" charset="2"/>
              <a:buChar char="q"/>
            </a:pPr>
            <a:r>
              <a:rPr lang="en-US" sz="2400" dirty="0">
                <a:latin typeface="Arial Narrow" panose="020B0606020202030204" pitchFamily="34" charset="0"/>
              </a:rPr>
              <a:t> </a:t>
            </a:r>
            <a:r>
              <a:rPr lang="en-US" sz="2400" dirty="0" smtClean="0">
                <a:latin typeface="Arial Narrow" panose="020B0606020202030204" pitchFamily="34" charset="0"/>
              </a:rPr>
              <a:t>An Evolutionist: “The fossils that decorate our family tree are so scarce that there are still more scientist than specimens. The remarkable fact is that all the physical evidence we have for human evolution can still be placed, with room to spare, inside a single coffin” (</a:t>
            </a:r>
            <a:r>
              <a:rPr lang="en-US" sz="2400" dirty="0" err="1" smtClean="0">
                <a:latin typeface="Arial Narrow" panose="020B0606020202030204" pitchFamily="34" charset="0"/>
              </a:rPr>
              <a:t>Lyall</a:t>
            </a:r>
            <a:r>
              <a:rPr lang="en-US" sz="2400" dirty="0" smtClean="0">
                <a:latin typeface="Arial Narrow" panose="020B0606020202030204" pitchFamily="34" charset="0"/>
              </a:rPr>
              <a:t> Watson, </a:t>
            </a:r>
            <a:r>
              <a:rPr lang="en-US" sz="2400" i="1" dirty="0" smtClean="0">
                <a:latin typeface="Arial Narrow" panose="020B0606020202030204" pitchFamily="34" charset="0"/>
              </a:rPr>
              <a:t>Science Digest</a:t>
            </a:r>
            <a:r>
              <a:rPr lang="en-US" sz="2400" dirty="0" smtClean="0">
                <a:latin typeface="Arial Narrow" panose="020B0606020202030204" pitchFamily="34" charset="0"/>
              </a:rPr>
              <a:t>, May 1982, 44)</a:t>
            </a:r>
            <a:endParaRPr lang="en-US" sz="2400" dirty="0">
              <a:latin typeface="Arial Narrow" panose="020B0606020202030204" pitchFamily="34" charset="0"/>
            </a:endParaRPr>
          </a:p>
        </p:txBody>
      </p:sp>
    </p:spTree>
    <p:extLst>
      <p:ext uri="{BB962C8B-B14F-4D97-AF65-F5344CB8AC3E}">
        <p14:creationId xmlns:p14="http://schemas.microsoft.com/office/powerpoint/2010/main" val="20402511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050" name="Picture 2" descr="Evolution of Man illust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6781" y="467832"/>
            <a:ext cx="5858540" cy="585854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232298" y="1594884"/>
            <a:ext cx="3168502" cy="3689497"/>
          </a:xfrm>
          <a:prstGeom prst="rect">
            <a:avLst/>
          </a:prstGeom>
          <a:solidFill>
            <a:srgbClr val="FFFF0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79332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9143999" cy="646331"/>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1" u="sng" dirty="0" smtClean="0">
                <a:solidFill>
                  <a:srgbClr val="000000"/>
                </a:solidFill>
                <a:latin typeface="Times New Roman" panose="02020603050405020304" pitchFamily="18" charset="0"/>
              </a:rPr>
              <a:t>The “Ape-Man” Findings</a:t>
            </a:r>
            <a:endParaRPr kumimoji="0" lang="en-US" sz="36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5" name="TextBox 4"/>
          <p:cNvSpPr txBox="1"/>
          <p:nvPr/>
        </p:nvSpPr>
        <p:spPr>
          <a:xfrm>
            <a:off x="276446" y="1220916"/>
            <a:ext cx="8697433" cy="2369880"/>
          </a:xfrm>
          <a:prstGeom prst="rect">
            <a:avLst/>
          </a:prstGeom>
          <a:noFill/>
        </p:spPr>
        <p:txBody>
          <a:bodyPr wrap="square" rtlCol="0">
            <a:spAutoFit/>
          </a:bodyPr>
          <a:lstStyle/>
          <a:p>
            <a:pPr marL="514350" indent="-514350">
              <a:buFont typeface="+mj-lt"/>
              <a:buAutoNum type="arabicPeriod"/>
            </a:pPr>
            <a:r>
              <a:rPr lang="en-US" sz="2800" u="sng" dirty="0" smtClean="0"/>
              <a:t>Java Man </a:t>
            </a:r>
            <a:r>
              <a:rPr lang="en-US" sz="2800" dirty="0" smtClean="0"/>
              <a:t>(1887)</a:t>
            </a:r>
          </a:p>
          <a:p>
            <a:pPr marL="971550" lvl="1" indent="-514350">
              <a:buFont typeface="Arial" panose="020B0604020202020204" pitchFamily="34" charset="0"/>
              <a:buChar char="•"/>
            </a:pPr>
            <a:r>
              <a:rPr lang="en-US" sz="2400" dirty="0" smtClean="0"/>
              <a:t>Eugene Dubois – found fossils in Dutch Indies on banks of Solo River near </a:t>
            </a:r>
            <a:r>
              <a:rPr lang="en-US" sz="2400" dirty="0" err="1" smtClean="0"/>
              <a:t>villiage</a:t>
            </a:r>
            <a:r>
              <a:rPr lang="en-US" sz="2400" dirty="0" smtClean="0"/>
              <a:t> of </a:t>
            </a:r>
            <a:r>
              <a:rPr lang="en-US" sz="2400" dirty="0" err="1" smtClean="0"/>
              <a:t>Trinil</a:t>
            </a:r>
            <a:endParaRPr lang="en-US" sz="2400" dirty="0" smtClean="0"/>
          </a:p>
          <a:p>
            <a:pPr marL="971550" lvl="1" indent="-514350">
              <a:buFont typeface="Arial" panose="020B0604020202020204" pitchFamily="34" charset="0"/>
              <a:buChar char="•"/>
            </a:pPr>
            <a:r>
              <a:rPr lang="en-US" sz="2400" dirty="0" smtClean="0"/>
              <a:t>What was found: Skull bone, thigh bone &amp; tooth</a:t>
            </a:r>
          </a:p>
          <a:p>
            <a:pPr marL="971550" lvl="1" indent="-514350">
              <a:buFont typeface="Arial" panose="020B0604020202020204" pitchFamily="34" charset="0"/>
              <a:buChar char="•"/>
            </a:pPr>
            <a:r>
              <a:rPr lang="en-US" sz="2400" dirty="0" smtClean="0"/>
              <a:t>Later found that skull – from a gibbon (monkey)</a:t>
            </a:r>
          </a:p>
          <a:p>
            <a:pPr marL="971550" lvl="1" indent="-514350">
              <a:buFont typeface="Arial" panose="020B0604020202020204" pitchFamily="34" charset="0"/>
              <a:buChar char="•"/>
            </a:pPr>
            <a:r>
              <a:rPr lang="en-US" sz="2400" dirty="0" smtClean="0"/>
              <a:t>Thigh bone &amp; tooth - human</a:t>
            </a:r>
            <a:endParaRPr lang="en-US" sz="2400" dirty="0"/>
          </a:p>
        </p:txBody>
      </p:sp>
      <p:pic>
        <p:nvPicPr>
          <p:cNvPr id="6" name="Picture 4" descr="http://ap.lanexdev.com/user_images/Discovery/image/magazine/2015/11/Java-Man-Bust-Isolat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1092" y="3774416"/>
            <a:ext cx="2262907" cy="31580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ap.lanexdev.com/user_images/Discovery/image/magazine/2015/11/Java-Man-Pithecanthropus_erectus-PeterMaas_Naturalis-Wik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406225"/>
            <a:ext cx="3264196" cy="24517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Java Man Skull Ca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69608" y="4637661"/>
            <a:ext cx="1912402" cy="9944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cxnSp>
        <p:nvCxnSpPr>
          <p:cNvPr id="11" name="Straight Connector 10"/>
          <p:cNvCxnSpPr>
            <a:endCxn id="9" idx="1"/>
          </p:cNvCxnSpPr>
          <p:nvPr/>
        </p:nvCxnSpPr>
        <p:spPr>
          <a:xfrm flipV="1">
            <a:off x="2445491" y="5134887"/>
            <a:ext cx="1724117" cy="11271"/>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9183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par>
                                <p:cTn id="29" presetID="22" presetClass="entr" presetSubtype="8"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5">
                                            <p:txEl>
                                              <p:pRg st="3" end="3"/>
                                            </p:txEl>
                                          </p:spTgt>
                                        </p:tgtEl>
                                        <p:attrNameLst>
                                          <p:attrName>style.visibility</p:attrName>
                                        </p:attrNameLst>
                                      </p:cBhvr>
                                      <p:to>
                                        <p:strVal val="visible"/>
                                      </p:to>
                                    </p:set>
                                    <p:animEffect transition="in" filter="fade">
                                      <p:cBhvr>
                                        <p:cTn id="36" dur="1000"/>
                                        <p:tgtEl>
                                          <p:spTgt spid="5">
                                            <p:txEl>
                                              <p:pRg st="3" end="3"/>
                                            </p:txEl>
                                          </p:spTgt>
                                        </p:tgtEl>
                                      </p:cBhvr>
                                    </p:animEffect>
                                    <p:anim calcmode="lin" valueType="num">
                                      <p:cBhvr>
                                        <p:cTn id="37"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5">
                                            <p:txEl>
                                              <p:pRg st="4" end="4"/>
                                            </p:txEl>
                                          </p:spTgt>
                                        </p:tgtEl>
                                        <p:attrNameLst>
                                          <p:attrName>style.visibility</p:attrName>
                                        </p:attrNameLst>
                                      </p:cBhvr>
                                      <p:to>
                                        <p:strVal val="visible"/>
                                      </p:to>
                                    </p:set>
                                    <p:animEffect transition="in" filter="fade">
                                      <p:cBhvr>
                                        <p:cTn id="43" dur="1000"/>
                                        <p:tgtEl>
                                          <p:spTgt spid="5">
                                            <p:txEl>
                                              <p:pRg st="4" end="4"/>
                                            </p:txEl>
                                          </p:spTgt>
                                        </p:tgtEl>
                                      </p:cBhvr>
                                    </p:animEffect>
                                    <p:anim calcmode="lin" valueType="num">
                                      <p:cBhvr>
                                        <p:cTn id="44"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5"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9143999" cy="646331"/>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1" u="sng" dirty="0" smtClean="0">
                <a:solidFill>
                  <a:srgbClr val="000000"/>
                </a:solidFill>
                <a:latin typeface="Times New Roman" panose="02020603050405020304" pitchFamily="18" charset="0"/>
              </a:rPr>
              <a:t>The “Ape-Man” Findings</a:t>
            </a:r>
            <a:endParaRPr kumimoji="0" lang="en-US" sz="36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5" name="TextBox 4"/>
          <p:cNvSpPr txBox="1"/>
          <p:nvPr/>
        </p:nvSpPr>
        <p:spPr>
          <a:xfrm>
            <a:off x="276446" y="1220916"/>
            <a:ext cx="8697433" cy="2062103"/>
          </a:xfrm>
          <a:prstGeom prst="rect">
            <a:avLst/>
          </a:prstGeom>
          <a:noFill/>
        </p:spPr>
        <p:txBody>
          <a:bodyPr wrap="square" rtlCol="0">
            <a:spAutoFit/>
          </a:bodyPr>
          <a:lstStyle/>
          <a:p>
            <a:pPr marL="514350" indent="-514350">
              <a:buFont typeface="+mj-lt"/>
              <a:buAutoNum type="arabicPeriod"/>
            </a:pPr>
            <a:r>
              <a:rPr lang="en-US" sz="2800" u="sng" dirty="0" smtClean="0"/>
              <a:t>Java Man </a:t>
            </a:r>
            <a:r>
              <a:rPr lang="en-US" sz="2800" dirty="0" smtClean="0"/>
              <a:t>(1887)</a:t>
            </a:r>
          </a:p>
          <a:p>
            <a:pPr marL="514350" indent="-514350">
              <a:buFont typeface="+mj-lt"/>
              <a:buAutoNum type="arabicPeriod"/>
            </a:pPr>
            <a:r>
              <a:rPr lang="en-US" sz="2800" u="sng" dirty="0" smtClean="0"/>
              <a:t>Heidelberg Man</a:t>
            </a:r>
            <a:r>
              <a:rPr lang="en-US" sz="2800" dirty="0" smtClean="0"/>
              <a:t> (1907)</a:t>
            </a:r>
          </a:p>
          <a:p>
            <a:pPr marL="971550" lvl="1" indent="-514350">
              <a:buFont typeface="Arial" panose="020B0604020202020204" pitchFamily="34" charset="0"/>
              <a:buChar char="•"/>
            </a:pPr>
            <a:r>
              <a:rPr lang="en-US" sz="2400" dirty="0" smtClean="0"/>
              <a:t>Found near Heidelberg </a:t>
            </a:r>
            <a:r>
              <a:rPr lang="en-US" sz="2400" dirty="0"/>
              <a:t>in </a:t>
            </a:r>
            <a:r>
              <a:rPr lang="en-US" sz="2400" dirty="0" smtClean="0"/>
              <a:t>Germany </a:t>
            </a:r>
            <a:r>
              <a:rPr lang="en-US" sz="2400" dirty="0"/>
              <a:t>by Daniel </a:t>
            </a:r>
            <a:r>
              <a:rPr lang="en-US" sz="2400" dirty="0" smtClean="0"/>
              <a:t>Hartmann</a:t>
            </a:r>
          </a:p>
          <a:p>
            <a:pPr marL="971550" lvl="1" indent="-514350">
              <a:buFont typeface="Arial" panose="020B0604020202020204" pitchFamily="34" charset="0"/>
              <a:buChar char="•"/>
            </a:pPr>
            <a:r>
              <a:rPr lang="en-US" sz="2400" dirty="0" smtClean="0"/>
              <a:t>What was found: one jawbone!</a:t>
            </a:r>
            <a:r>
              <a:rPr lang="en-US" sz="2400" dirty="0"/>
              <a:t> </a:t>
            </a:r>
            <a:endParaRPr lang="en-US" sz="2400" dirty="0" smtClean="0"/>
          </a:p>
          <a:p>
            <a:pPr marL="971550" lvl="1" indent="-514350">
              <a:buFont typeface="Arial" panose="020B0604020202020204" pitchFamily="34" charset="0"/>
              <a:buChar char="•"/>
            </a:pPr>
            <a:r>
              <a:rPr lang="en-US" sz="2400" dirty="0" smtClean="0"/>
              <a:t>Seems to be a larger human jaw</a:t>
            </a:r>
            <a:endParaRPr lang="en-US" sz="2400" dirty="0"/>
          </a:p>
        </p:txBody>
      </p:sp>
      <p:pic>
        <p:nvPicPr>
          <p:cNvPr id="1026" name="Picture 2" descr="Man Of Heidelbe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9820" y="4380613"/>
            <a:ext cx="3034448" cy="21796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1028" name="Picture 4" descr="http://ap.lanexdev.com/user_images/image/rr/2011/Heidelberg-Man-JM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6809" y="4465361"/>
            <a:ext cx="2279281" cy="20949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7111141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par>
                                <p:cTn id="17" presetID="22" presetClass="entr" presetSubtype="1" fill="hold" nodeType="with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wipe(up)">
                                      <p:cBhvr>
                                        <p:cTn id="19" dur="500"/>
                                        <p:tgtEl>
                                          <p:spTgt spid="102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fade">
                                      <p:cBhvr>
                                        <p:cTn id="24" dur="1000"/>
                                        <p:tgtEl>
                                          <p:spTgt spid="5">
                                            <p:txEl>
                                              <p:pRg st="4" end="4"/>
                                            </p:txEl>
                                          </p:spTgt>
                                        </p:tgtEl>
                                      </p:cBhvr>
                                    </p:animEffect>
                                    <p:anim calcmode="lin" valueType="num">
                                      <p:cBhvr>
                                        <p:cTn id="2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9143999" cy="646331"/>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1" u="sng" dirty="0" smtClean="0">
                <a:solidFill>
                  <a:srgbClr val="000000"/>
                </a:solidFill>
                <a:latin typeface="Times New Roman" panose="02020603050405020304" pitchFamily="18" charset="0"/>
              </a:rPr>
              <a:t>The “Ape-Man” Findings</a:t>
            </a:r>
            <a:endParaRPr kumimoji="0" lang="en-US" sz="36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5" name="TextBox 4"/>
          <p:cNvSpPr txBox="1"/>
          <p:nvPr/>
        </p:nvSpPr>
        <p:spPr>
          <a:xfrm>
            <a:off x="276446" y="1220916"/>
            <a:ext cx="8697433" cy="3231654"/>
          </a:xfrm>
          <a:prstGeom prst="rect">
            <a:avLst/>
          </a:prstGeom>
          <a:noFill/>
        </p:spPr>
        <p:txBody>
          <a:bodyPr wrap="square" rtlCol="0">
            <a:spAutoFit/>
          </a:bodyPr>
          <a:lstStyle/>
          <a:p>
            <a:pPr marL="514350" indent="-514350">
              <a:buFont typeface="+mj-lt"/>
              <a:buAutoNum type="arabicPeriod"/>
            </a:pPr>
            <a:r>
              <a:rPr lang="en-US" sz="2800" u="sng" dirty="0" smtClean="0"/>
              <a:t>Java Man </a:t>
            </a:r>
            <a:r>
              <a:rPr lang="en-US" sz="2800" dirty="0" smtClean="0"/>
              <a:t>(1887)</a:t>
            </a:r>
          </a:p>
          <a:p>
            <a:pPr marL="514350" indent="-514350">
              <a:buFont typeface="+mj-lt"/>
              <a:buAutoNum type="arabicPeriod"/>
            </a:pPr>
            <a:r>
              <a:rPr lang="en-US" sz="2800" u="sng" dirty="0" smtClean="0"/>
              <a:t>Heidelberg Man</a:t>
            </a:r>
            <a:r>
              <a:rPr lang="en-US" sz="2800" dirty="0" smtClean="0"/>
              <a:t> (1907)</a:t>
            </a:r>
          </a:p>
          <a:p>
            <a:pPr marL="514350" indent="-514350">
              <a:buFont typeface="+mj-lt"/>
              <a:buAutoNum type="arabicPeriod"/>
            </a:pPr>
            <a:r>
              <a:rPr lang="en-US" sz="2800" u="sng" dirty="0" smtClean="0"/>
              <a:t>Neanderthal Man</a:t>
            </a:r>
            <a:r>
              <a:rPr lang="en-US" sz="2800" dirty="0" smtClean="0"/>
              <a:t> (1856)</a:t>
            </a:r>
          </a:p>
          <a:p>
            <a:pPr marL="971550" lvl="1" indent="-514350">
              <a:buFont typeface="Arial" panose="020B0604020202020204" pitchFamily="34" charset="0"/>
              <a:buChar char="•"/>
            </a:pPr>
            <a:r>
              <a:rPr lang="en-US" sz="2400" dirty="0" smtClean="0"/>
              <a:t>A group of fossils found in </a:t>
            </a:r>
            <a:r>
              <a:rPr lang="en-US" sz="2400" dirty="0" err="1" smtClean="0"/>
              <a:t>Neander</a:t>
            </a:r>
            <a:r>
              <a:rPr lang="en-US" sz="2400" dirty="0" smtClean="0"/>
              <a:t> </a:t>
            </a:r>
            <a:r>
              <a:rPr lang="en-US" sz="2400" dirty="0"/>
              <a:t>Valley near Dusseldorf, Germany</a:t>
            </a:r>
            <a:endParaRPr lang="en-US" sz="2400" dirty="0" smtClean="0"/>
          </a:p>
          <a:p>
            <a:pPr marL="971550" lvl="1" indent="-514350">
              <a:buFont typeface="Arial" panose="020B0604020202020204" pitchFamily="34" charset="0"/>
              <a:buChar char="•"/>
            </a:pPr>
            <a:r>
              <a:rPr lang="en-US" sz="2400" dirty="0" smtClean="0"/>
              <a:t>Evolutionist say this  type of man was on earth about 100,000 years ago and disappeared about 72,000 years ago</a:t>
            </a:r>
          </a:p>
          <a:p>
            <a:pPr marL="971550" lvl="1" indent="-514350">
              <a:buFont typeface="Arial" panose="020B0604020202020204" pitchFamily="34" charset="0"/>
              <a:buChar char="•"/>
            </a:pPr>
            <a:r>
              <a:rPr lang="en-US" sz="2400" dirty="0" smtClean="0"/>
              <a:t>13 adult skeletons (skull, jaw bone, other bones)</a:t>
            </a:r>
            <a:endParaRPr lang="en-US" sz="2400" dirty="0"/>
          </a:p>
        </p:txBody>
      </p:sp>
      <p:pic>
        <p:nvPicPr>
          <p:cNvPr id="2050" name="Picture 2" descr="Neanderthal 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7519" y="4490082"/>
            <a:ext cx="2381250" cy="21336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TextBox 2"/>
          <p:cNvSpPr txBox="1"/>
          <p:nvPr/>
        </p:nvSpPr>
        <p:spPr>
          <a:xfrm>
            <a:off x="733649" y="4410038"/>
            <a:ext cx="5727036"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“There is no reason to regard Neanderthal mental capacity as having been different from that of modern man” (C. L. Brace, </a:t>
            </a:r>
            <a:r>
              <a:rPr lang="en-US" sz="2400" i="1" dirty="0" smtClean="0"/>
              <a:t>Man’s Evolution</a:t>
            </a:r>
            <a:r>
              <a:rPr lang="en-US" sz="2400" dirty="0" smtClean="0"/>
              <a:t>, 245).</a:t>
            </a:r>
          </a:p>
          <a:p>
            <a:pPr marL="342900" indent="-342900">
              <a:buFont typeface="Arial" panose="020B0604020202020204" pitchFamily="34" charset="0"/>
              <a:buChar char="•"/>
            </a:pPr>
            <a:r>
              <a:rPr lang="en-US" sz="2400" dirty="0" smtClean="0"/>
              <a:t>Unearthed an old cemetery!</a:t>
            </a:r>
            <a:endParaRPr lang="en-US" sz="2400" dirty="0"/>
          </a:p>
        </p:txBody>
      </p:sp>
    </p:spTree>
    <p:extLst>
      <p:ext uri="{BB962C8B-B14F-4D97-AF65-F5344CB8AC3E}">
        <p14:creationId xmlns:p14="http://schemas.microsoft.com/office/powerpoint/2010/main" val="32176591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1000"/>
                                        <p:tgtEl>
                                          <p:spTgt spid="3">
                                            <p:txEl>
                                              <p:pRg st="0" end="0"/>
                                            </p:txEl>
                                          </p:spTgt>
                                        </p:tgtEl>
                                      </p:cBhvr>
                                    </p:animEffect>
                                    <p:anim calcmode="lin" valueType="num">
                                      <p:cBhvr>
                                        <p:cTn id="2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Effect transition="in" filter="fade">
                                      <p:cBhvr>
                                        <p:cTn id="35" dur="1000"/>
                                        <p:tgtEl>
                                          <p:spTgt spid="3">
                                            <p:txEl>
                                              <p:pRg st="1" end="1"/>
                                            </p:txEl>
                                          </p:spTgt>
                                        </p:tgtEl>
                                      </p:cBhvr>
                                    </p:animEffect>
                                    <p:anim calcmode="lin" valueType="num">
                                      <p:cBhvr>
                                        <p:cTn id="3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P spid="3" grpId="0" build="p" bldLvl="3"/>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9851" y="403508"/>
            <a:ext cx="8197702" cy="4893647"/>
          </a:xfrm>
          <a:prstGeom prst="rect">
            <a:avLst/>
          </a:prstGeom>
        </p:spPr>
        <p:txBody>
          <a:bodyPr wrap="square">
            <a:spAutoFit/>
          </a:bodyPr>
          <a:lstStyle/>
          <a:p>
            <a:pPr marL="285750" indent="-285750">
              <a:buFont typeface="Arial" panose="020B0604020202020204" pitchFamily="34" charset="0"/>
              <a:buChar char="•"/>
            </a:pPr>
            <a:r>
              <a:rPr lang="en-US" sz="2400" dirty="0">
                <a:solidFill>
                  <a:srgbClr val="000000"/>
                </a:solidFill>
              </a:rPr>
              <a:t> In 1996, however, researchers were forced to reevaluate their long-held views on Neanderthals, due to the discovery of musical instruments and items of personal ornamentation (similar to our jewelry) [see: </a:t>
            </a:r>
            <a:r>
              <a:rPr lang="en-US" sz="2400" dirty="0" err="1">
                <a:solidFill>
                  <a:srgbClr val="000000"/>
                </a:solidFill>
              </a:rPr>
              <a:t>Hublin</a:t>
            </a:r>
            <a:r>
              <a:rPr lang="en-US" sz="2400" dirty="0">
                <a:solidFill>
                  <a:srgbClr val="000000"/>
                </a:solidFill>
              </a:rPr>
              <a:t>, et al., 1996; “Neanderthal Noisemaker,” 1996; Folger and Menon, 1997</a:t>
            </a:r>
            <a:r>
              <a:rPr lang="en-US" sz="2400" dirty="0" smtClean="0">
                <a:solidFill>
                  <a:srgbClr val="000000"/>
                </a:solidFill>
              </a:rPr>
              <a:t>].</a:t>
            </a:r>
          </a:p>
          <a:p>
            <a:pPr marL="285750" indent="-285750">
              <a:buFont typeface="Arial" panose="020B0604020202020204" pitchFamily="34" charset="0"/>
              <a:buChar char="•"/>
            </a:pPr>
            <a:endParaRPr lang="en-US" sz="2400" dirty="0">
              <a:solidFill>
                <a:srgbClr val="000000"/>
              </a:solidFill>
            </a:endParaRPr>
          </a:p>
          <a:p>
            <a:pPr marL="285750" indent="-285750">
              <a:buFont typeface="Arial" panose="020B0604020202020204" pitchFamily="34" charset="0"/>
              <a:buChar char="•"/>
            </a:pPr>
            <a:r>
              <a:rPr lang="en-US" sz="2400" dirty="0"/>
              <a:t> </a:t>
            </a:r>
            <a:r>
              <a:rPr lang="en-US" sz="2400" dirty="0" smtClean="0"/>
              <a:t>”Furthermore</a:t>
            </a:r>
            <a:r>
              <a:rPr lang="en-US" sz="2400" dirty="0"/>
              <a:t>, almost all anthropologists recognize burial rituals as being not just strictly associated with humans, but as a distinctly religious act as well. That being the case, the strongest evidence to date that the Neanderthals were, in fact, human, is that at four different sites where Neanderthal fossils were found, </a:t>
            </a:r>
            <a:r>
              <a:rPr lang="en-US" sz="2400" b="1" dirty="0"/>
              <a:t>Neanderthals and modern humans were buried together</a:t>
            </a:r>
            <a:r>
              <a:rPr lang="en-US" sz="2400" dirty="0" smtClean="0"/>
              <a:t>!” (Bert Thompson, Ph.D., </a:t>
            </a:r>
            <a:r>
              <a:rPr lang="en-US" sz="2400" i="1" dirty="0" smtClean="0"/>
              <a:t>Apologetics Press</a:t>
            </a:r>
            <a:r>
              <a:rPr lang="en-US" sz="2400" dirty="0" smtClean="0"/>
              <a:t>).</a:t>
            </a:r>
            <a:r>
              <a:rPr lang="en-US" sz="2400" dirty="0"/>
              <a:t> </a:t>
            </a:r>
          </a:p>
        </p:txBody>
      </p:sp>
    </p:spTree>
    <p:extLst>
      <p:ext uri="{BB962C8B-B14F-4D97-AF65-F5344CB8AC3E}">
        <p14:creationId xmlns:p14="http://schemas.microsoft.com/office/powerpoint/2010/main" val="1401844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9143999" cy="646331"/>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1" u="sng" dirty="0" smtClean="0">
                <a:solidFill>
                  <a:srgbClr val="000000"/>
                </a:solidFill>
                <a:latin typeface="Times New Roman" panose="02020603050405020304" pitchFamily="18" charset="0"/>
              </a:rPr>
              <a:t>The “Ape-Man” Findings</a:t>
            </a:r>
            <a:endParaRPr kumimoji="0" lang="en-US" sz="36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5" name="TextBox 4"/>
          <p:cNvSpPr txBox="1"/>
          <p:nvPr/>
        </p:nvSpPr>
        <p:spPr>
          <a:xfrm>
            <a:off x="276446" y="1220916"/>
            <a:ext cx="8697433" cy="2923877"/>
          </a:xfrm>
          <a:prstGeom prst="rect">
            <a:avLst/>
          </a:prstGeom>
          <a:noFill/>
        </p:spPr>
        <p:txBody>
          <a:bodyPr wrap="square" rtlCol="0">
            <a:spAutoFit/>
          </a:bodyPr>
          <a:lstStyle/>
          <a:p>
            <a:pPr marL="514350" indent="-514350">
              <a:buFont typeface="+mj-lt"/>
              <a:buAutoNum type="arabicPeriod"/>
            </a:pPr>
            <a:r>
              <a:rPr lang="en-US" sz="2800" u="sng" dirty="0" smtClean="0"/>
              <a:t>Java Man </a:t>
            </a:r>
            <a:r>
              <a:rPr lang="en-US" sz="2800" dirty="0" smtClean="0"/>
              <a:t>(1887)</a:t>
            </a:r>
          </a:p>
          <a:p>
            <a:pPr marL="514350" indent="-514350">
              <a:buFont typeface="+mj-lt"/>
              <a:buAutoNum type="arabicPeriod"/>
            </a:pPr>
            <a:r>
              <a:rPr lang="en-US" sz="2800" u="sng" dirty="0" smtClean="0"/>
              <a:t>Heidelberg Man</a:t>
            </a:r>
            <a:r>
              <a:rPr lang="en-US" sz="2800" dirty="0" smtClean="0"/>
              <a:t> (1907)</a:t>
            </a:r>
          </a:p>
          <a:p>
            <a:pPr marL="514350" indent="-514350">
              <a:buFont typeface="+mj-lt"/>
              <a:buAutoNum type="arabicPeriod"/>
            </a:pPr>
            <a:r>
              <a:rPr lang="en-US" sz="2800" u="sng" dirty="0" smtClean="0"/>
              <a:t>Neanderthal Man</a:t>
            </a:r>
            <a:r>
              <a:rPr lang="en-US" sz="2800" dirty="0" smtClean="0"/>
              <a:t> (1856)</a:t>
            </a:r>
          </a:p>
          <a:p>
            <a:pPr marL="514350" indent="-514350">
              <a:buFont typeface="+mj-lt"/>
              <a:buAutoNum type="arabicPeriod"/>
            </a:pPr>
            <a:r>
              <a:rPr lang="en-US" sz="2800" u="sng" dirty="0" smtClean="0"/>
              <a:t>Piltdown Man</a:t>
            </a:r>
            <a:r>
              <a:rPr lang="en-US" sz="2800" dirty="0" smtClean="0"/>
              <a:t> (1912)</a:t>
            </a:r>
          </a:p>
          <a:p>
            <a:pPr marL="971550" lvl="1" indent="-514350">
              <a:buFont typeface="Arial" panose="020B0604020202020204" pitchFamily="34" charset="0"/>
              <a:buChar char="•"/>
            </a:pPr>
            <a:r>
              <a:rPr lang="en-US" sz="2400" dirty="0" smtClean="0"/>
              <a:t>Found by Charles Dawson in a gravel pit near Piltdown, England</a:t>
            </a:r>
          </a:p>
          <a:p>
            <a:pPr marL="971550" lvl="1" indent="-514350">
              <a:buFont typeface="Arial" panose="020B0604020202020204" pitchFamily="34" charset="0"/>
              <a:buChar char="•"/>
            </a:pPr>
            <a:r>
              <a:rPr lang="en-US" sz="2400" dirty="0" smtClean="0"/>
              <a:t>Found a portion of a skull and a jawbone</a:t>
            </a:r>
          </a:p>
        </p:txBody>
      </p:sp>
      <p:pic>
        <p:nvPicPr>
          <p:cNvPr id="3074" name="Picture 2" descr="Piltdown Man Sku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1717" y="4399974"/>
            <a:ext cx="3012282" cy="245802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628650" y="3681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0" name="Rectangle 5"/>
          <p:cNvSpPr>
            <a:spLocks noChangeArrowheads="1"/>
          </p:cNvSpPr>
          <p:nvPr/>
        </p:nvSpPr>
        <p:spPr bwMode="auto">
          <a:xfrm>
            <a:off x="628650" y="3681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1" name="TextBox 10"/>
          <p:cNvSpPr txBox="1"/>
          <p:nvPr/>
        </p:nvSpPr>
        <p:spPr>
          <a:xfrm>
            <a:off x="733645" y="4132256"/>
            <a:ext cx="5313011" cy="2954655"/>
          </a:xfrm>
          <a:prstGeom prst="rect">
            <a:avLst/>
          </a:prstGeom>
          <a:noFill/>
        </p:spPr>
        <p:txBody>
          <a:bodyPr wrap="square" rtlCol="0">
            <a:spAutoFit/>
          </a:bodyPr>
          <a:lstStyle/>
          <a:p>
            <a:pPr marL="342900" lvl="1" indent="-342900">
              <a:buFont typeface="Arial" panose="020B0604020202020204" pitchFamily="34" charset="0"/>
              <a:buChar char="•"/>
            </a:pPr>
            <a:r>
              <a:rPr lang="en-US" sz="2400" dirty="0"/>
              <a:t>“In 1953, Piltdown Man was exposed as a forgery. The skull was human, and the teeth on the ape’s jaw had been intentionally filed down and treated biochemically to make them appear old.” (Bert Thompson, Ph.D. &amp; Brad </a:t>
            </a:r>
            <a:r>
              <a:rPr lang="en-US" sz="2400" dirty="0" err="1"/>
              <a:t>Harrub</a:t>
            </a:r>
            <a:r>
              <a:rPr lang="en-US" sz="2400" dirty="0"/>
              <a:t>, Ph.D., </a:t>
            </a:r>
            <a:r>
              <a:rPr lang="en-US" sz="2400" i="1" dirty="0"/>
              <a:t>Apologetics Press</a:t>
            </a:r>
            <a:r>
              <a:rPr lang="en-US" sz="2400" dirty="0"/>
              <a:t>)</a:t>
            </a:r>
          </a:p>
          <a:p>
            <a:pPr marL="285750" indent="-285750">
              <a:buFont typeface="Arial" panose="020B0604020202020204" pitchFamily="34" charset="0"/>
              <a:buChar char="•"/>
            </a:pPr>
            <a:endParaRPr lang="en-US" dirty="0"/>
          </a:p>
        </p:txBody>
      </p:sp>
      <p:sp>
        <p:nvSpPr>
          <p:cNvPr id="3" name="Oval 2"/>
          <p:cNvSpPr/>
          <p:nvPr/>
        </p:nvSpPr>
        <p:spPr>
          <a:xfrm rot="19274450">
            <a:off x="5902288" y="4490063"/>
            <a:ext cx="2100168" cy="136477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0012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fade">
                                      <p:cBhvr>
                                        <p:cTn id="21" dur="1000"/>
                                        <p:tgtEl>
                                          <p:spTgt spid="3074"/>
                                        </p:tgtEl>
                                      </p:cBhvr>
                                    </p:animEffect>
                                    <p:anim calcmode="lin" valueType="num">
                                      <p:cBhvr>
                                        <p:cTn id="22" dur="1000" fill="hold"/>
                                        <p:tgtEl>
                                          <p:spTgt spid="3074"/>
                                        </p:tgtEl>
                                        <p:attrNameLst>
                                          <p:attrName>ppt_x</p:attrName>
                                        </p:attrNameLst>
                                      </p:cBhvr>
                                      <p:tavLst>
                                        <p:tav tm="0">
                                          <p:val>
                                            <p:strVal val="#ppt_x"/>
                                          </p:val>
                                        </p:tav>
                                        <p:tav tm="100000">
                                          <p:val>
                                            <p:strVal val="#ppt_x"/>
                                          </p:val>
                                        </p:tav>
                                      </p:tavLst>
                                    </p:anim>
                                    <p:anim calcmode="lin" valueType="num">
                                      <p:cBhvr>
                                        <p:cTn id="23"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P spid="11" grpId="0"/>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9143999" cy="646331"/>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1" u="sng" dirty="0" smtClean="0">
                <a:solidFill>
                  <a:srgbClr val="000000"/>
                </a:solidFill>
                <a:latin typeface="Times New Roman" panose="02020603050405020304" pitchFamily="18" charset="0"/>
              </a:rPr>
              <a:t>The “Ape-Man” Findings</a:t>
            </a:r>
            <a:endParaRPr kumimoji="0" lang="en-US" sz="36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5" name="TextBox 4"/>
          <p:cNvSpPr txBox="1"/>
          <p:nvPr/>
        </p:nvSpPr>
        <p:spPr>
          <a:xfrm>
            <a:off x="276446" y="1220916"/>
            <a:ext cx="8697433" cy="5201424"/>
          </a:xfrm>
          <a:prstGeom prst="rect">
            <a:avLst/>
          </a:prstGeom>
          <a:noFill/>
        </p:spPr>
        <p:txBody>
          <a:bodyPr wrap="square" rtlCol="0">
            <a:spAutoFit/>
          </a:bodyPr>
          <a:lstStyle/>
          <a:p>
            <a:pPr marL="514350" indent="-514350">
              <a:buFont typeface="+mj-lt"/>
              <a:buAutoNum type="arabicPeriod"/>
            </a:pPr>
            <a:r>
              <a:rPr lang="en-US" sz="2800" u="sng" dirty="0" smtClean="0"/>
              <a:t>Java Man </a:t>
            </a:r>
            <a:r>
              <a:rPr lang="en-US" sz="2800" dirty="0" smtClean="0"/>
              <a:t>(1887)</a:t>
            </a:r>
          </a:p>
          <a:p>
            <a:pPr marL="514350" indent="-514350">
              <a:buFont typeface="+mj-lt"/>
              <a:buAutoNum type="arabicPeriod"/>
            </a:pPr>
            <a:r>
              <a:rPr lang="en-US" sz="2800" u="sng" dirty="0" smtClean="0"/>
              <a:t>Heidelberg Man</a:t>
            </a:r>
            <a:r>
              <a:rPr lang="en-US" sz="2800" dirty="0" smtClean="0"/>
              <a:t> (1907)</a:t>
            </a:r>
          </a:p>
          <a:p>
            <a:pPr marL="514350" indent="-514350">
              <a:buFont typeface="+mj-lt"/>
              <a:buAutoNum type="arabicPeriod"/>
            </a:pPr>
            <a:r>
              <a:rPr lang="en-US" sz="2800" u="sng" dirty="0" smtClean="0"/>
              <a:t>Neanderthal Man</a:t>
            </a:r>
            <a:r>
              <a:rPr lang="en-US" sz="2800" dirty="0" smtClean="0"/>
              <a:t> (1856)</a:t>
            </a:r>
          </a:p>
          <a:p>
            <a:pPr marL="514350" indent="-514350">
              <a:buFont typeface="+mj-lt"/>
              <a:buAutoNum type="arabicPeriod"/>
            </a:pPr>
            <a:r>
              <a:rPr lang="en-US" sz="2800" u="sng" dirty="0" smtClean="0"/>
              <a:t>Piltdown Man</a:t>
            </a:r>
            <a:r>
              <a:rPr lang="en-US" sz="2800" dirty="0" smtClean="0"/>
              <a:t> (1912)</a:t>
            </a:r>
          </a:p>
          <a:p>
            <a:pPr marL="514350" indent="-514350">
              <a:buFont typeface="+mj-lt"/>
              <a:buAutoNum type="arabicPeriod"/>
            </a:pPr>
            <a:r>
              <a:rPr lang="en-US" sz="2800" u="sng" dirty="0" smtClean="0"/>
              <a:t>Rhodesian Man </a:t>
            </a:r>
            <a:r>
              <a:rPr lang="en-US" sz="2800" dirty="0" smtClean="0"/>
              <a:t>(1921)</a:t>
            </a:r>
          </a:p>
          <a:p>
            <a:pPr marL="971550" lvl="1" indent="-514350">
              <a:buFont typeface="Arial" panose="020B0604020202020204" pitchFamily="34" charset="0"/>
              <a:buChar char="•"/>
            </a:pPr>
            <a:r>
              <a:rPr lang="en-US" sz="2400" dirty="0" smtClean="0"/>
              <a:t>Found in </a:t>
            </a:r>
            <a:r>
              <a:rPr lang="en-US" sz="2400" dirty="0"/>
              <a:t>a zinc mine in what was then British Rhodesia in southern Africa. </a:t>
            </a:r>
            <a:endParaRPr lang="en-US" sz="2400" dirty="0" smtClean="0"/>
          </a:p>
          <a:p>
            <a:pPr marL="971550" lvl="1" indent="-514350">
              <a:buFont typeface="Arial" panose="020B0604020202020204" pitchFamily="34" charset="0"/>
              <a:buChar char="•"/>
            </a:pPr>
            <a:r>
              <a:rPr lang="en-US" sz="2400" dirty="0" smtClean="0"/>
              <a:t>The </a:t>
            </a:r>
            <a:r>
              <a:rPr lang="en-US" sz="2400" dirty="0"/>
              <a:t>find consisted of the bones of three or four individuals: a man, a woman, and one or two children. </a:t>
            </a:r>
            <a:endParaRPr lang="en-US" sz="2400" dirty="0" smtClean="0"/>
          </a:p>
          <a:p>
            <a:pPr marL="971550" lvl="1" indent="-514350">
              <a:buFont typeface="Arial" panose="020B0604020202020204" pitchFamily="34" charset="0"/>
              <a:buChar char="•"/>
            </a:pPr>
            <a:r>
              <a:rPr lang="en-US" sz="2400" dirty="0" smtClean="0"/>
              <a:t>Since </a:t>
            </a:r>
            <a:r>
              <a:rPr lang="en-US" sz="2400" dirty="0"/>
              <a:t>the hipbones were smashed, the designers fashioned this fossil as being stooped over. </a:t>
            </a:r>
            <a:endParaRPr lang="en-US" sz="2400" dirty="0" smtClean="0"/>
          </a:p>
          <a:p>
            <a:pPr marL="971550" lvl="1" indent="-514350">
              <a:buFont typeface="Arial" panose="020B0604020202020204" pitchFamily="34" charset="0"/>
              <a:buChar char="•"/>
            </a:pPr>
            <a:r>
              <a:rPr lang="en-US" sz="2400" dirty="0" smtClean="0"/>
              <a:t>Years later it </a:t>
            </a:r>
            <a:r>
              <a:rPr lang="en-US" sz="2400" dirty="0"/>
              <a:t>was determined to be nothing more than a modern man</a:t>
            </a:r>
            <a:endParaRPr lang="en-US" sz="3200" dirty="0" smtClean="0"/>
          </a:p>
        </p:txBody>
      </p:sp>
      <p:sp>
        <p:nvSpPr>
          <p:cNvPr id="6" name="Rectangle 3"/>
          <p:cNvSpPr>
            <a:spLocks noChangeArrowheads="1"/>
          </p:cNvSpPr>
          <p:nvPr/>
        </p:nvSpPr>
        <p:spPr bwMode="auto">
          <a:xfrm>
            <a:off x="628650" y="3681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0" name="Rectangle 5"/>
          <p:cNvSpPr>
            <a:spLocks noChangeArrowheads="1"/>
          </p:cNvSpPr>
          <p:nvPr/>
        </p:nvSpPr>
        <p:spPr bwMode="auto">
          <a:xfrm>
            <a:off x="628650" y="3681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pic>
        <p:nvPicPr>
          <p:cNvPr id="4098" name="Picture 2" descr="Rhodesian Mam Sku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7127" y="1156193"/>
            <a:ext cx="2211572" cy="1981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682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1000"/>
                                        <p:tgtEl>
                                          <p:spTgt spid="5">
                                            <p:txEl>
                                              <p:pRg st="7" end="7"/>
                                            </p:txEl>
                                          </p:spTgt>
                                        </p:tgtEl>
                                      </p:cBhvr>
                                    </p:animEffect>
                                    <p:anim calcmode="lin" valueType="num">
                                      <p:cBhvr>
                                        <p:cTn id="2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Effect transition="in" filter="fade">
                                      <p:cBhvr>
                                        <p:cTn id="28" dur="1000"/>
                                        <p:tgtEl>
                                          <p:spTgt spid="5">
                                            <p:txEl>
                                              <p:pRg st="8" end="8"/>
                                            </p:txEl>
                                          </p:spTgt>
                                        </p:tgtEl>
                                      </p:cBhvr>
                                    </p:animEffect>
                                    <p:anim calcmode="lin" valueType="num">
                                      <p:cBhvr>
                                        <p:cTn id="29"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9143999" cy="646331"/>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1" u="sng" dirty="0" smtClean="0">
                <a:solidFill>
                  <a:srgbClr val="000000"/>
                </a:solidFill>
                <a:latin typeface="Times New Roman" panose="02020603050405020304" pitchFamily="18" charset="0"/>
              </a:rPr>
              <a:t>The “Ape-Man” Findings</a:t>
            </a:r>
            <a:endParaRPr kumimoji="0" lang="en-US" sz="36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5" name="TextBox 4"/>
          <p:cNvSpPr txBox="1"/>
          <p:nvPr/>
        </p:nvSpPr>
        <p:spPr>
          <a:xfrm>
            <a:off x="276446" y="1220916"/>
            <a:ext cx="5273749" cy="4154984"/>
          </a:xfrm>
          <a:prstGeom prst="rect">
            <a:avLst/>
          </a:prstGeom>
          <a:noFill/>
        </p:spPr>
        <p:txBody>
          <a:bodyPr wrap="square" rtlCol="0">
            <a:spAutoFit/>
          </a:bodyPr>
          <a:lstStyle/>
          <a:p>
            <a:pPr marL="514350" indent="-514350">
              <a:buFont typeface="+mj-lt"/>
              <a:buAutoNum type="arabicPeriod"/>
            </a:pPr>
            <a:r>
              <a:rPr lang="en-US" sz="2800" u="sng" dirty="0" smtClean="0"/>
              <a:t>Java Man </a:t>
            </a:r>
            <a:r>
              <a:rPr lang="en-US" sz="2800" dirty="0" smtClean="0"/>
              <a:t>(1887)</a:t>
            </a:r>
          </a:p>
          <a:p>
            <a:pPr marL="514350" indent="-514350">
              <a:buFont typeface="+mj-lt"/>
              <a:buAutoNum type="arabicPeriod"/>
            </a:pPr>
            <a:r>
              <a:rPr lang="en-US" sz="2800" u="sng" dirty="0" smtClean="0"/>
              <a:t>Heidelberg Man</a:t>
            </a:r>
            <a:r>
              <a:rPr lang="en-US" sz="2800" dirty="0" smtClean="0"/>
              <a:t> (1907)</a:t>
            </a:r>
          </a:p>
          <a:p>
            <a:pPr marL="514350" indent="-514350">
              <a:buFont typeface="+mj-lt"/>
              <a:buAutoNum type="arabicPeriod"/>
            </a:pPr>
            <a:r>
              <a:rPr lang="en-US" sz="2800" u="sng" dirty="0" smtClean="0"/>
              <a:t>Neanderthal Man</a:t>
            </a:r>
            <a:r>
              <a:rPr lang="en-US" sz="2800" dirty="0" smtClean="0"/>
              <a:t> (1856)</a:t>
            </a:r>
          </a:p>
          <a:p>
            <a:pPr marL="514350" indent="-514350">
              <a:buFont typeface="+mj-lt"/>
              <a:buAutoNum type="arabicPeriod"/>
            </a:pPr>
            <a:r>
              <a:rPr lang="en-US" sz="2800" u="sng" dirty="0" smtClean="0"/>
              <a:t>Piltdown Man</a:t>
            </a:r>
            <a:r>
              <a:rPr lang="en-US" sz="2800" dirty="0" smtClean="0"/>
              <a:t> (1912)</a:t>
            </a:r>
          </a:p>
          <a:p>
            <a:pPr marL="514350" indent="-514350">
              <a:buFont typeface="+mj-lt"/>
              <a:buAutoNum type="arabicPeriod"/>
            </a:pPr>
            <a:r>
              <a:rPr lang="en-US" sz="2800" u="sng" dirty="0" smtClean="0"/>
              <a:t>Rhodesian Man </a:t>
            </a:r>
            <a:r>
              <a:rPr lang="en-US" sz="2800" dirty="0" smtClean="0"/>
              <a:t>(1921)</a:t>
            </a:r>
          </a:p>
          <a:p>
            <a:pPr marL="514350" indent="-514350">
              <a:buFont typeface="+mj-lt"/>
              <a:buAutoNum type="arabicPeriod"/>
            </a:pPr>
            <a:r>
              <a:rPr lang="en-US" sz="2800" u="sng" dirty="0" smtClean="0"/>
              <a:t>Nebraska Man</a:t>
            </a:r>
            <a:r>
              <a:rPr lang="en-US" sz="2800" dirty="0" smtClean="0"/>
              <a:t> (1922)</a:t>
            </a:r>
          </a:p>
          <a:p>
            <a:pPr marL="971550" lvl="1" indent="-514350">
              <a:buFont typeface="Arial" panose="020B0604020202020204" pitchFamily="34" charset="0"/>
              <a:buChar char="•"/>
            </a:pPr>
            <a:r>
              <a:rPr lang="en-US" sz="2400" dirty="0" smtClean="0"/>
              <a:t>Found in Western Nebraska</a:t>
            </a:r>
          </a:p>
          <a:p>
            <a:pPr marL="971550" lvl="1" indent="-514350">
              <a:buFont typeface="Arial" panose="020B0604020202020204" pitchFamily="34" charset="0"/>
              <a:buChar char="•"/>
            </a:pPr>
            <a:r>
              <a:rPr lang="en-US" sz="2400" dirty="0" smtClean="0"/>
              <a:t>Found: One tooth</a:t>
            </a:r>
          </a:p>
          <a:p>
            <a:pPr marL="971550" lvl="1" indent="-514350">
              <a:buFont typeface="Arial" panose="020B0604020202020204" pitchFamily="34" charset="0"/>
              <a:buChar char="•"/>
            </a:pPr>
            <a:r>
              <a:rPr lang="en-US" sz="2400" dirty="0" smtClean="0"/>
              <a:t>Discovered that the tooth was a wild pigs tooth!</a:t>
            </a:r>
            <a:endParaRPr lang="en-US" sz="3200" dirty="0" smtClean="0"/>
          </a:p>
        </p:txBody>
      </p:sp>
      <p:sp>
        <p:nvSpPr>
          <p:cNvPr id="6" name="Rectangle 3"/>
          <p:cNvSpPr>
            <a:spLocks noChangeArrowheads="1"/>
          </p:cNvSpPr>
          <p:nvPr/>
        </p:nvSpPr>
        <p:spPr bwMode="auto">
          <a:xfrm>
            <a:off x="628650" y="3681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0" name="Rectangle 5"/>
          <p:cNvSpPr>
            <a:spLocks noChangeArrowheads="1"/>
          </p:cNvSpPr>
          <p:nvPr/>
        </p:nvSpPr>
        <p:spPr bwMode="auto">
          <a:xfrm>
            <a:off x="628650" y="3681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pic>
        <p:nvPicPr>
          <p:cNvPr id="5122" name="Picture 2" descr="http://www.harunyahya.com/image/Darwinism_refuted/189_nebreska_henry_osborn.jpg"/>
          <p:cNvPicPr>
            <a:picLocks noChangeAspect="1" noChangeArrowheads="1"/>
          </p:cNvPicPr>
          <p:nvPr/>
        </p:nvPicPr>
        <p:blipFill rotWithShape="1">
          <a:blip r:embed="rId3">
            <a:extLst>
              <a:ext uri="{28A0092B-C50C-407E-A947-70E740481C1C}">
                <a14:useLocalDpi xmlns:a14="http://schemas.microsoft.com/office/drawing/2010/main" val="0"/>
              </a:ext>
            </a:extLst>
          </a:blip>
          <a:srcRect r="31989"/>
          <a:stretch/>
        </p:blipFill>
        <p:spPr bwMode="auto">
          <a:xfrm>
            <a:off x="4933284" y="1081987"/>
            <a:ext cx="4210715" cy="253365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sapientiaexanimo.files.wordpress.com/2015/02/nebraska_man_tooth_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7122" y="3786273"/>
            <a:ext cx="2956515" cy="294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31768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animEffect transition="in" filter="fade">
                                      <p:cBhvr>
                                        <p:cTn id="7" dur="1000"/>
                                        <p:tgtEl>
                                          <p:spTgt spid="5">
                                            <p:txEl>
                                              <p:pRg st="6" end="6"/>
                                            </p:txEl>
                                          </p:spTgt>
                                        </p:tgtEl>
                                      </p:cBhvr>
                                    </p:animEffect>
                                    <p:anim calcmode="lin" valueType="num">
                                      <p:cBhvr>
                                        <p:cTn id="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7" end="7"/>
                                            </p:txEl>
                                          </p:spTgt>
                                        </p:tgtEl>
                                        <p:attrNameLst>
                                          <p:attrName>style.visibility</p:attrName>
                                        </p:attrNameLst>
                                      </p:cBhvr>
                                      <p:to>
                                        <p:strVal val="visible"/>
                                      </p:to>
                                    </p:set>
                                    <p:animEffect transition="in" filter="fade">
                                      <p:cBhvr>
                                        <p:cTn id="14" dur="1000"/>
                                        <p:tgtEl>
                                          <p:spTgt spid="5">
                                            <p:txEl>
                                              <p:pRg st="7" end="7"/>
                                            </p:txEl>
                                          </p:spTgt>
                                        </p:tgtEl>
                                      </p:cBhvr>
                                    </p:animEffect>
                                    <p:anim calcmode="lin" valueType="num">
                                      <p:cBhvr>
                                        <p:cTn id="15"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animEffect transition="in" filter="fade">
                                      <p:cBhvr>
                                        <p:cTn id="21" dur="1000"/>
                                        <p:tgtEl>
                                          <p:spTgt spid="5">
                                            <p:txEl>
                                              <p:pRg st="8" end="8"/>
                                            </p:txEl>
                                          </p:spTgt>
                                        </p:tgtEl>
                                      </p:cBhvr>
                                    </p:animEffect>
                                    <p:anim calcmode="lin" valueType="num">
                                      <p:cBhvr>
                                        <p:cTn id="22"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9143999" cy="646331"/>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1" u="sng" dirty="0" smtClean="0">
                <a:solidFill>
                  <a:srgbClr val="000000"/>
                </a:solidFill>
                <a:latin typeface="Times New Roman" panose="02020603050405020304" pitchFamily="18" charset="0"/>
              </a:rPr>
              <a:t>The “Ape-Man” Findings</a:t>
            </a:r>
            <a:endParaRPr kumimoji="0" lang="en-US" sz="36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5" name="TextBox 4"/>
          <p:cNvSpPr txBox="1"/>
          <p:nvPr/>
        </p:nvSpPr>
        <p:spPr>
          <a:xfrm>
            <a:off x="276445" y="1114586"/>
            <a:ext cx="8697433" cy="5693866"/>
          </a:xfrm>
          <a:prstGeom prst="rect">
            <a:avLst/>
          </a:prstGeom>
          <a:noFill/>
        </p:spPr>
        <p:txBody>
          <a:bodyPr wrap="square" rtlCol="0">
            <a:spAutoFit/>
          </a:bodyPr>
          <a:lstStyle/>
          <a:p>
            <a:pPr marL="514350" indent="-514350">
              <a:buFont typeface="+mj-lt"/>
              <a:buAutoNum type="arabicPeriod"/>
            </a:pPr>
            <a:r>
              <a:rPr lang="en-US" sz="2800" u="sng" dirty="0" smtClean="0"/>
              <a:t>Java Man </a:t>
            </a:r>
            <a:r>
              <a:rPr lang="en-US" sz="2800" dirty="0" smtClean="0"/>
              <a:t>(1887)</a:t>
            </a:r>
          </a:p>
          <a:p>
            <a:pPr marL="514350" indent="-514350">
              <a:buFont typeface="+mj-lt"/>
              <a:buAutoNum type="arabicPeriod"/>
            </a:pPr>
            <a:r>
              <a:rPr lang="en-US" sz="2800" u="sng" dirty="0" smtClean="0"/>
              <a:t>Heidelberg Man</a:t>
            </a:r>
            <a:r>
              <a:rPr lang="en-US" sz="2800" dirty="0" smtClean="0"/>
              <a:t> (1907)</a:t>
            </a:r>
          </a:p>
          <a:p>
            <a:pPr marL="514350" indent="-514350">
              <a:buFont typeface="+mj-lt"/>
              <a:buAutoNum type="arabicPeriod"/>
            </a:pPr>
            <a:r>
              <a:rPr lang="en-US" sz="2800" u="sng" dirty="0" smtClean="0"/>
              <a:t>Neanderthal Man</a:t>
            </a:r>
            <a:r>
              <a:rPr lang="en-US" sz="2800" dirty="0" smtClean="0"/>
              <a:t> (1856)</a:t>
            </a:r>
          </a:p>
          <a:p>
            <a:pPr marL="514350" indent="-514350">
              <a:buFont typeface="+mj-lt"/>
              <a:buAutoNum type="arabicPeriod"/>
            </a:pPr>
            <a:r>
              <a:rPr lang="en-US" sz="2800" u="sng" dirty="0" smtClean="0"/>
              <a:t>Piltdown Man</a:t>
            </a:r>
            <a:r>
              <a:rPr lang="en-US" sz="2800" dirty="0" smtClean="0"/>
              <a:t> (1912)</a:t>
            </a:r>
          </a:p>
          <a:p>
            <a:pPr marL="514350" indent="-514350">
              <a:buFont typeface="+mj-lt"/>
              <a:buAutoNum type="arabicPeriod"/>
            </a:pPr>
            <a:r>
              <a:rPr lang="en-US" sz="2800" u="sng" dirty="0" smtClean="0"/>
              <a:t>Rhodesian Man </a:t>
            </a:r>
            <a:r>
              <a:rPr lang="en-US" sz="2800" dirty="0" smtClean="0"/>
              <a:t>(1921)</a:t>
            </a:r>
          </a:p>
          <a:p>
            <a:pPr marL="514350" indent="-514350">
              <a:buFont typeface="+mj-lt"/>
              <a:buAutoNum type="arabicPeriod"/>
            </a:pPr>
            <a:r>
              <a:rPr lang="en-US" sz="2800" u="sng" dirty="0" smtClean="0"/>
              <a:t>Nebraska Man</a:t>
            </a:r>
            <a:r>
              <a:rPr lang="en-US" sz="2800" dirty="0" smtClean="0"/>
              <a:t> (1922)</a:t>
            </a:r>
          </a:p>
          <a:p>
            <a:pPr marL="514350" indent="-514350">
              <a:buFont typeface="+mj-lt"/>
              <a:buAutoNum type="arabicPeriod"/>
            </a:pPr>
            <a:r>
              <a:rPr lang="en-US" sz="2800" u="sng" dirty="0" err="1" smtClean="0"/>
              <a:t>Orce</a:t>
            </a:r>
            <a:r>
              <a:rPr lang="en-US" sz="2800" u="sng" dirty="0" smtClean="0"/>
              <a:t> Man</a:t>
            </a:r>
            <a:r>
              <a:rPr lang="en-US" sz="2800" dirty="0" smtClean="0"/>
              <a:t> (1982)</a:t>
            </a:r>
          </a:p>
          <a:p>
            <a:pPr marL="971550" lvl="1" indent="-514350">
              <a:buFont typeface="Arial" panose="020B0604020202020204" pitchFamily="34" charset="0"/>
              <a:buChar char="•"/>
            </a:pPr>
            <a:r>
              <a:rPr lang="en-US" sz="2400" dirty="0" smtClean="0"/>
              <a:t>Found by a </a:t>
            </a:r>
            <a:r>
              <a:rPr lang="en-US" sz="2400" dirty="0"/>
              <a:t>team </a:t>
            </a:r>
            <a:r>
              <a:rPr lang="en-US" sz="2400" dirty="0" smtClean="0"/>
              <a:t>archaeologists</a:t>
            </a:r>
            <a:r>
              <a:rPr lang="en-US" sz="2400" dirty="0"/>
              <a:t>, headed by </a:t>
            </a:r>
            <a:r>
              <a:rPr lang="en-US" sz="2400" dirty="0" smtClean="0"/>
              <a:t>José </a:t>
            </a:r>
            <a:r>
              <a:rPr lang="en-US" sz="2400" dirty="0" err="1"/>
              <a:t>Gibert</a:t>
            </a:r>
            <a:r>
              <a:rPr lang="en-US" sz="2400" dirty="0"/>
              <a:t>, were digging near the village of </a:t>
            </a:r>
            <a:r>
              <a:rPr lang="en-US" sz="2400" dirty="0" err="1"/>
              <a:t>Orce</a:t>
            </a:r>
            <a:r>
              <a:rPr lang="en-US" sz="2400" dirty="0"/>
              <a:t> in Spain. </a:t>
            </a:r>
            <a:endParaRPr lang="en-US" sz="2400" dirty="0" smtClean="0"/>
          </a:p>
          <a:p>
            <a:pPr marL="971550" lvl="1" indent="-514350">
              <a:buFont typeface="Arial" panose="020B0604020202020204" pitchFamily="34" charset="0"/>
              <a:buChar char="•"/>
            </a:pPr>
            <a:r>
              <a:rPr lang="en-US" sz="2400" dirty="0" smtClean="0"/>
              <a:t>Claimed that </a:t>
            </a:r>
            <a:r>
              <a:rPr lang="en-US" sz="2400" dirty="0"/>
              <a:t>the fragment belonged to a human </a:t>
            </a:r>
            <a:r>
              <a:rPr lang="en-US" sz="2400" dirty="0" smtClean="0"/>
              <a:t>child </a:t>
            </a:r>
          </a:p>
          <a:p>
            <a:pPr marL="971550" lvl="1" indent="-514350">
              <a:buFont typeface="Arial" panose="020B0604020202020204" pitchFamily="34" charset="0"/>
              <a:buChar char="•"/>
            </a:pPr>
            <a:r>
              <a:rPr lang="en-US" sz="2400" dirty="0" smtClean="0"/>
              <a:t>This </a:t>
            </a:r>
            <a:r>
              <a:rPr lang="en-US" sz="2400" dirty="0"/>
              <a:t>discovery placed humans in Europe much earlier than evolutionists had ever predicted. </a:t>
            </a:r>
            <a:endParaRPr lang="en-US" sz="2400" dirty="0" smtClean="0"/>
          </a:p>
          <a:p>
            <a:pPr marL="971550" lvl="1" indent="-514350">
              <a:buFont typeface="Arial" panose="020B0604020202020204" pitchFamily="34" charset="0"/>
              <a:buChar char="•"/>
            </a:pPr>
            <a:r>
              <a:rPr lang="en-US" sz="2400" dirty="0"/>
              <a:t>S</a:t>
            </a:r>
            <a:r>
              <a:rPr lang="en-US" sz="2400" dirty="0" smtClean="0"/>
              <a:t>ome </a:t>
            </a:r>
            <a:r>
              <a:rPr lang="en-US" sz="2400" dirty="0"/>
              <a:t>over-eager scientists reconstructed an entire human. </a:t>
            </a:r>
            <a:endParaRPr lang="en-US" sz="2400" dirty="0" smtClean="0"/>
          </a:p>
          <a:p>
            <a:pPr marL="971550" lvl="1" indent="-514350">
              <a:buFont typeface="Arial" panose="020B0604020202020204" pitchFamily="34" charset="0"/>
              <a:buChar char="•"/>
            </a:pPr>
            <a:r>
              <a:rPr lang="en-US" sz="2400" dirty="0" smtClean="0"/>
              <a:t>Later identified </a:t>
            </a:r>
            <a:r>
              <a:rPr lang="en-US" sz="2400" dirty="0"/>
              <a:t>as the skull cap of a 6-month-old donkey! </a:t>
            </a:r>
            <a:endParaRPr lang="en-US" sz="4000" dirty="0" smtClean="0"/>
          </a:p>
        </p:txBody>
      </p:sp>
      <p:sp>
        <p:nvSpPr>
          <p:cNvPr id="6" name="Rectangle 3"/>
          <p:cNvSpPr>
            <a:spLocks noChangeArrowheads="1"/>
          </p:cNvSpPr>
          <p:nvPr/>
        </p:nvSpPr>
        <p:spPr bwMode="auto">
          <a:xfrm>
            <a:off x="628650" y="3681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pic>
        <p:nvPicPr>
          <p:cNvPr id="1026" name="Picture 2" descr="Orce Man Illust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9926" y="1314522"/>
            <a:ext cx="2690037" cy="264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7793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fade">
                                      <p:cBhvr>
                                        <p:cTn id="7" dur="1000"/>
                                        <p:tgtEl>
                                          <p:spTgt spid="5">
                                            <p:txEl>
                                              <p:pRg st="7" end="7"/>
                                            </p:txEl>
                                          </p:spTgt>
                                        </p:tgtEl>
                                      </p:cBhvr>
                                    </p:animEffect>
                                    <p:anim calcmode="lin" valueType="num">
                                      <p:cBhvr>
                                        <p:cTn id="8"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8" end="8"/>
                                            </p:txEl>
                                          </p:spTgt>
                                        </p:tgtEl>
                                        <p:attrNameLst>
                                          <p:attrName>style.visibility</p:attrName>
                                        </p:attrNameLst>
                                      </p:cBhvr>
                                      <p:to>
                                        <p:strVal val="visible"/>
                                      </p:to>
                                    </p:set>
                                    <p:animEffect transition="in" filter="fade">
                                      <p:cBhvr>
                                        <p:cTn id="14" dur="1000"/>
                                        <p:tgtEl>
                                          <p:spTgt spid="5">
                                            <p:txEl>
                                              <p:pRg st="8" end="8"/>
                                            </p:txEl>
                                          </p:spTgt>
                                        </p:tgtEl>
                                      </p:cBhvr>
                                    </p:animEffect>
                                    <p:anim calcmode="lin" valueType="num">
                                      <p:cBhvr>
                                        <p:cTn id="15"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animEffect transition="in" filter="fade">
                                      <p:cBhvr>
                                        <p:cTn id="21" dur="1000"/>
                                        <p:tgtEl>
                                          <p:spTgt spid="5">
                                            <p:txEl>
                                              <p:pRg st="9" end="9"/>
                                            </p:txEl>
                                          </p:spTgt>
                                        </p:tgtEl>
                                      </p:cBhvr>
                                    </p:animEffect>
                                    <p:anim calcmode="lin" valueType="num">
                                      <p:cBhvr>
                                        <p:cTn id="22"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10" end="10"/>
                                            </p:txEl>
                                          </p:spTgt>
                                        </p:tgtEl>
                                        <p:attrNameLst>
                                          <p:attrName>style.visibility</p:attrName>
                                        </p:attrNameLst>
                                      </p:cBhvr>
                                      <p:to>
                                        <p:strVal val="visible"/>
                                      </p:to>
                                    </p:set>
                                    <p:animEffect transition="in" filter="fade">
                                      <p:cBhvr>
                                        <p:cTn id="28" dur="1000"/>
                                        <p:tgtEl>
                                          <p:spTgt spid="5">
                                            <p:txEl>
                                              <p:pRg st="10" end="10"/>
                                            </p:txEl>
                                          </p:spTgt>
                                        </p:tgtEl>
                                      </p:cBhvr>
                                    </p:animEffect>
                                    <p:anim calcmode="lin" valueType="num">
                                      <p:cBhvr>
                                        <p:cTn id="29"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animEffect transition="in" filter="fade">
                                      <p:cBhvr>
                                        <p:cTn id="35" dur="1000"/>
                                        <p:tgtEl>
                                          <p:spTgt spid="5">
                                            <p:txEl>
                                              <p:pRg st="11" end="11"/>
                                            </p:txEl>
                                          </p:spTgt>
                                        </p:tgtEl>
                                      </p:cBhvr>
                                    </p:animEffect>
                                    <p:anim calcmode="lin" valueType="num">
                                      <p:cBhvr>
                                        <p:cTn id="36"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57870" y="1367581"/>
            <a:ext cx="4508205" cy="1077218"/>
          </a:xfrm>
          <a:prstGeom prst="rect">
            <a:avLst/>
          </a:prstGeom>
          <a:noFill/>
        </p:spPr>
        <p:txBody>
          <a:bodyPr wrap="square" rtlCol="0">
            <a:spAutoFit/>
          </a:bodyPr>
          <a:lstStyle/>
          <a:p>
            <a:pPr algn="ctr"/>
            <a:r>
              <a:rPr lang="en-US" sz="3200" b="1" dirty="0" smtClean="0">
                <a:solidFill>
                  <a:srgbClr val="0070C0"/>
                </a:solidFill>
              </a:rPr>
              <a:t>Fossil Findings Fall Into Three Categories:</a:t>
            </a:r>
            <a:endParaRPr lang="en-US" sz="3200" b="1" dirty="0">
              <a:solidFill>
                <a:srgbClr val="0070C0"/>
              </a:solidFill>
            </a:endParaRPr>
          </a:p>
        </p:txBody>
      </p:sp>
      <p:sp>
        <p:nvSpPr>
          <p:cNvPr id="3" name="TextBox 2"/>
          <p:cNvSpPr txBox="1"/>
          <p:nvPr/>
        </p:nvSpPr>
        <p:spPr>
          <a:xfrm>
            <a:off x="0" y="304800"/>
            <a:ext cx="9143999" cy="646331"/>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1" u="sng" dirty="0" smtClean="0">
                <a:solidFill>
                  <a:srgbClr val="000000"/>
                </a:solidFill>
                <a:latin typeface="Times New Roman" panose="02020603050405020304" pitchFamily="18" charset="0"/>
              </a:rPr>
              <a:t>The “Missing Links” are Still Missing</a:t>
            </a:r>
            <a:endParaRPr kumimoji="0" lang="en-US" sz="36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4" name="TextBox 3"/>
          <p:cNvSpPr txBox="1"/>
          <p:nvPr/>
        </p:nvSpPr>
        <p:spPr>
          <a:xfrm>
            <a:off x="2721936" y="2861249"/>
            <a:ext cx="5869172" cy="2862322"/>
          </a:xfrm>
          <a:prstGeom prst="rect">
            <a:avLst/>
          </a:prstGeom>
          <a:noFill/>
        </p:spPr>
        <p:txBody>
          <a:bodyPr wrap="square" rtlCol="0">
            <a:spAutoFit/>
          </a:bodyPr>
          <a:lstStyle/>
          <a:p>
            <a:pPr marL="514350" indent="-514350" algn="just">
              <a:buFont typeface="+mj-lt"/>
              <a:buAutoNum type="arabicPeriod"/>
            </a:pPr>
            <a:r>
              <a:rPr lang="en-US" sz="3200" dirty="0" smtClean="0"/>
              <a:t>Bona Fide Bogus Bones</a:t>
            </a:r>
          </a:p>
          <a:p>
            <a:pPr marL="514350" indent="-514350" algn="just">
              <a:buFont typeface="+mj-lt"/>
              <a:buAutoNum type="arabicPeriod"/>
            </a:pPr>
            <a:endParaRPr lang="en-US" sz="1000" dirty="0"/>
          </a:p>
          <a:p>
            <a:pPr marL="514350" indent="-514350" algn="just">
              <a:buFont typeface="+mj-lt"/>
              <a:buAutoNum type="arabicPeriod"/>
            </a:pPr>
            <a:r>
              <a:rPr lang="en-US" sz="3200" dirty="0" smtClean="0"/>
              <a:t>Fossils Shown to be Those of Apes</a:t>
            </a:r>
          </a:p>
          <a:p>
            <a:pPr marL="514350" indent="-514350" algn="just">
              <a:buFont typeface="+mj-lt"/>
              <a:buAutoNum type="arabicPeriod"/>
            </a:pPr>
            <a:endParaRPr lang="en-US" sz="1000" dirty="0" smtClean="0"/>
          </a:p>
          <a:p>
            <a:pPr marL="514350" indent="-514350" algn="just">
              <a:buFont typeface="+mj-lt"/>
              <a:buAutoNum type="arabicPeriod"/>
            </a:pPr>
            <a:r>
              <a:rPr lang="en-US" sz="3200" dirty="0" smtClean="0"/>
              <a:t>Fossils Shown to be Those of Mere Modern Mortal Man</a:t>
            </a:r>
            <a:endParaRPr lang="en-US" sz="3200" dirty="0"/>
          </a:p>
        </p:txBody>
      </p:sp>
      <p:pic>
        <p:nvPicPr>
          <p:cNvPr id="5" name="Picture 4"/>
          <p:cNvPicPr>
            <a:picLocks noChangeAspect="1"/>
          </p:cNvPicPr>
          <p:nvPr/>
        </p:nvPicPr>
        <p:blipFill>
          <a:blip r:embed="rId2"/>
          <a:stretch>
            <a:fillRect/>
          </a:stretch>
        </p:blipFill>
        <p:spPr>
          <a:xfrm rot="20980937">
            <a:off x="413287" y="1184546"/>
            <a:ext cx="1733847" cy="2305648"/>
          </a:xfrm>
          <a:prstGeom prst="rect">
            <a:avLst/>
          </a:prstGeom>
        </p:spPr>
      </p:pic>
      <p:pic>
        <p:nvPicPr>
          <p:cNvPr id="6" name="Picture 5"/>
          <p:cNvPicPr>
            <a:picLocks noChangeAspect="1"/>
          </p:cNvPicPr>
          <p:nvPr/>
        </p:nvPicPr>
        <p:blipFill rotWithShape="1">
          <a:blip r:embed="rId3"/>
          <a:srcRect t="3158"/>
          <a:stretch/>
        </p:blipFill>
        <p:spPr>
          <a:xfrm>
            <a:off x="932200" y="2040986"/>
            <a:ext cx="1346631" cy="1825750"/>
          </a:xfrm>
          <a:prstGeom prst="rect">
            <a:avLst/>
          </a:prstGeom>
          <a:ln>
            <a:noFill/>
          </a:ln>
          <a:effectLst>
            <a:softEdge rad="112500"/>
          </a:effectLst>
        </p:spPr>
      </p:pic>
    </p:spTree>
    <p:extLst>
      <p:ext uri="{BB962C8B-B14F-4D97-AF65-F5344CB8AC3E}">
        <p14:creationId xmlns:p14="http://schemas.microsoft.com/office/powerpoint/2010/main" val="39306563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Problems with Evolution</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479224" y="1712529"/>
            <a:ext cx="8382000" cy="4031873"/>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No evidence of changes without limits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the law of Biogenesis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the law of Thermodynamics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Denies fixity of kinds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The fossil records</a:t>
            </a: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say “no”</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baseline="0"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There is not enough time</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baseline="0" dirty="0" smtClean="0">
                <a:solidFill>
                  <a:prstClr val="black"/>
                </a:solidFill>
                <a:latin typeface="Arial Narrow" panose="020B0606020202030204" pitchFamily="34" charset="0"/>
              </a:rPr>
              <a:t>The “Ape-Man” findings</a:t>
            </a:r>
            <a:endPar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37546593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Creation and Evolution</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387046" y="3303558"/>
            <a:ext cx="6369908" cy="1938992"/>
          </a:xfrm>
          <a:prstGeom prst="rect">
            <a:avLst/>
          </a:prstGeom>
          <a:noFill/>
        </p:spPr>
        <p:txBody>
          <a:bodyPr wrap="square" rtlCol="0">
            <a:spAutoFit/>
          </a:bodyPr>
          <a:lstStyle/>
          <a:p>
            <a:pPr marL="400050" indent="-400050">
              <a:lnSpc>
                <a:spcPct val="150000"/>
              </a:lnSpc>
              <a:buFont typeface="+mj-lt"/>
              <a:buAutoNum type="romanUcPeriod"/>
            </a:pPr>
            <a:r>
              <a:rPr lang="en-US" sz="4000" b="1" dirty="0" smtClean="0">
                <a:solidFill>
                  <a:schemeClr val="bg1">
                    <a:lumMod val="75000"/>
                  </a:schemeClr>
                </a:solidFill>
                <a:latin typeface="Baskerville Old Face" panose="02020602080505020303" pitchFamily="18" charset="0"/>
              </a:rPr>
              <a:t> Evidence for Creation</a:t>
            </a:r>
          </a:p>
          <a:p>
            <a:pPr marL="400050" indent="-400050">
              <a:lnSpc>
                <a:spcPct val="150000"/>
              </a:lnSpc>
              <a:buFont typeface="+mj-lt"/>
              <a:buAutoNum type="romanUcPeriod"/>
            </a:pPr>
            <a:r>
              <a:rPr lang="en-US" sz="4000" b="1" dirty="0" smtClean="0">
                <a:solidFill>
                  <a:prstClr val="black"/>
                </a:solidFill>
                <a:latin typeface="Baskerville Old Face" panose="02020602080505020303" pitchFamily="18" charset="0"/>
              </a:rPr>
              <a:t> Problems with Evolution</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30271246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050" name="Picture 2" descr="http://burmeselesson.com/wp-content/uploads/2015/03/197-question-and-answers-in-Burme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2233" y="691117"/>
            <a:ext cx="6450412" cy="297711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2" name="TextBox 1"/>
          <p:cNvSpPr txBox="1"/>
          <p:nvPr/>
        </p:nvSpPr>
        <p:spPr>
          <a:xfrm>
            <a:off x="1389315" y="3838353"/>
            <a:ext cx="644333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white"/>
                </a:solidFill>
                <a:effectLst/>
                <a:uLnTx/>
                <a:uFillTx/>
                <a:latin typeface="Calibri" panose="020F0502020204030204"/>
                <a:ea typeface="+mn-ea"/>
                <a:cs typeface="+mn-cs"/>
              </a:rPr>
              <a:t>In Young Adult Classroom</a:t>
            </a: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3375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8205</TotalTime>
  <Words>2651</Words>
  <Application>Microsoft Office PowerPoint</Application>
  <PresentationFormat>On-screen Show (4:3)</PresentationFormat>
  <Paragraphs>384</Paragraphs>
  <Slides>51</Slides>
  <Notes>15</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51</vt:i4>
      </vt:variant>
    </vt:vector>
  </HeadingPairs>
  <TitlesOfParts>
    <vt:vector size="67" baseType="lpstr">
      <vt:lpstr>Calibri</vt:lpstr>
      <vt:lpstr>Calibri Light</vt:lpstr>
      <vt:lpstr>Arial Narrow</vt:lpstr>
      <vt:lpstr>Comic Sans MS</vt:lpstr>
      <vt:lpstr>Wingdings</vt:lpstr>
      <vt:lpstr>Arial Rounded MT Bold</vt:lpstr>
      <vt:lpstr>Baskerville Old Face</vt:lpstr>
      <vt:lpstr>AR BLANCA</vt:lpstr>
      <vt:lpstr>Times New Roman</vt:lpstr>
      <vt:lpstr>Arial</vt:lpstr>
      <vt:lpstr>Segoe Script</vt:lpstr>
      <vt:lpstr>Office Theme</vt:lpstr>
      <vt:lpstr>2_Office Theme</vt:lpstr>
      <vt:lpstr>1_Office Theme</vt:lpstr>
      <vt:lpstr>4_Office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238</cp:revision>
  <cp:lastPrinted>2015-12-06T21:06:28Z</cp:lastPrinted>
  <dcterms:created xsi:type="dcterms:W3CDTF">2015-11-09T14:41:00Z</dcterms:created>
  <dcterms:modified xsi:type="dcterms:W3CDTF">2015-12-21T03:22:35Z</dcterms:modified>
</cp:coreProperties>
</file>