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 id="2147483720" r:id="rId5"/>
    <p:sldMasterId id="2147483744" r:id="rId6"/>
    <p:sldMasterId id="2147483763" r:id="rId7"/>
  </p:sldMasterIdLst>
  <p:notesMasterIdLst>
    <p:notesMasterId r:id="rId52"/>
  </p:notesMasterIdLst>
  <p:handoutMasterIdLst>
    <p:handoutMasterId r:id="rId53"/>
  </p:handoutMasterIdLst>
  <p:sldIdLst>
    <p:sldId id="256" r:id="rId8"/>
    <p:sldId id="328" r:id="rId9"/>
    <p:sldId id="313" r:id="rId10"/>
    <p:sldId id="374" r:id="rId11"/>
    <p:sldId id="375" r:id="rId12"/>
    <p:sldId id="396" r:id="rId13"/>
    <p:sldId id="397" r:id="rId14"/>
    <p:sldId id="339" r:id="rId15"/>
    <p:sldId id="342" r:id="rId16"/>
    <p:sldId id="398" r:id="rId17"/>
    <p:sldId id="380" r:id="rId18"/>
    <p:sldId id="381" r:id="rId19"/>
    <p:sldId id="382"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399" r:id="rId34"/>
    <p:sldId id="400" r:id="rId35"/>
    <p:sldId id="401" r:id="rId36"/>
    <p:sldId id="402" r:id="rId37"/>
    <p:sldId id="403" r:id="rId38"/>
    <p:sldId id="408" r:id="rId39"/>
    <p:sldId id="409" r:id="rId40"/>
    <p:sldId id="410" r:id="rId41"/>
    <p:sldId id="411" r:id="rId42"/>
    <p:sldId id="412" r:id="rId43"/>
    <p:sldId id="415" r:id="rId44"/>
    <p:sldId id="416" r:id="rId45"/>
    <p:sldId id="417" r:id="rId46"/>
    <p:sldId id="414" r:id="rId47"/>
    <p:sldId id="418" r:id="rId48"/>
    <p:sldId id="419" r:id="rId49"/>
    <p:sldId id="420" r:id="rId50"/>
    <p:sldId id="371" r:id="rId51"/>
  </p:sldIdLst>
  <p:sldSz cx="9144000" cy="6858000" type="screen4x3"/>
  <p:notesSz cx="7010400" cy="9296400"/>
  <p:embeddedFontLst>
    <p:embeddedFont>
      <p:font typeface="Calibri" panose="020F0502020204030204" pitchFamily="34" charset="0"/>
      <p:regular r:id="rId54"/>
      <p:bold r:id="rId55"/>
      <p:italic r:id="rId56"/>
      <p:boldItalic r:id="rId57"/>
    </p:embeddedFont>
    <p:embeddedFont>
      <p:font typeface="Segoe Script" panose="020B0504020000000003" pitchFamily="34" charset="0"/>
      <p:regular r:id="rId58"/>
      <p:bold r:id="rId59"/>
    </p:embeddedFont>
    <p:embeddedFont>
      <p:font typeface="Arial Narrow" panose="020B0606020202030204" pitchFamily="34" charset="0"/>
      <p:regular r:id="rId60"/>
      <p:bold r:id="rId61"/>
      <p:italic r:id="rId62"/>
      <p:boldItalic r:id="rId63"/>
    </p:embeddedFont>
    <p:embeddedFont>
      <p:font typeface="AR BLANCA" panose="02000000000000000000" pitchFamily="2" charset="0"/>
      <p:regular r:id="rId64"/>
    </p:embeddedFont>
    <p:embeddedFont>
      <p:font typeface="Comic Sans MS" panose="030F0702030302020204" pitchFamily="66" charset="0"/>
      <p:regular r:id="rId65"/>
      <p:bold r:id="rId66"/>
      <p:italic r:id="rId67"/>
      <p:boldItalic r:id="rId68"/>
    </p:embeddedFont>
    <p:embeddedFont>
      <p:font typeface="Arial Rounded MT Bold" panose="020F0704030504030204" pitchFamily="34" charset="0"/>
      <p:regular r:id="rId69"/>
    </p:embeddedFont>
    <p:embeddedFont>
      <p:font typeface="Baskerville Old Face" panose="02020602080505020303" pitchFamily="18" charset="0"/>
      <p:regular r:id="rId70"/>
    </p:embeddedFont>
    <p:embeddedFont>
      <p:font typeface="Impact" panose="020B0806030902050204" pitchFamily="34" charset="0"/>
      <p:regular r:id="rId71"/>
    </p:embeddedFont>
    <p:embeddedFont>
      <p:font typeface="Calibri Light" panose="020F0302020204030204" pitchFamily="34" charset="0"/>
      <p:regular r:id="rId72"/>
      <p: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6" autoAdjust="0"/>
    <p:restoredTop sz="92169" autoAdjust="0"/>
  </p:normalViewPr>
  <p:slideViewPr>
    <p:cSldViewPr snapToGrid="0">
      <p:cViewPr varScale="1">
        <p:scale>
          <a:sx n="60" d="100"/>
          <a:sy n="60" d="100"/>
        </p:scale>
        <p:origin x="133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font" Target="fonts/font15.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18.fntdata"/><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font" Target="fonts/font13.fntdata"/><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77"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19.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12/13/2015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12/13/2015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https://www.apologeticspress.org/apPubPage.aspx?pub=1&amp;issue=435&amp;article=366</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29</a:t>
            </a:fld>
            <a:endParaRPr lang="en-US"/>
          </a:p>
        </p:txBody>
      </p:sp>
    </p:spTree>
    <p:extLst>
      <p:ext uri="{BB962C8B-B14F-4D97-AF65-F5344CB8AC3E}">
        <p14:creationId xmlns:p14="http://schemas.microsoft.com/office/powerpoint/2010/main" val="1910791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quoted by Daniel King, Ph.D. </a:t>
            </a:r>
            <a:r>
              <a:rPr lang="en-US" i="1" dirty="0" smtClean="0"/>
              <a:t>The Days of Creation, 23-31</a:t>
            </a:r>
          </a:p>
          <a:p>
            <a:r>
              <a:rPr lang="en-US" i="1" dirty="0" smtClean="0"/>
              <a:t>http://www.truthmagazine.com/archives/volume44/V4407060011.htm</a:t>
            </a:r>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32</a:t>
            </a:fld>
            <a:endParaRPr lang="en-US"/>
          </a:p>
        </p:txBody>
      </p:sp>
    </p:spTree>
    <p:extLst>
      <p:ext uri="{BB962C8B-B14F-4D97-AF65-F5344CB8AC3E}">
        <p14:creationId xmlns:p14="http://schemas.microsoft.com/office/powerpoint/2010/main" val="400578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quoted by Daniel King, Ph.D. </a:t>
            </a:r>
            <a:r>
              <a:rPr lang="en-US" i="1" dirty="0" smtClean="0"/>
              <a:t>The Days of Creation, 23-31</a:t>
            </a:r>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33</a:t>
            </a:fld>
            <a:endParaRPr lang="en-US"/>
          </a:p>
        </p:txBody>
      </p:sp>
    </p:spTree>
    <p:extLst>
      <p:ext uri="{BB962C8B-B14F-4D97-AF65-F5344CB8AC3E}">
        <p14:creationId xmlns:p14="http://schemas.microsoft.com/office/powerpoint/2010/main" val="3491850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quoted by Daniel King, Ph.D. </a:t>
            </a:r>
            <a:r>
              <a:rPr lang="en-US" i="1" dirty="0" smtClean="0"/>
              <a:t>The Days of Creation, 23-31</a:t>
            </a:r>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34</a:t>
            </a:fld>
            <a:endParaRPr lang="en-US"/>
          </a:p>
        </p:txBody>
      </p:sp>
    </p:spTree>
    <p:extLst>
      <p:ext uri="{BB962C8B-B14F-4D97-AF65-F5344CB8AC3E}">
        <p14:creationId xmlns:p14="http://schemas.microsoft.com/office/powerpoint/2010/main" val="3904317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quoted by Daniel King, Ph.D. </a:t>
            </a:r>
            <a:r>
              <a:rPr lang="en-US" i="1" dirty="0" smtClean="0"/>
              <a:t>The Days of Creation, 23-31</a:t>
            </a:r>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35</a:t>
            </a:fld>
            <a:endParaRPr lang="en-US"/>
          </a:p>
        </p:txBody>
      </p:sp>
    </p:spTree>
    <p:extLst>
      <p:ext uri="{BB962C8B-B14F-4D97-AF65-F5344CB8AC3E}">
        <p14:creationId xmlns:p14="http://schemas.microsoft.com/office/powerpoint/2010/main" val="3744893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quoted by Daniel King, Ph.D. </a:t>
            </a:r>
            <a:r>
              <a:rPr lang="en-US" i="1" dirty="0" smtClean="0"/>
              <a:t>The Days of Creation, 23-31</a:t>
            </a:r>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36</a:t>
            </a:fld>
            <a:endParaRPr lang="en-US"/>
          </a:p>
        </p:txBody>
      </p:sp>
    </p:spTree>
    <p:extLst>
      <p:ext uri="{BB962C8B-B14F-4D97-AF65-F5344CB8AC3E}">
        <p14:creationId xmlns:p14="http://schemas.microsoft.com/office/powerpoint/2010/main" val="723889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37</a:t>
            </a:fld>
            <a:endParaRPr lang="en-US"/>
          </a:p>
        </p:txBody>
      </p:sp>
    </p:spTree>
    <p:extLst>
      <p:ext uri="{BB962C8B-B14F-4D97-AF65-F5344CB8AC3E}">
        <p14:creationId xmlns:p14="http://schemas.microsoft.com/office/powerpoint/2010/main" val="149020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39</a:t>
            </a:fld>
            <a:endParaRPr lang="en-US"/>
          </a:p>
        </p:txBody>
      </p:sp>
    </p:spTree>
    <p:extLst>
      <p:ext uri="{BB962C8B-B14F-4D97-AF65-F5344CB8AC3E}">
        <p14:creationId xmlns:p14="http://schemas.microsoft.com/office/powerpoint/2010/main" val="2702860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CCB2E99-6815-4E3E-8BD8-788906D97131}" type="slidenum">
              <a:rPr lang="en-US" smtClean="0"/>
              <a:t>41</a:t>
            </a:fld>
            <a:endParaRPr lang="en-US"/>
          </a:p>
        </p:txBody>
      </p:sp>
    </p:spTree>
    <p:extLst>
      <p:ext uri="{BB962C8B-B14F-4D97-AF65-F5344CB8AC3E}">
        <p14:creationId xmlns:p14="http://schemas.microsoft.com/office/powerpoint/2010/main" val="713514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44</a:t>
            </a:fld>
            <a:endParaRPr lang="en-US"/>
          </a:p>
        </p:txBody>
      </p:sp>
    </p:spTree>
    <p:extLst>
      <p:ext uri="{BB962C8B-B14F-4D97-AF65-F5344CB8AC3E}">
        <p14:creationId xmlns:p14="http://schemas.microsoft.com/office/powerpoint/2010/main" val="51764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12/13/2015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12/13/2015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12/13/2015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ctrTitle"/>
          </p:nvPr>
        </p:nvSpPr>
        <p:spPr>
          <a:xfrm>
            <a:off x="533400" y="1295400"/>
            <a:ext cx="8229600" cy="1143000"/>
          </a:xfrm>
        </p:spPr>
        <p:txBody>
          <a:bodyPr/>
          <a:lstStyle>
            <a:lvl1pPr algn="r">
              <a:defRPr sz="4400"/>
            </a:lvl1pPr>
          </a:lstStyle>
          <a:p>
            <a:pPr lvl="0"/>
            <a:r>
              <a:rPr lang="en-US" altLang="en-US" noProof="0" smtClean="0"/>
              <a:t>Click to edit Master title style</a:t>
            </a:r>
          </a:p>
        </p:txBody>
      </p:sp>
      <p:sp>
        <p:nvSpPr>
          <p:cNvPr id="67587" name="Rectangle 3"/>
          <p:cNvSpPr>
            <a:spLocks noGrp="1" noChangeArrowheads="1"/>
          </p:cNvSpPr>
          <p:nvPr>
            <p:ph type="subTitle" idx="1"/>
          </p:nvPr>
        </p:nvSpPr>
        <p:spPr>
          <a:xfrm>
            <a:off x="4572000" y="2819400"/>
            <a:ext cx="4191000" cy="1295400"/>
          </a:xfrm>
        </p:spPr>
        <p:txBody>
          <a:bodyPr/>
          <a:lstStyle>
            <a:lvl1pPr marL="0" indent="0" algn="ctr">
              <a:buFontTx/>
              <a:buNone/>
              <a:defRPr/>
            </a:lvl1pPr>
          </a:lstStyle>
          <a:p>
            <a:pPr lvl="0"/>
            <a:r>
              <a:rPr lang="en-US" altLang="en-US" noProof="0" smtClean="0"/>
              <a:t>Click to edit Master subtitle style</a:t>
            </a:r>
          </a:p>
        </p:txBody>
      </p:sp>
      <p:sp>
        <p:nvSpPr>
          <p:cNvPr id="67588" name="Rectangle 4"/>
          <p:cNvSpPr>
            <a:spLocks noGrp="1" noChangeArrowheads="1"/>
          </p:cNvSpPr>
          <p:nvPr>
            <p:ph type="dt" sz="half" idx="2"/>
          </p:nvPr>
        </p:nvSpPr>
        <p:spPr>
          <a:xfrm>
            <a:off x="304800" y="64008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7589" name="Rectangle 5"/>
          <p:cNvSpPr>
            <a:spLocks noGrp="1" noChangeArrowheads="1"/>
          </p:cNvSpPr>
          <p:nvPr>
            <p:ph type="ftr" sz="quarter" idx="3"/>
          </p:nvPr>
        </p:nvSpPr>
        <p:spPr>
          <a:xfrm>
            <a:off x="3505200" y="64008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7590" name="Rectangle 6"/>
          <p:cNvSpPr>
            <a:spLocks noGrp="1" noChangeArrowheads="1"/>
          </p:cNvSpPr>
          <p:nvPr>
            <p:ph type="sldNum" sz="quarter" idx="4"/>
          </p:nvPr>
        </p:nvSpPr>
        <p:spPr>
          <a:xfrm>
            <a:off x="6934200" y="64008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09098DA-16E0-4647-9BFB-564F1D38723F}"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21435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744CE54-9210-4641-9BB3-6D66F21B7A0E}"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918833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C42D6C-E133-4BC4-A8D5-2265284D25F4}"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899895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52600" y="1524000"/>
            <a:ext cx="3429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524000"/>
            <a:ext cx="3429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E62C13D-D9BE-47D7-943D-41645A0D52F5}"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06627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8" name="Footer Placeholder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F76ED3E-788D-42F7-BEF8-9D7F59B8C115}"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56918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7D5A7C-364A-407A-AD68-B3651C255CB3}"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71872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9604E2F-952B-4F4E-A9D9-EF79031766CF}"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1871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D258486-A0B2-4AD4-BFF9-1B4C21F1C8BC}"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68548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F3EB69-3DBF-4DA9-B3CA-C54C63F98899}"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60025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48142D8-4E68-4A78-B897-801C24115793}"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845044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52600" y="304800"/>
            <a:ext cx="51054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3245E46-A95B-479F-8D57-4FC1B63C70C1}"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1204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ctrTitle"/>
          </p:nvPr>
        </p:nvSpPr>
        <p:spPr>
          <a:xfrm>
            <a:off x="533400" y="1295400"/>
            <a:ext cx="8229600" cy="1143000"/>
          </a:xfrm>
        </p:spPr>
        <p:txBody>
          <a:bodyPr/>
          <a:lstStyle>
            <a:lvl1pPr algn="r">
              <a:defRPr sz="4400"/>
            </a:lvl1pPr>
          </a:lstStyle>
          <a:p>
            <a:pPr lvl="0"/>
            <a:r>
              <a:rPr lang="en-US" altLang="en-US" noProof="0" smtClean="0"/>
              <a:t>Click to edit Master title style</a:t>
            </a:r>
          </a:p>
        </p:txBody>
      </p:sp>
      <p:sp>
        <p:nvSpPr>
          <p:cNvPr id="67587" name="Rectangle 3"/>
          <p:cNvSpPr>
            <a:spLocks noGrp="1" noChangeArrowheads="1"/>
          </p:cNvSpPr>
          <p:nvPr>
            <p:ph type="subTitle" idx="1"/>
          </p:nvPr>
        </p:nvSpPr>
        <p:spPr>
          <a:xfrm>
            <a:off x="4572000" y="2819400"/>
            <a:ext cx="4191000" cy="1295400"/>
          </a:xfrm>
        </p:spPr>
        <p:txBody>
          <a:bodyPr/>
          <a:lstStyle>
            <a:lvl1pPr marL="0" indent="0" algn="ctr">
              <a:buFontTx/>
              <a:buNone/>
              <a:defRPr/>
            </a:lvl1pPr>
          </a:lstStyle>
          <a:p>
            <a:pPr lvl="0"/>
            <a:r>
              <a:rPr lang="en-US" altLang="en-US" noProof="0" smtClean="0"/>
              <a:t>Click to edit Master subtitle style</a:t>
            </a:r>
          </a:p>
        </p:txBody>
      </p:sp>
      <p:sp>
        <p:nvSpPr>
          <p:cNvPr id="67588" name="Rectangle 4"/>
          <p:cNvSpPr>
            <a:spLocks noGrp="1" noChangeArrowheads="1"/>
          </p:cNvSpPr>
          <p:nvPr>
            <p:ph type="dt" sz="half" idx="2"/>
          </p:nvPr>
        </p:nvSpPr>
        <p:spPr>
          <a:xfrm>
            <a:off x="304800" y="64008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7589" name="Rectangle 5"/>
          <p:cNvSpPr>
            <a:spLocks noGrp="1" noChangeArrowheads="1"/>
          </p:cNvSpPr>
          <p:nvPr>
            <p:ph type="ftr" sz="quarter" idx="3"/>
          </p:nvPr>
        </p:nvSpPr>
        <p:spPr>
          <a:xfrm>
            <a:off x="3505200" y="64008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7590" name="Rectangle 6"/>
          <p:cNvSpPr>
            <a:spLocks noGrp="1" noChangeArrowheads="1"/>
          </p:cNvSpPr>
          <p:nvPr>
            <p:ph type="sldNum" sz="quarter" idx="4"/>
          </p:nvPr>
        </p:nvSpPr>
        <p:spPr>
          <a:xfrm>
            <a:off x="6934200" y="64008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09098DA-16E0-4647-9BFB-564F1D38723F}"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17078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744CE54-9210-4641-9BB3-6D66F21B7A0E}"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72580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1C42D6C-E133-4BC4-A8D5-2265284D25F4}"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774157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52600" y="1524000"/>
            <a:ext cx="3429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524000"/>
            <a:ext cx="3429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E62C13D-D9BE-47D7-943D-41645A0D52F5}"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600917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8" name="Footer Placeholder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F76ED3E-788D-42F7-BEF8-9D7F59B8C115}"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26171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7D5A7C-364A-407A-AD68-B3651C255CB3}"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928478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9604E2F-952B-4F4E-A9D9-EF79031766CF}"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03899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D258486-A0B2-4AD4-BFF9-1B4C21F1C8BC}"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840006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F3EB69-3DBF-4DA9-B3CA-C54C63F98899}"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85830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48142D8-4E68-4A78-B897-801C24115793}"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581492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52600" y="304800"/>
            <a:ext cx="51054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3245E46-A95B-479F-8D57-4FC1B63C70C1}"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20148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4133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50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9799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86337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588868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26905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0914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39647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75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5849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18662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5.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12/13/2015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12/13/2015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bwMode="auto">
          <a:xfrm>
            <a:off x="1752600" y="304800"/>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6563" name="Rectangle 3"/>
          <p:cNvSpPr>
            <a:spLocks noGrp="1" noChangeArrowheads="1"/>
          </p:cNvSpPr>
          <p:nvPr>
            <p:ph type="body" idx="1"/>
          </p:nvPr>
        </p:nvSpPr>
        <p:spPr bwMode="auto">
          <a:xfrm>
            <a:off x="1752600" y="1524000"/>
            <a:ext cx="7010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6564" name="Rectangle 4"/>
          <p:cNvSpPr>
            <a:spLocks noGrp="1" noChangeArrowheads="1"/>
          </p:cNvSpPr>
          <p:nvPr>
            <p:ph type="dt" sz="half" idx="2"/>
          </p:nvPr>
        </p:nvSpPr>
        <p:spPr bwMode="auto">
          <a:xfrm>
            <a:off x="19050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6565" name="Rectangle 5"/>
          <p:cNvSpPr>
            <a:spLocks noGrp="1" noChangeArrowheads="1"/>
          </p:cNvSpPr>
          <p:nvPr>
            <p:ph type="ftr" sz="quarter" idx="3"/>
          </p:nvPr>
        </p:nvSpPr>
        <p:spPr bwMode="auto">
          <a:xfrm>
            <a:off x="4316413" y="6400800"/>
            <a:ext cx="2084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6566" name="Rectangle 6"/>
          <p:cNvSpPr>
            <a:spLocks noGrp="1" noChangeArrowheads="1"/>
          </p:cNvSpPr>
          <p:nvPr>
            <p:ph type="sldNum" sz="quarter" idx="4"/>
          </p:nvPr>
        </p:nvSpPr>
        <p:spPr bwMode="auto">
          <a:xfrm>
            <a:off x="73914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CC6611A-5572-40E1-AF57-107D01C1E7F6}"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6737007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txStyles>
    <p:titleStyle>
      <a:lvl1pPr algn="l" rtl="0" fontAlgn="base">
        <a:spcBef>
          <a:spcPct val="0"/>
        </a:spcBef>
        <a:spcAft>
          <a:spcPct val="0"/>
        </a:spcAft>
        <a:defRPr sz="4000" b="1" kern="1200">
          <a:solidFill>
            <a:schemeClr val="tx2"/>
          </a:solidFill>
          <a:latin typeface="+mj-lt"/>
          <a:ea typeface="+mj-ea"/>
          <a:cs typeface="+mj-cs"/>
        </a:defRPr>
      </a:lvl1pPr>
      <a:lvl2pPr algn="l" rtl="0" fontAlgn="base">
        <a:spcBef>
          <a:spcPct val="0"/>
        </a:spcBef>
        <a:spcAft>
          <a:spcPct val="0"/>
        </a:spcAft>
        <a:defRPr sz="4000" b="1">
          <a:solidFill>
            <a:schemeClr val="tx2"/>
          </a:solidFill>
          <a:latin typeface="Arial" panose="020B0604020202020204" pitchFamily="34" charset="0"/>
        </a:defRPr>
      </a:lvl2pPr>
      <a:lvl3pPr algn="l" rtl="0" fontAlgn="base">
        <a:spcBef>
          <a:spcPct val="0"/>
        </a:spcBef>
        <a:spcAft>
          <a:spcPct val="0"/>
        </a:spcAft>
        <a:defRPr sz="4000" b="1">
          <a:solidFill>
            <a:schemeClr val="tx2"/>
          </a:solidFill>
          <a:latin typeface="Arial" panose="020B0604020202020204" pitchFamily="34" charset="0"/>
        </a:defRPr>
      </a:lvl3pPr>
      <a:lvl4pPr algn="l" rtl="0" fontAlgn="base">
        <a:spcBef>
          <a:spcPct val="0"/>
        </a:spcBef>
        <a:spcAft>
          <a:spcPct val="0"/>
        </a:spcAft>
        <a:defRPr sz="4000" b="1">
          <a:solidFill>
            <a:schemeClr val="tx2"/>
          </a:solidFill>
          <a:latin typeface="Arial" panose="020B0604020202020204" pitchFamily="34" charset="0"/>
        </a:defRPr>
      </a:lvl4pPr>
      <a:lvl5pPr algn="l" rtl="0" fontAlgn="base">
        <a:spcBef>
          <a:spcPct val="0"/>
        </a:spcBef>
        <a:spcAft>
          <a:spcPct val="0"/>
        </a:spcAft>
        <a:defRPr sz="4000" b="1">
          <a:solidFill>
            <a:schemeClr val="tx2"/>
          </a:solidFill>
          <a:latin typeface="Arial" panose="020B0604020202020204" pitchFamily="34" charset="0"/>
        </a:defRPr>
      </a:lvl5pPr>
      <a:lvl6pPr marL="457200" algn="l" rtl="0" fontAlgn="base">
        <a:spcBef>
          <a:spcPct val="0"/>
        </a:spcBef>
        <a:spcAft>
          <a:spcPct val="0"/>
        </a:spcAft>
        <a:defRPr sz="4000" b="1">
          <a:solidFill>
            <a:schemeClr val="tx2"/>
          </a:solidFill>
          <a:latin typeface="Arial" panose="020B0604020202020204" pitchFamily="34" charset="0"/>
        </a:defRPr>
      </a:lvl6pPr>
      <a:lvl7pPr marL="914400" algn="l" rtl="0" fontAlgn="base">
        <a:spcBef>
          <a:spcPct val="0"/>
        </a:spcBef>
        <a:spcAft>
          <a:spcPct val="0"/>
        </a:spcAft>
        <a:defRPr sz="4000" b="1">
          <a:solidFill>
            <a:schemeClr val="tx2"/>
          </a:solidFill>
          <a:latin typeface="Arial" panose="020B0604020202020204" pitchFamily="34" charset="0"/>
        </a:defRPr>
      </a:lvl7pPr>
      <a:lvl8pPr marL="1371600" algn="l" rtl="0" fontAlgn="base">
        <a:spcBef>
          <a:spcPct val="0"/>
        </a:spcBef>
        <a:spcAft>
          <a:spcPct val="0"/>
        </a:spcAft>
        <a:defRPr sz="4000" b="1">
          <a:solidFill>
            <a:schemeClr val="tx2"/>
          </a:solidFill>
          <a:latin typeface="Arial" panose="020B0604020202020204" pitchFamily="34" charset="0"/>
        </a:defRPr>
      </a:lvl8pPr>
      <a:lvl9pPr marL="1828800" algn="l" rtl="0" fontAlgn="base">
        <a:spcBef>
          <a:spcPct val="0"/>
        </a:spcBef>
        <a:spcAft>
          <a:spcPct val="0"/>
        </a:spcAft>
        <a:defRPr sz="4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bwMode="auto">
          <a:xfrm>
            <a:off x="1752600" y="304800"/>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6563" name="Rectangle 3"/>
          <p:cNvSpPr>
            <a:spLocks noGrp="1" noChangeArrowheads="1"/>
          </p:cNvSpPr>
          <p:nvPr>
            <p:ph type="body" idx="1"/>
          </p:nvPr>
        </p:nvSpPr>
        <p:spPr bwMode="auto">
          <a:xfrm>
            <a:off x="1752600" y="1524000"/>
            <a:ext cx="7010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6564" name="Rectangle 4"/>
          <p:cNvSpPr>
            <a:spLocks noGrp="1" noChangeArrowheads="1"/>
          </p:cNvSpPr>
          <p:nvPr>
            <p:ph type="dt" sz="half" idx="2"/>
          </p:nvPr>
        </p:nvSpPr>
        <p:spPr bwMode="auto">
          <a:xfrm>
            <a:off x="19050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6565" name="Rectangle 5"/>
          <p:cNvSpPr>
            <a:spLocks noGrp="1" noChangeArrowheads="1"/>
          </p:cNvSpPr>
          <p:nvPr>
            <p:ph type="ftr" sz="quarter" idx="3"/>
          </p:nvPr>
        </p:nvSpPr>
        <p:spPr bwMode="auto">
          <a:xfrm>
            <a:off x="4316413" y="6400800"/>
            <a:ext cx="2084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66566" name="Rectangle 6"/>
          <p:cNvSpPr>
            <a:spLocks noGrp="1" noChangeArrowheads="1"/>
          </p:cNvSpPr>
          <p:nvPr>
            <p:ph type="sldNum" sz="quarter" idx="4"/>
          </p:nvPr>
        </p:nvSpPr>
        <p:spPr bwMode="auto">
          <a:xfrm>
            <a:off x="73914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CC6611A-5572-40E1-AF57-107D01C1E7F6}" type="slidenum">
              <a:rPr kumimoji="0" lang="en-US" alt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7271760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txStyles>
    <p:titleStyle>
      <a:lvl1pPr algn="l" rtl="0" fontAlgn="base">
        <a:spcBef>
          <a:spcPct val="0"/>
        </a:spcBef>
        <a:spcAft>
          <a:spcPct val="0"/>
        </a:spcAft>
        <a:defRPr sz="4000" b="1" kern="1200">
          <a:solidFill>
            <a:schemeClr val="tx2"/>
          </a:solidFill>
          <a:latin typeface="+mj-lt"/>
          <a:ea typeface="+mj-ea"/>
          <a:cs typeface="+mj-cs"/>
        </a:defRPr>
      </a:lvl1pPr>
      <a:lvl2pPr algn="l" rtl="0" fontAlgn="base">
        <a:spcBef>
          <a:spcPct val="0"/>
        </a:spcBef>
        <a:spcAft>
          <a:spcPct val="0"/>
        </a:spcAft>
        <a:defRPr sz="4000" b="1">
          <a:solidFill>
            <a:schemeClr val="tx2"/>
          </a:solidFill>
          <a:latin typeface="Arial" panose="020B0604020202020204" pitchFamily="34" charset="0"/>
        </a:defRPr>
      </a:lvl2pPr>
      <a:lvl3pPr algn="l" rtl="0" fontAlgn="base">
        <a:spcBef>
          <a:spcPct val="0"/>
        </a:spcBef>
        <a:spcAft>
          <a:spcPct val="0"/>
        </a:spcAft>
        <a:defRPr sz="4000" b="1">
          <a:solidFill>
            <a:schemeClr val="tx2"/>
          </a:solidFill>
          <a:latin typeface="Arial" panose="020B0604020202020204" pitchFamily="34" charset="0"/>
        </a:defRPr>
      </a:lvl3pPr>
      <a:lvl4pPr algn="l" rtl="0" fontAlgn="base">
        <a:spcBef>
          <a:spcPct val="0"/>
        </a:spcBef>
        <a:spcAft>
          <a:spcPct val="0"/>
        </a:spcAft>
        <a:defRPr sz="4000" b="1">
          <a:solidFill>
            <a:schemeClr val="tx2"/>
          </a:solidFill>
          <a:latin typeface="Arial" panose="020B0604020202020204" pitchFamily="34" charset="0"/>
        </a:defRPr>
      </a:lvl4pPr>
      <a:lvl5pPr algn="l" rtl="0" fontAlgn="base">
        <a:spcBef>
          <a:spcPct val="0"/>
        </a:spcBef>
        <a:spcAft>
          <a:spcPct val="0"/>
        </a:spcAft>
        <a:defRPr sz="4000" b="1">
          <a:solidFill>
            <a:schemeClr val="tx2"/>
          </a:solidFill>
          <a:latin typeface="Arial" panose="020B0604020202020204" pitchFamily="34" charset="0"/>
        </a:defRPr>
      </a:lvl5pPr>
      <a:lvl6pPr marL="457200" algn="l" rtl="0" fontAlgn="base">
        <a:spcBef>
          <a:spcPct val="0"/>
        </a:spcBef>
        <a:spcAft>
          <a:spcPct val="0"/>
        </a:spcAft>
        <a:defRPr sz="4000" b="1">
          <a:solidFill>
            <a:schemeClr val="tx2"/>
          </a:solidFill>
          <a:latin typeface="Arial" panose="020B0604020202020204" pitchFamily="34" charset="0"/>
        </a:defRPr>
      </a:lvl6pPr>
      <a:lvl7pPr marL="914400" algn="l" rtl="0" fontAlgn="base">
        <a:spcBef>
          <a:spcPct val="0"/>
        </a:spcBef>
        <a:spcAft>
          <a:spcPct val="0"/>
        </a:spcAft>
        <a:defRPr sz="4000" b="1">
          <a:solidFill>
            <a:schemeClr val="tx2"/>
          </a:solidFill>
          <a:latin typeface="Arial" panose="020B0604020202020204" pitchFamily="34" charset="0"/>
        </a:defRPr>
      </a:lvl7pPr>
      <a:lvl8pPr marL="1371600" algn="l" rtl="0" fontAlgn="base">
        <a:spcBef>
          <a:spcPct val="0"/>
        </a:spcBef>
        <a:spcAft>
          <a:spcPct val="0"/>
        </a:spcAft>
        <a:defRPr sz="4000" b="1">
          <a:solidFill>
            <a:schemeClr val="tx2"/>
          </a:solidFill>
          <a:latin typeface="Arial" panose="020B0604020202020204" pitchFamily="34" charset="0"/>
        </a:defRPr>
      </a:lvl8pPr>
      <a:lvl9pPr marL="1828800" algn="l" rtl="0" fontAlgn="base">
        <a:spcBef>
          <a:spcPct val="0"/>
        </a:spcBef>
        <a:spcAft>
          <a:spcPct val="0"/>
        </a:spcAft>
        <a:defRPr sz="4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50ACC7-3908-4E49-80D3-73D7F0FDBFD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12/13/2015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2FA3C6-7C60-430F-B028-42B5104B86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9424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bpnews.net/images/IMG20062271274HI.jpg" TargetMode="Externa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2.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3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29210"/>
            <a:ext cx="4680858" cy="4154984"/>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endParaRPr lang="en-US" sz="2400" b="1" dirty="0" smtClean="0">
              <a:latin typeface="Arial Narrow" panose="020B0606020202030204" pitchFamily="34" charset="0"/>
            </a:endParaRPr>
          </a:p>
          <a:p>
            <a:pPr marL="342900" indent="-342900">
              <a:buFont typeface="+mj-lt"/>
              <a:buAutoNum type="arabicPeriod"/>
            </a:pPr>
            <a:r>
              <a:rPr lang="en-US" sz="2400" b="1" dirty="0" smtClean="0">
                <a:latin typeface="Arial Narrow" panose="020B0606020202030204" pitchFamily="34" charset="0"/>
              </a:rPr>
              <a:t>Creation &amp; Evolution (12-13)</a:t>
            </a:r>
          </a:p>
          <a:p>
            <a:pPr marL="342900" indent="-342900">
              <a:buFont typeface="+mj-lt"/>
              <a:buAutoNum type="arabicPeriod"/>
            </a:pPr>
            <a:r>
              <a:rPr lang="en-US" sz="2400" dirty="0" smtClean="0">
                <a:latin typeface="Arial Narrow" panose="020B0606020202030204" pitchFamily="34" charset="0"/>
              </a:rPr>
              <a:t>The Genesis Flood (12-20)</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51494"/>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738664"/>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p>
          <a:p>
            <a:pPr algn="ctr"/>
            <a:r>
              <a:rPr lang="en-US" sz="1400" i="1" dirty="0" smtClean="0">
                <a:latin typeface="Baskerville Old Face" panose="02020602080505020303" pitchFamily="18" charset="0"/>
              </a:rPr>
              <a:t>(Old Testament Studies &amp; Biblical Languages)</a:t>
            </a:r>
            <a:endParaRPr lang="en-US" sz="1400" i="1" dirty="0">
              <a:latin typeface="Baskerville Old Face" panose="02020602080505020303" pitchFamily="18" charset="0"/>
            </a:endParaRPr>
          </a:p>
        </p:txBody>
      </p:sp>
      <p:sp>
        <p:nvSpPr>
          <p:cNvPr id="8" name="TextBox 7"/>
          <p:cNvSpPr txBox="1"/>
          <p:nvPr/>
        </p:nvSpPr>
        <p:spPr>
          <a:xfrm>
            <a:off x="974068" y="4153879"/>
            <a:ext cx="7239405" cy="1938992"/>
          </a:xfrm>
          <a:prstGeom prst="rect">
            <a:avLst/>
          </a:prstGeom>
          <a:noFill/>
        </p:spPr>
        <p:txBody>
          <a:bodyPr wrap="square" rtlCol="0">
            <a:spAutoFit/>
          </a:bodyPr>
          <a:lstStyle/>
          <a:p>
            <a:pPr algn="ctr"/>
            <a:r>
              <a:rPr lang="en-US" sz="3200" b="1" i="1" dirty="0" smtClean="0">
                <a:solidFill>
                  <a:srgbClr val="002060"/>
                </a:solidFill>
                <a:latin typeface="Baskerville Old Face" panose="02020602080505020303" pitchFamily="18" charset="0"/>
              </a:rPr>
              <a:t>The Canon &amp; </a:t>
            </a:r>
            <a:r>
              <a:rPr lang="en-US" sz="3200" b="1" i="1" dirty="0">
                <a:solidFill>
                  <a:srgbClr val="002060"/>
                </a:solidFill>
                <a:latin typeface="Baskerville Old Face" panose="02020602080505020303" pitchFamily="18" charset="0"/>
              </a:rPr>
              <a:t>T</a:t>
            </a:r>
            <a:r>
              <a:rPr lang="en-US" sz="3200" b="1" i="1" dirty="0" smtClean="0">
                <a:solidFill>
                  <a:srgbClr val="002060"/>
                </a:solidFill>
                <a:latin typeface="Baskerville Old Face" panose="02020602080505020303" pitchFamily="18" charset="0"/>
              </a:rPr>
              <a:t>he Apocrypha</a:t>
            </a:r>
          </a:p>
          <a:p>
            <a:pPr algn="ctr"/>
            <a:endParaRPr lang="en-US" sz="3200" i="1" dirty="0" smtClean="0">
              <a:latin typeface="Baskerville Old Face" panose="02020602080505020303" pitchFamily="18" charset="0"/>
            </a:endParaRPr>
          </a:p>
          <a:p>
            <a:pPr algn="ctr"/>
            <a:r>
              <a:rPr lang="en-US" sz="2800" dirty="0" smtClean="0">
                <a:latin typeface="Baskerville Old Face" panose="02020602080505020303" pitchFamily="18" charset="0"/>
              </a:rPr>
              <a:t>Three Lessons (9:00 am; 9:50 am; 5:30 pm)</a:t>
            </a:r>
          </a:p>
          <a:p>
            <a:pPr algn="ctr"/>
            <a:r>
              <a:rPr lang="en-US" sz="2800" b="1" dirty="0" smtClean="0">
                <a:latin typeface="Baskerville Old Face" panose="02020602080505020303" pitchFamily="18" charset="0"/>
              </a:rPr>
              <a:t>February 7, 2015</a:t>
            </a:r>
            <a:endParaRPr lang="en-US" sz="28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&amp;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6" name="TextBox 5"/>
          <p:cNvSpPr txBox="1"/>
          <p:nvPr/>
        </p:nvSpPr>
        <p:spPr>
          <a:xfrm>
            <a:off x="477795" y="3432074"/>
            <a:ext cx="8402010"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There are two contrasting views of the origin of life &amp; universe</a:t>
            </a:r>
          </a:p>
        </p:txBody>
      </p:sp>
    </p:spTree>
    <p:extLst>
      <p:ext uri="{BB962C8B-B14F-4D97-AF65-F5344CB8AC3E}">
        <p14:creationId xmlns:p14="http://schemas.microsoft.com/office/powerpoint/2010/main" val="329859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333333"/>
        </a:solidFill>
        <a:effectLst/>
      </p:bgPr>
    </p:bg>
    <p:spTree>
      <p:nvGrpSpPr>
        <p:cNvPr id="1" name=""/>
        <p:cNvGrpSpPr/>
        <p:nvPr/>
      </p:nvGrpSpPr>
      <p:grpSpPr>
        <a:xfrm>
          <a:off x="0" y="0"/>
          <a:ext cx="0" cy="0"/>
          <a:chOff x="0" y="0"/>
          <a:chExt cx="0" cy="0"/>
        </a:xfrm>
      </p:grpSpPr>
      <p:pic>
        <p:nvPicPr>
          <p:cNvPr id="73734" name="Picture 6" descr="eart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288"/>
            <a:ext cx="6934200" cy="6872288"/>
          </a:xfrm>
          <a:prstGeom prst="rect">
            <a:avLst/>
          </a:prstGeom>
          <a:noFill/>
          <a:extLst>
            <a:ext uri="{909E8E84-426E-40DD-AFC4-6F175D3DCCD1}">
              <a14:hiddenFill xmlns:a14="http://schemas.microsoft.com/office/drawing/2010/main">
                <a:solidFill>
                  <a:srgbClr val="FFFFFF"/>
                </a:solidFill>
              </a14:hiddenFill>
            </a:ext>
          </a:extLst>
        </p:spPr>
      </p:pic>
      <p:sp>
        <p:nvSpPr>
          <p:cNvPr id="73735" name="Text Box 7"/>
          <p:cNvSpPr txBox="1">
            <a:spLocks noChangeArrowheads="1"/>
          </p:cNvSpPr>
          <p:nvPr/>
        </p:nvSpPr>
        <p:spPr bwMode="auto">
          <a:xfrm>
            <a:off x="1676400" y="2286000"/>
            <a:ext cx="5867400" cy="2654300"/>
          </a:xfrm>
          <a:prstGeom prst="rect">
            <a:avLst/>
          </a:prstGeom>
          <a:solidFill>
            <a:schemeClr val="bg1"/>
          </a:solidFill>
          <a:ln w="76200" cmpd="tri">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Rounded MT Bold" panose="020F0704030504030204" pitchFamily="34" charset="0"/>
                <a:ea typeface="+mn-ea"/>
                <a:cs typeface="+mn-cs"/>
              </a:rPr>
              <a:t>The Bible Teaches</a:t>
            </a:r>
          </a:p>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Rounded MT Bold" panose="020F0704030504030204" pitchFamily="34" charset="0"/>
                <a:ea typeface="+mn-ea"/>
                <a:cs typeface="+mn-cs"/>
              </a:rPr>
              <a:t>That God Created</a:t>
            </a:r>
          </a:p>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Rounded MT Bold" panose="020F0704030504030204" pitchFamily="34" charset="0"/>
                <a:ea typeface="+mn-ea"/>
                <a:cs typeface="+mn-cs"/>
              </a:rPr>
              <a:t>The World &amp; All Things In It</a:t>
            </a:r>
          </a:p>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Rounded MT Bold" panose="020F0704030504030204" pitchFamily="34" charset="0"/>
                <a:ea typeface="+mn-ea"/>
                <a:cs typeface="+mn-cs"/>
              </a:rPr>
              <a:t>In Six Literal Days</a:t>
            </a:r>
          </a:p>
        </p:txBody>
      </p:sp>
      <p:sp>
        <p:nvSpPr>
          <p:cNvPr id="73736" name="AutoShape 8"/>
          <p:cNvSpPr>
            <a:spLocks noChangeArrowheads="1"/>
          </p:cNvSpPr>
          <p:nvPr/>
        </p:nvSpPr>
        <p:spPr bwMode="auto">
          <a:xfrm rot="-546729">
            <a:off x="1143000" y="914400"/>
            <a:ext cx="5943600" cy="4267200"/>
          </a:xfrm>
          <a:prstGeom prst="foldedCorner">
            <a:avLst>
              <a:gd name="adj" fmla="val 14824"/>
            </a:avLst>
          </a:prstGeom>
          <a:solidFill>
            <a:srgbClr val="CC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Man Teaches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That It All Began With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From Non-Living Matter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And Evolved Into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Its Present Form </a:t>
            </a:r>
          </a:p>
        </p:txBody>
      </p:sp>
    </p:spTree>
    <p:extLst>
      <p:ext uri="{BB962C8B-B14F-4D97-AF65-F5344CB8AC3E}">
        <p14:creationId xmlns:p14="http://schemas.microsoft.com/office/powerpoint/2010/main" val="1311288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736"/>
                                        </p:tgtEl>
                                        <p:attrNameLst>
                                          <p:attrName>style.visibility</p:attrName>
                                        </p:attrNameLst>
                                      </p:cBhvr>
                                      <p:to>
                                        <p:strVal val="visible"/>
                                      </p:to>
                                    </p:set>
                                    <p:animEffect transition="in" filter="wipe(left)">
                                      <p:cBhvr>
                                        <p:cTn id="7" dur="2000"/>
                                        <p:tgtEl>
                                          <p:spTgt spid="73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5F5F5F"/>
        </a:solidFill>
        <a:effectLst/>
      </p:bgPr>
    </p:bg>
    <p:spTree>
      <p:nvGrpSpPr>
        <p:cNvPr id="1" name=""/>
        <p:cNvGrpSpPr/>
        <p:nvPr/>
      </p:nvGrpSpPr>
      <p:grpSpPr>
        <a:xfrm>
          <a:off x="0" y="0"/>
          <a:ext cx="0" cy="0"/>
          <a:chOff x="0" y="0"/>
          <a:chExt cx="0" cy="0"/>
        </a:xfrm>
      </p:grpSpPr>
      <p:sp>
        <p:nvSpPr>
          <p:cNvPr id="75784" name="AutoShape 8"/>
          <p:cNvSpPr>
            <a:spLocks noChangeArrowheads="1"/>
          </p:cNvSpPr>
          <p:nvPr/>
        </p:nvSpPr>
        <p:spPr bwMode="auto">
          <a:xfrm>
            <a:off x="6096000" y="1143000"/>
            <a:ext cx="1676400" cy="2514600"/>
          </a:xfrm>
          <a:prstGeom prst="downArrow">
            <a:avLst>
              <a:gd name="adj1" fmla="val 59093"/>
              <a:gd name="adj2" fmla="val 37500"/>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5783" name="AutoShape 7"/>
          <p:cNvSpPr>
            <a:spLocks noChangeArrowheads="1"/>
          </p:cNvSpPr>
          <p:nvPr/>
        </p:nvSpPr>
        <p:spPr bwMode="auto">
          <a:xfrm>
            <a:off x="1447800" y="1143000"/>
            <a:ext cx="1676400" cy="2514600"/>
          </a:xfrm>
          <a:prstGeom prst="downArrow">
            <a:avLst>
              <a:gd name="adj1" fmla="val 59093"/>
              <a:gd name="adj2" fmla="val 37500"/>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5780" name="Text Box 4"/>
          <p:cNvSpPr txBox="1">
            <a:spLocks noChangeArrowheads="1"/>
          </p:cNvSpPr>
          <p:nvPr/>
        </p:nvSpPr>
        <p:spPr bwMode="auto">
          <a:xfrm>
            <a:off x="2133600" y="838200"/>
            <a:ext cx="655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5781" name="Rectangle 5"/>
          <p:cNvSpPr>
            <a:spLocks noChangeArrowheads="1"/>
          </p:cNvSpPr>
          <p:nvPr/>
        </p:nvSpPr>
        <p:spPr bwMode="auto">
          <a:xfrm>
            <a:off x="533400" y="381000"/>
            <a:ext cx="3429000" cy="1143000"/>
          </a:xfrm>
          <a:prstGeom prst="rect">
            <a:avLst/>
          </a:prstGeom>
          <a:solidFill>
            <a:srgbClr val="CC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The Bible Says:</a:t>
            </a:r>
          </a:p>
        </p:txBody>
      </p:sp>
      <p:sp>
        <p:nvSpPr>
          <p:cNvPr id="75782" name="Rectangle 6"/>
          <p:cNvSpPr>
            <a:spLocks noChangeArrowheads="1"/>
          </p:cNvSpPr>
          <p:nvPr/>
        </p:nvSpPr>
        <p:spPr bwMode="auto">
          <a:xfrm>
            <a:off x="5105400" y="381000"/>
            <a:ext cx="3429000" cy="1143000"/>
          </a:xfrm>
          <a:prstGeom prst="rect">
            <a:avLst/>
          </a:prstGeom>
          <a:solidFill>
            <a:srgbClr val="CC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Man Says:</a:t>
            </a:r>
          </a:p>
        </p:txBody>
      </p:sp>
      <p:sp>
        <p:nvSpPr>
          <p:cNvPr id="75785" name="Text Box 9"/>
          <p:cNvSpPr txBox="1">
            <a:spLocks noChangeArrowheads="1"/>
          </p:cNvSpPr>
          <p:nvPr/>
        </p:nvSpPr>
        <p:spPr bwMode="auto">
          <a:xfrm>
            <a:off x="381000" y="4038600"/>
            <a:ext cx="3733800" cy="11906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Rounded MT Bold" panose="020F0704030504030204" pitchFamily="34" charset="0"/>
                <a:ea typeface="+mn-ea"/>
                <a:cs typeface="+mn-cs"/>
              </a:rPr>
              <a:t>The Genesis Account</a:t>
            </a:r>
          </a:p>
        </p:txBody>
      </p:sp>
      <p:sp>
        <p:nvSpPr>
          <p:cNvPr id="75786" name="Text Box 10"/>
          <p:cNvSpPr txBox="1">
            <a:spLocks noChangeArrowheads="1"/>
          </p:cNvSpPr>
          <p:nvPr/>
        </p:nvSpPr>
        <p:spPr bwMode="auto">
          <a:xfrm>
            <a:off x="5029200" y="4038600"/>
            <a:ext cx="3733800" cy="641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6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Rounded MT Bold" panose="020F0704030504030204" pitchFamily="34" charset="0"/>
                <a:ea typeface="+mn-ea"/>
                <a:cs typeface="+mn-cs"/>
              </a:rPr>
              <a:t>Evolution</a:t>
            </a:r>
          </a:p>
        </p:txBody>
      </p:sp>
      <p:sp>
        <p:nvSpPr>
          <p:cNvPr id="2" name="TextBox 1"/>
          <p:cNvSpPr txBox="1"/>
          <p:nvPr/>
        </p:nvSpPr>
        <p:spPr>
          <a:xfrm>
            <a:off x="0" y="5428218"/>
            <a:ext cx="9144000" cy="707886"/>
          </a:xfrm>
          <a:prstGeom prst="rect">
            <a:avLst/>
          </a:prstGeom>
          <a:noFill/>
        </p:spPr>
        <p:txBody>
          <a:bodyPr wrap="square" rtlCol="0">
            <a:spAutoFit/>
          </a:bodyPr>
          <a:lstStyle/>
          <a:p>
            <a:pPr algn="ctr"/>
            <a:r>
              <a:rPr lang="en-US" sz="4000" i="1" dirty="0" smtClean="0">
                <a:solidFill>
                  <a:srgbClr val="FFFF00"/>
                </a:solidFill>
                <a:effectLst>
                  <a:outerShdw blurRad="38100" dist="38100" dir="2700000" algn="tl">
                    <a:srgbClr val="000000">
                      <a:alpha val="43137"/>
                    </a:srgbClr>
                  </a:outerShdw>
                </a:effectLst>
                <a:latin typeface="Arial Rounded MT Bold" panose="020F0704030504030204" pitchFamily="34" charset="0"/>
              </a:rPr>
              <a:t>Both are matters of FAITH!</a:t>
            </a:r>
            <a:endParaRPr lang="en-US" sz="4000" i="1"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804151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5785"/>
                                        </p:tgtEl>
                                        <p:attrNameLst>
                                          <p:attrName>style.visibility</p:attrName>
                                        </p:attrNameLst>
                                      </p:cBhvr>
                                      <p:to>
                                        <p:strVal val="visible"/>
                                      </p:to>
                                    </p:set>
                                    <p:animEffect transition="in" filter="fade">
                                      <p:cBhvr>
                                        <p:cTn id="7" dur="1000"/>
                                        <p:tgtEl>
                                          <p:spTgt spid="75785"/>
                                        </p:tgtEl>
                                      </p:cBhvr>
                                    </p:animEffect>
                                    <p:anim calcmode="lin" valueType="num">
                                      <p:cBhvr>
                                        <p:cTn id="8" dur="1000" fill="hold"/>
                                        <p:tgtEl>
                                          <p:spTgt spid="75785"/>
                                        </p:tgtEl>
                                        <p:attrNameLst>
                                          <p:attrName>ppt_x</p:attrName>
                                        </p:attrNameLst>
                                      </p:cBhvr>
                                      <p:tavLst>
                                        <p:tav tm="0">
                                          <p:val>
                                            <p:strVal val="#ppt_x"/>
                                          </p:val>
                                        </p:tav>
                                        <p:tav tm="100000">
                                          <p:val>
                                            <p:strVal val="#ppt_x"/>
                                          </p:val>
                                        </p:tav>
                                      </p:tavLst>
                                    </p:anim>
                                    <p:anim calcmode="lin" valueType="num">
                                      <p:cBhvr>
                                        <p:cTn id="9" dur="1000" fill="hold"/>
                                        <p:tgtEl>
                                          <p:spTgt spid="7578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5783"/>
                                        </p:tgtEl>
                                        <p:attrNameLst>
                                          <p:attrName>style.visibility</p:attrName>
                                        </p:attrNameLst>
                                      </p:cBhvr>
                                      <p:to>
                                        <p:strVal val="visible"/>
                                      </p:to>
                                    </p:set>
                                    <p:animEffect transition="in" filter="fade">
                                      <p:cBhvr>
                                        <p:cTn id="12" dur="1000"/>
                                        <p:tgtEl>
                                          <p:spTgt spid="75783"/>
                                        </p:tgtEl>
                                      </p:cBhvr>
                                    </p:animEffect>
                                    <p:anim calcmode="lin" valueType="num">
                                      <p:cBhvr>
                                        <p:cTn id="13" dur="1000" fill="hold"/>
                                        <p:tgtEl>
                                          <p:spTgt spid="75783"/>
                                        </p:tgtEl>
                                        <p:attrNameLst>
                                          <p:attrName>ppt_x</p:attrName>
                                        </p:attrNameLst>
                                      </p:cBhvr>
                                      <p:tavLst>
                                        <p:tav tm="0">
                                          <p:val>
                                            <p:strVal val="#ppt_x"/>
                                          </p:val>
                                        </p:tav>
                                        <p:tav tm="100000">
                                          <p:val>
                                            <p:strVal val="#ppt_x"/>
                                          </p:val>
                                        </p:tav>
                                      </p:tavLst>
                                    </p:anim>
                                    <p:anim calcmode="lin" valueType="num">
                                      <p:cBhvr>
                                        <p:cTn id="14" dur="1000" fill="hold"/>
                                        <p:tgtEl>
                                          <p:spTgt spid="75783"/>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75784"/>
                                        </p:tgtEl>
                                        <p:attrNameLst>
                                          <p:attrName>style.visibility</p:attrName>
                                        </p:attrNameLst>
                                      </p:cBhvr>
                                      <p:to>
                                        <p:strVal val="visible"/>
                                      </p:to>
                                    </p:set>
                                    <p:animEffect transition="in" filter="fade">
                                      <p:cBhvr>
                                        <p:cTn id="19" dur="1000"/>
                                        <p:tgtEl>
                                          <p:spTgt spid="75784"/>
                                        </p:tgtEl>
                                      </p:cBhvr>
                                    </p:animEffect>
                                    <p:anim calcmode="lin" valueType="num">
                                      <p:cBhvr>
                                        <p:cTn id="20" dur="1000" fill="hold"/>
                                        <p:tgtEl>
                                          <p:spTgt spid="75784"/>
                                        </p:tgtEl>
                                        <p:attrNameLst>
                                          <p:attrName>ppt_x</p:attrName>
                                        </p:attrNameLst>
                                      </p:cBhvr>
                                      <p:tavLst>
                                        <p:tav tm="0">
                                          <p:val>
                                            <p:strVal val="#ppt_x"/>
                                          </p:val>
                                        </p:tav>
                                        <p:tav tm="100000">
                                          <p:val>
                                            <p:strVal val="#ppt_x"/>
                                          </p:val>
                                        </p:tav>
                                      </p:tavLst>
                                    </p:anim>
                                    <p:anim calcmode="lin" valueType="num">
                                      <p:cBhvr>
                                        <p:cTn id="21" dur="1000" fill="hold"/>
                                        <p:tgtEl>
                                          <p:spTgt spid="7578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75786"/>
                                        </p:tgtEl>
                                        <p:attrNameLst>
                                          <p:attrName>style.visibility</p:attrName>
                                        </p:attrNameLst>
                                      </p:cBhvr>
                                      <p:to>
                                        <p:strVal val="visible"/>
                                      </p:to>
                                    </p:set>
                                    <p:animEffect transition="in" filter="fade">
                                      <p:cBhvr>
                                        <p:cTn id="24" dur="1000"/>
                                        <p:tgtEl>
                                          <p:spTgt spid="75786"/>
                                        </p:tgtEl>
                                      </p:cBhvr>
                                    </p:animEffect>
                                    <p:anim calcmode="lin" valueType="num">
                                      <p:cBhvr>
                                        <p:cTn id="25" dur="1000" fill="hold"/>
                                        <p:tgtEl>
                                          <p:spTgt spid="75786"/>
                                        </p:tgtEl>
                                        <p:attrNameLst>
                                          <p:attrName>ppt_x</p:attrName>
                                        </p:attrNameLst>
                                      </p:cBhvr>
                                      <p:tavLst>
                                        <p:tav tm="0">
                                          <p:val>
                                            <p:strVal val="#ppt_x"/>
                                          </p:val>
                                        </p:tav>
                                        <p:tav tm="100000">
                                          <p:val>
                                            <p:strVal val="#ppt_x"/>
                                          </p:val>
                                        </p:tav>
                                      </p:tavLst>
                                    </p:anim>
                                    <p:anim calcmode="lin" valueType="num">
                                      <p:cBhvr>
                                        <p:cTn id="26" dur="1000" fill="hold"/>
                                        <p:tgtEl>
                                          <p:spTgt spid="7578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4" grpId="0" animBg="1"/>
      <p:bldP spid="75783" grpId="0" animBg="1"/>
      <p:bldP spid="75785" grpId="0"/>
      <p:bldP spid="75786"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8745" y="595424"/>
            <a:ext cx="4826390" cy="4401205"/>
          </a:xfrm>
          <a:prstGeom prst="rect">
            <a:avLst/>
          </a:prstGeom>
          <a:no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“But as one examines the theory of evolution he is suddenly struck with the thought that it demands more faith than does the creation account of Genesis 1.”</a:t>
            </a:r>
            <a:endParaRPr lang="en-US" sz="4000" dirty="0">
              <a:latin typeface="Times New Roman" panose="02020603050405020304" pitchFamily="18" charset="0"/>
              <a:cs typeface="Times New Roman" panose="02020603050405020304" pitchFamily="18" charset="0"/>
            </a:endParaRPr>
          </a:p>
        </p:txBody>
      </p:sp>
      <p:pic>
        <p:nvPicPr>
          <p:cNvPr id="3074" name="Picture 2" descr="Dr. Roger E. Dickson"/>
          <p:cNvPicPr>
            <a:picLocks noChangeAspect="1" noChangeArrowheads="1"/>
          </p:cNvPicPr>
          <p:nvPr/>
        </p:nvPicPr>
        <p:blipFill rotWithShape="1">
          <a:blip r:embed="rId2">
            <a:extLst>
              <a:ext uri="{28A0092B-C50C-407E-A947-70E740481C1C}">
                <a14:useLocalDpi xmlns:a14="http://schemas.microsoft.com/office/drawing/2010/main" val="0"/>
              </a:ext>
            </a:extLst>
          </a:blip>
          <a:srcRect l="21030" t="7419" r="26814" b="4014"/>
          <a:stretch/>
        </p:blipFill>
        <p:spPr bwMode="auto">
          <a:xfrm>
            <a:off x="6273999" y="212314"/>
            <a:ext cx="2263945" cy="25837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96363" y="6283841"/>
            <a:ext cx="6018028" cy="461665"/>
          </a:xfrm>
          <a:prstGeom prst="rect">
            <a:avLst/>
          </a:prstGeom>
          <a:noFill/>
        </p:spPr>
        <p:txBody>
          <a:bodyPr wrap="square" rtlCol="0">
            <a:spAutoFit/>
          </a:bodyPr>
          <a:lstStyle/>
          <a:p>
            <a:pPr algn="r"/>
            <a:r>
              <a:rPr lang="en-US" sz="2400" i="1" dirty="0" smtClean="0">
                <a:latin typeface="Times New Roman" panose="02020603050405020304" pitchFamily="18" charset="0"/>
                <a:cs typeface="Times New Roman" panose="02020603050405020304" pitchFamily="18" charset="0"/>
              </a:rPr>
              <a:t>The Fall of Unbelief</a:t>
            </a:r>
            <a:r>
              <a:rPr lang="en-US" sz="2400" dirty="0" smtClean="0">
                <a:latin typeface="Times New Roman" panose="02020603050405020304" pitchFamily="18" charset="0"/>
                <a:cs typeface="Times New Roman" panose="02020603050405020304" pitchFamily="18" charset="0"/>
              </a:rPr>
              <a:t>, 186</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912097" y="2721935"/>
            <a:ext cx="3157870"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Roger E. Dickson, </a:t>
            </a:r>
            <a:r>
              <a:rPr lang="en-US" sz="2400" dirty="0" err="1" smtClean="0">
                <a:latin typeface="Times New Roman" panose="02020603050405020304" pitchFamily="18" charset="0"/>
                <a:cs typeface="Times New Roman" panose="02020603050405020304" pitchFamily="18" charset="0"/>
              </a:rPr>
              <a:t>Ph.D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683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bpnews.net/images/IMG20062271274HI.jpg">
            <a:hlinkClick r:id="rId2"/>
          </p:cNvPr>
          <p:cNvPicPr>
            <a:picLocks noChangeAspect="1" noChangeArrowheads="1"/>
          </p:cNvPicPr>
          <p:nvPr/>
        </p:nvPicPr>
        <p:blipFill>
          <a:blip r:embed="rId3" cstate="print"/>
          <a:srcRect/>
          <a:stretch>
            <a:fillRect/>
          </a:stretch>
        </p:blipFill>
        <p:spPr bwMode="auto">
          <a:xfrm>
            <a:off x="6708988" y="383733"/>
            <a:ext cx="1563300" cy="2181226"/>
          </a:xfrm>
          <a:prstGeom prst="rect">
            <a:avLst/>
          </a:prstGeom>
          <a:ln>
            <a:noFill/>
          </a:ln>
          <a:effectLst>
            <a:outerShdw blurRad="190500" algn="tl" rotWithShape="0">
              <a:srgbClr val="000000">
                <a:alpha val="70000"/>
              </a:srgbClr>
            </a:outerShdw>
          </a:effectLst>
        </p:spPr>
      </p:pic>
      <p:sp>
        <p:nvSpPr>
          <p:cNvPr id="3" name="TextBox 2"/>
          <p:cNvSpPr txBox="1"/>
          <p:nvPr/>
        </p:nvSpPr>
        <p:spPr>
          <a:xfrm>
            <a:off x="6028818" y="2648373"/>
            <a:ext cx="3168503"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Henry Morris, </a:t>
            </a:r>
            <a:r>
              <a:rPr lang="en-US" sz="2400" dirty="0" err="1" smtClean="0">
                <a:latin typeface="Times New Roman" panose="02020603050405020304" pitchFamily="18" charset="0"/>
                <a:cs typeface="Times New Roman" panose="02020603050405020304" pitchFamily="18" charset="0"/>
              </a:rPr>
              <a:t>Ph.D</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36995" y="998636"/>
            <a:ext cx="5897991" cy="5016758"/>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“Of all people, there is perhaps less reason for the scientists, than for any other, to accept evolution. By its very nature, evolutionary history is beyond the reach of his scientific method, having to do with origins, with events of the prehistoric past which are </a:t>
            </a:r>
            <a:r>
              <a:rPr lang="en-US" sz="3200" dirty="0" err="1" smtClean="0">
                <a:latin typeface="Times New Roman" panose="02020603050405020304" pitchFamily="18" charset="0"/>
                <a:cs typeface="Times New Roman" panose="02020603050405020304" pitchFamily="18" charset="0"/>
              </a:rPr>
              <a:t>nonrepeatable</a:t>
            </a:r>
            <a:r>
              <a:rPr lang="en-US" sz="3200" dirty="0" smtClean="0">
                <a:latin typeface="Times New Roman" panose="02020603050405020304" pitchFamily="18" charset="0"/>
                <a:cs typeface="Times New Roman" panose="02020603050405020304" pitchFamily="18" charset="0"/>
              </a:rPr>
              <a:t> and </a:t>
            </a:r>
            <a:r>
              <a:rPr lang="en-US" sz="3200" dirty="0" err="1" smtClean="0">
                <a:latin typeface="Times New Roman" panose="02020603050405020304" pitchFamily="18" charset="0"/>
                <a:cs typeface="Times New Roman" panose="02020603050405020304" pitchFamily="18" charset="0"/>
              </a:rPr>
              <a:t>nonmeasureable</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pic>
        <p:nvPicPr>
          <p:cNvPr id="4100" name="Picture 4" descr="http://ecx.images-amazon.com/images/I/21-n0jSiYEL.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988" y="3246935"/>
            <a:ext cx="1729904" cy="29192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6688" y="6166150"/>
            <a:ext cx="5082363" cy="461665"/>
          </a:xfrm>
          <a:prstGeom prst="rect">
            <a:avLst/>
          </a:prstGeom>
          <a:noFill/>
        </p:spPr>
        <p:txBody>
          <a:bodyPr wrap="square" rtlCol="0">
            <a:spAutoFit/>
          </a:bodyPr>
          <a:lstStyle/>
          <a:p>
            <a:pPr algn="r"/>
            <a:r>
              <a:rPr lang="en-US" sz="2400" i="1" dirty="0" smtClean="0">
                <a:latin typeface="Times New Roman" panose="02020603050405020304" pitchFamily="18" charset="0"/>
                <a:cs typeface="Times New Roman" panose="02020603050405020304" pitchFamily="18" charset="0"/>
              </a:rPr>
              <a:t>Studies in the Bible and Science</a:t>
            </a:r>
            <a:r>
              <a:rPr lang="en-US" sz="2400" dirty="0" smtClean="0">
                <a:latin typeface="Times New Roman" panose="02020603050405020304" pitchFamily="18" charset="0"/>
                <a:cs typeface="Times New Roman" panose="02020603050405020304" pitchFamily="18" charset="0"/>
              </a:rPr>
              <a:t>, 145</a:t>
            </a:r>
            <a:endParaRPr lang="en-US"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22570" y="276964"/>
            <a:ext cx="6347637" cy="584775"/>
          </a:xfrm>
          <a:prstGeom prst="rect">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3200" dirty="0" smtClean="0">
                <a:solidFill>
                  <a:schemeClr val="bg1"/>
                </a:solidFill>
              </a:rPr>
              <a:t>Not Established by Scientific Method</a:t>
            </a:r>
            <a:endParaRPr lang="en-US" sz="3200" dirty="0">
              <a:solidFill>
                <a:schemeClr val="bg1"/>
              </a:solidFill>
            </a:endParaRPr>
          </a:p>
        </p:txBody>
      </p:sp>
    </p:spTree>
    <p:extLst>
      <p:ext uri="{BB962C8B-B14F-4D97-AF65-F5344CB8AC3E}">
        <p14:creationId xmlns:p14="http://schemas.microsoft.com/office/powerpoint/2010/main" val="1402196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and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387046" y="3303558"/>
            <a:ext cx="6369908" cy="924740"/>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Evidence for Creation</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Evidence for Creation</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47787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Based upon fact that God is</a:t>
            </a:r>
          </a:p>
          <a:p>
            <a:pPr marL="971550" lvl="1" indent="-514350">
              <a:buFont typeface="+mj-lt"/>
              <a:buAutoNum type="arabicPeriod"/>
            </a:pPr>
            <a:r>
              <a:rPr lang="en-US" sz="2400" dirty="0" smtClean="0">
                <a:solidFill>
                  <a:srgbClr val="C00000"/>
                </a:solidFill>
                <a:latin typeface="Arial Narrow" panose="020B0606020202030204" pitchFamily="34" charset="0"/>
              </a:rPr>
              <a:t>Evidence presented in lessons # 1 &amp; 2</a:t>
            </a:r>
          </a:p>
          <a:p>
            <a:pPr marL="971550" lvl="1" indent="-514350">
              <a:buFont typeface="+mj-lt"/>
              <a:buAutoNum type="arabicPeriod"/>
            </a:pPr>
            <a:r>
              <a:rPr lang="en-US" sz="2400" dirty="0" smtClean="0">
                <a:solidFill>
                  <a:srgbClr val="C00000"/>
                </a:solidFill>
                <a:latin typeface="Arial Narrow" panose="020B0606020202030204" pitchFamily="34" charset="0"/>
              </a:rPr>
              <a:t>Means the Bible story is true</a:t>
            </a:r>
          </a:p>
          <a:p>
            <a:pPr marL="971550" lvl="1" indent="-514350">
              <a:buFont typeface="+mj-lt"/>
              <a:buAutoNum type="arabicPeriod"/>
            </a:pPr>
            <a:r>
              <a:rPr lang="en-US" sz="2400" dirty="0" smtClean="0">
                <a:solidFill>
                  <a:srgbClr val="C00000"/>
                </a:solidFill>
                <a:latin typeface="Arial Narrow" panose="020B0606020202030204" pitchFamily="34" charset="0"/>
              </a:rPr>
              <a:t>Word of God says He created the world (75 references in OT &amp; NT)</a:t>
            </a:r>
          </a:p>
          <a:p>
            <a:pPr marL="971550" lvl="1" indent="-514350">
              <a:buFont typeface="+mj-lt"/>
              <a:buAutoNum type="arabicPeriod"/>
            </a:pPr>
            <a:r>
              <a:rPr lang="en-US" sz="2400" dirty="0" smtClean="0">
                <a:solidFill>
                  <a:srgbClr val="C00000"/>
                </a:solidFill>
                <a:latin typeface="Arial Narrow" panose="020B0606020202030204" pitchFamily="34" charset="0"/>
              </a:rPr>
              <a:t>Jesus (proven to be deity by resurrection – Rom 1:4) endorsed the Genesis account (Matt. 19:3-6)</a:t>
            </a:r>
          </a:p>
          <a:p>
            <a:pPr marL="971550" lvl="1" indent="-514350">
              <a:buFont typeface="+mj-lt"/>
              <a:buAutoNum type="arabicPeriod"/>
            </a:pPr>
            <a:r>
              <a:rPr lang="en-US" sz="2400" dirty="0" smtClean="0">
                <a:solidFill>
                  <a:srgbClr val="C00000"/>
                </a:solidFill>
                <a:latin typeface="Arial Narrow" panose="020B0606020202030204" pitchFamily="34" charset="0"/>
              </a:rPr>
              <a:t>God governs and sustains all things (Col. 1:17; </a:t>
            </a:r>
            <a:r>
              <a:rPr lang="en-US" sz="2400" dirty="0" err="1" smtClean="0">
                <a:solidFill>
                  <a:srgbClr val="C00000"/>
                </a:solidFill>
                <a:latin typeface="Arial Narrow" panose="020B0606020202030204" pitchFamily="34" charset="0"/>
              </a:rPr>
              <a:t>Heb</a:t>
            </a:r>
            <a:r>
              <a:rPr lang="en-US" sz="2400" dirty="0" smtClean="0">
                <a:solidFill>
                  <a:srgbClr val="C00000"/>
                </a:solidFill>
                <a:latin typeface="Arial Narrow" panose="020B0606020202030204" pitchFamily="34" charset="0"/>
              </a:rPr>
              <a:t> 1:3;  Acts 17:28)</a:t>
            </a:r>
          </a:p>
        </p:txBody>
      </p:sp>
    </p:spTree>
    <p:extLst>
      <p:ext uri="{BB962C8B-B14F-4D97-AF65-F5344CB8AC3E}">
        <p14:creationId xmlns:p14="http://schemas.microsoft.com/office/powerpoint/2010/main" val="3404846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Evidence for Creation</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110799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Based upon fact that God is</a:t>
            </a:r>
          </a:p>
          <a:p>
            <a:pPr marL="514350" indent="-514350">
              <a:buFontTx/>
              <a:buAutoNum type="alphaUcPeriod"/>
            </a:pPr>
            <a:endParaRPr lang="en-US" sz="1000" b="1" dirty="0" smtClean="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Created all things in six literal days</a:t>
            </a:r>
            <a:endParaRPr lang="en-US" sz="2400" dirty="0" smtClean="0">
              <a:solidFill>
                <a:srgbClr val="C00000"/>
              </a:solidFill>
              <a:latin typeface="Arial Narrow" panose="020B0606020202030204" pitchFamily="34" charset="0"/>
            </a:endParaRPr>
          </a:p>
        </p:txBody>
      </p:sp>
    </p:spTree>
    <p:extLst>
      <p:ext uri="{BB962C8B-B14F-4D97-AF65-F5344CB8AC3E}">
        <p14:creationId xmlns:p14="http://schemas.microsoft.com/office/powerpoint/2010/main" val="647290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1981200" y="152400"/>
            <a:ext cx="5181600" cy="1082675"/>
          </a:xfrm>
          <a:prstGeom prst="rect">
            <a:avLst/>
          </a:prstGeom>
          <a:noFill/>
          <a:ln w="76200" cmpd="tri">
            <a:solidFill>
              <a:srgbClr val="3333FF"/>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6000" b="1" i="0" u="none" strike="noStrike" kern="1200" cap="none" spc="0" normalizeH="0" baseline="0" noProof="0">
                <a:ln>
                  <a:noFill/>
                </a:ln>
                <a:solidFill>
                  <a:srgbClr val="000000"/>
                </a:solidFill>
                <a:effectLst>
                  <a:outerShdw blurRad="38100" dist="38100" dir="2700000" algn="tl">
                    <a:srgbClr val="C0C0C0"/>
                  </a:outerShdw>
                </a:effectLst>
                <a:uLnTx/>
                <a:uFillTx/>
                <a:latin typeface="Arial" panose="020B0604020202020204" pitchFamily="34" charset="0"/>
                <a:ea typeface="+mn-ea"/>
                <a:cs typeface="+mn-cs"/>
              </a:rPr>
              <a:t>Genesis 1-2</a:t>
            </a:r>
          </a:p>
        </p:txBody>
      </p:sp>
      <p:sp>
        <p:nvSpPr>
          <p:cNvPr id="96259" name="AutoShape 3"/>
          <p:cNvSpPr>
            <a:spLocks noChangeArrowheads="1"/>
          </p:cNvSpPr>
          <p:nvPr/>
        </p:nvSpPr>
        <p:spPr bwMode="auto">
          <a:xfrm>
            <a:off x="533400" y="1524000"/>
            <a:ext cx="8001000" cy="6858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1 - World Created - Light</a:t>
            </a:r>
          </a:p>
        </p:txBody>
      </p:sp>
      <p:sp>
        <p:nvSpPr>
          <p:cNvPr id="96260" name="AutoShape 4"/>
          <p:cNvSpPr>
            <a:spLocks noChangeArrowheads="1"/>
          </p:cNvSpPr>
          <p:nvPr/>
        </p:nvSpPr>
        <p:spPr bwMode="auto">
          <a:xfrm>
            <a:off x="533400" y="2362200"/>
            <a:ext cx="8001000" cy="6858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2 - Divided Waters From Firm.</a:t>
            </a:r>
          </a:p>
        </p:txBody>
      </p:sp>
      <p:sp>
        <p:nvSpPr>
          <p:cNvPr id="96261" name="AutoShape 5"/>
          <p:cNvSpPr>
            <a:spLocks noChangeArrowheads="1"/>
          </p:cNvSpPr>
          <p:nvPr/>
        </p:nvSpPr>
        <p:spPr bwMode="auto">
          <a:xfrm>
            <a:off x="533400" y="3200400"/>
            <a:ext cx="8001000" cy="9144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3 - Divided Waters From Land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Grass, Trees &amp; Plants</a:t>
            </a:r>
          </a:p>
        </p:txBody>
      </p:sp>
      <p:sp>
        <p:nvSpPr>
          <p:cNvPr id="96262" name="AutoShape 6"/>
          <p:cNvSpPr>
            <a:spLocks noChangeArrowheads="1"/>
          </p:cNvSpPr>
          <p:nvPr/>
        </p:nvSpPr>
        <p:spPr bwMode="auto">
          <a:xfrm>
            <a:off x="533400" y="4267200"/>
            <a:ext cx="8001000" cy="6858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4 - Stars, Sun &amp; Moon</a:t>
            </a:r>
          </a:p>
        </p:txBody>
      </p:sp>
      <p:sp>
        <p:nvSpPr>
          <p:cNvPr id="96263" name="AutoShape 7"/>
          <p:cNvSpPr>
            <a:spLocks noChangeArrowheads="1"/>
          </p:cNvSpPr>
          <p:nvPr/>
        </p:nvSpPr>
        <p:spPr bwMode="auto">
          <a:xfrm>
            <a:off x="533400" y="5105400"/>
            <a:ext cx="8001000" cy="6858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5 - Birds &amp; Sea Creatures</a:t>
            </a:r>
          </a:p>
        </p:txBody>
      </p:sp>
      <p:sp>
        <p:nvSpPr>
          <p:cNvPr id="96264" name="AutoShape 8"/>
          <p:cNvSpPr>
            <a:spLocks noChangeArrowheads="1"/>
          </p:cNvSpPr>
          <p:nvPr/>
        </p:nvSpPr>
        <p:spPr bwMode="auto">
          <a:xfrm>
            <a:off x="533400" y="5943600"/>
            <a:ext cx="8001000" cy="685800"/>
          </a:xfrm>
          <a:prstGeom prst="roundRect">
            <a:avLst>
              <a:gd name="adj" fmla="val 50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333399"/>
                </a:solidFill>
                <a:effectLst/>
                <a:uLnTx/>
                <a:uFillTx/>
                <a:latin typeface="Comic Sans MS" panose="030F0702030302020204" pitchFamily="66" charset="0"/>
                <a:ea typeface="+mn-ea"/>
                <a:cs typeface="+mn-cs"/>
              </a:rPr>
              <a:t>Day 6 - Cattle, Beast &amp; Man</a:t>
            </a:r>
          </a:p>
        </p:txBody>
      </p:sp>
      <p:sp>
        <p:nvSpPr>
          <p:cNvPr id="96265" name="AutoShape 9"/>
          <p:cNvSpPr>
            <a:spLocks noChangeArrowheads="1"/>
          </p:cNvSpPr>
          <p:nvPr/>
        </p:nvSpPr>
        <p:spPr bwMode="auto">
          <a:xfrm>
            <a:off x="2895600" y="1447800"/>
            <a:ext cx="5638800" cy="2590800"/>
          </a:xfrm>
          <a:prstGeom prst="flowChartDocumen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33399"/>
                </a:solidFill>
                <a:effectLst/>
                <a:uLnTx/>
                <a:uFillTx/>
                <a:latin typeface="Arial" panose="020B0604020202020204" pitchFamily="34" charset="0"/>
                <a:ea typeface="+mn-ea"/>
                <a:cs typeface="+mn-cs"/>
              </a:rPr>
              <a:t>“Day”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Ordinary Meaning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Nothing to demand otherwise</a:t>
            </a:r>
            <a:endPar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endParaRPr>
          </a:p>
        </p:txBody>
      </p:sp>
      <p:sp>
        <p:nvSpPr>
          <p:cNvPr id="96266" name="AutoShape 10"/>
          <p:cNvSpPr>
            <a:spLocks noChangeArrowheads="1"/>
          </p:cNvSpPr>
          <p:nvPr/>
        </p:nvSpPr>
        <p:spPr bwMode="auto">
          <a:xfrm flipH="1" flipV="1">
            <a:off x="2971800" y="4038600"/>
            <a:ext cx="5562600" cy="2590800"/>
          </a:xfrm>
          <a:prstGeom prst="flowChartDocumen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33399"/>
                </a:solidFill>
                <a:effectLst/>
                <a:uLnTx/>
                <a:uFillTx/>
                <a:latin typeface="Arial" panose="020B0604020202020204" pitchFamily="34" charset="0"/>
                <a:ea typeface="+mn-ea"/>
                <a:cs typeface="+mn-cs"/>
              </a:rPr>
              <a:t>“Day”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333399"/>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333399"/>
                </a:solidFill>
                <a:effectLst/>
                <a:uLnTx/>
                <a:uFillTx/>
                <a:latin typeface="Arial" panose="020B0604020202020204" pitchFamily="34" charset="0"/>
                <a:ea typeface="+mn-ea"/>
                <a:cs typeface="+mn-cs"/>
              </a:rPr>
              <a:t>Evening &amp; Morning</a:t>
            </a:r>
          </a:p>
        </p:txBody>
      </p:sp>
    </p:spTree>
    <p:extLst>
      <p:ext uri="{BB962C8B-B14F-4D97-AF65-F5344CB8AC3E}">
        <p14:creationId xmlns:p14="http://schemas.microsoft.com/office/powerpoint/2010/main" val="1712511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 calcmode="lin" valueType="num">
                                      <p:cBhvr additive="base">
                                        <p:cTn id="7" dur="500" fill="hold"/>
                                        <p:tgtEl>
                                          <p:spTgt spid="96259"/>
                                        </p:tgtEl>
                                        <p:attrNameLst>
                                          <p:attrName>ppt_x</p:attrName>
                                        </p:attrNameLst>
                                      </p:cBhvr>
                                      <p:tavLst>
                                        <p:tav tm="0">
                                          <p:val>
                                            <p:strVal val="0-#ppt_w/2"/>
                                          </p:val>
                                        </p:tav>
                                        <p:tav tm="100000">
                                          <p:val>
                                            <p:strVal val="#ppt_x"/>
                                          </p:val>
                                        </p:tav>
                                      </p:tavLst>
                                    </p:anim>
                                    <p:anim calcmode="lin" valueType="num">
                                      <p:cBhvr additive="base">
                                        <p:cTn id="8" dur="500" fill="hold"/>
                                        <p:tgtEl>
                                          <p:spTgt spid="9625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60"/>
                                        </p:tgtEl>
                                        <p:attrNameLst>
                                          <p:attrName>style.visibility</p:attrName>
                                        </p:attrNameLst>
                                      </p:cBhvr>
                                      <p:to>
                                        <p:strVal val="visible"/>
                                      </p:to>
                                    </p:set>
                                    <p:anim calcmode="lin" valueType="num">
                                      <p:cBhvr additive="base">
                                        <p:cTn id="13" dur="500" fill="hold"/>
                                        <p:tgtEl>
                                          <p:spTgt spid="96260"/>
                                        </p:tgtEl>
                                        <p:attrNameLst>
                                          <p:attrName>ppt_x</p:attrName>
                                        </p:attrNameLst>
                                      </p:cBhvr>
                                      <p:tavLst>
                                        <p:tav tm="0">
                                          <p:val>
                                            <p:strVal val="0-#ppt_w/2"/>
                                          </p:val>
                                        </p:tav>
                                        <p:tav tm="100000">
                                          <p:val>
                                            <p:strVal val="#ppt_x"/>
                                          </p:val>
                                        </p:tav>
                                      </p:tavLst>
                                    </p:anim>
                                    <p:anim calcmode="lin" valueType="num">
                                      <p:cBhvr additive="base">
                                        <p:cTn id="14"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61"/>
                                        </p:tgtEl>
                                        <p:attrNameLst>
                                          <p:attrName>style.visibility</p:attrName>
                                        </p:attrNameLst>
                                      </p:cBhvr>
                                      <p:to>
                                        <p:strVal val="visible"/>
                                      </p:to>
                                    </p:set>
                                    <p:anim calcmode="lin" valueType="num">
                                      <p:cBhvr additive="base">
                                        <p:cTn id="19" dur="500" fill="hold"/>
                                        <p:tgtEl>
                                          <p:spTgt spid="96261"/>
                                        </p:tgtEl>
                                        <p:attrNameLst>
                                          <p:attrName>ppt_x</p:attrName>
                                        </p:attrNameLst>
                                      </p:cBhvr>
                                      <p:tavLst>
                                        <p:tav tm="0">
                                          <p:val>
                                            <p:strVal val="0-#ppt_w/2"/>
                                          </p:val>
                                        </p:tav>
                                        <p:tav tm="100000">
                                          <p:val>
                                            <p:strVal val="#ppt_x"/>
                                          </p:val>
                                        </p:tav>
                                      </p:tavLst>
                                    </p:anim>
                                    <p:anim calcmode="lin" valueType="num">
                                      <p:cBhvr additive="base">
                                        <p:cTn id="20" dur="500" fill="hold"/>
                                        <p:tgtEl>
                                          <p:spTgt spid="9626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62"/>
                                        </p:tgtEl>
                                        <p:attrNameLst>
                                          <p:attrName>style.visibility</p:attrName>
                                        </p:attrNameLst>
                                      </p:cBhvr>
                                      <p:to>
                                        <p:strVal val="visible"/>
                                      </p:to>
                                    </p:set>
                                    <p:anim calcmode="lin" valueType="num">
                                      <p:cBhvr additive="base">
                                        <p:cTn id="25" dur="500" fill="hold"/>
                                        <p:tgtEl>
                                          <p:spTgt spid="96262"/>
                                        </p:tgtEl>
                                        <p:attrNameLst>
                                          <p:attrName>ppt_x</p:attrName>
                                        </p:attrNameLst>
                                      </p:cBhvr>
                                      <p:tavLst>
                                        <p:tav tm="0">
                                          <p:val>
                                            <p:strVal val="0-#ppt_w/2"/>
                                          </p:val>
                                        </p:tav>
                                        <p:tav tm="100000">
                                          <p:val>
                                            <p:strVal val="#ppt_x"/>
                                          </p:val>
                                        </p:tav>
                                      </p:tavLst>
                                    </p:anim>
                                    <p:anim calcmode="lin" valueType="num">
                                      <p:cBhvr additive="base">
                                        <p:cTn id="26" dur="500" fill="hold"/>
                                        <p:tgtEl>
                                          <p:spTgt spid="9626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6263"/>
                                        </p:tgtEl>
                                        <p:attrNameLst>
                                          <p:attrName>style.visibility</p:attrName>
                                        </p:attrNameLst>
                                      </p:cBhvr>
                                      <p:to>
                                        <p:strVal val="visible"/>
                                      </p:to>
                                    </p:set>
                                    <p:anim calcmode="lin" valueType="num">
                                      <p:cBhvr additive="base">
                                        <p:cTn id="31" dur="500" fill="hold"/>
                                        <p:tgtEl>
                                          <p:spTgt spid="96263"/>
                                        </p:tgtEl>
                                        <p:attrNameLst>
                                          <p:attrName>ppt_x</p:attrName>
                                        </p:attrNameLst>
                                      </p:cBhvr>
                                      <p:tavLst>
                                        <p:tav tm="0">
                                          <p:val>
                                            <p:strVal val="0-#ppt_w/2"/>
                                          </p:val>
                                        </p:tav>
                                        <p:tav tm="100000">
                                          <p:val>
                                            <p:strVal val="#ppt_x"/>
                                          </p:val>
                                        </p:tav>
                                      </p:tavLst>
                                    </p:anim>
                                    <p:anim calcmode="lin" valueType="num">
                                      <p:cBhvr additive="base">
                                        <p:cTn id="32" dur="500" fill="hold"/>
                                        <p:tgtEl>
                                          <p:spTgt spid="9626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6264"/>
                                        </p:tgtEl>
                                        <p:attrNameLst>
                                          <p:attrName>style.visibility</p:attrName>
                                        </p:attrNameLst>
                                      </p:cBhvr>
                                      <p:to>
                                        <p:strVal val="visible"/>
                                      </p:to>
                                    </p:set>
                                    <p:anim calcmode="lin" valueType="num">
                                      <p:cBhvr additive="base">
                                        <p:cTn id="37" dur="500" fill="hold"/>
                                        <p:tgtEl>
                                          <p:spTgt spid="96264"/>
                                        </p:tgtEl>
                                        <p:attrNameLst>
                                          <p:attrName>ppt_x</p:attrName>
                                        </p:attrNameLst>
                                      </p:cBhvr>
                                      <p:tavLst>
                                        <p:tav tm="0">
                                          <p:val>
                                            <p:strVal val="0-#ppt_w/2"/>
                                          </p:val>
                                        </p:tav>
                                        <p:tav tm="100000">
                                          <p:val>
                                            <p:strVal val="#ppt_x"/>
                                          </p:val>
                                        </p:tav>
                                      </p:tavLst>
                                    </p:anim>
                                    <p:anim calcmode="lin" valueType="num">
                                      <p:cBhvr additive="base">
                                        <p:cTn id="38" dur="500" fill="hold"/>
                                        <p:tgtEl>
                                          <p:spTgt spid="9626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1" fill="hold" grpId="0" nodeType="clickEffect">
                                  <p:stCondLst>
                                    <p:cond delay="0"/>
                                  </p:stCondLst>
                                  <p:childTnLst>
                                    <p:set>
                                      <p:cBhvr>
                                        <p:cTn id="42" dur="1" fill="hold">
                                          <p:stCondLst>
                                            <p:cond delay="0"/>
                                          </p:stCondLst>
                                        </p:cTn>
                                        <p:tgtEl>
                                          <p:spTgt spid="96265"/>
                                        </p:tgtEl>
                                        <p:attrNameLst>
                                          <p:attrName>style.visibility</p:attrName>
                                        </p:attrNameLst>
                                      </p:cBhvr>
                                      <p:to>
                                        <p:strVal val="visible"/>
                                      </p:to>
                                    </p:set>
                                    <p:animEffect transition="in" filter="slide(fromTop)">
                                      <p:cBhvr>
                                        <p:cTn id="43" dur="500"/>
                                        <p:tgtEl>
                                          <p:spTgt spid="9626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96266"/>
                                        </p:tgtEl>
                                        <p:attrNameLst>
                                          <p:attrName>style.visibility</p:attrName>
                                        </p:attrNameLst>
                                      </p:cBhvr>
                                      <p:to>
                                        <p:strVal val="visible"/>
                                      </p:to>
                                    </p:set>
                                    <p:animEffect transition="in" filter="slide(fromBottom)">
                                      <p:cBhvr>
                                        <p:cTn id="48" dur="500"/>
                                        <p:tgtEl>
                                          <p:spTgt spid="96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autoUpdateAnimBg="0"/>
      <p:bldP spid="96260" grpId="0" animBg="1" autoUpdateAnimBg="0"/>
      <p:bldP spid="96261" grpId="0" animBg="1" autoUpdateAnimBg="0"/>
      <p:bldP spid="96262" grpId="0" animBg="1" autoUpdateAnimBg="0"/>
      <p:bldP spid="96263" grpId="0" animBg="1" autoUpdateAnimBg="0"/>
      <p:bldP spid="96264" grpId="0" animBg="1" autoUpdateAnimBg="0"/>
      <p:bldP spid="96265" grpId="0" animBg="1" autoUpdateAnimBg="0"/>
      <p:bldP spid="96266"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81923" name="AutoShape 3"/>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Genesis 5:1-5</a:t>
            </a:r>
          </a:p>
        </p:txBody>
      </p:sp>
      <p:sp>
        <p:nvSpPr>
          <p:cNvPr id="81924"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25" name="Text Box 5"/>
          <p:cNvSpPr txBox="1">
            <a:spLocks noChangeArrowheads="1"/>
          </p:cNvSpPr>
          <p:nvPr/>
        </p:nvSpPr>
        <p:spPr bwMode="auto">
          <a:xfrm>
            <a:off x="457200" y="1524000"/>
            <a:ext cx="8348663" cy="52165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 This is the book of the genealogy of Adam. In the day that God created man, He made him in the likeness of God.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2 He created them male and female, and blessed them and called them Mankind in the day they were created.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 And Adam lived one hundred and thirty years, and begot a son in his own likeness, after his image, and named him Seth.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4 After he begot Seth, the days of Adam were eight hundred years; and he had sons and daughters.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5 So all the days that Adam lived were nine hundred and thirty years; and he died. </a:t>
            </a:r>
          </a:p>
        </p:txBody>
      </p:sp>
      <p:sp>
        <p:nvSpPr>
          <p:cNvPr id="81926" name="Line 6"/>
          <p:cNvSpPr>
            <a:spLocks noChangeShapeType="1"/>
          </p:cNvSpPr>
          <p:nvPr/>
        </p:nvSpPr>
        <p:spPr bwMode="auto">
          <a:xfrm>
            <a:off x="8001000" y="1981200"/>
            <a:ext cx="4572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27" name="Line 7"/>
          <p:cNvSpPr>
            <a:spLocks noChangeShapeType="1"/>
          </p:cNvSpPr>
          <p:nvPr/>
        </p:nvSpPr>
        <p:spPr bwMode="auto">
          <a:xfrm>
            <a:off x="533400" y="2438400"/>
            <a:ext cx="29718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28" name="Line 8"/>
          <p:cNvSpPr>
            <a:spLocks noChangeShapeType="1"/>
          </p:cNvSpPr>
          <p:nvPr/>
        </p:nvSpPr>
        <p:spPr bwMode="auto">
          <a:xfrm>
            <a:off x="3200400" y="3276600"/>
            <a:ext cx="24384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29" name="Line 9"/>
          <p:cNvSpPr>
            <a:spLocks noChangeShapeType="1"/>
          </p:cNvSpPr>
          <p:nvPr/>
        </p:nvSpPr>
        <p:spPr bwMode="auto">
          <a:xfrm>
            <a:off x="6629400" y="4114800"/>
            <a:ext cx="8382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30" name="Line 10"/>
          <p:cNvSpPr>
            <a:spLocks noChangeShapeType="1"/>
          </p:cNvSpPr>
          <p:nvPr/>
        </p:nvSpPr>
        <p:spPr bwMode="auto">
          <a:xfrm>
            <a:off x="1676400" y="5867400"/>
            <a:ext cx="9906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31" name="Line 11"/>
          <p:cNvSpPr>
            <a:spLocks noChangeShapeType="1"/>
          </p:cNvSpPr>
          <p:nvPr/>
        </p:nvSpPr>
        <p:spPr bwMode="auto">
          <a:xfrm>
            <a:off x="6172200" y="6248400"/>
            <a:ext cx="23622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32" name="Line 12"/>
          <p:cNvSpPr>
            <a:spLocks noChangeShapeType="1"/>
          </p:cNvSpPr>
          <p:nvPr/>
        </p:nvSpPr>
        <p:spPr bwMode="auto">
          <a:xfrm>
            <a:off x="533400" y="6705600"/>
            <a:ext cx="16002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33" name="Line 13"/>
          <p:cNvSpPr>
            <a:spLocks noChangeShapeType="1"/>
          </p:cNvSpPr>
          <p:nvPr/>
        </p:nvSpPr>
        <p:spPr bwMode="auto">
          <a:xfrm>
            <a:off x="4267200" y="5410200"/>
            <a:ext cx="8382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661516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925"/>
                                        </p:tgtEl>
                                        <p:attrNameLst>
                                          <p:attrName>style.visibility</p:attrName>
                                        </p:attrNameLst>
                                      </p:cBhvr>
                                      <p:to>
                                        <p:strVal val="visible"/>
                                      </p:to>
                                    </p:set>
                                    <p:animEffect transition="in" filter="wipe(up)">
                                      <p:cBhvr>
                                        <p:cTn id="7" dur="500"/>
                                        <p:tgtEl>
                                          <p:spTgt spid="819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26"/>
                                        </p:tgtEl>
                                        <p:attrNameLst>
                                          <p:attrName>style.visibility</p:attrName>
                                        </p:attrNameLst>
                                      </p:cBhvr>
                                      <p:to>
                                        <p:strVal val="visible"/>
                                      </p:to>
                                    </p:set>
                                    <p:animEffect transition="in" filter="wipe(left)">
                                      <p:cBhvr>
                                        <p:cTn id="12" dur="500"/>
                                        <p:tgtEl>
                                          <p:spTgt spid="819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27"/>
                                        </p:tgtEl>
                                        <p:attrNameLst>
                                          <p:attrName>style.visibility</p:attrName>
                                        </p:attrNameLst>
                                      </p:cBhvr>
                                      <p:to>
                                        <p:strVal val="visible"/>
                                      </p:to>
                                    </p:set>
                                    <p:animEffect transition="in" filter="wipe(left)">
                                      <p:cBhvr>
                                        <p:cTn id="17" dur="500"/>
                                        <p:tgtEl>
                                          <p:spTgt spid="819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28"/>
                                        </p:tgtEl>
                                        <p:attrNameLst>
                                          <p:attrName>style.visibility</p:attrName>
                                        </p:attrNameLst>
                                      </p:cBhvr>
                                      <p:to>
                                        <p:strVal val="visible"/>
                                      </p:to>
                                    </p:set>
                                    <p:animEffect transition="in" filter="wipe(left)">
                                      <p:cBhvr>
                                        <p:cTn id="22" dur="500"/>
                                        <p:tgtEl>
                                          <p:spTgt spid="819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29"/>
                                        </p:tgtEl>
                                        <p:attrNameLst>
                                          <p:attrName>style.visibility</p:attrName>
                                        </p:attrNameLst>
                                      </p:cBhvr>
                                      <p:to>
                                        <p:strVal val="visible"/>
                                      </p:to>
                                    </p:set>
                                    <p:animEffect transition="in" filter="wipe(left)">
                                      <p:cBhvr>
                                        <p:cTn id="27" dur="500"/>
                                        <p:tgtEl>
                                          <p:spTgt spid="819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1933"/>
                                        </p:tgtEl>
                                        <p:attrNameLst>
                                          <p:attrName>style.visibility</p:attrName>
                                        </p:attrNameLst>
                                      </p:cBhvr>
                                      <p:to>
                                        <p:strVal val="visible"/>
                                      </p:to>
                                    </p:set>
                                    <p:animEffect transition="in" filter="wipe(left)">
                                      <p:cBhvr>
                                        <p:cTn id="32" dur="500"/>
                                        <p:tgtEl>
                                          <p:spTgt spid="819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1930"/>
                                        </p:tgtEl>
                                        <p:attrNameLst>
                                          <p:attrName>style.visibility</p:attrName>
                                        </p:attrNameLst>
                                      </p:cBhvr>
                                      <p:to>
                                        <p:strVal val="visible"/>
                                      </p:to>
                                    </p:set>
                                    <p:animEffect transition="in" filter="wipe(left)">
                                      <p:cBhvr>
                                        <p:cTn id="37" dur="500"/>
                                        <p:tgtEl>
                                          <p:spTgt spid="819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1931"/>
                                        </p:tgtEl>
                                        <p:attrNameLst>
                                          <p:attrName>style.visibility</p:attrName>
                                        </p:attrNameLst>
                                      </p:cBhvr>
                                      <p:to>
                                        <p:strVal val="visible"/>
                                      </p:to>
                                    </p:set>
                                    <p:animEffect transition="in" filter="wipe(left)">
                                      <p:cBhvr>
                                        <p:cTn id="42" dur="500"/>
                                        <p:tgtEl>
                                          <p:spTgt spid="8193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1932"/>
                                        </p:tgtEl>
                                        <p:attrNameLst>
                                          <p:attrName>style.visibility</p:attrName>
                                        </p:attrNameLst>
                                      </p:cBhvr>
                                      <p:to>
                                        <p:strVal val="visible"/>
                                      </p:to>
                                    </p:set>
                                    <p:animEffect transition="in" filter="wipe(left)">
                                      <p:cBhvr>
                                        <p:cTn id="47" dur="500"/>
                                        <p:tgtEl>
                                          <p:spTgt spid="81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nimBg="1" autoUpdateAnimBg="0"/>
      <p:bldP spid="81926" grpId="0" animBg="1"/>
      <p:bldP spid="81927" grpId="0" animBg="1"/>
      <p:bldP spid="81928" grpId="0" animBg="1"/>
      <p:bldP spid="81929" grpId="0" animBg="1"/>
      <p:bldP spid="81930" grpId="0" animBg="1"/>
      <p:bldP spid="81931" grpId="0" animBg="1"/>
      <p:bldP spid="81932" grpId="0" animBg="1"/>
      <p:bldP spid="819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AutoShape 2"/>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Genesis 5:1-5</a:t>
            </a:r>
          </a:p>
        </p:txBody>
      </p:sp>
      <p:sp>
        <p:nvSpPr>
          <p:cNvPr id="82947" name="Text Box 3"/>
          <p:cNvSpPr txBox="1">
            <a:spLocks noChangeArrowheads="1"/>
          </p:cNvSpPr>
          <p:nvPr/>
        </p:nvSpPr>
        <p:spPr bwMode="auto">
          <a:xfrm>
            <a:off x="533400" y="1905000"/>
            <a:ext cx="7026275" cy="1066800"/>
          </a:xfrm>
          <a:prstGeom prst="rect">
            <a:avLst/>
          </a:prstGeom>
          <a:noFill/>
          <a:ln>
            <a:noFill/>
          </a:ln>
          <a:effectLs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Adam &amp; Eve were created same day</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Two measures of time:</a:t>
            </a:r>
          </a:p>
        </p:txBody>
      </p:sp>
      <p:sp>
        <p:nvSpPr>
          <p:cNvPr id="82948" name="Oval 4"/>
          <p:cNvSpPr>
            <a:spLocks noChangeArrowheads="1"/>
          </p:cNvSpPr>
          <p:nvPr/>
        </p:nvSpPr>
        <p:spPr bwMode="auto">
          <a:xfrm>
            <a:off x="1676400" y="3200400"/>
            <a:ext cx="2133600" cy="990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Day(s)</a:t>
            </a:r>
          </a:p>
        </p:txBody>
      </p:sp>
      <p:sp>
        <p:nvSpPr>
          <p:cNvPr id="82949" name="Oval 5"/>
          <p:cNvSpPr>
            <a:spLocks noChangeArrowheads="1"/>
          </p:cNvSpPr>
          <p:nvPr/>
        </p:nvSpPr>
        <p:spPr bwMode="auto">
          <a:xfrm>
            <a:off x="5486400" y="3124200"/>
            <a:ext cx="2133600" cy="990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Years</a:t>
            </a:r>
          </a:p>
        </p:txBody>
      </p:sp>
      <p:grpSp>
        <p:nvGrpSpPr>
          <p:cNvPr id="82950" name="Group 6"/>
          <p:cNvGrpSpPr>
            <a:grpSpLocks/>
          </p:cNvGrpSpPr>
          <p:nvPr/>
        </p:nvGrpSpPr>
        <p:grpSpPr bwMode="auto">
          <a:xfrm>
            <a:off x="2209800" y="4572000"/>
            <a:ext cx="4876800" cy="671513"/>
            <a:chOff x="1392" y="2880"/>
            <a:chExt cx="3072" cy="423"/>
          </a:xfrm>
        </p:grpSpPr>
        <p:sp>
          <p:nvSpPr>
            <p:cNvPr id="82951" name="Text Box 7"/>
            <p:cNvSpPr txBox="1">
              <a:spLocks noChangeArrowheads="1"/>
            </p:cNvSpPr>
            <p:nvPr/>
          </p:nvSpPr>
          <p:spPr bwMode="auto">
            <a:xfrm>
              <a:off x="1872" y="2976"/>
              <a:ext cx="21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Literal or non-literal?</a:t>
              </a:r>
            </a:p>
          </p:txBody>
        </p:sp>
        <p:sp>
          <p:nvSpPr>
            <p:cNvPr id="82952" name="AutoShape 8"/>
            <p:cNvSpPr>
              <a:spLocks noChangeArrowheads="1"/>
            </p:cNvSpPr>
            <p:nvPr/>
          </p:nvSpPr>
          <p:spPr bwMode="auto">
            <a:xfrm>
              <a:off x="4032" y="2880"/>
              <a:ext cx="432" cy="336"/>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2953" name="AutoShape 9"/>
            <p:cNvSpPr>
              <a:spLocks noChangeArrowheads="1"/>
            </p:cNvSpPr>
            <p:nvPr/>
          </p:nvSpPr>
          <p:spPr bwMode="auto">
            <a:xfrm flipH="1">
              <a:off x="1392" y="2880"/>
              <a:ext cx="432" cy="336"/>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82954" name="Text Box 10"/>
          <p:cNvSpPr txBox="1">
            <a:spLocks noChangeArrowheads="1"/>
          </p:cNvSpPr>
          <p:nvPr/>
        </p:nvSpPr>
        <p:spPr bwMode="auto">
          <a:xfrm>
            <a:off x="609600" y="5410200"/>
            <a:ext cx="8334375" cy="1066800"/>
          </a:xfrm>
          <a:prstGeom prst="rect">
            <a:avLst/>
          </a:prstGeom>
          <a:noFill/>
          <a:ln>
            <a:noFill/>
          </a:ln>
          <a:effectLs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Was Adam literally 930 years old?</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How old was the creation when Adam died?</a:t>
            </a:r>
          </a:p>
        </p:txBody>
      </p:sp>
    </p:spTree>
    <p:extLst>
      <p:ext uri="{BB962C8B-B14F-4D97-AF65-F5344CB8AC3E}">
        <p14:creationId xmlns:p14="http://schemas.microsoft.com/office/powerpoint/2010/main" val="1545448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83971" name="AutoShape 3"/>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Exodus 20:9-11</a:t>
            </a:r>
          </a:p>
        </p:txBody>
      </p:sp>
      <p:sp>
        <p:nvSpPr>
          <p:cNvPr id="83972"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3" name="Text Box 5"/>
          <p:cNvSpPr txBox="1">
            <a:spLocks noChangeArrowheads="1"/>
          </p:cNvSpPr>
          <p:nvPr/>
        </p:nvSpPr>
        <p:spPr bwMode="auto">
          <a:xfrm>
            <a:off x="685800" y="1809750"/>
            <a:ext cx="8001000" cy="4362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9 Six days you shall labor and do all your work,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10 but the seventh day is the Sabbath of the LORD your God. In it you shall do no work: you, nor your son, nor your daughter, nor your male servant, nor your female servant, nor your cattle, nor your stranger who is within your gates.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11 For in six days the LORD made the heavens and the earth, the sea, and all that is in them, and rested the seventh day. Therefore the LORD blessed the Sabbath day and hallowed it. </a:t>
            </a:r>
          </a:p>
        </p:txBody>
      </p:sp>
      <p:sp>
        <p:nvSpPr>
          <p:cNvPr id="83974" name="Line 6"/>
          <p:cNvSpPr>
            <a:spLocks noChangeShapeType="1"/>
          </p:cNvSpPr>
          <p:nvPr/>
        </p:nvSpPr>
        <p:spPr bwMode="auto">
          <a:xfrm>
            <a:off x="990600" y="2286000"/>
            <a:ext cx="1219200"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5" name="Line 7"/>
          <p:cNvSpPr>
            <a:spLocks noChangeShapeType="1"/>
          </p:cNvSpPr>
          <p:nvPr/>
        </p:nvSpPr>
        <p:spPr bwMode="auto">
          <a:xfrm>
            <a:off x="2286000" y="2667000"/>
            <a:ext cx="16002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6" name="Line 8"/>
          <p:cNvSpPr>
            <a:spLocks noChangeShapeType="1"/>
          </p:cNvSpPr>
          <p:nvPr/>
        </p:nvSpPr>
        <p:spPr bwMode="auto">
          <a:xfrm>
            <a:off x="1219200" y="4800600"/>
            <a:ext cx="21336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7" name="Oval 9"/>
          <p:cNvSpPr>
            <a:spLocks noChangeArrowheads="1"/>
          </p:cNvSpPr>
          <p:nvPr/>
        </p:nvSpPr>
        <p:spPr bwMode="auto">
          <a:xfrm>
            <a:off x="6172200" y="4419600"/>
            <a:ext cx="1447800" cy="457200"/>
          </a:xfrm>
          <a:prstGeom prst="ellipse">
            <a:avLst/>
          </a:prstGeom>
          <a:noFill/>
          <a:ln w="76200">
            <a:solidFill>
              <a:srgbClr val="3333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8" name="Oval 10"/>
          <p:cNvSpPr>
            <a:spLocks noChangeArrowheads="1"/>
          </p:cNvSpPr>
          <p:nvPr/>
        </p:nvSpPr>
        <p:spPr bwMode="auto">
          <a:xfrm>
            <a:off x="1219200" y="4876800"/>
            <a:ext cx="914400" cy="457200"/>
          </a:xfrm>
          <a:prstGeom prst="ellipse">
            <a:avLst/>
          </a:prstGeom>
          <a:noFill/>
          <a:ln w="76200">
            <a:solidFill>
              <a:srgbClr val="3333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3979" name="Oval 11"/>
          <p:cNvSpPr>
            <a:spLocks noChangeArrowheads="1"/>
          </p:cNvSpPr>
          <p:nvPr/>
        </p:nvSpPr>
        <p:spPr bwMode="auto">
          <a:xfrm>
            <a:off x="2438400" y="4876800"/>
            <a:ext cx="914400" cy="457200"/>
          </a:xfrm>
          <a:prstGeom prst="ellipse">
            <a:avLst/>
          </a:prstGeom>
          <a:noFill/>
          <a:ln w="76200">
            <a:solidFill>
              <a:srgbClr val="3333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977591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3973"/>
                                        </p:tgtEl>
                                        <p:attrNameLst>
                                          <p:attrName>style.visibility</p:attrName>
                                        </p:attrNameLst>
                                      </p:cBhvr>
                                      <p:to>
                                        <p:strVal val="visible"/>
                                      </p:to>
                                    </p:set>
                                    <p:animEffect transition="in" filter="wipe(up)">
                                      <p:cBhvr>
                                        <p:cTn id="7" dur="500"/>
                                        <p:tgtEl>
                                          <p:spTgt spid="839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974"/>
                                        </p:tgtEl>
                                        <p:attrNameLst>
                                          <p:attrName>style.visibility</p:attrName>
                                        </p:attrNameLst>
                                      </p:cBhvr>
                                      <p:to>
                                        <p:strVal val="visible"/>
                                      </p:to>
                                    </p:set>
                                    <p:animEffect transition="in" filter="wipe(left)">
                                      <p:cBhvr>
                                        <p:cTn id="12" dur="500"/>
                                        <p:tgtEl>
                                          <p:spTgt spid="839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975"/>
                                        </p:tgtEl>
                                        <p:attrNameLst>
                                          <p:attrName>style.visibility</p:attrName>
                                        </p:attrNameLst>
                                      </p:cBhvr>
                                      <p:to>
                                        <p:strVal val="visible"/>
                                      </p:to>
                                    </p:set>
                                    <p:animEffect transition="in" filter="wipe(left)">
                                      <p:cBhvr>
                                        <p:cTn id="17" dur="500"/>
                                        <p:tgtEl>
                                          <p:spTgt spid="839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976"/>
                                        </p:tgtEl>
                                        <p:attrNameLst>
                                          <p:attrName>style.visibility</p:attrName>
                                        </p:attrNameLst>
                                      </p:cBhvr>
                                      <p:to>
                                        <p:strVal val="visible"/>
                                      </p:to>
                                    </p:set>
                                    <p:animEffect transition="in" filter="wipe(left)">
                                      <p:cBhvr>
                                        <p:cTn id="22" dur="500"/>
                                        <p:tgtEl>
                                          <p:spTgt spid="839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977"/>
                                        </p:tgtEl>
                                        <p:attrNameLst>
                                          <p:attrName>style.visibility</p:attrName>
                                        </p:attrNameLst>
                                      </p:cBhvr>
                                      <p:to>
                                        <p:strVal val="visible"/>
                                      </p:to>
                                    </p:set>
                                    <p:animEffect transition="in" filter="wipe(left)">
                                      <p:cBhvr>
                                        <p:cTn id="27" dur="500"/>
                                        <p:tgtEl>
                                          <p:spTgt spid="8397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3978"/>
                                        </p:tgtEl>
                                        <p:attrNameLst>
                                          <p:attrName>style.visibility</p:attrName>
                                        </p:attrNameLst>
                                      </p:cBhvr>
                                      <p:to>
                                        <p:strVal val="visible"/>
                                      </p:to>
                                    </p:set>
                                    <p:animEffect transition="in" filter="wipe(left)">
                                      <p:cBhvr>
                                        <p:cTn id="32" dur="500"/>
                                        <p:tgtEl>
                                          <p:spTgt spid="8397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3979"/>
                                        </p:tgtEl>
                                        <p:attrNameLst>
                                          <p:attrName>style.visibility</p:attrName>
                                        </p:attrNameLst>
                                      </p:cBhvr>
                                      <p:to>
                                        <p:strVal val="visible"/>
                                      </p:to>
                                    </p:set>
                                    <p:animEffect transition="in" filter="wipe(left)">
                                      <p:cBhvr>
                                        <p:cTn id="37" dur="500"/>
                                        <p:tgtEl>
                                          <p:spTgt spid="83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animBg="1" autoUpdateAnimBg="0"/>
      <p:bldP spid="83974" grpId="0" animBg="1"/>
      <p:bldP spid="83975" grpId="0" animBg="1"/>
      <p:bldP spid="83976" grpId="0" animBg="1"/>
      <p:bldP spid="83977" grpId="0" animBg="1"/>
      <p:bldP spid="83978" grpId="0" animBg="1"/>
      <p:bldP spid="8397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AutoShape 2"/>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Exodus 20:9-11</a:t>
            </a:r>
          </a:p>
        </p:txBody>
      </p:sp>
      <p:sp>
        <p:nvSpPr>
          <p:cNvPr id="84995" name="Text Box 3"/>
          <p:cNvSpPr txBox="1">
            <a:spLocks noChangeArrowheads="1"/>
          </p:cNvSpPr>
          <p:nvPr/>
        </p:nvSpPr>
        <p:spPr bwMode="auto">
          <a:xfrm>
            <a:off x="609600" y="1676400"/>
            <a:ext cx="7924800" cy="2831544"/>
          </a:xfrm>
          <a:prstGeom prst="rect">
            <a:avLst/>
          </a:prstGeom>
          <a:noFill/>
          <a:ln>
            <a:noFill/>
          </a:ln>
          <a:effectLst/>
          <a:extLst/>
        </p:spPr>
        <p:txBody>
          <a:bodyPr>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Not just the living things of the earth 		created in six days, but the heavens, 		earth and seas.</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7 days of Creation - Parallel - to 7 days of 	a normal week for Israel.</a:t>
            </a:r>
          </a:p>
        </p:txBody>
      </p:sp>
      <p:sp>
        <p:nvSpPr>
          <p:cNvPr id="84996" name="AutoShape 4"/>
          <p:cNvSpPr>
            <a:spLocks noChangeArrowheads="1"/>
          </p:cNvSpPr>
          <p:nvPr/>
        </p:nvSpPr>
        <p:spPr bwMode="auto">
          <a:xfrm>
            <a:off x="1028700" y="4812744"/>
            <a:ext cx="7086600" cy="1371600"/>
          </a:xfrm>
          <a:prstGeom prst="cube">
            <a:avLst>
              <a:gd name="adj" fmla="val 10269"/>
            </a:avLst>
          </a:prstGeom>
          <a:solidFill>
            <a:srgbClr val="CC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Divine Commentary on Genesis 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Creation - Six Literal Days</a:t>
            </a:r>
          </a:p>
        </p:txBody>
      </p:sp>
    </p:spTree>
    <p:extLst>
      <p:ext uri="{BB962C8B-B14F-4D97-AF65-F5344CB8AC3E}">
        <p14:creationId xmlns:p14="http://schemas.microsoft.com/office/powerpoint/2010/main" val="1404230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additive="base">
                                        <p:cTn id="7" dur="500" fill="hold"/>
                                        <p:tgtEl>
                                          <p:spTgt spid="849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49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5">
                                            <p:txEl>
                                              <p:pRg st="2" end="2"/>
                                            </p:txEl>
                                          </p:spTgt>
                                        </p:tgtEl>
                                        <p:attrNameLst>
                                          <p:attrName>style.visibility</p:attrName>
                                        </p:attrNameLst>
                                      </p:cBhvr>
                                      <p:to>
                                        <p:strVal val="visible"/>
                                      </p:to>
                                    </p:set>
                                    <p:anim calcmode="lin" valueType="num">
                                      <p:cBhvr additive="base">
                                        <p:cTn id="13" dur="500" fill="hold"/>
                                        <p:tgtEl>
                                          <p:spTgt spid="8499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49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84996"/>
                                        </p:tgtEl>
                                        <p:attrNameLst>
                                          <p:attrName>style.visibility</p:attrName>
                                        </p:attrNameLst>
                                      </p:cBhvr>
                                      <p:to>
                                        <p:strVal val="visible"/>
                                      </p:to>
                                    </p:set>
                                    <p:anim calcmode="lin" valueType="num">
                                      <p:cBhvr>
                                        <p:cTn id="19" dur="500" fill="hold"/>
                                        <p:tgtEl>
                                          <p:spTgt spid="84996"/>
                                        </p:tgtEl>
                                        <p:attrNameLst>
                                          <p:attrName>ppt_w</p:attrName>
                                        </p:attrNameLst>
                                      </p:cBhvr>
                                      <p:tavLst>
                                        <p:tav tm="0">
                                          <p:val>
                                            <p:strVal val="2/3*#ppt_w"/>
                                          </p:val>
                                        </p:tav>
                                        <p:tav tm="100000">
                                          <p:val>
                                            <p:strVal val="#ppt_w"/>
                                          </p:val>
                                        </p:tav>
                                      </p:tavLst>
                                    </p:anim>
                                    <p:anim calcmode="lin" valueType="num">
                                      <p:cBhvr>
                                        <p:cTn id="20" dur="500" fill="hold"/>
                                        <p:tgtEl>
                                          <p:spTgt spid="8499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autoUpdateAnimBg="0"/>
      <p:bldP spid="84996"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86019" name="AutoShape 3"/>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Exodus 31:15-17</a:t>
            </a:r>
          </a:p>
        </p:txBody>
      </p:sp>
      <p:sp>
        <p:nvSpPr>
          <p:cNvPr id="86020"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6021" name="Text Box 5"/>
          <p:cNvSpPr txBox="1">
            <a:spLocks noChangeArrowheads="1"/>
          </p:cNvSpPr>
          <p:nvPr/>
        </p:nvSpPr>
        <p:spPr bwMode="auto">
          <a:xfrm>
            <a:off x="533400" y="1654175"/>
            <a:ext cx="8001000" cy="47894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15 Work shall be done for six days, but the seventh is the Sabbath of rest, holy to the LORD. Whoever does any work on the Sabbath day, he shall surely be put to death.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16 Therefore the children of Israel shall keep the Sabbath, to observe the Sabbath throughout their generations as a perpetual covenant.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17 It is a sign between Me and the children of Israel forever; for in six days the LORD made the heavens and the earth, and on the seventh day He rested and was refreshed.' "  </a:t>
            </a:r>
          </a:p>
        </p:txBody>
      </p:sp>
      <p:sp>
        <p:nvSpPr>
          <p:cNvPr id="86022" name="Line 6"/>
          <p:cNvSpPr>
            <a:spLocks noChangeShapeType="1"/>
          </p:cNvSpPr>
          <p:nvPr/>
        </p:nvSpPr>
        <p:spPr bwMode="auto">
          <a:xfrm>
            <a:off x="4343400" y="2133600"/>
            <a:ext cx="11430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6023" name="Line 7"/>
          <p:cNvSpPr>
            <a:spLocks noChangeShapeType="1"/>
          </p:cNvSpPr>
          <p:nvPr/>
        </p:nvSpPr>
        <p:spPr bwMode="auto">
          <a:xfrm flipV="1">
            <a:off x="1828800" y="5562600"/>
            <a:ext cx="63246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6024" name="Line 8"/>
          <p:cNvSpPr>
            <a:spLocks noChangeShapeType="1"/>
          </p:cNvSpPr>
          <p:nvPr/>
        </p:nvSpPr>
        <p:spPr bwMode="auto">
          <a:xfrm>
            <a:off x="609600" y="5943600"/>
            <a:ext cx="17526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255309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6021"/>
                                        </p:tgtEl>
                                        <p:attrNameLst>
                                          <p:attrName>style.visibility</p:attrName>
                                        </p:attrNameLst>
                                      </p:cBhvr>
                                      <p:to>
                                        <p:strVal val="visible"/>
                                      </p:to>
                                    </p:set>
                                    <p:animEffect transition="in" filter="wipe(up)">
                                      <p:cBhvr>
                                        <p:cTn id="7" dur="500"/>
                                        <p:tgtEl>
                                          <p:spTgt spid="86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2"/>
                                        </p:tgtEl>
                                        <p:attrNameLst>
                                          <p:attrName>style.visibility</p:attrName>
                                        </p:attrNameLst>
                                      </p:cBhvr>
                                      <p:to>
                                        <p:strVal val="visible"/>
                                      </p:to>
                                    </p:set>
                                    <p:animEffect transition="in" filter="wipe(left)">
                                      <p:cBhvr>
                                        <p:cTn id="12" dur="500"/>
                                        <p:tgtEl>
                                          <p:spTgt spid="860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3"/>
                                        </p:tgtEl>
                                        <p:attrNameLst>
                                          <p:attrName>style.visibility</p:attrName>
                                        </p:attrNameLst>
                                      </p:cBhvr>
                                      <p:to>
                                        <p:strVal val="visible"/>
                                      </p:to>
                                    </p:set>
                                    <p:animEffect transition="in" filter="wipe(left)">
                                      <p:cBhvr>
                                        <p:cTn id="17" dur="500"/>
                                        <p:tgtEl>
                                          <p:spTgt spid="860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4"/>
                                        </p:tgtEl>
                                        <p:attrNameLst>
                                          <p:attrName>style.visibility</p:attrName>
                                        </p:attrNameLst>
                                      </p:cBhvr>
                                      <p:to>
                                        <p:strVal val="visible"/>
                                      </p:to>
                                    </p:set>
                                    <p:animEffect transition="in" filter="wipe(left)">
                                      <p:cBhvr>
                                        <p:cTn id="22" dur="500"/>
                                        <p:tgtEl>
                                          <p:spTgt spid="86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nimBg="1" autoUpdateAnimBg="0"/>
      <p:bldP spid="86022" grpId="0" animBg="1"/>
      <p:bldP spid="86023" grpId="0" animBg="1"/>
      <p:bldP spid="860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AutoShape 2"/>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Exodus 31:15-17</a:t>
            </a:r>
          </a:p>
        </p:txBody>
      </p:sp>
      <p:sp>
        <p:nvSpPr>
          <p:cNvPr id="87043" name="Text Box 3"/>
          <p:cNvSpPr txBox="1">
            <a:spLocks noChangeArrowheads="1"/>
          </p:cNvSpPr>
          <p:nvPr/>
        </p:nvSpPr>
        <p:spPr bwMode="auto">
          <a:xfrm>
            <a:off x="609600" y="1676400"/>
            <a:ext cx="8153400" cy="1785104"/>
          </a:xfrm>
          <a:prstGeom prst="rect">
            <a:avLst/>
          </a:prstGeom>
          <a:noFill/>
          <a:ln>
            <a:noFill/>
          </a:ln>
          <a:effectLst/>
          <a:extLst/>
        </p:spPr>
        <p:txBody>
          <a:bodyPr>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7 days of Creation - Parallel - to 7 days of 	a normal week for Israel.</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In six days God created </a:t>
            </a:r>
            <a:r>
              <a:rPr kumimoji="0" lang="en-US" altLang="en-US" sz="32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Heavens</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&amp; </a:t>
            </a:r>
            <a:r>
              <a:rPr kumimoji="0" lang="en-US" altLang="en-US" sz="3200" b="1"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Earth</a:t>
            </a:r>
            <a:endPar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7044" name="AutoShape 4"/>
          <p:cNvSpPr>
            <a:spLocks noChangeArrowheads="1"/>
          </p:cNvSpPr>
          <p:nvPr/>
        </p:nvSpPr>
        <p:spPr bwMode="auto">
          <a:xfrm>
            <a:off x="990600" y="4130842"/>
            <a:ext cx="7086600" cy="1371600"/>
          </a:xfrm>
          <a:prstGeom prst="cube">
            <a:avLst>
              <a:gd name="adj" fmla="val 10269"/>
            </a:avLst>
          </a:prstGeom>
          <a:solidFill>
            <a:srgbClr val="CC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Divine Commentary on Genesis 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Creation - Six Literal Days</a:t>
            </a:r>
          </a:p>
        </p:txBody>
      </p:sp>
    </p:spTree>
    <p:extLst>
      <p:ext uri="{BB962C8B-B14F-4D97-AF65-F5344CB8AC3E}">
        <p14:creationId xmlns:p14="http://schemas.microsoft.com/office/powerpoint/2010/main" val="41204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 calcmode="lin" valueType="num">
                                      <p:cBhvr additive="base">
                                        <p:cTn id="7" dur="500" fill="hold"/>
                                        <p:tgtEl>
                                          <p:spTgt spid="870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7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7043">
                                            <p:txEl>
                                              <p:pRg st="2" end="2"/>
                                            </p:txEl>
                                          </p:spTgt>
                                        </p:tgtEl>
                                        <p:attrNameLst>
                                          <p:attrName>style.visibility</p:attrName>
                                        </p:attrNameLst>
                                      </p:cBhvr>
                                      <p:to>
                                        <p:strVal val="visible"/>
                                      </p:to>
                                    </p:set>
                                    <p:anim calcmode="lin" valueType="num">
                                      <p:cBhvr additive="base">
                                        <p:cTn id="13" dur="500" fill="hold"/>
                                        <p:tgtEl>
                                          <p:spTgt spid="8704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7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87044"/>
                                        </p:tgtEl>
                                        <p:attrNameLst>
                                          <p:attrName>style.visibility</p:attrName>
                                        </p:attrNameLst>
                                      </p:cBhvr>
                                      <p:to>
                                        <p:strVal val="visible"/>
                                      </p:to>
                                    </p:set>
                                    <p:anim calcmode="lin" valueType="num">
                                      <p:cBhvr>
                                        <p:cTn id="19" dur="500" fill="hold"/>
                                        <p:tgtEl>
                                          <p:spTgt spid="87044"/>
                                        </p:tgtEl>
                                        <p:attrNameLst>
                                          <p:attrName>ppt_w</p:attrName>
                                        </p:attrNameLst>
                                      </p:cBhvr>
                                      <p:tavLst>
                                        <p:tav tm="0">
                                          <p:val>
                                            <p:strVal val="2/3*#ppt_w"/>
                                          </p:val>
                                        </p:tav>
                                        <p:tav tm="100000">
                                          <p:val>
                                            <p:strVal val="#ppt_w"/>
                                          </p:val>
                                        </p:tav>
                                      </p:tavLst>
                                    </p:anim>
                                    <p:anim calcmode="lin" valueType="num">
                                      <p:cBhvr>
                                        <p:cTn id="20" dur="500" fill="hold"/>
                                        <p:tgtEl>
                                          <p:spTgt spid="8704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P spid="8704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88067" name="AutoShape 3"/>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Psalms 33:6-9</a:t>
            </a:r>
          </a:p>
        </p:txBody>
      </p:sp>
      <p:sp>
        <p:nvSpPr>
          <p:cNvPr id="88068"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8069" name="Text Box 5"/>
          <p:cNvSpPr txBox="1">
            <a:spLocks noChangeArrowheads="1"/>
          </p:cNvSpPr>
          <p:nvPr/>
        </p:nvSpPr>
        <p:spPr bwMode="auto">
          <a:xfrm>
            <a:off x="762000" y="2130425"/>
            <a:ext cx="7772400" cy="35083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6 By the word of the LORD the heavens were made, And all the host of them by the breath of His mouth.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7 He gathers the waters of the sea together as a heap; He lays up the deep in storehouses.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8 Let all the earth fear the LORD; Let all the inhabitants of the world stand in awe of Him.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9 For He spoke, and it was done; He commanded, and it stood fast.</a:t>
            </a:r>
          </a:p>
        </p:txBody>
      </p:sp>
      <p:sp>
        <p:nvSpPr>
          <p:cNvPr id="88070" name="Line 6"/>
          <p:cNvSpPr>
            <a:spLocks noChangeShapeType="1"/>
          </p:cNvSpPr>
          <p:nvPr/>
        </p:nvSpPr>
        <p:spPr bwMode="auto">
          <a:xfrm>
            <a:off x="1676400" y="5181600"/>
            <a:ext cx="13716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8071" name="Line 7"/>
          <p:cNvSpPr>
            <a:spLocks noChangeShapeType="1"/>
          </p:cNvSpPr>
          <p:nvPr/>
        </p:nvSpPr>
        <p:spPr bwMode="auto">
          <a:xfrm>
            <a:off x="3886200" y="5181600"/>
            <a:ext cx="15240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8072" name="Line 8"/>
          <p:cNvSpPr>
            <a:spLocks noChangeShapeType="1"/>
          </p:cNvSpPr>
          <p:nvPr/>
        </p:nvSpPr>
        <p:spPr bwMode="auto">
          <a:xfrm>
            <a:off x="1447800" y="5562600"/>
            <a:ext cx="16002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290675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wipe(up)">
                                      <p:cBhvr>
                                        <p:cTn id="7" dur="500"/>
                                        <p:tgtEl>
                                          <p:spTgt spid="88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0"/>
                                        </p:tgtEl>
                                        <p:attrNameLst>
                                          <p:attrName>style.visibility</p:attrName>
                                        </p:attrNameLst>
                                      </p:cBhvr>
                                      <p:to>
                                        <p:strVal val="visible"/>
                                      </p:to>
                                    </p:set>
                                    <p:animEffect transition="in" filter="wipe(left)">
                                      <p:cBhvr>
                                        <p:cTn id="12" dur="500"/>
                                        <p:tgtEl>
                                          <p:spTgt spid="880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1"/>
                                        </p:tgtEl>
                                        <p:attrNameLst>
                                          <p:attrName>style.visibility</p:attrName>
                                        </p:attrNameLst>
                                      </p:cBhvr>
                                      <p:to>
                                        <p:strVal val="visible"/>
                                      </p:to>
                                    </p:set>
                                    <p:animEffect transition="in" filter="wipe(left)">
                                      <p:cBhvr>
                                        <p:cTn id="17" dur="500"/>
                                        <p:tgtEl>
                                          <p:spTgt spid="880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2"/>
                                        </p:tgtEl>
                                        <p:attrNameLst>
                                          <p:attrName>style.visibility</p:attrName>
                                        </p:attrNameLst>
                                      </p:cBhvr>
                                      <p:to>
                                        <p:strVal val="visible"/>
                                      </p:to>
                                    </p:set>
                                    <p:animEffect transition="in" filter="wipe(left)">
                                      <p:cBhvr>
                                        <p:cTn id="22" dur="500"/>
                                        <p:tgtEl>
                                          <p:spTgt spid="88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nimBg="1" autoUpdateAnimBg="0"/>
      <p:bldP spid="88070" grpId="0" animBg="1"/>
      <p:bldP spid="88071" grpId="0" animBg="1"/>
      <p:bldP spid="8807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AutoShape 2"/>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Psalms 33:6-9</a:t>
            </a:r>
          </a:p>
        </p:txBody>
      </p:sp>
      <p:sp>
        <p:nvSpPr>
          <p:cNvPr id="89091" name="Text Box 3"/>
          <p:cNvSpPr txBox="1">
            <a:spLocks noChangeArrowheads="1"/>
          </p:cNvSpPr>
          <p:nvPr/>
        </p:nvSpPr>
        <p:spPr bwMode="auto">
          <a:xfrm>
            <a:off x="609600" y="1676400"/>
            <a:ext cx="8153400" cy="2616101"/>
          </a:xfrm>
          <a:prstGeom prst="rect">
            <a:avLst/>
          </a:prstGeom>
          <a:noFill/>
          <a:ln>
            <a:noFill/>
          </a:ln>
          <a:effectLst/>
          <a:extLst/>
        </p:spPr>
        <p:txBody>
          <a:bodyPr>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God: </a:t>
            </a: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Spoke - Done - Stood Fast</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endParaRPr kumimoji="0" lang="en-US"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Instantaneous - not - Billions of years to 	stabilize</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Done</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does not mean “</a:t>
            </a: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Begun</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89092" name="AutoShape 4"/>
          <p:cNvSpPr>
            <a:spLocks noChangeArrowheads="1"/>
          </p:cNvSpPr>
          <p:nvPr/>
        </p:nvSpPr>
        <p:spPr bwMode="auto">
          <a:xfrm>
            <a:off x="1018674" y="4597301"/>
            <a:ext cx="7086600" cy="1371600"/>
          </a:xfrm>
          <a:prstGeom prst="cube">
            <a:avLst>
              <a:gd name="adj" fmla="val 10269"/>
            </a:avLst>
          </a:prstGeom>
          <a:solidFill>
            <a:srgbClr val="CC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Divine Commentary on Genesis 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Creation - Instantaneous</a:t>
            </a:r>
          </a:p>
        </p:txBody>
      </p:sp>
    </p:spTree>
    <p:extLst>
      <p:ext uri="{BB962C8B-B14F-4D97-AF65-F5344CB8AC3E}">
        <p14:creationId xmlns:p14="http://schemas.microsoft.com/office/powerpoint/2010/main" val="2419540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 calcmode="lin" valueType="num">
                                      <p:cBhvr additive="base">
                                        <p:cTn id="7" dur="500" fill="hold"/>
                                        <p:tgtEl>
                                          <p:spTgt spid="89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90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9091">
                                            <p:txEl>
                                              <p:pRg st="2" end="2"/>
                                            </p:txEl>
                                          </p:spTgt>
                                        </p:tgtEl>
                                        <p:attrNameLst>
                                          <p:attrName>style.visibility</p:attrName>
                                        </p:attrNameLst>
                                      </p:cBhvr>
                                      <p:to>
                                        <p:strVal val="visible"/>
                                      </p:to>
                                    </p:set>
                                    <p:anim calcmode="lin" valueType="num">
                                      <p:cBhvr additive="base">
                                        <p:cTn id="13" dur="500" fill="hold"/>
                                        <p:tgtEl>
                                          <p:spTgt spid="8909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90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9091">
                                            <p:txEl>
                                              <p:pRg st="4" end="4"/>
                                            </p:txEl>
                                          </p:spTgt>
                                        </p:tgtEl>
                                        <p:attrNameLst>
                                          <p:attrName>style.visibility</p:attrName>
                                        </p:attrNameLst>
                                      </p:cBhvr>
                                      <p:to>
                                        <p:strVal val="visible"/>
                                      </p:to>
                                    </p:set>
                                    <p:anim calcmode="lin" valueType="num">
                                      <p:cBhvr additive="base">
                                        <p:cTn id="19" dur="500" fill="hold"/>
                                        <p:tgtEl>
                                          <p:spTgt spid="8909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90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89092"/>
                                        </p:tgtEl>
                                        <p:attrNameLst>
                                          <p:attrName>style.visibility</p:attrName>
                                        </p:attrNameLst>
                                      </p:cBhvr>
                                      <p:to>
                                        <p:strVal val="visible"/>
                                      </p:to>
                                    </p:set>
                                    <p:anim calcmode="lin" valueType="num">
                                      <p:cBhvr>
                                        <p:cTn id="25" dur="500" fill="hold"/>
                                        <p:tgtEl>
                                          <p:spTgt spid="89092"/>
                                        </p:tgtEl>
                                        <p:attrNameLst>
                                          <p:attrName>ppt_w</p:attrName>
                                        </p:attrNameLst>
                                      </p:cBhvr>
                                      <p:tavLst>
                                        <p:tav tm="0">
                                          <p:val>
                                            <p:strVal val="2/3*#ppt_w"/>
                                          </p:val>
                                        </p:tav>
                                        <p:tav tm="100000">
                                          <p:val>
                                            <p:strVal val="#ppt_w"/>
                                          </p:val>
                                        </p:tav>
                                      </p:tavLst>
                                    </p:anim>
                                    <p:anim calcmode="lin" valueType="num">
                                      <p:cBhvr>
                                        <p:cTn id="26" dur="500" fill="hold"/>
                                        <p:tgtEl>
                                          <p:spTgt spid="8909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autoUpdateAnimBg="0"/>
      <p:bldP spid="89092"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90115" name="AutoShape 3"/>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Hebrews 4:3</a:t>
            </a:r>
          </a:p>
        </p:txBody>
      </p:sp>
      <p:sp>
        <p:nvSpPr>
          <p:cNvPr id="90116"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0117" name="Text Box 5"/>
          <p:cNvSpPr txBox="1">
            <a:spLocks noChangeArrowheads="1"/>
          </p:cNvSpPr>
          <p:nvPr/>
        </p:nvSpPr>
        <p:spPr bwMode="auto">
          <a:xfrm>
            <a:off x="914400" y="2847975"/>
            <a:ext cx="7239000" cy="18002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3 For we who have believed do enter that rest, as He has said: "So I swore in My wrath, They shall not enter My rest," although the works were finished from the foundation of the world. </a:t>
            </a:r>
          </a:p>
        </p:txBody>
      </p:sp>
      <p:sp>
        <p:nvSpPr>
          <p:cNvPr id="90118" name="Line 6"/>
          <p:cNvSpPr>
            <a:spLocks noChangeShapeType="1"/>
          </p:cNvSpPr>
          <p:nvPr/>
        </p:nvSpPr>
        <p:spPr bwMode="auto">
          <a:xfrm>
            <a:off x="990600" y="4572000"/>
            <a:ext cx="59436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143849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117"/>
                                        </p:tgtEl>
                                        <p:attrNameLst>
                                          <p:attrName>style.visibility</p:attrName>
                                        </p:attrNameLst>
                                      </p:cBhvr>
                                      <p:to>
                                        <p:strVal val="visible"/>
                                      </p:to>
                                    </p:set>
                                    <p:animEffect transition="in" filter="wipe(up)">
                                      <p:cBhvr>
                                        <p:cTn id="7" dur="500"/>
                                        <p:tgtEl>
                                          <p:spTgt spid="901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0118"/>
                                        </p:tgtEl>
                                        <p:attrNameLst>
                                          <p:attrName>style.visibility</p:attrName>
                                        </p:attrNameLst>
                                      </p:cBhvr>
                                      <p:to>
                                        <p:strVal val="visible"/>
                                      </p:to>
                                    </p:set>
                                    <p:animEffect transition="in" filter="wipe(left)">
                                      <p:cBhvr>
                                        <p:cTn id="12"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7" grpId="0" animBg="1" autoUpdateAnimBg="0"/>
      <p:bldP spid="901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2"/>
          <p:cNvSpPr>
            <a:spLocks noChangeArrowheads="1"/>
          </p:cNvSpPr>
          <p:nvPr/>
        </p:nvSpPr>
        <p:spPr bwMode="auto">
          <a:xfrm>
            <a:off x="762000" y="228600"/>
            <a:ext cx="7772400" cy="11430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Hebrews 4:3</a:t>
            </a:r>
          </a:p>
        </p:txBody>
      </p:sp>
      <p:sp>
        <p:nvSpPr>
          <p:cNvPr id="91139" name="Text Box 3"/>
          <p:cNvSpPr txBox="1">
            <a:spLocks noChangeArrowheads="1"/>
          </p:cNvSpPr>
          <p:nvPr/>
        </p:nvSpPr>
        <p:spPr bwMode="auto">
          <a:xfrm>
            <a:off x="609600" y="1676400"/>
            <a:ext cx="8153400" cy="2800767"/>
          </a:xfrm>
          <a:prstGeom prst="rect">
            <a:avLst/>
          </a:prstGeom>
          <a:noFill/>
          <a:ln>
            <a:noFill/>
          </a:ln>
          <a:effectLst/>
          <a:extLst/>
        </p:spPr>
        <p:txBody>
          <a:bodyPr>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Work of creation - Finished at the 			foundation or world</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IF God </a:t>
            </a:r>
            <a:r>
              <a:rPr kumimoji="0" lang="en-US" altLang="en-US" sz="32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began</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His work at foundation - 		then </a:t>
            </a:r>
            <a:r>
              <a:rPr kumimoji="0" lang="en-US" altLang="en-US" sz="32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finished </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it billions of years later - this 	passage is not so!</a:t>
            </a:r>
          </a:p>
        </p:txBody>
      </p:sp>
      <p:sp>
        <p:nvSpPr>
          <p:cNvPr id="91140" name="AutoShape 4"/>
          <p:cNvSpPr>
            <a:spLocks noChangeArrowheads="1"/>
          </p:cNvSpPr>
          <p:nvPr/>
        </p:nvSpPr>
        <p:spPr bwMode="auto">
          <a:xfrm>
            <a:off x="1066800" y="5029200"/>
            <a:ext cx="7086600" cy="1371600"/>
          </a:xfrm>
          <a:prstGeom prst="cube">
            <a:avLst>
              <a:gd name="adj" fmla="val 10269"/>
            </a:avLst>
          </a:prstGeom>
          <a:solidFill>
            <a:srgbClr val="CC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Divine Commentary on Genesis 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panose="02020603050405020304" pitchFamily="18" charset="0"/>
                <a:ea typeface="+mn-ea"/>
                <a:cs typeface="+mn-cs"/>
              </a:rPr>
              <a:t>Creation - Completed in Short Time</a:t>
            </a:r>
          </a:p>
        </p:txBody>
      </p:sp>
    </p:spTree>
    <p:extLst>
      <p:ext uri="{BB962C8B-B14F-4D97-AF65-F5344CB8AC3E}">
        <p14:creationId xmlns:p14="http://schemas.microsoft.com/office/powerpoint/2010/main" val="1835630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 calcmode="lin" valueType="num">
                                      <p:cBhvr additive="base">
                                        <p:cTn id="7" dur="500" fill="hold"/>
                                        <p:tgtEl>
                                          <p:spTgt spid="911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11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 calcmode="lin" valueType="num">
                                      <p:cBhvr additive="base">
                                        <p:cTn id="13" dur="500" fill="hold"/>
                                        <p:tgtEl>
                                          <p:spTgt spid="911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11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91140"/>
                                        </p:tgtEl>
                                        <p:attrNameLst>
                                          <p:attrName>style.visibility</p:attrName>
                                        </p:attrNameLst>
                                      </p:cBhvr>
                                      <p:to>
                                        <p:strVal val="visible"/>
                                      </p:to>
                                    </p:set>
                                    <p:anim calcmode="lin" valueType="num">
                                      <p:cBhvr>
                                        <p:cTn id="19" dur="500" fill="hold"/>
                                        <p:tgtEl>
                                          <p:spTgt spid="91140"/>
                                        </p:tgtEl>
                                        <p:attrNameLst>
                                          <p:attrName>ppt_w</p:attrName>
                                        </p:attrNameLst>
                                      </p:cBhvr>
                                      <p:tavLst>
                                        <p:tav tm="0">
                                          <p:val>
                                            <p:strVal val="2/3*#ppt_w"/>
                                          </p:val>
                                        </p:tav>
                                        <p:tav tm="100000">
                                          <p:val>
                                            <p:strVal val="#ppt_w"/>
                                          </p:val>
                                        </p:tav>
                                      </p:tavLst>
                                    </p:anim>
                                    <p:anim calcmode="lin" valueType="num">
                                      <p:cBhvr>
                                        <p:cTn id="20" dur="500" fill="hold"/>
                                        <p:tgtEl>
                                          <p:spTgt spid="9114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autoUpdateAnimBg="0"/>
      <p:bldP spid="91140"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92163" name="AutoShape 3"/>
          <p:cNvSpPr>
            <a:spLocks noChangeArrowheads="1"/>
          </p:cNvSpPr>
          <p:nvPr/>
        </p:nvSpPr>
        <p:spPr bwMode="auto">
          <a:xfrm>
            <a:off x="762000" y="228600"/>
            <a:ext cx="7772400" cy="18288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Matthew 19:4-6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009999"/>
                </a:solidFill>
                <a:effectLst/>
                <a:uLnTx/>
                <a:uFillTx/>
                <a:latin typeface="Comic Sans MS" panose="030F0702030302020204" pitchFamily="66" charset="0"/>
                <a:ea typeface="+mn-ea"/>
                <a:cs typeface="+mn-cs"/>
              </a:rPr>
              <a:t>Mark 10:6</a:t>
            </a:r>
          </a:p>
        </p:txBody>
      </p:sp>
      <p:sp>
        <p:nvSpPr>
          <p:cNvPr id="92164"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65" name="Text Box 5"/>
          <p:cNvSpPr txBox="1">
            <a:spLocks noChangeArrowheads="1"/>
          </p:cNvSpPr>
          <p:nvPr/>
        </p:nvSpPr>
        <p:spPr bwMode="auto">
          <a:xfrm>
            <a:off x="609600" y="2362200"/>
            <a:ext cx="8153400" cy="39354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4 And He answered and said to them, "Have you not read that He who made them at the beginning 'made them male and female,'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5 and said, 'For this reason a man shall leave his father and mother and be joined to his wife, and the two shall become one flesh'?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6 So then, they are no longer two but one flesh. Therefore what God has joined together, let not man separate."  </a:t>
            </a:r>
          </a:p>
        </p:txBody>
      </p:sp>
      <p:sp>
        <p:nvSpPr>
          <p:cNvPr id="92166" name="Line 6"/>
          <p:cNvSpPr>
            <a:spLocks noChangeShapeType="1"/>
          </p:cNvSpPr>
          <p:nvPr/>
        </p:nvSpPr>
        <p:spPr bwMode="auto">
          <a:xfrm>
            <a:off x="4876800" y="3276600"/>
            <a:ext cx="2286000" cy="0"/>
          </a:xfrm>
          <a:prstGeom prst="line">
            <a:avLst/>
          </a:prstGeom>
          <a:noFill/>
          <a:ln w="76200">
            <a:solidFill>
              <a:srgbClr val="3333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67" name="Line 7"/>
          <p:cNvSpPr>
            <a:spLocks noChangeShapeType="1"/>
          </p:cNvSpPr>
          <p:nvPr/>
        </p:nvSpPr>
        <p:spPr bwMode="auto">
          <a:xfrm>
            <a:off x="1600200" y="3733800"/>
            <a:ext cx="2286000" cy="0"/>
          </a:xfrm>
          <a:prstGeom prst="line">
            <a:avLst/>
          </a:prstGeom>
          <a:noFill/>
          <a:ln w="76200">
            <a:solidFill>
              <a:srgbClr val="3333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872681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165"/>
                                        </p:tgtEl>
                                        <p:attrNameLst>
                                          <p:attrName>style.visibility</p:attrName>
                                        </p:attrNameLst>
                                      </p:cBhvr>
                                      <p:to>
                                        <p:strVal val="visible"/>
                                      </p:to>
                                    </p:set>
                                    <p:animEffect transition="in" filter="wipe(up)">
                                      <p:cBhvr>
                                        <p:cTn id="7" dur="500"/>
                                        <p:tgtEl>
                                          <p:spTgt spid="921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166"/>
                                        </p:tgtEl>
                                        <p:attrNameLst>
                                          <p:attrName>style.visibility</p:attrName>
                                        </p:attrNameLst>
                                      </p:cBhvr>
                                      <p:to>
                                        <p:strVal val="visible"/>
                                      </p:to>
                                    </p:set>
                                    <p:animEffect transition="in" filter="wipe(left)">
                                      <p:cBhvr>
                                        <p:cTn id="12" dur="500"/>
                                        <p:tgtEl>
                                          <p:spTgt spid="921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167"/>
                                        </p:tgtEl>
                                        <p:attrNameLst>
                                          <p:attrName>style.visibility</p:attrName>
                                        </p:attrNameLst>
                                      </p:cBhvr>
                                      <p:to>
                                        <p:strVal val="visible"/>
                                      </p:to>
                                    </p:set>
                                    <p:animEffect transition="in" filter="wipe(left)">
                                      <p:cBhvr>
                                        <p:cTn id="17" dur="500"/>
                                        <p:tgtEl>
                                          <p:spTgt spid="92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5" grpId="0" animBg="1" autoUpdateAnimBg="0"/>
      <p:bldP spid="92166" grpId="0" animBg="1"/>
      <p:bldP spid="921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earth"/>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057400" y="1600200"/>
            <a:ext cx="5029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93187" name="AutoShape 3"/>
          <p:cNvSpPr>
            <a:spLocks noChangeArrowheads="1"/>
          </p:cNvSpPr>
          <p:nvPr/>
        </p:nvSpPr>
        <p:spPr bwMode="auto">
          <a:xfrm>
            <a:off x="762000" y="228600"/>
            <a:ext cx="7772400" cy="18288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009999"/>
                </a:solidFill>
                <a:effectLst/>
                <a:uLnTx/>
                <a:uFillTx/>
                <a:latin typeface="Comic Sans MS" panose="030F0702030302020204" pitchFamily="66" charset="0"/>
                <a:ea typeface="+mn-ea"/>
                <a:cs typeface="+mn-cs"/>
              </a:rPr>
              <a:t>Matthew 19:4-6</a:t>
            </a:r>
            <a:endPar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Mark 10:6</a:t>
            </a:r>
            <a:endParaRPr kumimoji="0" lang="en-US" altLang="en-US" sz="4400" b="0" i="0" u="none" strike="noStrike" kern="1200" cap="none" spc="0" normalizeH="0" baseline="0" noProof="0">
              <a:ln>
                <a:noFill/>
              </a:ln>
              <a:solidFill>
                <a:srgbClr val="009999"/>
              </a:solidFill>
              <a:effectLst/>
              <a:uLnTx/>
              <a:uFillTx/>
              <a:latin typeface="Comic Sans MS" panose="030F0702030302020204" pitchFamily="66" charset="0"/>
              <a:ea typeface="+mn-ea"/>
              <a:cs typeface="+mn-cs"/>
            </a:endParaRPr>
          </a:p>
        </p:txBody>
      </p:sp>
      <p:sp>
        <p:nvSpPr>
          <p:cNvPr id="93188" name="Text Box 4"/>
          <p:cNvSpPr txBox="1">
            <a:spLocks noChangeArrowheads="1"/>
          </p:cNvSpPr>
          <p:nvPr/>
        </p:nvSpPr>
        <p:spPr bwMode="auto">
          <a:xfrm>
            <a:off x="12033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3189" name="Text Box 5"/>
          <p:cNvSpPr txBox="1">
            <a:spLocks noChangeArrowheads="1"/>
          </p:cNvSpPr>
          <p:nvPr/>
        </p:nvSpPr>
        <p:spPr bwMode="auto">
          <a:xfrm>
            <a:off x="685800" y="2971800"/>
            <a:ext cx="8001000" cy="946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6 But from the beginning of the creation, God 'made them male and female.'  </a:t>
            </a:r>
          </a:p>
        </p:txBody>
      </p:sp>
      <p:sp>
        <p:nvSpPr>
          <p:cNvPr id="93190" name="Line 6"/>
          <p:cNvSpPr>
            <a:spLocks noChangeShapeType="1"/>
          </p:cNvSpPr>
          <p:nvPr/>
        </p:nvSpPr>
        <p:spPr bwMode="auto">
          <a:xfrm>
            <a:off x="1676400" y="3429000"/>
            <a:ext cx="2667000" cy="0"/>
          </a:xfrm>
          <a:prstGeom prst="line">
            <a:avLst/>
          </a:prstGeom>
          <a:noFill/>
          <a:ln w="76200">
            <a:solidFill>
              <a:srgbClr val="3333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3191" name="Line 7"/>
          <p:cNvSpPr>
            <a:spLocks noChangeShapeType="1"/>
          </p:cNvSpPr>
          <p:nvPr/>
        </p:nvSpPr>
        <p:spPr bwMode="auto">
          <a:xfrm>
            <a:off x="1600200" y="3886200"/>
            <a:ext cx="2286000" cy="0"/>
          </a:xfrm>
          <a:prstGeom prst="line">
            <a:avLst/>
          </a:prstGeom>
          <a:noFill/>
          <a:ln w="76200">
            <a:solidFill>
              <a:srgbClr val="3333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3192" name="Line 8"/>
          <p:cNvSpPr>
            <a:spLocks noChangeShapeType="1"/>
          </p:cNvSpPr>
          <p:nvPr/>
        </p:nvSpPr>
        <p:spPr bwMode="auto">
          <a:xfrm>
            <a:off x="4495800" y="3429000"/>
            <a:ext cx="1981200" cy="0"/>
          </a:xfrm>
          <a:prstGeom prst="line">
            <a:avLst/>
          </a:prstGeom>
          <a:noFill/>
          <a:ln w="762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617817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3189"/>
                                        </p:tgtEl>
                                        <p:attrNameLst>
                                          <p:attrName>style.visibility</p:attrName>
                                        </p:attrNameLst>
                                      </p:cBhvr>
                                      <p:to>
                                        <p:strVal val="visible"/>
                                      </p:to>
                                    </p:set>
                                    <p:animEffect transition="in" filter="wipe(up)">
                                      <p:cBhvr>
                                        <p:cTn id="7" dur="500"/>
                                        <p:tgtEl>
                                          <p:spTgt spid="931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90"/>
                                        </p:tgtEl>
                                        <p:attrNameLst>
                                          <p:attrName>style.visibility</p:attrName>
                                        </p:attrNameLst>
                                      </p:cBhvr>
                                      <p:to>
                                        <p:strVal val="visible"/>
                                      </p:to>
                                    </p:set>
                                    <p:animEffect transition="in" filter="wipe(left)">
                                      <p:cBhvr>
                                        <p:cTn id="12" dur="500"/>
                                        <p:tgtEl>
                                          <p:spTgt spid="931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92"/>
                                        </p:tgtEl>
                                        <p:attrNameLst>
                                          <p:attrName>style.visibility</p:attrName>
                                        </p:attrNameLst>
                                      </p:cBhvr>
                                      <p:to>
                                        <p:strVal val="visible"/>
                                      </p:to>
                                    </p:set>
                                    <p:animEffect transition="in" filter="wipe(left)">
                                      <p:cBhvr>
                                        <p:cTn id="17" dur="500"/>
                                        <p:tgtEl>
                                          <p:spTgt spid="931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91"/>
                                        </p:tgtEl>
                                        <p:attrNameLst>
                                          <p:attrName>style.visibility</p:attrName>
                                        </p:attrNameLst>
                                      </p:cBhvr>
                                      <p:to>
                                        <p:strVal val="visible"/>
                                      </p:to>
                                    </p:set>
                                    <p:animEffect transition="in" filter="wipe(left)">
                                      <p:cBhvr>
                                        <p:cTn id="22" dur="500"/>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animBg="1" autoUpdateAnimBg="0"/>
      <p:bldP spid="93190" grpId="0" animBg="1"/>
      <p:bldP spid="93191" grpId="0" animBg="1"/>
      <p:bldP spid="9319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AutoShape 2"/>
          <p:cNvSpPr>
            <a:spLocks noChangeArrowheads="1"/>
          </p:cNvSpPr>
          <p:nvPr/>
        </p:nvSpPr>
        <p:spPr bwMode="auto">
          <a:xfrm>
            <a:off x="762000" y="228600"/>
            <a:ext cx="7772400" cy="1828800"/>
          </a:xfrm>
          <a:prstGeom prst="bevel">
            <a:avLst>
              <a:gd name="adj" fmla="val 12500"/>
            </a:avLst>
          </a:prstGeom>
          <a:solidFill>
            <a:srgbClr val="3333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Matthew 19:4-6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1200" cap="none" spc="0" normalizeH="0" baseline="0" noProof="0">
                <a:ln>
                  <a:noFill/>
                </a:ln>
                <a:solidFill>
                  <a:srgbClr val="FFFF00"/>
                </a:solidFill>
                <a:effectLst/>
                <a:uLnTx/>
                <a:uFillTx/>
                <a:latin typeface="Comic Sans MS" panose="030F0702030302020204" pitchFamily="66" charset="0"/>
                <a:ea typeface="+mn-ea"/>
                <a:cs typeface="+mn-cs"/>
              </a:rPr>
              <a:t>Mark 10:6</a:t>
            </a:r>
            <a:endParaRPr kumimoji="0" lang="en-US" altLang="en-US" sz="4400" b="0" i="0" u="none" strike="noStrike" kern="1200" cap="none" spc="0" normalizeH="0" baseline="0" noProof="0">
              <a:ln>
                <a:noFill/>
              </a:ln>
              <a:solidFill>
                <a:srgbClr val="009999"/>
              </a:solidFill>
              <a:effectLst/>
              <a:uLnTx/>
              <a:uFillTx/>
              <a:latin typeface="Comic Sans MS" panose="030F0702030302020204" pitchFamily="66" charset="0"/>
              <a:ea typeface="+mn-ea"/>
              <a:cs typeface="+mn-cs"/>
            </a:endParaRPr>
          </a:p>
        </p:txBody>
      </p:sp>
      <p:sp>
        <p:nvSpPr>
          <p:cNvPr id="94211" name="Text Box 3"/>
          <p:cNvSpPr txBox="1">
            <a:spLocks noChangeArrowheads="1"/>
          </p:cNvSpPr>
          <p:nvPr/>
        </p:nvSpPr>
        <p:spPr bwMode="auto">
          <a:xfrm>
            <a:off x="609600" y="2667000"/>
            <a:ext cx="8153400" cy="3016250"/>
          </a:xfrm>
          <a:prstGeom prst="rect">
            <a:avLst/>
          </a:prstGeom>
          <a:noFill/>
          <a:ln>
            <a:noFill/>
          </a:ln>
          <a:effectLst/>
          <a:extLst/>
        </p:spPr>
        <p:txBody>
          <a:bodyPr>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God made male &amp; female.</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God made male &amp; female at same time.</a:t>
            </a: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Man was created </a:t>
            </a:r>
            <a:r>
              <a:rPr kumimoji="0" lang="en-US" altLang="en-US" sz="3200" b="0" i="1" u="none" strike="noStrike" kern="1200" cap="none" spc="0" normalizeH="0" baseline="0" noProof="0">
                <a:ln>
                  <a:noFill/>
                </a:ln>
                <a:solidFill>
                  <a:srgbClr val="000000"/>
                </a:solidFill>
                <a:effectLst/>
                <a:uLnTx/>
                <a:uFillTx/>
                <a:latin typeface="Arial" panose="020B0604020202020204" pitchFamily="34" charset="0"/>
                <a:ea typeface="+mn-ea"/>
                <a:cs typeface="+mn-cs"/>
              </a:rPr>
              <a:t>at the beginning of 		creation.</a:t>
            </a:r>
            <a:endPar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334963" algn="l"/>
              </a:tabLst>
              <a:defRPr/>
            </a:pPr>
            <a:r>
              <a:rPr kumimoji="0" lang="en-US"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If billions of years -- man created closer to 	our time than beginning.</a:t>
            </a:r>
          </a:p>
        </p:txBody>
      </p:sp>
    </p:spTree>
    <p:extLst>
      <p:ext uri="{BB962C8B-B14F-4D97-AF65-F5344CB8AC3E}">
        <p14:creationId xmlns:p14="http://schemas.microsoft.com/office/powerpoint/2010/main" val="1419272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211">
                                            <p:txEl>
                                              <p:pRg st="3" end="3"/>
                                            </p:txEl>
                                          </p:spTgt>
                                        </p:tgtEl>
                                        <p:attrNameLst>
                                          <p:attrName>style.visibility</p:attrName>
                                        </p:attrNameLst>
                                      </p:cBhvr>
                                      <p:to>
                                        <p:strVal val="visible"/>
                                      </p:to>
                                    </p:set>
                                    <p:anim calcmode="lin" valueType="num">
                                      <p:cBhvr additive="base">
                                        <p:cTn id="25" dur="500" fill="hold"/>
                                        <p:tgtEl>
                                          <p:spTgt spid="942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421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1752600" y="381000"/>
            <a:ext cx="5791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4000" b="1" i="0" u="none" strike="noStrike" kern="1200" cap="none" spc="0" normalizeH="0" baseline="0" noProof="0">
                <a:ln>
                  <a:noFill/>
                </a:ln>
                <a:solidFill>
                  <a:srgbClr val="003399"/>
                </a:solidFill>
                <a:effectLst>
                  <a:outerShdw blurRad="38100" dist="38100" dir="2700000" algn="tl">
                    <a:srgbClr val="000000"/>
                  </a:outerShdw>
                </a:effectLst>
                <a:uLnTx/>
                <a:uFillTx/>
                <a:latin typeface="Arial" panose="020B0604020202020204" pitchFamily="34" charset="0"/>
                <a:ea typeface="+mn-ea"/>
                <a:cs typeface="+mn-cs"/>
              </a:rPr>
              <a:t>Matt. 19:4-6; Mark 10:6</a:t>
            </a:r>
          </a:p>
        </p:txBody>
      </p:sp>
      <p:sp>
        <p:nvSpPr>
          <p:cNvPr id="99331" name="Text Box 3"/>
          <p:cNvSpPr txBox="1">
            <a:spLocks noChangeArrowheads="1"/>
          </p:cNvSpPr>
          <p:nvPr/>
        </p:nvSpPr>
        <p:spPr bwMode="auto">
          <a:xfrm>
            <a:off x="1371600" y="1219200"/>
            <a:ext cx="678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“He who made them at the </a:t>
            </a:r>
            <a:r>
              <a:rPr kumimoji="0" lang="en-US" altLang="en-US" sz="2800" b="1" i="0" u="none" strike="noStrike" kern="1200" cap="none" spc="0" normalizeH="0" baseline="0" noProof="0">
                <a:ln>
                  <a:noFill/>
                </a:ln>
                <a:solidFill>
                  <a:srgbClr val="CC0000"/>
                </a:solidFill>
                <a:effectLst>
                  <a:outerShdw blurRad="38100" dist="38100" dir="2700000" algn="tl">
                    <a:srgbClr val="000000"/>
                  </a:outerShdw>
                </a:effectLst>
                <a:uLnTx/>
                <a:uFillTx/>
                <a:latin typeface="Arial Rounded MT Bold" panose="020F0704030504030204" pitchFamily="34" charset="0"/>
                <a:ea typeface="+mn-ea"/>
                <a:cs typeface="+mn-cs"/>
              </a:rPr>
              <a:t>beginning</a:t>
            </a:r>
            <a:r>
              <a:rPr kumimoji="0" lang="en-US" altLang="en-US" sz="28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 ‘made them </a:t>
            </a:r>
            <a:r>
              <a:rPr kumimoji="0" lang="en-US" altLang="en-US" sz="2800" b="1" i="0" u="none" strike="noStrike" kern="1200" cap="none" spc="0" normalizeH="0" baseline="0" noProof="0">
                <a:ln>
                  <a:noFill/>
                </a:ln>
                <a:solidFill>
                  <a:srgbClr val="CC0000"/>
                </a:solidFill>
                <a:effectLst>
                  <a:outerShdw blurRad="38100" dist="38100" dir="2700000" algn="tl">
                    <a:srgbClr val="000000"/>
                  </a:outerShdw>
                </a:effectLst>
                <a:uLnTx/>
                <a:uFillTx/>
                <a:latin typeface="Arial Rounded MT Bold" panose="020F0704030504030204" pitchFamily="34" charset="0"/>
                <a:ea typeface="+mn-ea"/>
                <a:cs typeface="+mn-cs"/>
              </a:rPr>
              <a:t>male and female</a:t>
            </a:r>
            <a:r>
              <a:rPr kumimoji="0" lang="en-US" altLang="en-US" sz="28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a:t>
            </a:r>
          </a:p>
        </p:txBody>
      </p:sp>
      <p:sp>
        <p:nvSpPr>
          <p:cNvPr id="99332" name="Rectangle 4"/>
          <p:cNvSpPr>
            <a:spLocks noChangeArrowheads="1"/>
          </p:cNvSpPr>
          <p:nvPr/>
        </p:nvSpPr>
        <p:spPr bwMode="auto">
          <a:xfrm>
            <a:off x="8382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1</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3" name="Rectangle 5"/>
          <p:cNvSpPr>
            <a:spLocks noChangeArrowheads="1"/>
          </p:cNvSpPr>
          <p:nvPr/>
        </p:nvSpPr>
        <p:spPr bwMode="auto">
          <a:xfrm>
            <a:off x="4343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4</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4" name="Rectangle 6"/>
          <p:cNvSpPr>
            <a:spLocks noChangeArrowheads="1"/>
          </p:cNvSpPr>
          <p:nvPr/>
        </p:nvSpPr>
        <p:spPr bwMode="auto">
          <a:xfrm>
            <a:off x="3200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3</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5" name="Rectangle 7"/>
          <p:cNvSpPr>
            <a:spLocks noChangeArrowheads="1"/>
          </p:cNvSpPr>
          <p:nvPr/>
        </p:nvSpPr>
        <p:spPr bwMode="auto">
          <a:xfrm>
            <a:off x="2057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2</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6" name="Rectangle 8"/>
          <p:cNvSpPr>
            <a:spLocks noChangeArrowheads="1"/>
          </p:cNvSpPr>
          <p:nvPr/>
        </p:nvSpPr>
        <p:spPr bwMode="auto">
          <a:xfrm>
            <a:off x="7772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7</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“Now”</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7" name="Rectangle 9"/>
          <p:cNvSpPr>
            <a:spLocks noChangeArrowheads="1"/>
          </p:cNvSpPr>
          <p:nvPr/>
        </p:nvSpPr>
        <p:spPr bwMode="auto">
          <a:xfrm>
            <a:off x="6629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6</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Made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Man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8" name="Rectangle 10"/>
          <p:cNvSpPr>
            <a:spLocks noChangeArrowheads="1"/>
          </p:cNvSpPr>
          <p:nvPr/>
        </p:nvSpPr>
        <p:spPr bwMode="auto">
          <a:xfrm>
            <a:off x="5486400" y="3352800"/>
            <a:ext cx="838200" cy="2971800"/>
          </a:xfrm>
          <a:prstGeom prst="rect">
            <a:avLst/>
          </a:prstGeom>
          <a:gradFill rotWithShape="0">
            <a:gsLst>
              <a:gs pos="0">
                <a:srgbClr val="CC6600"/>
              </a:gs>
              <a:gs pos="100000">
                <a:schemeClr val="bg1"/>
              </a:gs>
            </a:gsLst>
            <a:lin ang="189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Day 5</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39" name="Line 11"/>
          <p:cNvSpPr>
            <a:spLocks noChangeShapeType="1"/>
          </p:cNvSpPr>
          <p:nvPr/>
        </p:nvSpPr>
        <p:spPr bwMode="auto">
          <a:xfrm flipV="1">
            <a:off x="685800" y="3124200"/>
            <a:ext cx="5257800" cy="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40" name="Line 12"/>
          <p:cNvSpPr>
            <a:spLocks noChangeShapeType="1"/>
          </p:cNvSpPr>
          <p:nvPr/>
        </p:nvSpPr>
        <p:spPr bwMode="auto">
          <a:xfrm>
            <a:off x="7696200" y="3124200"/>
            <a:ext cx="5334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341" name="Text Box 13"/>
          <p:cNvSpPr txBox="1">
            <a:spLocks noChangeArrowheads="1"/>
          </p:cNvSpPr>
          <p:nvPr/>
        </p:nvSpPr>
        <p:spPr bwMode="auto">
          <a:xfrm>
            <a:off x="5791200" y="2209800"/>
            <a:ext cx="2133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Rounded MT Bold" panose="020F0704030504030204" pitchFamily="34" charset="0"/>
                <a:ea typeface="+mn-ea"/>
                <a:cs typeface="+mn-cs"/>
              </a:rPr>
              <a:t>Created Closer to us than begin.</a:t>
            </a:r>
          </a:p>
        </p:txBody>
      </p:sp>
    </p:spTree>
    <p:extLst>
      <p:ext uri="{BB962C8B-B14F-4D97-AF65-F5344CB8AC3E}">
        <p14:creationId xmlns:p14="http://schemas.microsoft.com/office/powerpoint/2010/main" val="112143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3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99340"/>
                                        </p:tgtEl>
                                        <p:attrNameLst>
                                          <p:attrName>style.visibility</p:attrName>
                                        </p:attrNameLst>
                                      </p:cBhvr>
                                      <p:to>
                                        <p:strVal val="visible"/>
                                      </p:to>
                                    </p:set>
                                    <p:animEffect transition="in" filter="slide(fromLeft)">
                                      <p:cBhvr>
                                        <p:cTn id="11" dur="500"/>
                                        <p:tgtEl>
                                          <p:spTgt spid="9934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2" fill="hold" grpId="0" nodeType="clickEffect">
                                  <p:stCondLst>
                                    <p:cond delay="0"/>
                                  </p:stCondLst>
                                  <p:childTnLst>
                                    <p:set>
                                      <p:cBhvr>
                                        <p:cTn id="15" dur="1" fill="hold">
                                          <p:stCondLst>
                                            <p:cond delay="0"/>
                                          </p:stCondLst>
                                        </p:cTn>
                                        <p:tgtEl>
                                          <p:spTgt spid="99339"/>
                                        </p:tgtEl>
                                        <p:attrNameLst>
                                          <p:attrName>style.visibility</p:attrName>
                                        </p:attrNameLst>
                                      </p:cBhvr>
                                      <p:to>
                                        <p:strVal val="visible"/>
                                      </p:to>
                                    </p:set>
                                    <p:animEffect transition="in" filter="slide(fromRight)">
                                      <p:cBhvr>
                                        <p:cTn id="16" dur="500"/>
                                        <p:tgtEl>
                                          <p:spTgt spid="99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9" grpId="0" animBg="1"/>
      <p:bldP spid="99340" grpId="0" animBg="1"/>
      <p:bldP spid="9934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7282" name="Picture 2" descr="earth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288"/>
            <a:ext cx="6934200" cy="6872288"/>
          </a:xfrm>
          <a:prstGeom prst="rect">
            <a:avLst/>
          </a:prstGeom>
          <a:noFill/>
          <a:extLst>
            <a:ext uri="{909E8E84-426E-40DD-AFC4-6F175D3DCCD1}">
              <a14:hiddenFill xmlns:a14="http://schemas.microsoft.com/office/drawing/2010/main">
                <a:solidFill>
                  <a:srgbClr val="FFFFFF"/>
                </a:solidFill>
              </a14:hiddenFill>
            </a:ext>
          </a:extLst>
        </p:spPr>
      </p:pic>
      <p:sp>
        <p:nvSpPr>
          <p:cNvPr id="97283" name="WordArt 3"/>
          <p:cNvSpPr>
            <a:spLocks noChangeArrowheads="1" noChangeShapeType="1" noTextEdit="1"/>
          </p:cNvSpPr>
          <p:nvPr/>
        </p:nvSpPr>
        <p:spPr bwMode="auto">
          <a:xfrm>
            <a:off x="533400" y="457200"/>
            <a:ext cx="8229600" cy="1600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0" cap="none" spc="0" normalizeH="0" baseline="0" noProof="0">
                <a:ln>
                  <a:noFill/>
                </a:ln>
                <a:gradFill rotWithShape="0">
                  <a:gsLst>
                    <a:gs pos="0">
                      <a:srgbClr val="FFFF00"/>
                    </a:gs>
                    <a:gs pos="100000">
                      <a:srgbClr val="FF9933"/>
                    </a:gs>
                  </a:gsLst>
                  <a:path path="rect">
                    <a:fillToRect l="50000" t="50000" r="50000" b="50000"/>
                  </a:path>
                </a:gradFill>
                <a:effectLst>
                  <a:outerShdw dist="53882" dir="2700000" algn="ctr" rotWithShape="0">
                    <a:srgbClr val="000000"/>
                  </a:outerShdw>
                </a:effectLst>
                <a:uLnTx/>
                <a:uFillTx/>
                <a:latin typeface="Impact" panose="020B0806030902050204" pitchFamily="34" charset="0"/>
                <a:ea typeface="+mn-ea"/>
                <a:cs typeface="+mn-cs"/>
              </a:rPr>
              <a:t>Creation Account</a:t>
            </a:r>
          </a:p>
        </p:txBody>
      </p:sp>
      <p:sp>
        <p:nvSpPr>
          <p:cNvPr id="97284" name="AutoShape 4"/>
          <p:cNvSpPr>
            <a:spLocks noChangeArrowheads="1"/>
          </p:cNvSpPr>
          <p:nvPr/>
        </p:nvSpPr>
        <p:spPr bwMode="auto">
          <a:xfrm>
            <a:off x="838200" y="2362200"/>
            <a:ext cx="7620000" cy="838200"/>
          </a:xfrm>
          <a:prstGeom prst="bevel">
            <a:avLst>
              <a:gd name="adj" fmla="val 125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66FF"/>
                </a:solidFill>
                <a:effectLst/>
                <a:uLnTx/>
                <a:uFillTx/>
                <a:latin typeface="Comic Sans MS" panose="030F0702030302020204" pitchFamily="66" charset="0"/>
                <a:ea typeface="+mn-ea"/>
                <a:cs typeface="+mn-cs"/>
              </a:rPr>
              <a:t>Is It Literal or Non-Literal?</a:t>
            </a:r>
          </a:p>
        </p:txBody>
      </p:sp>
      <p:grpSp>
        <p:nvGrpSpPr>
          <p:cNvPr id="97285" name="Group 5"/>
          <p:cNvGrpSpPr>
            <a:grpSpLocks/>
          </p:cNvGrpSpPr>
          <p:nvPr/>
        </p:nvGrpSpPr>
        <p:grpSpPr bwMode="auto">
          <a:xfrm>
            <a:off x="457200" y="3748088"/>
            <a:ext cx="8305800" cy="3643312"/>
            <a:chOff x="288" y="2361"/>
            <a:chExt cx="5232" cy="2295"/>
          </a:xfrm>
        </p:grpSpPr>
        <p:graphicFrame>
          <p:nvGraphicFramePr>
            <p:cNvPr id="97286" name="Object 6"/>
            <p:cNvGraphicFramePr>
              <a:graphicFrameLocks noChangeAspect="1"/>
            </p:cNvGraphicFramePr>
            <p:nvPr/>
          </p:nvGraphicFramePr>
          <p:xfrm>
            <a:off x="288" y="2361"/>
            <a:ext cx="5232" cy="2295"/>
          </p:xfrm>
          <a:graphic>
            <a:graphicData uri="http://schemas.openxmlformats.org/presentationml/2006/ole">
              <mc:AlternateContent xmlns:mc="http://schemas.openxmlformats.org/markup-compatibility/2006">
                <mc:Choice xmlns:v="urn:schemas-microsoft-com:vml" Requires="v">
                  <p:oleObj spid="_x0000_s1055" name="Clip" r:id="rId4" imgW="4534200" imgH="2797560" progId="MS_ClipArt_Gallery.2">
                    <p:embed/>
                  </p:oleObj>
                </mc:Choice>
                <mc:Fallback>
                  <p:oleObj name="Clip" r:id="rId4" imgW="4534200" imgH="2797560" progId="MS_ClipArt_Gallery.2">
                    <p:embed/>
                    <p:pic>
                      <p:nvPicPr>
                        <p:cNvPr id="97286" name="Object 6"/>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288" y="2361"/>
                          <a:ext cx="5232" cy="2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7287" name="Text Box 7"/>
            <p:cNvSpPr txBox="1">
              <a:spLocks noChangeArrowheads="1"/>
            </p:cNvSpPr>
            <p:nvPr/>
          </p:nvSpPr>
          <p:spPr bwMode="auto">
            <a:xfrm>
              <a:off x="992" y="2784"/>
              <a:ext cx="1888" cy="113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Genesis 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Genesis 5:1-5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Exodus 20:9-11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Exodus 31:15-17</a:t>
              </a:r>
            </a:p>
          </p:txBody>
        </p:sp>
        <p:sp>
          <p:nvSpPr>
            <p:cNvPr id="97288" name="Text Box 8"/>
            <p:cNvSpPr txBox="1">
              <a:spLocks noChangeArrowheads="1"/>
            </p:cNvSpPr>
            <p:nvPr/>
          </p:nvSpPr>
          <p:spPr bwMode="auto">
            <a:xfrm>
              <a:off x="3176" y="2784"/>
              <a:ext cx="1488" cy="113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Psalm 33:6-9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Hebrews 4:3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Matt. 19:4-6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Arial" panose="020B0604020202020204" pitchFamily="34" charset="0"/>
                  <a:ea typeface="+mn-ea"/>
                  <a:cs typeface="+mn-cs"/>
                </a:rPr>
                <a:t>Mark 10:6</a:t>
              </a:r>
            </a:p>
          </p:txBody>
        </p:sp>
      </p:grpSp>
      <p:sp>
        <p:nvSpPr>
          <p:cNvPr id="97289" name="Oval 9"/>
          <p:cNvSpPr>
            <a:spLocks noChangeArrowheads="1"/>
          </p:cNvSpPr>
          <p:nvPr/>
        </p:nvSpPr>
        <p:spPr bwMode="auto">
          <a:xfrm>
            <a:off x="2743200" y="2438400"/>
            <a:ext cx="1828800" cy="762000"/>
          </a:xfrm>
          <a:prstGeom prst="ellipse">
            <a:avLst/>
          </a:prstGeom>
          <a:noFill/>
          <a:ln w="762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77446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slide(fromBottom)">
                                      <p:cBhvr>
                                        <p:cTn id="7" dur="500"/>
                                        <p:tgtEl>
                                          <p:spTgt spid="972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97285"/>
                                        </p:tgtEl>
                                        <p:attrNameLst>
                                          <p:attrName>style.visibility</p:attrName>
                                        </p:attrNameLst>
                                      </p:cBhvr>
                                      <p:to>
                                        <p:strVal val="visible"/>
                                      </p:to>
                                    </p:set>
                                    <p:anim calcmode="lin" valueType="num">
                                      <p:cBhvr additive="base">
                                        <p:cTn id="12" dur="500" fill="hold"/>
                                        <p:tgtEl>
                                          <p:spTgt spid="97285"/>
                                        </p:tgtEl>
                                        <p:attrNameLst>
                                          <p:attrName>ppt_x</p:attrName>
                                        </p:attrNameLst>
                                      </p:cBhvr>
                                      <p:tavLst>
                                        <p:tav tm="0">
                                          <p:val>
                                            <p:strVal val="#ppt_x"/>
                                          </p:val>
                                        </p:tav>
                                        <p:tav tm="100000">
                                          <p:val>
                                            <p:strVal val="#ppt_x"/>
                                          </p:val>
                                        </p:tav>
                                      </p:tavLst>
                                    </p:anim>
                                    <p:anim calcmode="lin" valueType="num">
                                      <p:cBhvr additive="base">
                                        <p:cTn id="13" dur="500" fill="hold"/>
                                        <p:tgtEl>
                                          <p:spTgt spid="9728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97289"/>
                                        </p:tgtEl>
                                        <p:attrNameLst>
                                          <p:attrName>style.visibility</p:attrName>
                                        </p:attrNameLst>
                                      </p:cBhvr>
                                      <p:to>
                                        <p:strVal val="visible"/>
                                      </p:to>
                                    </p:set>
                                    <p:animEffect transition="in" filter="wipe(left)">
                                      <p:cBhvr>
                                        <p:cTn id="18" dur="500"/>
                                        <p:tgtEl>
                                          <p:spTgt spid="97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4" grpId="0" animBg="1" autoUpdateAnimBg="0"/>
      <p:bldP spid="9728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for Creation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43143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Based upon fact that God 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Created all things in six literal days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Evidence of a relative young earth argues for creation</a:t>
            </a:r>
          </a:p>
          <a:p>
            <a:pPr marL="971550" lvl="1" indent="-514350">
              <a:buFont typeface="+mj-lt"/>
              <a:buAutoNum type="arabicPeriod"/>
            </a:pPr>
            <a:r>
              <a:rPr lang="en-US" sz="2400" dirty="0" smtClean="0">
                <a:solidFill>
                  <a:prstClr val="black"/>
                </a:solidFill>
                <a:latin typeface="Arial Narrow" panose="020B0606020202030204" pitchFamily="34" charset="0"/>
              </a:rPr>
              <a:t>If the earth is young (thousands not billions of years) there is not enough time for evolution</a:t>
            </a:r>
          </a:p>
        </p:txBody>
      </p:sp>
    </p:spTree>
    <p:extLst>
      <p:ext uri="{BB962C8B-B14F-4D97-AF65-F5344CB8AC3E}">
        <p14:creationId xmlns:p14="http://schemas.microsoft.com/office/powerpoint/2010/main" val="379143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ecx.images-amazon.com/images/I/51TEtBMu54L._SL500_SX317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85154">
            <a:off x="727975" y="1212112"/>
            <a:ext cx="2302657" cy="3601963"/>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66213" y="821293"/>
            <a:ext cx="5220586" cy="526297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“Both evolutionists and creationist believe evolution is an impossibility if the universe is only a few thousand years old. There is probably no statement that would be made on the topic of origins which would meet with so much agreement from both sides. Setting aside the question of whether vast time is competent to propel evolution, we must query if vast time is indeed available.”</a:t>
            </a:r>
            <a:endParaRPr lang="en-US"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0" y="0"/>
            <a:ext cx="9143999" cy="646331"/>
          </a:xfrm>
          <a:prstGeom prst="rect">
            <a:avLst/>
          </a:prstGeom>
          <a:solidFill>
            <a:srgbClr val="002060"/>
          </a:solidFill>
        </p:spPr>
        <p:txBody>
          <a:bodyPr wrap="square" rtlCol="0">
            <a:spAutoFit/>
          </a:bodyPr>
          <a:lstStyle/>
          <a:p>
            <a:pPr algn="ctr"/>
            <a:r>
              <a:rPr lang="en-US" sz="3600" dirty="0" smtClean="0">
                <a:solidFill>
                  <a:schemeClr val="bg1"/>
                </a:solidFill>
              </a:rPr>
              <a:t>Time Makes All the Difference</a:t>
            </a:r>
            <a:endParaRPr lang="en-US" sz="3600" dirty="0">
              <a:solidFill>
                <a:schemeClr val="bg1"/>
              </a:solidFill>
            </a:endParaRPr>
          </a:p>
        </p:txBody>
      </p:sp>
      <p:sp>
        <p:nvSpPr>
          <p:cNvPr id="4" name="TextBox 3"/>
          <p:cNvSpPr txBox="1"/>
          <p:nvPr/>
        </p:nvSpPr>
        <p:spPr>
          <a:xfrm>
            <a:off x="1359515" y="6259235"/>
            <a:ext cx="7699424" cy="461665"/>
          </a:xfrm>
          <a:prstGeom prst="rect">
            <a:avLst/>
          </a:prstGeom>
          <a:noFill/>
        </p:spPr>
        <p:txBody>
          <a:bodyPr wrap="square" rtlCol="0">
            <a:spAutoFit/>
          </a:bodyPr>
          <a:lstStyle/>
          <a:p>
            <a:pPr algn="r"/>
            <a:r>
              <a:rPr lang="en-US" sz="2400" dirty="0" smtClean="0">
                <a:latin typeface="Times New Roman" panose="02020603050405020304" pitchFamily="18" charset="0"/>
                <a:cs typeface="Times New Roman" panose="02020603050405020304" pitchFamily="18" charset="0"/>
              </a:rPr>
              <a:t>(R. L. </a:t>
            </a:r>
            <a:r>
              <a:rPr lang="en-US" sz="2400" dirty="0" err="1" smtClean="0">
                <a:latin typeface="Times New Roman" panose="02020603050405020304" pitchFamily="18" charset="0"/>
                <a:cs typeface="Times New Roman" panose="02020603050405020304" pitchFamily="18" charset="0"/>
              </a:rPr>
              <a:t>Wysong</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The Creation-Evolution Controversy</a:t>
            </a:r>
            <a:r>
              <a:rPr lang="en-US" sz="2400" dirty="0" smtClean="0">
                <a:latin typeface="Times New Roman" panose="02020603050405020304" pitchFamily="18" charset="0"/>
                <a:cs typeface="Times New Roman" panose="02020603050405020304" pitchFamily="18" charset="0"/>
              </a:rPr>
              <a:t>, 144)</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9242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3999" cy="646331"/>
          </a:xfrm>
          <a:prstGeom prst="rect">
            <a:avLst/>
          </a:prstGeom>
          <a:solidFill>
            <a:srgbClr val="002060"/>
          </a:solidFill>
        </p:spPr>
        <p:txBody>
          <a:bodyPr wrap="square" rtlCol="0">
            <a:spAutoFit/>
          </a:bodyPr>
          <a:lstStyle/>
          <a:p>
            <a:pPr algn="ctr"/>
            <a:r>
              <a:rPr lang="en-US" sz="3600" dirty="0" smtClean="0">
                <a:solidFill>
                  <a:schemeClr val="bg1"/>
                </a:solidFill>
              </a:rPr>
              <a:t>Time Makes All the Difference</a:t>
            </a:r>
            <a:endParaRPr lang="en-US" sz="3600" dirty="0">
              <a:solidFill>
                <a:schemeClr val="bg1"/>
              </a:solidFill>
            </a:endParaRPr>
          </a:p>
        </p:txBody>
      </p:sp>
      <p:sp>
        <p:nvSpPr>
          <p:cNvPr id="3" name="TextBox 2"/>
          <p:cNvSpPr txBox="1"/>
          <p:nvPr/>
        </p:nvSpPr>
        <p:spPr>
          <a:xfrm>
            <a:off x="2115879" y="939292"/>
            <a:ext cx="6847365" cy="526297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is interesting to observe how something on which both sides agree has caused so much disagreement. Aside from the basic issue of whether creation or evolution is correct, the most serious area of conflict between the biblical and the evolutionary scenarios is the chronological framework of history—in other words, the age of the Earth. </a:t>
            </a:r>
            <a:r>
              <a:rPr lang="en-US" sz="2800" dirty="0" smtClean="0">
                <a:latin typeface="Times New Roman" panose="02020603050405020304" pitchFamily="18" charset="0"/>
                <a:cs typeface="Times New Roman" panose="02020603050405020304" pitchFamily="18" charset="0"/>
              </a:rPr>
              <a:t>…While </a:t>
            </a:r>
            <a:r>
              <a:rPr lang="en-US" sz="2800" dirty="0">
                <a:latin typeface="Times New Roman" panose="02020603050405020304" pitchFamily="18" charset="0"/>
                <a:cs typeface="Times New Roman" panose="02020603050405020304" pitchFamily="18" charset="0"/>
              </a:rPr>
              <a:t>a young Earth presents no problem whatsoever for a creationist, it is the death knell to each and every variety of the evolutionary scenario</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6146" name="Picture 2" descr="http://1.bp.blogspot.com/-vHCG7hy2uZ8/VF4_n763f3I/AAAAAAAADBo/KuDGnOLq36s/s1600/thomp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329" y="939292"/>
            <a:ext cx="1662592" cy="20582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6328" y="6228874"/>
            <a:ext cx="8807671"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(Bert Thompson, </a:t>
            </a:r>
            <a:r>
              <a:rPr lang="en-US" sz="2400" dirty="0" err="1" smtClean="0">
                <a:latin typeface="Times New Roman" panose="02020603050405020304" pitchFamily="18" charset="0"/>
                <a:cs typeface="Times New Roman" panose="02020603050405020304" pitchFamily="18" charset="0"/>
              </a:rPr>
              <a:t>Ph.D</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Reason &amp; Revelation</a:t>
            </a:r>
            <a:r>
              <a:rPr lang="en-US" sz="2400" dirty="0" smtClean="0">
                <a:latin typeface="Times New Roman" panose="02020603050405020304" pitchFamily="18" charset="0"/>
                <a:cs typeface="Times New Roman" panose="02020603050405020304" pitchFamily="18" charset="0"/>
              </a:rPr>
              <a:t>, Vol. 14, No. 7 [1994])</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4038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for Creation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80076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Based upon fact that God 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Created all things in six literal days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Evidence of a relative young earth argues for creation</a:t>
            </a:r>
          </a:p>
          <a:p>
            <a:pPr marL="971550" lvl="1" indent="-514350">
              <a:buFont typeface="+mj-lt"/>
              <a:buAutoNum type="arabicPeriod"/>
            </a:pPr>
            <a:r>
              <a:rPr lang="en-US" sz="2400" dirty="0" smtClean="0">
                <a:solidFill>
                  <a:prstClr val="black"/>
                </a:solidFill>
                <a:latin typeface="Arial Narrow" panose="020B0606020202030204" pitchFamily="34" charset="0"/>
              </a:rPr>
              <a:t>If the earth is young (thousands not billions of years) there is not enough time for evolution</a:t>
            </a:r>
          </a:p>
          <a:p>
            <a:pPr marL="971550" lvl="1" indent="-514350">
              <a:buFont typeface="+mj-lt"/>
              <a:buAutoNum type="arabicPeriod"/>
            </a:pPr>
            <a:r>
              <a:rPr lang="en-US" sz="2400" dirty="0" smtClean="0">
                <a:solidFill>
                  <a:prstClr val="black"/>
                </a:solidFill>
                <a:latin typeface="Arial Narrow" panose="020B0606020202030204" pitchFamily="34" charset="0"/>
              </a:rPr>
              <a:t>Evidence that earth is not billions or even millions of years old</a:t>
            </a:r>
          </a:p>
        </p:txBody>
      </p:sp>
    </p:spTree>
    <p:extLst>
      <p:ext uri="{BB962C8B-B14F-4D97-AF65-F5344CB8AC3E}">
        <p14:creationId xmlns:p14="http://schemas.microsoft.com/office/powerpoint/2010/main" val="2909953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i2.wp.com/creationsciencehalloffame.org/wp-content/uploads/2012/02/walt_bro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3940" y="208520"/>
            <a:ext cx="1958212" cy="30237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33237" y="3232298"/>
            <a:ext cx="3710763" cy="830997"/>
          </a:xfrm>
          <a:prstGeom prst="rect">
            <a:avLst/>
          </a:prstGeom>
          <a:noFill/>
        </p:spPr>
        <p:txBody>
          <a:bodyPr wrap="square" rtlCol="0">
            <a:spAutoFit/>
          </a:bodyPr>
          <a:lstStyle/>
          <a:p>
            <a:pPr algn="ctr"/>
            <a:r>
              <a:rPr lang="en-US" sz="2400" dirty="0" smtClean="0"/>
              <a:t>Walter T. Brown, Jr., </a:t>
            </a:r>
            <a:r>
              <a:rPr lang="en-US" sz="2400" dirty="0" err="1" smtClean="0"/>
              <a:t>Ph.D</a:t>
            </a:r>
            <a:endParaRPr lang="en-US" sz="2400" dirty="0" smtClean="0"/>
          </a:p>
          <a:p>
            <a:pPr algn="ctr"/>
            <a:r>
              <a:rPr lang="en-US" sz="2400" dirty="0" smtClean="0"/>
              <a:t>(Former Evolutionist)</a:t>
            </a:r>
            <a:endParaRPr lang="en-US" sz="2400" dirty="0"/>
          </a:p>
        </p:txBody>
      </p:sp>
      <p:sp>
        <p:nvSpPr>
          <p:cNvPr id="4" name="TextBox 3"/>
          <p:cNvSpPr txBox="1"/>
          <p:nvPr/>
        </p:nvSpPr>
        <p:spPr>
          <a:xfrm>
            <a:off x="477382" y="1046572"/>
            <a:ext cx="5510463" cy="1846659"/>
          </a:xfrm>
          <a:prstGeom prst="rect">
            <a:avLst/>
          </a:prstGeom>
          <a:noFill/>
        </p:spPr>
        <p:txBody>
          <a:bodyPr wrap="square" rtlCol="0">
            <a:spAutoFit/>
          </a:bodyPr>
          <a:lstStyle/>
          <a:p>
            <a:pPr algn="ctr"/>
            <a:r>
              <a:rPr lang="en-US" sz="3200" b="1" dirty="0"/>
              <a:t>“Evidence That Implies a Young Earth and Solar System” </a:t>
            </a:r>
            <a:endParaRPr lang="en-US" sz="3200" b="1" dirty="0" smtClean="0"/>
          </a:p>
          <a:p>
            <a:pPr algn="ctr"/>
            <a:endParaRPr lang="en-US" sz="3200" b="1" dirty="0"/>
          </a:p>
          <a:p>
            <a:pPr algn="ctr"/>
            <a:r>
              <a:rPr lang="en-US" dirty="0" smtClean="0"/>
              <a:t>Institute </a:t>
            </a:r>
            <a:r>
              <a:rPr lang="en-US" dirty="0"/>
              <a:t>for Creation </a:t>
            </a:r>
            <a:r>
              <a:rPr lang="en-US" dirty="0" smtClean="0"/>
              <a:t>Research, March 1981</a:t>
            </a:r>
            <a:endParaRPr lang="en-US" dirty="0"/>
          </a:p>
        </p:txBody>
      </p:sp>
      <p:sp>
        <p:nvSpPr>
          <p:cNvPr id="5" name="TextBox 4"/>
          <p:cNvSpPr txBox="1"/>
          <p:nvPr/>
        </p:nvSpPr>
        <p:spPr>
          <a:xfrm>
            <a:off x="1034716" y="4259179"/>
            <a:ext cx="7567863" cy="1384995"/>
          </a:xfrm>
          <a:prstGeom prst="rect">
            <a:avLst/>
          </a:prstGeom>
          <a:noFill/>
        </p:spPr>
        <p:txBody>
          <a:bodyPr wrap="square" rtlCol="0">
            <a:spAutoFit/>
          </a:bodyPr>
          <a:lstStyle/>
          <a:p>
            <a:r>
              <a:rPr lang="en-US" sz="2800" dirty="0" smtClean="0"/>
              <a:t>“Actually most dating techniques show that the earth and solar system are young – usually less than 10,000 years old.”</a:t>
            </a:r>
            <a:endParaRPr lang="en-US" sz="2800" dirty="0"/>
          </a:p>
        </p:txBody>
      </p:sp>
    </p:spTree>
    <p:extLst>
      <p:ext uri="{BB962C8B-B14F-4D97-AF65-F5344CB8AC3E}">
        <p14:creationId xmlns:p14="http://schemas.microsoft.com/office/powerpoint/2010/main" val="1708566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a:t>
            </a:r>
            <a:r>
              <a:rPr lang="en-US" sz="3000" b="1" dirty="0">
                <a:solidFill>
                  <a:schemeClr val="bg1"/>
                </a:solidFill>
              </a:rPr>
              <a:t>Evidence That Implies a Young Earth and Solar System</a:t>
            </a:r>
            <a:r>
              <a:rPr lang="en-US" sz="3000" b="1" dirty="0" smtClean="0">
                <a:solidFill>
                  <a:schemeClr val="bg1"/>
                </a:solidFill>
              </a:rPr>
              <a:t>”</a:t>
            </a:r>
          </a:p>
          <a:p>
            <a:pPr algn="ctr"/>
            <a:endParaRPr lang="en-US" sz="2800" b="1" dirty="0">
              <a:solidFill>
                <a:schemeClr val="bg1"/>
              </a:solidFill>
            </a:endParaRPr>
          </a:p>
          <a:p>
            <a:pPr algn="ctr"/>
            <a:r>
              <a:rPr lang="en-US" sz="2800" b="1" dirty="0" smtClean="0">
                <a:solidFill>
                  <a:schemeClr val="bg1"/>
                </a:solidFill>
              </a:rPr>
              <a:t> </a:t>
            </a:r>
          </a:p>
        </p:txBody>
      </p:sp>
      <p:pic>
        <p:nvPicPr>
          <p:cNvPr id="3" name="Picture 2" descr="http://i2.wp.com/creationsciencehalloffame.org/wp-content/uploads/2012/02/walt_brow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473" y="815608"/>
            <a:ext cx="762455" cy="1177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4" name="Picture 2" descr="http://uts.cc.utexas.edu/~varanus/Eart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Atomic Clocks</a:t>
            </a:r>
            <a:endParaRPr lang="en-US" sz="3600"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2400300" y="678837"/>
            <a:ext cx="4343400" cy="369332"/>
          </a:xfrm>
          <a:prstGeom prst="rect">
            <a:avLst/>
          </a:prstGeom>
          <a:noFill/>
        </p:spPr>
        <p:txBody>
          <a:bodyPr wrap="square" rtlCol="0">
            <a:spAutoFit/>
          </a:bodyPr>
          <a:lstStyle/>
          <a:p>
            <a:pPr algn="ctr"/>
            <a:r>
              <a:rPr lang="en-US" dirty="0" smtClean="0">
                <a:solidFill>
                  <a:schemeClr val="bg2"/>
                </a:solidFill>
                <a:latin typeface="Arial Narrow" panose="020B0606020202030204" pitchFamily="34" charset="0"/>
              </a:rPr>
              <a:t>Walter T. Brown, </a:t>
            </a:r>
            <a:r>
              <a:rPr lang="en-US" dirty="0" err="1" smtClean="0">
                <a:solidFill>
                  <a:schemeClr val="bg2"/>
                </a:solidFill>
                <a:latin typeface="Arial Narrow" panose="020B0606020202030204" pitchFamily="34" charset="0"/>
              </a:rPr>
              <a:t>Ph.D</a:t>
            </a:r>
            <a:endParaRPr lang="en-US" dirty="0">
              <a:solidFill>
                <a:schemeClr val="bg2"/>
              </a:solidFill>
              <a:latin typeface="Arial Narrow" panose="020B0606020202030204" pitchFamily="34" charset="0"/>
            </a:endParaRPr>
          </a:p>
        </p:txBody>
      </p:sp>
      <p:sp>
        <p:nvSpPr>
          <p:cNvPr id="6" name="TextBox 5"/>
          <p:cNvSpPr txBox="1"/>
          <p:nvPr/>
        </p:nvSpPr>
        <p:spPr>
          <a:xfrm>
            <a:off x="649705" y="2543077"/>
            <a:ext cx="7844589" cy="369331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Narrow" panose="020B0606020202030204" pitchFamily="34" charset="0"/>
              </a:rPr>
              <a:t>Atomic clocks, which have measured the earth’s spin rate to the nearest billionth of a second, have consistently found that the earth is slowing down at the rate of almost one second a year </a:t>
            </a:r>
            <a:r>
              <a:rPr lang="en-US" dirty="0">
                <a:latin typeface="Arial Narrow" panose="020B0606020202030204" pitchFamily="34" charset="0"/>
              </a:rPr>
              <a:t>(cf. Arthur Fisher, “The Riddle of the Leap Second,” Popular Science, Vol. 202, March 1973, 110‑113, 164‑166; Air Force Cambridge Research Laboratory, Earth Motions and Their Effect on Air Force Systems, November 1975, 6; Jack Fincher, “And Now, Atomic Clocks,” Readers’ Digest, Vol. III, November 1977, 34</a:t>
            </a:r>
            <a:r>
              <a:rPr lang="en-US" dirty="0" smtClean="0">
                <a:latin typeface="Arial Narrow" panose="020B0606020202030204" pitchFamily="34" charset="0"/>
              </a:rPr>
              <a:t>).</a:t>
            </a:r>
          </a:p>
          <a:p>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a:t>
            </a:r>
            <a:r>
              <a:rPr lang="en-US" sz="2400" dirty="0">
                <a:latin typeface="Arial Narrow" panose="020B0606020202030204" pitchFamily="34" charset="0"/>
              </a:rPr>
              <a:t>the earth were billions of years old, its initial spin rate would have been fantastically rapid — so rapid that major distortions in the shape of the earth would have occurred.</a:t>
            </a:r>
          </a:p>
        </p:txBody>
      </p:sp>
      <p:sp>
        <p:nvSpPr>
          <p:cNvPr id="7" name="TextBox 6"/>
          <p:cNvSpPr txBox="1"/>
          <p:nvPr/>
        </p:nvSpPr>
        <p:spPr>
          <a:xfrm>
            <a:off x="2971793" y="6498738"/>
            <a:ext cx="6196263" cy="338554"/>
          </a:xfrm>
          <a:prstGeom prst="rect">
            <a:avLst/>
          </a:prstGeom>
          <a:noFill/>
        </p:spPr>
        <p:txBody>
          <a:bodyPr wrap="square" rtlCol="0">
            <a:spAutoFit/>
          </a:bodyPr>
          <a:lstStyle/>
          <a:p>
            <a:pPr algn="r"/>
            <a:r>
              <a:rPr lang="en-US" sz="1600" dirty="0"/>
              <a:t>As quoted by Daniel </a:t>
            </a:r>
            <a:r>
              <a:rPr lang="en-US" sz="1600" dirty="0" smtClean="0"/>
              <a:t>H. King</a:t>
            </a:r>
            <a:r>
              <a:rPr lang="en-US" sz="1600" dirty="0"/>
              <a:t>, Ph.D. </a:t>
            </a:r>
            <a:r>
              <a:rPr lang="en-US" sz="1600" i="1" dirty="0"/>
              <a:t>The Days of Creation, </a:t>
            </a:r>
            <a:r>
              <a:rPr lang="en-US" sz="1600" i="1" dirty="0" smtClean="0"/>
              <a:t>23-31</a:t>
            </a:r>
            <a:endParaRPr lang="en-US" sz="1600" i="1" dirty="0"/>
          </a:p>
        </p:txBody>
      </p:sp>
    </p:spTree>
    <p:extLst>
      <p:ext uri="{BB962C8B-B14F-4D97-AF65-F5344CB8AC3E}">
        <p14:creationId xmlns:p14="http://schemas.microsoft.com/office/powerpoint/2010/main" val="1695726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a:t>
            </a:r>
            <a:r>
              <a:rPr lang="en-US" sz="3000" b="1" dirty="0">
                <a:solidFill>
                  <a:schemeClr val="bg1"/>
                </a:solidFill>
              </a:rPr>
              <a:t>Evidence That Implies a Young Earth and Solar System</a:t>
            </a:r>
            <a:r>
              <a:rPr lang="en-US" sz="3000" b="1" dirty="0" smtClean="0">
                <a:solidFill>
                  <a:schemeClr val="bg1"/>
                </a:solidFill>
              </a:rPr>
              <a:t>”</a:t>
            </a:r>
          </a:p>
          <a:p>
            <a:pPr algn="ctr"/>
            <a:endParaRPr lang="en-US" sz="2800" b="1" dirty="0">
              <a:solidFill>
                <a:schemeClr val="bg1"/>
              </a:solidFill>
            </a:endParaRPr>
          </a:p>
          <a:p>
            <a:pPr algn="ctr"/>
            <a:r>
              <a:rPr lang="en-US" sz="2800" b="1" dirty="0" smtClean="0">
                <a:solidFill>
                  <a:schemeClr val="bg1"/>
                </a:solidFill>
              </a:rPr>
              <a:t> </a:t>
            </a:r>
          </a:p>
        </p:txBody>
      </p:sp>
      <p:pic>
        <p:nvPicPr>
          <p:cNvPr id="3" name="Picture 2" descr="http://i2.wp.com/creationsciencehalloffame.org/wp-content/uploads/2012/02/walt_brow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473" y="815608"/>
            <a:ext cx="762455" cy="1177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4" name="Picture 2" descr="http://uts.cc.utexas.edu/~varanus/Eart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Earth’s Magnetic Field</a:t>
            </a:r>
          </a:p>
        </p:txBody>
      </p:sp>
      <p:sp>
        <p:nvSpPr>
          <p:cNvPr id="5" name="TextBox 4"/>
          <p:cNvSpPr txBox="1"/>
          <p:nvPr/>
        </p:nvSpPr>
        <p:spPr>
          <a:xfrm>
            <a:off x="2400300" y="678837"/>
            <a:ext cx="4343400" cy="369332"/>
          </a:xfrm>
          <a:prstGeom prst="rect">
            <a:avLst/>
          </a:prstGeom>
          <a:noFill/>
        </p:spPr>
        <p:txBody>
          <a:bodyPr wrap="square" rtlCol="0">
            <a:spAutoFit/>
          </a:bodyPr>
          <a:lstStyle/>
          <a:p>
            <a:pPr algn="ctr"/>
            <a:r>
              <a:rPr lang="en-US" dirty="0" smtClean="0">
                <a:solidFill>
                  <a:schemeClr val="bg2"/>
                </a:solidFill>
                <a:latin typeface="Arial Narrow" panose="020B0606020202030204" pitchFamily="34" charset="0"/>
              </a:rPr>
              <a:t>Walter T. Brown, </a:t>
            </a:r>
            <a:r>
              <a:rPr lang="en-US" dirty="0" err="1" smtClean="0">
                <a:solidFill>
                  <a:schemeClr val="bg2"/>
                </a:solidFill>
                <a:latin typeface="Arial Narrow" panose="020B0606020202030204" pitchFamily="34" charset="0"/>
              </a:rPr>
              <a:t>Ph.D</a:t>
            </a:r>
            <a:endParaRPr lang="en-US" dirty="0">
              <a:solidFill>
                <a:schemeClr val="bg2"/>
              </a:solidFill>
              <a:latin typeface="Arial Narrow" panose="020B0606020202030204" pitchFamily="34" charset="0"/>
            </a:endParaRPr>
          </a:p>
        </p:txBody>
      </p:sp>
      <p:sp>
        <p:nvSpPr>
          <p:cNvPr id="6" name="TextBox 5"/>
          <p:cNvSpPr txBox="1"/>
          <p:nvPr/>
        </p:nvSpPr>
        <p:spPr>
          <a:xfrm>
            <a:off x="263860" y="2505236"/>
            <a:ext cx="8567318" cy="3631763"/>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Measurements </a:t>
            </a:r>
            <a:r>
              <a:rPr lang="en-US" sz="2400" dirty="0">
                <a:latin typeface="Arial Narrow" panose="020B0606020202030204" pitchFamily="34" charset="0"/>
              </a:rPr>
              <a:t>of the earth’s magnetic </a:t>
            </a:r>
            <a:r>
              <a:rPr lang="en-US" sz="2400" dirty="0" smtClean="0">
                <a:latin typeface="Arial Narrow" panose="020B0606020202030204" pitchFamily="34" charset="0"/>
              </a:rPr>
              <a:t>field, since </a:t>
            </a:r>
            <a:r>
              <a:rPr lang="en-US" sz="2400" dirty="0">
                <a:latin typeface="Arial Narrow" panose="020B0606020202030204" pitchFamily="34" charset="0"/>
              </a:rPr>
              <a:t>Karl Gauss first evaluated it in 1835, show a steady and rapid decline in its strength.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Physicists </a:t>
            </a:r>
            <a:r>
              <a:rPr lang="en-US" sz="2400" dirty="0">
                <a:latin typeface="Arial Narrow" panose="020B0606020202030204" pitchFamily="34" charset="0"/>
              </a:rPr>
              <a:t>like Sir Horace Lamb and Dr. Thomas Barnes have examined the depletion of the earth’s magnetic field and shown that, given its rate of depletion, the earth cannot be older than about 10,000 years.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a:t>
            </a:r>
            <a:r>
              <a:rPr lang="en-US" sz="2400" dirty="0">
                <a:latin typeface="Arial Narrow" panose="020B0606020202030204" pitchFamily="34" charset="0"/>
              </a:rPr>
              <a:t>this view is correct, then 25,000 years ago the electrical current would have been so vast that the earth’s structure could not have survived the heat produced. </a:t>
            </a:r>
            <a:r>
              <a:rPr lang="en-US" dirty="0" smtClean="0">
                <a:latin typeface="Arial Narrow" panose="020B0606020202030204" pitchFamily="34" charset="0"/>
              </a:rPr>
              <a:t>(</a:t>
            </a:r>
            <a:r>
              <a:rPr lang="en-US" dirty="0">
                <a:latin typeface="Arial Narrow" panose="020B0606020202030204" pitchFamily="34" charset="0"/>
              </a:rPr>
              <a:t>Thomas G. Barnes, Origin and Destiny of the Earth’s Magnetic Field [San Diego: Institute for Creation Research, 1973]).</a:t>
            </a: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a:t>As quoted by Daniel </a:t>
            </a:r>
            <a:r>
              <a:rPr lang="en-US" sz="1600" dirty="0" smtClean="0"/>
              <a:t>H. King</a:t>
            </a:r>
            <a:r>
              <a:rPr lang="en-US" sz="1600" dirty="0"/>
              <a:t>, Ph.D. </a:t>
            </a:r>
            <a:r>
              <a:rPr lang="en-US" sz="1600" i="1" dirty="0"/>
              <a:t>The Days of Creation, </a:t>
            </a:r>
            <a:r>
              <a:rPr lang="en-US" sz="1600" i="1" dirty="0" smtClean="0"/>
              <a:t>23-31</a:t>
            </a:r>
            <a:endParaRPr lang="en-US" sz="1600" i="1" dirty="0"/>
          </a:p>
        </p:txBody>
      </p:sp>
    </p:spTree>
    <p:extLst>
      <p:ext uri="{BB962C8B-B14F-4D97-AF65-F5344CB8AC3E}">
        <p14:creationId xmlns:p14="http://schemas.microsoft.com/office/powerpoint/2010/main" val="1356592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a:t>
            </a:r>
            <a:r>
              <a:rPr lang="en-US" sz="3000" b="1" dirty="0">
                <a:solidFill>
                  <a:schemeClr val="bg1"/>
                </a:solidFill>
              </a:rPr>
              <a:t>Evidence That Implies a Young Earth and Solar System</a:t>
            </a:r>
            <a:r>
              <a:rPr lang="en-US" sz="3000" b="1" dirty="0" smtClean="0">
                <a:solidFill>
                  <a:schemeClr val="bg1"/>
                </a:solidFill>
              </a:rPr>
              <a:t>”</a:t>
            </a:r>
          </a:p>
          <a:p>
            <a:pPr algn="ctr"/>
            <a:endParaRPr lang="en-US" sz="2800" b="1" dirty="0">
              <a:solidFill>
                <a:schemeClr val="bg1"/>
              </a:solidFill>
            </a:endParaRPr>
          </a:p>
          <a:p>
            <a:pPr algn="ctr"/>
            <a:r>
              <a:rPr lang="en-US" sz="2800" b="1" dirty="0" smtClean="0">
                <a:solidFill>
                  <a:schemeClr val="bg1"/>
                </a:solidFill>
              </a:rPr>
              <a:t> </a:t>
            </a:r>
          </a:p>
        </p:txBody>
      </p:sp>
      <p:pic>
        <p:nvPicPr>
          <p:cNvPr id="3" name="Picture 2" descr="http://i2.wp.com/creationsciencehalloffame.org/wp-content/uploads/2012/02/walt_brow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473" y="815608"/>
            <a:ext cx="762455" cy="1177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4" name="Picture 2" descr="http://uts.cc.utexas.edu/~varanus/Eart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Helium Production</a:t>
            </a:r>
          </a:p>
        </p:txBody>
      </p:sp>
      <p:sp>
        <p:nvSpPr>
          <p:cNvPr id="5" name="TextBox 4"/>
          <p:cNvSpPr txBox="1"/>
          <p:nvPr/>
        </p:nvSpPr>
        <p:spPr>
          <a:xfrm>
            <a:off x="2400300" y="678837"/>
            <a:ext cx="4343400" cy="369332"/>
          </a:xfrm>
          <a:prstGeom prst="rect">
            <a:avLst/>
          </a:prstGeom>
          <a:noFill/>
        </p:spPr>
        <p:txBody>
          <a:bodyPr wrap="square" rtlCol="0">
            <a:spAutoFit/>
          </a:bodyPr>
          <a:lstStyle/>
          <a:p>
            <a:pPr algn="ctr"/>
            <a:r>
              <a:rPr lang="en-US" dirty="0" smtClean="0">
                <a:solidFill>
                  <a:schemeClr val="bg2"/>
                </a:solidFill>
                <a:latin typeface="Arial Narrow" panose="020B0606020202030204" pitchFamily="34" charset="0"/>
              </a:rPr>
              <a:t>Walter T. Brown, </a:t>
            </a:r>
            <a:r>
              <a:rPr lang="en-US" dirty="0" err="1" smtClean="0">
                <a:solidFill>
                  <a:schemeClr val="bg2"/>
                </a:solidFill>
                <a:latin typeface="Arial Narrow" panose="020B0606020202030204" pitchFamily="34" charset="0"/>
              </a:rPr>
              <a:t>Ph.D</a:t>
            </a:r>
            <a:endParaRPr lang="en-US" dirty="0">
              <a:solidFill>
                <a:schemeClr val="bg2"/>
              </a:solidFill>
              <a:latin typeface="Arial Narrow" panose="020B0606020202030204" pitchFamily="34" charset="0"/>
            </a:endParaRPr>
          </a:p>
        </p:txBody>
      </p:sp>
      <p:sp>
        <p:nvSpPr>
          <p:cNvPr id="6" name="TextBox 5"/>
          <p:cNvSpPr txBox="1"/>
          <p:nvPr/>
        </p:nvSpPr>
        <p:spPr>
          <a:xfrm>
            <a:off x="263860" y="2505236"/>
            <a:ext cx="8567318"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Narrow" panose="020B0606020202030204" pitchFamily="34" charset="0"/>
              </a:rPr>
              <a:t> The atmosphere has less than 40,000 years worth of helium, based on the production of helium </a:t>
            </a:r>
            <a:r>
              <a:rPr lang="en-US" sz="2400" dirty="0" smtClean="0">
                <a:latin typeface="Arial Narrow" panose="020B0606020202030204" pitchFamily="34" charset="0"/>
              </a:rPr>
              <a:t>from </a:t>
            </a:r>
            <a:r>
              <a:rPr lang="en-US" sz="2400" dirty="0">
                <a:latin typeface="Arial Narrow" panose="020B0606020202030204" pitchFamily="34" charset="0"/>
              </a:rPr>
              <a:t>the decay of uranium and thorium.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There </a:t>
            </a:r>
            <a:r>
              <a:rPr lang="en-US" sz="2400" dirty="0">
                <a:latin typeface="Arial Narrow" panose="020B0606020202030204" pitchFamily="34" charset="0"/>
              </a:rPr>
              <a:t>is no known means by which large amounts of helium can escape from the atmosphere</a:t>
            </a:r>
            <a:r>
              <a:rPr lang="en-US" sz="2400" dirty="0" smtClean="0">
                <a:latin typeface="Arial Narrow" panose="020B0606020202030204" pitchFamily="34" charset="0"/>
              </a:rPr>
              <a:t>.</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a:t>
            </a:r>
            <a:r>
              <a:rPr lang="en-US" sz="2400" dirty="0">
                <a:latin typeface="Arial Narrow" panose="020B0606020202030204" pitchFamily="34" charset="0"/>
              </a:rPr>
              <a:t>the present rate of accumulation had been constant throughout four billion years of the earth’s history, there should be thirty times as much helium in our present atmosphere as is presently there.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The </a:t>
            </a:r>
            <a:r>
              <a:rPr lang="en-US" sz="2400" dirty="0">
                <a:latin typeface="Arial Narrow" panose="020B0606020202030204" pitchFamily="34" charset="0"/>
              </a:rPr>
              <a:t>atmosphere therefore appears to be young </a:t>
            </a:r>
            <a:r>
              <a:rPr lang="en-US" dirty="0">
                <a:latin typeface="Arial Narrow" panose="020B0606020202030204" pitchFamily="34" charset="0"/>
              </a:rPr>
              <a:t>(Melvin A. Cook, Prehistory and Earth Models [London: Max Parrish, 1966], 10‑14).</a:t>
            </a: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a:t>As quoted by Daniel </a:t>
            </a:r>
            <a:r>
              <a:rPr lang="en-US" sz="1600" dirty="0" smtClean="0"/>
              <a:t>H. King</a:t>
            </a:r>
            <a:r>
              <a:rPr lang="en-US" sz="1600" dirty="0"/>
              <a:t>, Ph.D. </a:t>
            </a:r>
            <a:r>
              <a:rPr lang="en-US" sz="1600" i="1" dirty="0"/>
              <a:t>The Days of Creation, </a:t>
            </a:r>
            <a:r>
              <a:rPr lang="en-US" sz="1600" i="1" dirty="0" smtClean="0"/>
              <a:t>23-31</a:t>
            </a:r>
            <a:endParaRPr lang="en-US" sz="1600" i="1" dirty="0"/>
          </a:p>
        </p:txBody>
      </p:sp>
    </p:spTree>
    <p:extLst>
      <p:ext uri="{BB962C8B-B14F-4D97-AF65-F5344CB8AC3E}">
        <p14:creationId xmlns:p14="http://schemas.microsoft.com/office/powerpoint/2010/main" val="1950798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a:t>
            </a:r>
            <a:r>
              <a:rPr lang="en-US" sz="3000" b="1" dirty="0">
                <a:solidFill>
                  <a:schemeClr val="bg1"/>
                </a:solidFill>
              </a:rPr>
              <a:t>Evidence That Implies a Young Earth and Solar System</a:t>
            </a:r>
            <a:r>
              <a:rPr lang="en-US" sz="3000" b="1" dirty="0" smtClean="0">
                <a:solidFill>
                  <a:schemeClr val="bg1"/>
                </a:solidFill>
              </a:rPr>
              <a:t>”</a:t>
            </a:r>
          </a:p>
          <a:p>
            <a:pPr algn="ctr"/>
            <a:endParaRPr lang="en-US" sz="2800" b="1" dirty="0">
              <a:solidFill>
                <a:schemeClr val="bg1"/>
              </a:solidFill>
            </a:endParaRPr>
          </a:p>
          <a:p>
            <a:pPr algn="ctr"/>
            <a:r>
              <a:rPr lang="en-US" sz="2800" b="1" dirty="0" smtClean="0">
                <a:solidFill>
                  <a:schemeClr val="bg1"/>
                </a:solidFill>
              </a:rPr>
              <a:t> </a:t>
            </a:r>
          </a:p>
        </p:txBody>
      </p:sp>
      <p:pic>
        <p:nvPicPr>
          <p:cNvPr id="3" name="Picture 2" descr="http://i2.wp.com/creationsciencehalloffame.org/wp-content/uploads/2012/02/walt_brow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473" y="815608"/>
            <a:ext cx="762455" cy="1177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4" name="Picture 2" descr="http://uts.cc.utexas.edu/~varanus/Eart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Cosmic Dust</a:t>
            </a:r>
          </a:p>
        </p:txBody>
      </p:sp>
      <p:sp>
        <p:nvSpPr>
          <p:cNvPr id="5" name="TextBox 4"/>
          <p:cNvSpPr txBox="1"/>
          <p:nvPr/>
        </p:nvSpPr>
        <p:spPr>
          <a:xfrm>
            <a:off x="2400300" y="678837"/>
            <a:ext cx="4343400" cy="369332"/>
          </a:xfrm>
          <a:prstGeom prst="rect">
            <a:avLst/>
          </a:prstGeom>
          <a:noFill/>
        </p:spPr>
        <p:txBody>
          <a:bodyPr wrap="square" rtlCol="0">
            <a:spAutoFit/>
          </a:bodyPr>
          <a:lstStyle/>
          <a:p>
            <a:pPr algn="ctr"/>
            <a:r>
              <a:rPr lang="en-US" dirty="0" smtClean="0">
                <a:solidFill>
                  <a:schemeClr val="bg2"/>
                </a:solidFill>
                <a:latin typeface="Arial Narrow" panose="020B0606020202030204" pitchFamily="34" charset="0"/>
              </a:rPr>
              <a:t>Walter T. Brown, </a:t>
            </a:r>
            <a:r>
              <a:rPr lang="en-US" dirty="0" err="1" smtClean="0">
                <a:solidFill>
                  <a:schemeClr val="bg2"/>
                </a:solidFill>
                <a:latin typeface="Arial Narrow" panose="020B0606020202030204" pitchFamily="34" charset="0"/>
              </a:rPr>
              <a:t>Ph.D</a:t>
            </a:r>
            <a:endParaRPr lang="en-US" dirty="0">
              <a:solidFill>
                <a:schemeClr val="bg2"/>
              </a:solidFill>
              <a:latin typeface="Arial Narrow" panose="020B0606020202030204" pitchFamily="34" charset="0"/>
            </a:endParaRPr>
          </a:p>
        </p:txBody>
      </p:sp>
      <p:sp>
        <p:nvSpPr>
          <p:cNvPr id="6" name="TextBox 5"/>
          <p:cNvSpPr txBox="1"/>
          <p:nvPr/>
        </p:nvSpPr>
        <p:spPr>
          <a:xfrm>
            <a:off x="263860" y="2543077"/>
            <a:ext cx="8567318" cy="381642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Narrow" panose="020B0606020202030204" pitchFamily="34" charset="0"/>
              </a:rPr>
              <a:t> The rate at which meteoritic dust is accumulating on the earth is such that after five billion years, the equivalent of 182 feet of this dust should have accumulated.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Because </a:t>
            </a:r>
            <a:r>
              <a:rPr lang="en-US" sz="2400" dirty="0">
                <a:latin typeface="Arial Narrow" panose="020B0606020202030204" pitchFamily="34" charset="0"/>
              </a:rPr>
              <a:t>this dust is high in nickel, there should be an exceedingly large amount of nickel in the crustal rocks of the earth.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No </a:t>
            </a:r>
            <a:r>
              <a:rPr lang="en-US" sz="2400" dirty="0">
                <a:latin typeface="Arial Narrow" panose="020B0606020202030204" pitchFamily="34" charset="0"/>
              </a:rPr>
              <a:t>such concentration has been found — on land or in the oceans. Consequently, the earth appears to be young </a:t>
            </a:r>
            <a:r>
              <a:rPr lang="en-US" dirty="0">
                <a:latin typeface="Arial Narrow" panose="020B0606020202030204" pitchFamily="34" charset="0"/>
              </a:rPr>
              <a:t>(Henry M. Morris, Scientific Creationism [San Diego: Creation‑Life Publishers, 1974], 151‑153; </a:t>
            </a:r>
            <a:r>
              <a:rPr lang="en-US" dirty="0" err="1">
                <a:latin typeface="Arial Narrow" panose="020B0606020202030204" pitchFamily="34" charset="0"/>
              </a:rPr>
              <a:t>Steveson</a:t>
            </a:r>
            <a:r>
              <a:rPr lang="en-US" dirty="0">
                <a:latin typeface="Arial Narrow" panose="020B0606020202030204" pitchFamily="34" charset="0"/>
              </a:rPr>
              <a:t>, 23‑25; Hans Peterson, “Cosmic Spherules and Meteoritic Dust,” Scientific American, Vol. 202, February 1960, 132</a:t>
            </a:r>
            <a:r>
              <a:rPr lang="en-US" dirty="0" smtClean="0">
                <a:latin typeface="Arial Narrow" panose="020B0606020202030204" pitchFamily="34" charset="0"/>
              </a:rPr>
              <a:t>).</a:t>
            </a:r>
            <a:endParaRPr lang="en-US" dirty="0">
              <a:latin typeface="Arial Narrow" panose="020B0606020202030204" pitchFamily="34" charset="0"/>
            </a:endParaRP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a:t>As quoted by Daniel </a:t>
            </a:r>
            <a:r>
              <a:rPr lang="en-US" sz="1600" dirty="0" smtClean="0"/>
              <a:t>H. King</a:t>
            </a:r>
            <a:r>
              <a:rPr lang="en-US" sz="1600" dirty="0"/>
              <a:t>, Ph.D. </a:t>
            </a:r>
            <a:r>
              <a:rPr lang="en-US" sz="1600" i="1" dirty="0"/>
              <a:t>The Days of Creation, </a:t>
            </a:r>
            <a:r>
              <a:rPr lang="en-US" sz="1600" i="1" dirty="0" smtClean="0"/>
              <a:t>23-31</a:t>
            </a:r>
            <a:endParaRPr lang="en-US" sz="1600" i="1" dirty="0"/>
          </a:p>
        </p:txBody>
      </p:sp>
    </p:spTree>
    <p:extLst>
      <p:ext uri="{BB962C8B-B14F-4D97-AF65-F5344CB8AC3E}">
        <p14:creationId xmlns:p14="http://schemas.microsoft.com/office/powerpoint/2010/main" val="2047717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a:t>
            </a:r>
            <a:r>
              <a:rPr lang="en-US" sz="3000" b="1" dirty="0">
                <a:solidFill>
                  <a:schemeClr val="bg1"/>
                </a:solidFill>
              </a:rPr>
              <a:t>Evidence That Implies a Young Earth and Solar System</a:t>
            </a:r>
            <a:r>
              <a:rPr lang="en-US" sz="3000" b="1" dirty="0" smtClean="0">
                <a:solidFill>
                  <a:schemeClr val="bg1"/>
                </a:solidFill>
              </a:rPr>
              <a:t>”</a:t>
            </a:r>
          </a:p>
          <a:p>
            <a:pPr algn="ctr"/>
            <a:endParaRPr lang="en-US" sz="2800" b="1" dirty="0">
              <a:solidFill>
                <a:schemeClr val="bg1"/>
              </a:solidFill>
            </a:endParaRPr>
          </a:p>
          <a:p>
            <a:pPr algn="ctr"/>
            <a:r>
              <a:rPr lang="en-US" sz="2800" b="1" dirty="0" smtClean="0">
                <a:solidFill>
                  <a:schemeClr val="bg1"/>
                </a:solidFill>
              </a:rPr>
              <a:t> </a:t>
            </a:r>
          </a:p>
        </p:txBody>
      </p:sp>
      <p:pic>
        <p:nvPicPr>
          <p:cNvPr id="3" name="Picture 2" descr="http://i2.wp.com/creationsciencehalloffame.org/wp-content/uploads/2012/02/walt_brow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473" y="815608"/>
            <a:ext cx="762455" cy="1177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4" name="Picture 2" descr="http://uts.cc.utexas.edu/~varanus/Eart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Comets “Boil Off”</a:t>
            </a:r>
          </a:p>
        </p:txBody>
      </p:sp>
      <p:sp>
        <p:nvSpPr>
          <p:cNvPr id="5" name="TextBox 4"/>
          <p:cNvSpPr txBox="1"/>
          <p:nvPr/>
        </p:nvSpPr>
        <p:spPr>
          <a:xfrm>
            <a:off x="2400300" y="678837"/>
            <a:ext cx="4343400" cy="369332"/>
          </a:xfrm>
          <a:prstGeom prst="rect">
            <a:avLst/>
          </a:prstGeom>
          <a:noFill/>
        </p:spPr>
        <p:txBody>
          <a:bodyPr wrap="square" rtlCol="0">
            <a:spAutoFit/>
          </a:bodyPr>
          <a:lstStyle/>
          <a:p>
            <a:pPr algn="ctr"/>
            <a:r>
              <a:rPr lang="en-US" dirty="0" smtClean="0">
                <a:solidFill>
                  <a:schemeClr val="bg2"/>
                </a:solidFill>
                <a:latin typeface="Arial Narrow" panose="020B0606020202030204" pitchFamily="34" charset="0"/>
              </a:rPr>
              <a:t>Walter T. Brown, </a:t>
            </a:r>
            <a:r>
              <a:rPr lang="en-US" dirty="0" err="1" smtClean="0">
                <a:solidFill>
                  <a:schemeClr val="bg2"/>
                </a:solidFill>
                <a:latin typeface="Arial Narrow" panose="020B0606020202030204" pitchFamily="34" charset="0"/>
              </a:rPr>
              <a:t>Ph.D</a:t>
            </a:r>
            <a:endParaRPr lang="en-US" dirty="0">
              <a:solidFill>
                <a:schemeClr val="bg2"/>
              </a:solidFill>
              <a:latin typeface="Arial Narrow" panose="020B0606020202030204" pitchFamily="34" charset="0"/>
            </a:endParaRPr>
          </a:p>
        </p:txBody>
      </p:sp>
      <p:sp>
        <p:nvSpPr>
          <p:cNvPr id="6" name="TextBox 5"/>
          <p:cNvSpPr txBox="1"/>
          <p:nvPr/>
        </p:nvSpPr>
        <p:spPr>
          <a:xfrm>
            <a:off x="263860" y="2543077"/>
            <a:ext cx="8567318" cy="3724096"/>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Narrow" panose="020B0606020202030204" pitchFamily="34" charset="0"/>
              </a:rPr>
              <a:t> </a:t>
            </a:r>
            <a:r>
              <a:rPr lang="en-US" sz="2400" dirty="0" smtClean="0">
                <a:latin typeface="Arial Narrow" panose="020B0606020202030204" pitchFamily="34" charset="0"/>
              </a:rPr>
              <a:t>Short </a:t>
            </a:r>
            <a:r>
              <a:rPr lang="en-US" sz="2400" dirty="0">
                <a:latin typeface="Arial Narrow" panose="020B0606020202030204" pitchFamily="34" charset="0"/>
              </a:rPr>
              <a:t>period comets “boil off” some of their mass each time they pass the sun.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Nothing </a:t>
            </a:r>
            <a:r>
              <a:rPr lang="en-US" sz="2400" dirty="0">
                <a:latin typeface="Arial Narrow" panose="020B0606020202030204" pitchFamily="34" charset="0"/>
              </a:rPr>
              <a:t>should remain of these comets after about 10,000 years. There are no known sources for replenishing comets. </a:t>
            </a:r>
            <a:endParaRPr lang="en-US" sz="2400" dirty="0" smtClean="0">
              <a:latin typeface="Arial Narrow" panose="020B0606020202030204" pitchFamily="34" charset="0"/>
            </a:endParaRP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If </a:t>
            </a:r>
            <a:r>
              <a:rPr lang="en-US" sz="2400" dirty="0">
                <a:latin typeface="Arial Narrow" panose="020B0606020202030204" pitchFamily="34" charset="0"/>
              </a:rPr>
              <a:t>comets came into existence at the same time as the solar system, the solar system must be less than 10,000 years old </a:t>
            </a:r>
            <a:r>
              <a:rPr lang="en-US" dirty="0">
                <a:latin typeface="Arial Narrow" panose="020B0606020202030204" pitchFamily="34" charset="0"/>
              </a:rPr>
              <a:t>(see Thomas D. Nicholson, “Comets, Studied for Many Years, Remain an Enigma to Scientists,” Natural History, March 1966, 44‑47; Harold Armstrong, “Comets and a Young Solar System,” Speak to the Earth, ed. George F. Howe [New Jersey: Presbyterian and Reformed Publishing Co., 1975], 327‑330; and </a:t>
            </a:r>
            <a:r>
              <a:rPr lang="en-US" dirty="0" err="1">
                <a:latin typeface="Arial Narrow" panose="020B0606020202030204" pitchFamily="34" charset="0"/>
              </a:rPr>
              <a:t>Steidi</a:t>
            </a:r>
            <a:r>
              <a:rPr lang="en-US" dirty="0">
                <a:latin typeface="Arial Narrow" panose="020B0606020202030204" pitchFamily="34" charset="0"/>
              </a:rPr>
              <a:t>, 58‑59).</a:t>
            </a: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a:t>As quoted by Daniel </a:t>
            </a:r>
            <a:r>
              <a:rPr lang="en-US" sz="1600" dirty="0" smtClean="0"/>
              <a:t>H. King</a:t>
            </a:r>
            <a:r>
              <a:rPr lang="en-US" sz="1600" dirty="0"/>
              <a:t>, Ph.D. </a:t>
            </a:r>
            <a:r>
              <a:rPr lang="en-US" sz="1600" i="1" dirty="0"/>
              <a:t>The Days of Creation, </a:t>
            </a:r>
            <a:r>
              <a:rPr lang="en-US" sz="1600" i="1" dirty="0" smtClean="0"/>
              <a:t>23-31</a:t>
            </a:r>
            <a:endParaRPr lang="en-US" sz="1600" i="1" dirty="0"/>
          </a:p>
        </p:txBody>
      </p:sp>
    </p:spTree>
    <p:extLst>
      <p:ext uri="{BB962C8B-B14F-4D97-AF65-F5344CB8AC3E}">
        <p14:creationId xmlns:p14="http://schemas.microsoft.com/office/powerpoint/2010/main" val="226359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Evidence for a Young Earth</a:t>
            </a:r>
          </a:p>
          <a:p>
            <a:pPr algn="ctr"/>
            <a:endParaRPr lang="en-US" sz="2800" b="1" dirty="0">
              <a:solidFill>
                <a:schemeClr val="bg1"/>
              </a:solidFill>
            </a:endParaRPr>
          </a:p>
          <a:p>
            <a:pPr algn="ctr"/>
            <a:r>
              <a:rPr lang="en-US" sz="2800" b="1" dirty="0" smtClean="0">
                <a:solidFill>
                  <a:schemeClr val="bg1"/>
                </a:solidFill>
              </a:rPr>
              <a:t> </a:t>
            </a:r>
          </a:p>
        </p:txBody>
      </p:sp>
      <p:pic>
        <p:nvPicPr>
          <p:cNvPr id="3074" name="Picture 2" descr="http://uts.cc.utexas.edu/~varanus/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Contemporary Rapid</a:t>
            </a:r>
          </a:p>
          <a:p>
            <a:pPr algn="ctr"/>
            <a:r>
              <a:rPr lang="en-US" sz="3600" dirty="0" smtClean="0">
                <a:solidFill>
                  <a:srgbClr val="FFFF00"/>
                </a:solidFill>
                <a:effectLst>
                  <a:outerShdw blurRad="38100" dist="38100" dir="2700000" algn="tl">
                    <a:srgbClr val="000000">
                      <a:alpha val="43137"/>
                    </a:srgbClr>
                  </a:outerShdw>
                </a:effectLst>
              </a:rPr>
              <a:t>Sedimentation</a:t>
            </a:r>
          </a:p>
        </p:txBody>
      </p:sp>
      <p:sp>
        <p:nvSpPr>
          <p:cNvPr id="6" name="TextBox 5"/>
          <p:cNvSpPr txBox="1"/>
          <p:nvPr/>
        </p:nvSpPr>
        <p:spPr>
          <a:xfrm>
            <a:off x="263860" y="2543077"/>
            <a:ext cx="8567318" cy="3570208"/>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Narrow" panose="020B0606020202030204" pitchFamily="34" charset="0"/>
              </a:rPr>
              <a:t> </a:t>
            </a:r>
            <a:r>
              <a:rPr lang="en-US" sz="2400" dirty="0" smtClean="0">
                <a:latin typeface="Arial Narrow" panose="020B0606020202030204" pitchFamily="34" charset="0"/>
              </a:rPr>
              <a:t>Uniformitarianism says that millions of years are needed to produce the sedimentation we see in the geological column.</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“Some sedimentary layers, that were supposedly created millions of years apart, are often </a:t>
            </a:r>
            <a:r>
              <a:rPr lang="en-US" sz="2400" b="1" dirty="0" smtClean="0">
                <a:latin typeface="Arial Narrow" panose="020B0606020202030204" pitchFamily="34" charset="0"/>
              </a:rPr>
              <a:t>interbedded</a:t>
            </a:r>
            <a:r>
              <a:rPr lang="en-US" sz="2400" dirty="0" smtClean="0">
                <a:latin typeface="Arial Narrow" panose="020B0606020202030204" pitchFamily="34" charset="0"/>
              </a:rPr>
              <a:t> within one another. One example of this shows Cambrian and Mississippian sedimentary layers interbedded one on top of the other. The only problem with this is that the Cambrian (</a:t>
            </a:r>
            <a:r>
              <a:rPr lang="en-US" sz="2400" dirty="0" err="1" smtClean="0">
                <a:latin typeface="Arial Narrow" panose="020B0606020202030204" pitchFamily="34" charset="0"/>
              </a:rPr>
              <a:t>Mauv</a:t>
            </a:r>
            <a:r>
              <a:rPr lang="en-US" sz="2400" dirty="0" smtClean="0">
                <a:latin typeface="Arial Narrow" panose="020B0606020202030204" pitchFamily="34" charset="0"/>
              </a:rPr>
              <a:t> limestone) layers were allegedly laid down over 150 million years before the Mississippian (</a:t>
            </a:r>
            <a:r>
              <a:rPr lang="en-US" sz="2400" dirty="0" err="1" smtClean="0">
                <a:latin typeface="Arial Narrow" panose="020B0606020202030204" pitchFamily="34" charset="0"/>
              </a:rPr>
              <a:t>Redwell</a:t>
            </a:r>
            <a:r>
              <a:rPr lang="en-US" sz="2400" dirty="0" smtClean="0">
                <a:latin typeface="Arial Narrow" panose="020B0606020202030204" pitchFamily="34" charset="0"/>
              </a:rPr>
              <a:t> limestone) layers! How did the Cambrian come out on top?”</a:t>
            </a:r>
            <a:endParaRPr lang="en-US" sz="2400" dirty="0">
              <a:latin typeface="Arial Narrow" panose="020B0606020202030204" pitchFamily="34" charset="0"/>
            </a:endParaRP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smtClean="0"/>
              <a:t>Joshua </a:t>
            </a:r>
            <a:r>
              <a:rPr lang="en-US" sz="1600" dirty="0" err="1" smtClean="0"/>
              <a:t>Gurtler</a:t>
            </a:r>
            <a:r>
              <a:rPr lang="en-US" sz="1600" dirty="0" smtClean="0"/>
              <a:t>, </a:t>
            </a:r>
            <a:r>
              <a:rPr lang="en-US" sz="1600" dirty="0" err="1" smtClean="0"/>
              <a:t>Ph.D</a:t>
            </a:r>
            <a:r>
              <a:rPr lang="en-US" sz="1600" dirty="0" smtClean="0"/>
              <a:t>, </a:t>
            </a:r>
            <a:r>
              <a:rPr lang="en-US" sz="1600" i="1" dirty="0" smtClean="0"/>
              <a:t>Unraveling Evolution</a:t>
            </a:r>
            <a:r>
              <a:rPr lang="en-US" sz="1600" dirty="0" smtClean="0"/>
              <a:t>, 70-72</a:t>
            </a:r>
            <a:endParaRPr lang="en-US" sz="1600" i="1" dirty="0"/>
          </a:p>
        </p:txBody>
      </p:sp>
      <p:pic>
        <p:nvPicPr>
          <p:cNvPr id="9" name="Picture 8"/>
          <p:cNvPicPr>
            <a:picLocks noChangeAspect="1"/>
          </p:cNvPicPr>
          <p:nvPr/>
        </p:nvPicPr>
        <p:blipFill>
          <a:blip r:embed="rId4"/>
          <a:stretch>
            <a:fillRect/>
          </a:stretch>
        </p:blipFill>
        <p:spPr>
          <a:xfrm rot="20980937">
            <a:off x="7366163" y="-19022"/>
            <a:ext cx="1428770" cy="1899960"/>
          </a:xfrm>
          <a:prstGeom prst="rect">
            <a:avLst/>
          </a:prstGeom>
        </p:spPr>
      </p:pic>
      <p:pic>
        <p:nvPicPr>
          <p:cNvPr id="8" name="Picture 7"/>
          <p:cNvPicPr>
            <a:picLocks noChangeAspect="1"/>
          </p:cNvPicPr>
          <p:nvPr/>
        </p:nvPicPr>
        <p:blipFill rotWithShape="1">
          <a:blip r:embed="rId5"/>
          <a:srcRect t="3158"/>
          <a:stretch/>
        </p:blipFill>
        <p:spPr>
          <a:xfrm>
            <a:off x="7677083" y="692511"/>
            <a:ext cx="1154095" cy="1564712"/>
          </a:xfrm>
          <a:prstGeom prst="rect">
            <a:avLst/>
          </a:prstGeom>
          <a:ln>
            <a:noFill/>
          </a:ln>
          <a:effectLst>
            <a:softEdge rad="112500"/>
          </a:effectLst>
        </p:spPr>
      </p:pic>
    </p:spTree>
    <p:extLst>
      <p:ext uri="{BB962C8B-B14F-4D97-AF65-F5344CB8AC3E}">
        <p14:creationId xmlns:p14="http://schemas.microsoft.com/office/powerpoint/2010/main" val="911690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098" name="Picture 2" descr="http://www.bible.ca/tracks/interbedding-grand-canyon-clo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8134"/>
            <a:ext cx="9144000" cy="5357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6376737"/>
            <a:ext cx="4487779" cy="369332"/>
          </a:xfrm>
          <a:prstGeom prst="rect">
            <a:avLst/>
          </a:prstGeom>
          <a:noFill/>
        </p:spPr>
        <p:txBody>
          <a:bodyPr wrap="square" rtlCol="0">
            <a:spAutoFit/>
          </a:bodyPr>
          <a:lstStyle/>
          <a:p>
            <a:pPr algn="r"/>
            <a:r>
              <a:rPr lang="en-US" dirty="0" smtClean="0">
                <a:solidFill>
                  <a:schemeClr val="bg1">
                    <a:lumMod val="75000"/>
                  </a:schemeClr>
                </a:solidFill>
              </a:rPr>
              <a:t>Photo credit: Don Patton &amp; Steve Rudd</a:t>
            </a:r>
            <a:endParaRPr lang="en-US" dirty="0">
              <a:solidFill>
                <a:schemeClr val="bg1">
                  <a:lumMod val="75000"/>
                </a:schemeClr>
              </a:solidFill>
            </a:endParaRPr>
          </a:p>
        </p:txBody>
      </p:sp>
    </p:spTree>
    <p:extLst>
      <p:ext uri="{BB962C8B-B14F-4D97-AF65-F5344CB8AC3E}">
        <p14:creationId xmlns:p14="http://schemas.microsoft.com/office/powerpoint/2010/main" val="2614788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Evidence for a Young Earth</a:t>
            </a:r>
          </a:p>
          <a:p>
            <a:pPr algn="ctr"/>
            <a:endParaRPr lang="en-US" sz="2800" b="1" dirty="0">
              <a:solidFill>
                <a:schemeClr val="bg1"/>
              </a:solidFill>
            </a:endParaRPr>
          </a:p>
          <a:p>
            <a:pPr algn="ctr"/>
            <a:r>
              <a:rPr lang="en-US" sz="2800" b="1" dirty="0" smtClean="0">
                <a:solidFill>
                  <a:schemeClr val="bg1"/>
                </a:solidFill>
              </a:rPr>
              <a:t> </a:t>
            </a:r>
          </a:p>
        </p:txBody>
      </p:sp>
      <p:pic>
        <p:nvPicPr>
          <p:cNvPr id="3074" name="Picture 2" descr="http://uts.cc.utexas.edu/~varanus/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Rapid Sedimentation</a:t>
            </a:r>
          </a:p>
        </p:txBody>
      </p:sp>
      <p:sp>
        <p:nvSpPr>
          <p:cNvPr id="6" name="TextBox 5"/>
          <p:cNvSpPr txBox="1"/>
          <p:nvPr/>
        </p:nvSpPr>
        <p:spPr>
          <a:xfrm>
            <a:off x="263860" y="2543077"/>
            <a:ext cx="8567318" cy="48320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a:t>
            </a:r>
            <a:r>
              <a:rPr lang="en-US" sz="2400" dirty="0">
                <a:latin typeface="Arial Narrow" panose="020B0606020202030204" pitchFamily="34" charset="0"/>
              </a:rPr>
              <a:t> </a:t>
            </a:r>
            <a:r>
              <a:rPr lang="en-US" sz="2400" dirty="0" smtClean="0">
                <a:latin typeface="Arial Narrow" panose="020B0606020202030204" pitchFamily="34" charset="0"/>
              </a:rPr>
              <a:t>Evidence shows that the sedimentary layers in the geologic column were formed rapidly rather than slowly.”(p. 71)</a:t>
            </a:r>
          </a:p>
          <a:p>
            <a:pPr marL="342900" indent="-342900">
              <a:buFont typeface="Arial" panose="020B0604020202020204" pitchFamily="34" charset="0"/>
              <a:buChar char="•"/>
            </a:pPr>
            <a:endParaRPr lang="en-US" sz="1000" dirty="0" smtClean="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“..rocks hold dinosaur fossils contain only the dinosaurs and not the vegetation necessary to sustain life. But why?...Where is all of their food?! A full grown Apatosaurus would require over three tons of vegetation per day! Why are the dinosaurs buried absent of their surrounding ecosystem? Could this be evidence of a catastrophic burial? Yes.” (p. 71).</a:t>
            </a:r>
          </a:p>
          <a:p>
            <a:pPr marL="342900" indent="-342900">
              <a:buFont typeface="Arial" panose="020B0604020202020204" pitchFamily="34" charset="0"/>
              <a:buChar char="•"/>
            </a:pPr>
            <a:endParaRPr lang="en-US" sz="1000" dirty="0">
              <a:latin typeface="Arial Narrow" panose="020B0606020202030204" pitchFamily="34" charset="0"/>
            </a:endParaRPr>
          </a:p>
          <a:p>
            <a:pPr marL="342900" indent="-342900">
              <a:buFont typeface="Arial" panose="020B0604020202020204" pitchFamily="34" charset="0"/>
              <a:buChar char="•"/>
            </a:pPr>
            <a:r>
              <a:rPr lang="en-US" sz="2400" dirty="0" smtClean="0">
                <a:latin typeface="Arial Narrow" panose="020B0606020202030204" pitchFamily="34" charset="0"/>
              </a:rPr>
              <a:t>Trees set in several layers of sedimentation is evidence of rapid sedimentation</a:t>
            </a:r>
          </a:p>
          <a:p>
            <a:pPr marL="342900" indent="-342900">
              <a:buFont typeface="Arial" panose="020B0604020202020204" pitchFamily="34" charset="0"/>
              <a:buChar char="•"/>
            </a:pPr>
            <a:endParaRPr lang="en-US" sz="2400" dirty="0">
              <a:latin typeface="Arial Narrow" panose="020B0606020202030204" pitchFamily="34" charset="0"/>
            </a:endParaRPr>
          </a:p>
          <a:p>
            <a:pPr marL="342900" indent="-342900">
              <a:buFont typeface="Arial" panose="020B0604020202020204" pitchFamily="34" charset="0"/>
              <a:buChar char="•"/>
            </a:pPr>
            <a:endParaRPr lang="en-US" sz="2400" dirty="0">
              <a:latin typeface="Arial Narrow" panose="020B0606020202030204" pitchFamily="34" charset="0"/>
            </a:endParaRP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smtClean="0"/>
              <a:t>Joshua </a:t>
            </a:r>
            <a:r>
              <a:rPr lang="en-US" sz="1600" dirty="0" err="1" smtClean="0"/>
              <a:t>Gurtler</a:t>
            </a:r>
            <a:r>
              <a:rPr lang="en-US" sz="1600" dirty="0" smtClean="0"/>
              <a:t>, </a:t>
            </a:r>
            <a:r>
              <a:rPr lang="en-US" sz="1600" dirty="0" err="1" smtClean="0"/>
              <a:t>Ph.D</a:t>
            </a:r>
            <a:r>
              <a:rPr lang="en-US" sz="1600" dirty="0" smtClean="0"/>
              <a:t>, </a:t>
            </a:r>
            <a:r>
              <a:rPr lang="en-US" sz="1600" i="1" dirty="0" smtClean="0"/>
              <a:t>Unraveling Evolution</a:t>
            </a:r>
            <a:r>
              <a:rPr lang="en-US" sz="1600" dirty="0" smtClean="0"/>
              <a:t>, 70-72</a:t>
            </a:r>
            <a:endParaRPr lang="en-US" sz="1600" i="1" dirty="0"/>
          </a:p>
        </p:txBody>
      </p:sp>
      <p:pic>
        <p:nvPicPr>
          <p:cNvPr id="9" name="Picture 8"/>
          <p:cNvPicPr>
            <a:picLocks noChangeAspect="1"/>
          </p:cNvPicPr>
          <p:nvPr/>
        </p:nvPicPr>
        <p:blipFill>
          <a:blip r:embed="rId4"/>
          <a:stretch>
            <a:fillRect/>
          </a:stretch>
        </p:blipFill>
        <p:spPr>
          <a:xfrm rot="20980937">
            <a:off x="7366163" y="-19022"/>
            <a:ext cx="1428770" cy="1899960"/>
          </a:xfrm>
          <a:prstGeom prst="rect">
            <a:avLst/>
          </a:prstGeom>
        </p:spPr>
      </p:pic>
      <p:pic>
        <p:nvPicPr>
          <p:cNvPr id="8" name="Picture 7"/>
          <p:cNvPicPr>
            <a:picLocks noChangeAspect="1"/>
          </p:cNvPicPr>
          <p:nvPr/>
        </p:nvPicPr>
        <p:blipFill rotWithShape="1">
          <a:blip r:embed="rId5"/>
          <a:srcRect t="3158"/>
          <a:stretch/>
        </p:blipFill>
        <p:spPr>
          <a:xfrm>
            <a:off x="7677083" y="692511"/>
            <a:ext cx="1154095" cy="1564712"/>
          </a:xfrm>
          <a:prstGeom prst="rect">
            <a:avLst/>
          </a:prstGeom>
          <a:ln>
            <a:noFill/>
          </a:ln>
          <a:effectLst>
            <a:softEdge rad="112500"/>
          </a:effectLst>
        </p:spPr>
      </p:pic>
    </p:spTree>
    <p:extLst>
      <p:ext uri="{BB962C8B-B14F-4D97-AF65-F5344CB8AC3E}">
        <p14:creationId xmlns:p14="http://schemas.microsoft.com/office/powerpoint/2010/main" val="1186354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ible.ca/tracks/tracks-petrified-t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50976" cy="68609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52754" y="244548"/>
            <a:ext cx="4040372" cy="3416320"/>
          </a:xfrm>
          <a:prstGeom prst="rect">
            <a:avLst/>
          </a:prstGeom>
          <a:noFill/>
        </p:spPr>
        <p:txBody>
          <a:bodyPr wrap="square" rtlCol="0">
            <a:spAutoFit/>
          </a:bodyPr>
          <a:lstStyle/>
          <a:p>
            <a:r>
              <a:rPr lang="en-US" sz="2400" dirty="0" smtClean="0"/>
              <a:t>“A </a:t>
            </a:r>
            <a:r>
              <a:rPr lang="en-US" sz="2400" dirty="0" err="1" smtClean="0"/>
              <a:t>polystrate</a:t>
            </a:r>
            <a:r>
              <a:rPr lang="en-US" sz="2400" dirty="0" smtClean="0"/>
              <a:t> fossilized tree near Cookeville, TN in the Kettles coal mines. This tree was supposedly buried gradually amidst millions of years of sediment. Only a rapid catastrophic burial could create such pristine preservation.”</a:t>
            </a:r>
            <a:endParaRPr lang="en-US" sz="2400" dirty="0"/>
          </a:p>
        </p:txBody>
      </p:sp>
      <p:sp>
        <p:nvSpPr>
          <p:cNvPr id="5" name="TextBox 4"/>
          <p:cNvSpPr txBox="1"/>
          <p:nvPr/>
        </p:nvSpPr>
        <p:spPr>
          <a:xfrm>
            <a:off x="4540103" y="3660868"/>
            <a:ext cx="4465674" cy="923330"/>
          </a:xfrm>
          <a:prstGeom prst="rect">
            <a:avLst/>
          </a:prstGeom>
          <a:noFill/>
        </p:spPr>
        <p:txBody>
          <a:bodyPr wrap="square" rtlCol="0">
            <a:spAutoFit/>
          </a:bodyPr>
          <a:lstStyle/>
          <a:p>
            <a:r>
              <a:rPr lang="en-US" dirty="0" smtClean="0"/>
              <a:t>Joshua </a:t>
            </a:r>
            <a:r>
              <a:rPr lang="en-US" dirty="0" err="1" smtClean="0"/>
              <a:t>Gurtler</a:t>
            </a:r>
            <a:r>
              <a:rPr lang="en-US" dirty="0" smtClean="0"/>
              <a:t>, </a:t>
            </a:r>
            <a:r>
              <a:rPr lang="en-US" dirty="0" err="1" smtClean="0"/>
              <a:t>Ph.D</a:t>
            </a:r>
            <a:r>
              <a:rPr lang="en-US" dirty="0" smtClean="0"/>
              <a:t>, </a:t>
            </a:r>
            <a:r>
              <a:rPr lang="en-US" i="1" dirty="0" smtClean="0"/>
              <a:t>Unraveling Evolution</a:t>
            </a:r>
            <a:r>
              <a:rPr lang="en-US" dirty="0" smtClean="0"/>
              <a:t>, 70-72.</a:t>
            </a:r>
          </a:p>
          <a:p>
            <a:r>
              <a:rPr lang="en-US" i="1" dirty="0" smtClean="0"/>
              <a:t>Photo: Don Patton &amp; Steve Rudd</a:t>
            </a:r>
            <a:endParaRPr lang="en-US" i="1" dirty="0"/>
          </a:p>
        </p:txBody>
      </p:sp>
      <p:sp>
        <p:nvSpPr>
          <p:cNvPr id="4" name="TextBox 3"/>
          <p:cNvSpPr txBox="1"/>
          <p:nvPr/>
        </p:nvSpPr>
        <p:spPr>
          <a:xfrm>
            <a:off x="4678326" y="5103629"/>
            <a:ext cx="4465674" cy="1569660"/>
          </a:xfrm>
          <a:prstGeom prst="rect">
            <a:avLst/>
          </a:prstGeom>
          <a:noFill/>
        </p:spPr>
        <p:txBody>
          <a:bodyPr wrap="square" rtlCol="0">
            <a:spAutoFit/>
          </a:bodyPr>
          <a:lstStyle/>
          <a:p>
            <a:r>
              <a:rPr lang="en-US" sz="2400" dirty="0">
                <a:latin typeface="Arial Narrow" panose="020B0606020202030204" pitchFamily="34" charset="0"/>
              </a:rPr>
              <a:t>This tree begins in one coal seam, protrudes upward through numerous layers and finally into another layer of coal</a:t>
            </a:r>
            <a:r>
              <a:rPr lang="en-US" sz="2400" dirty="0" smtClean="0">
                <a:latin typeface="Arial Narrow" panose="020B0606020202030204" pitchFamily="34" charset="0"/>
              </a:rPr>
              <a:t>.</a:t>
            </a:r>
            <a:endParaRPr lang="en-US" sz="2400" dirty="0">
              <a:latin typeface="Arial Narrow" panose="020B0606020202030204" pitchFamily="34" charset="0"/>
            </a:endParaRPr>
          </a:p>
        </p:txBody>
      </p:sp>
    </p:spTree>
    <p:extLst>
      <p:ext uri="{BB962C8B-B14F-4D97-AF65-F5344CB8AC3E}">
        <p14:creationId xmlns:p14="http://schemas.microsoft.com/office/powerpoint/2010/main" val="2047363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rgbClr val="002060"/>
          </a:solidFill>
        </p:spPr>
        <p:txBody>
          <a:bodyPr wrap="square" rtlCol="0">
            <a:spAutoFit/>
          </a:bodyPr>
          <a:lstStyle/>
          <a:p>
            <a:pPr algn="ctr"/>
            <a:endParaRPr lang="en-US" sz="1400" b="1" dirty="0" smtClean="0">
              <a:solidFill>
                <a:schemeClr val="bg1"/>
              </a:solidFill>
            </a:endParaRPr>
          </a:p>
          <a:p>
            <a:pPr algn="ctr"/>
            <a:r>
              <a:rPr lang="en-US" sz="3000" b="1" dirty="0" smtClean="0">
                <a:solidFill>
                  <a:schemeClr val="bg1"/>
                </a:solidFill>
              </a:rPr>
              <a:t>Evidence for a Young Earth</a:t>
            </a:r>
          </a:p>
          <a:p>
            <a:pPr algn="ctr"/>
            <a:endParaRPr lang="en-US" sz="2800" b="1" dirty="0">
              <a:solidFill>
                <a:schemeClr val="bg1"/>
              </a:solidFill>
            </a:endParaRPr>
          </a:p>
          <a:p>
            <a:pPr algn="ctr"/>
            <a:r>
              <a:rPr lang="en-US" sz="2800" b="1" dirty="0" smtClean="0">
                <a:solidFill>
                  <a:schemeClr val="bg1"/>
                </a:solidFill>
              </a:rPr>
              <a:t> </a:t>
            </a:r>
          </a:p>
        </p:txBody>
      </p:sp>
      <p:pic>
        <p:nvPicPr>
          <p:cNvPr id="3074" name="Picture 2" descr="http://uts.cc.utexas.edu/~varanus/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60" y="911861"/>
            <a:ext cx="1187118" cy="117734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852028" y="1132381"/>
            <a:ext cx="5474369" cy="116609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00"/>
                </a:solidFill>
                <a:effectLst>
                  <a:outerShdw blurRad="38100" dist="38100" dir="2700000" algn="tl">
                    <a:srgbClr val="000000">
                      <a:alpha val="43137"/>
                    </a:srgbClr>
                  </a:outerShdw>
                </a:effectLst>
              </a:rPr>
              <a:t>Distance of Moon</a:t>
            </a:r>
          </a:p>
          <a:p>
            <a:pPr algn="ctr"/>
            <a:r>
              <a:rPr lang="en-US" sz="3600" dirty="0" smtClean="0">
                <a:solidFill>
                  <a:srgbClr val="FFFF00"/>
                </a:solidFill>
                <a:effectLst>
                  <a:outerShdw blurRad="38100" dist="38100" dir="2700000" algn="tl">
                    <a:srgbClr val="000000">
                      <a:alpha val="43137"/>
                    </a:srgbClr>
                  </a:outerShdw>
                </a:effectLst>
              </a:rPr>
              <a:t>from The Earth</a:t>
            </a:r>
          </a:p>
        </p:txBody>
      </p:sp>
      <p:sp>
        <p:nvSpPr>
          <p:cNvPr id="6" name="TextBox 5"/>
          <p:cNvSpPr txBox="1"/>
          <p:nvPr/>
        </p:nvSpPr>
        <p:spPr>
          <a:xfrm>
            <a:off x="305553" y="3001069"/>
            <a:ext cx="8567318" cy="1815882"/>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latin typeface="Arial Narrow" panose="020B0606020202030204" pitchFamily="34" charset="0"/>
              </a:rPr>
              <a:t>“The moon is receding from the earth at a rate of 1 ½ inches per year. However, if the earth is on the order of five billion years old, then the moon should be as least 3 ½ times further from the earth than it is presently (DeYoung, 1990, pp 79-84).</a:t>
            </a:r>
          </a:p>
        </p:txBody>
      </p:sp>
      <p:sp>
        <p:nvSpPr>
          <p:cNvPr id="7" name="TextBox 6"/>
          <p:cNvSpPr txBox="1"/>
          <p:nvPr/>
        </p:nvSpPr>
        <p:spPr>
          <a:xfrm>
            <a:off x="2947737" y="6553027"/>
            <a:ext cx="6196263" cy="338554"/>
          </a:xfrm>
          <a:prstGeom prst="rect">
            <a:avLst/>
          </a:prstGeom>
          <a:noFill/>
        </p:spPr>
        <p:txBody>
          <a:bodyPr wrap="square" rtlCol="0">
            <a:spAutoFit/>
          </a:bodyPr>
          <a:lstStyle/>
          <a:p>
            <a:pPr algn="r"/>
            <a:r>
              <a:rPr lang="en-US" sz="1600" dirty="0" smtClean="0"/>
              <a:t>Joshua </a:t>
            </a:r>
            <a:r>
              <a:rPr lang="en-US" sz="1600" dirty="0" err="1" smtClean="0"/>
              <a:t>Gurtler</a:t>
            </a:r>
            <a:r>
              <a:rPr lang="en-US" sz="1600" dirty="0" smtClean="0"/>
              <a:t>, </a:t>
            </a:r>
            <a:r>
              <a:rPr lang="en-US" sz="1600" dirty="0" err="1" smtClean="0"/>
              <a:t>Ph.D</a:t>
            </a:r>
            <a:r>
              <a:rPr lang="en-US" sz="1600" dirty="0" smtClean="0"/>
              <a:t>, </a:t>
            </a:r>
            <a:r>
              <a:rPr lang="en-US" sz="1600" i="1" dirty="0" smtClean="0"/>
              <a:t>Unraveling Evolution</a:t>
            </a:r>
            <a:r>
              <a:rPr lang="en-US" sz="1600" dirty="0" smtClean="0"/>
              <a:t>, 70-72</a:t>
            </a:r>
            <a:endParaRPr lang="en-US" sz="1600" i="1" dirty="0"/>
          </a:p>
        </p:txBody>
      </p:sp>
      <p:pic>
        <p:nvPicPr>
          <p:cNvPr id="9" name="Picture 8"/>
          <p:cNvPicPr>
            <a:picLocks noChangeAspect="1"/>
          </p:cNvPicPr>
          <p:nvPr/>
        </p:nvPicPr>
        <p:blipFill>
          <a:blip r:embed="rId4"/>
          <a:stretch>
            <a:fillRect/>
          </a:stretch>
        </p:blipFill>
        <p:spPr>
          <a:xfrm rot="20980937">
            <a:off x="7366163" y="-19022"/>
            <a:ext cx="1428770" cy="1899960"/>
          </a:xfrm>
          <a:prstGeom prst="rect">
            <a:avLst/>
          </a:prstGeom>
        </p:spPr>
      </p:pic>
      <p:pic>
        <p:nvPicPr>
          <p:cNvPr id="8" name="Picture 7"/>
          <p:cNvPicPr>
            <a:picLocks noChangeAspect="1"/>
          </p:cNvPicPr>
          <p:nvPr/>
        </p:nvPicPr>
        <p:blipFill rotWithShape="1">
          <a:blip r:embed="rId5"/>
          <a:srcRect t="3158"/>
          <a:stretch/>
        </p:blipFill>
        <p:spPr>
          <a:xfrm>
            <a:off x="7677083" y="692511"/>
            <a:ext cx="1154095" cy="1564712"/>
          </a:xfrm>
          <a:prstGeom prst="rect">
            <a:avLst/>
          </a:prstGeom>
          <a:ln>
            <a:noFill/>
          </a:ln>
          <a:effectLst>
            <a:softEdge rad="112500"/>
          </a:effectLst>
        </p:spPr>
      </p:pic>
    </p:spTree>
    <p:extLst>
      <p:ext uri="{BB962C8B-B14F-4D97-AF65-F5344CB8AC3E}">
        <p14:creationId xmlns:p14="http://schemas.microsoft.com/office/powerpoint/2010/main" val="2960113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1" i="0" u="none" strike="noStrike" kern="1200" cap="none" spc="0" normalizeH="0" baseline="0" noProof="0" dirty="0" smtClean="0">
                <a:ln>
                  <a:noFill/>
                </a:ln>
                <a:solidFill>
                  <a:prstClr val="black"/>
                </a:solidFill>
                <a:effectLst/>
                <a:uLnTx/>
                <a:uFillTx/>
                <a:latin typeface="Baskerville Old Face" panose="02020602080505020303" pitchFamily="18" charset="0"/>
                <a:ea typeface="+mn-ea"/>
                <a:cs typeface="+mn-cs"/>
              </a:rPr>
              <a:t>Evidence for Creation</a:t>
            </a:r>
            <a:endParaRPr kumimoji="0" lang="en-US" sz="40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 name="TextBox 5"/>
          <p:cNvSpPr txBox="1"/>
          <p:nvPr/>
        </p:nvSpPr>
        <p:spPr>
          <a:xfrm>
            <a:off x="479224" y="1712529"/>
            <a:ext cx="8382000" cy="227754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Based upon fact that God is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kumimoji="0" lang="en-US" sz="10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Created all things in six literal days</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Evidence of a relative young earth argues for creation</a:t>
            </a: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endParaRPr lang="en-US" sz="1000" b="1" dirty="0">
              <a:solidFill>
                <a:prstClr val="black"/>
              </a:solidFill>
              <a:latin typeface="Arial Narrow" panose="020B060602020203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lphaUcPeriod"/>
              <a:tabLst/>
              <a:defRPr/>
            </a:pPr>
            <a:r>
              <a:rPr kumimoji="0" lang="en-US" sz="28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Conclusions</a:t>
            </a:r>
          </a:p>
        </p:txBody>
      </p:sp>
    </p:spTree>
    <p:extLst>
      <p:ext uri="{BB962C8B-B14F-4D97-AF65-F5344CB8AC3E}">
        <p14:creationId xmlns:p14="http://schemas.microsoft.com/office/powerpoint/2010/main" val="1481473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1.bp.blogspot.com/-pvBVgqMepUI/T_1q409lQaI/AAAAAAAAADA/zArLBoNOyF0/s1600/Drawing+Conclusio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21935" cy="2366900"/>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2721935" y="-53164"/>
            <a:ext cx="6422065" cy="242006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2060"/>
                </a:solidFill>
                <a:latin typeface="AR BLANCA" panose="02000000000000000000" pitchFamily="2" charset="0"/>
              </a:rPr>
              <a:t>From Evidence of Creation</a:t>
            </a:r>
            <a:endParaRPr lang="en-US" sz="5400" dirty="0">
              <a:solidFill>
                <a:srgbClr val="002060"/>
              </a:solidFill>
              <a:latin typeface="AR BLANCA" panose="02000000000000000000" pitchFamily="2" charset="0"/>
            </a:endParaRPr>
          </a:p>
        </p:txBody>
      </p:sp>
      <p:sp>
        <p:nvSpPr>
          <p:cNvPr id="3" name="TextBox 2"/>
          <p:cNvSpPr txBox="1"/>
          <p:nvPr/>
        </p:nvSpPr>
        <p:spPr>
          <a:xfrm>
            <a:off x="552892" y="2785730"/>
            <a:ext cx="8325293" cy="3539430"/>
          </a:xfrm>
          <a:prstGeom prst="rect">
            <a:avLst/>
          </a:prstGeom>
          <a:noFill/>
        </p:spPr>
        <p:txBody>
          <a:bodyPr wrap="square" rtlCol="0">
            <a:spAutoFit/>
          </a:bodyPr>
          <a:lstStyle/>
          <a:p>
            <a:pPr marL="342900" indent="-342900">
              <a:buFont typeface="+mj-lt"/>
              <a:buAutoNum type="arabicPeriod"/>
            </a:pPr>
            <a:r>
              <a:rPr lang="en-US" sz="2800" dirty="0" smtClean="0"/>
              <a:t>Creation took place in a very short process of time</a:t>
            </a:r>
          </a:p>
          <a:p>
            <a:pPr marL="342900" indent="-342900">
              <a:buFont typeface="+mj-lt"/>
              <a:buAutoNum type="arabicPeriod"/>
            </a:pPr>
            <a:r>
              <a:rPr lang="en-US" sz="2800" dirty="0" smtClean="0"/>
              <a:t>Creation was at the command of God – not a gradual thing</a:t>
            </a:r>
          </a:p>
          <a:p>
            <a:pPr marL="342900" indent="-342900">
              <a:buFont typeface="+mj-lt"/>
              <a:buAutoNum type="arabicPeriod"/>
            </a:pPr>
            <a:r>
              <a:rPr lang="en-US" sz="2800" dirty="0" smtClean="0"/>
              <a:t>First plants, animals, and man were full grown</a:t>
            </a:r>
          </a:p>
          <a:p>
            <a:pPr marL="342900" indent="-342900">
              <a:buFont typeface="+mj-lt"/>
              <a:buAutoNum type="arabicPeriod"/>
            </a:pPr>
            <a:r>
              <a:rPr lang="en-US" sz="2800" dirty="0" smtClean="0"/>
              <a:t>Animals &amp; plants reproduce after their kind</a:t>
            </a:r>
          </a:p>
          <a:p>
            <a:pPr marL="342900" indent="-342900">
              <a:buFont typeface="+mj-lt"/>
              <a:buAutoNum type="arabicPeriod"/>
            </a:pPr>
            <a:r>
              <a:rPr lang="en-US" sz="2800" dirty="0" smtClean="0"/>
              <a:t>There was ONE original man</a:t>
            </a:r>
          </a:p>
          <a:p>
            <a:pPr marL="342900" indent="-342900">
              <a:buFont typeface="+mj-lt"/>
              <a:buAutoNum type="arabicPeriod"/>
            </a:pPr>
            <a:r>
              <a:rPr lang="en-US" sz="2800" dirty="0" smtClean="0"/>
              <a:t>Woman came from the rib of man</a:t>
            </a:r>
          </a:p>
          <a:p>
            <a:pPr marL="342900" indent="-342900">
              <a:buFont typeface="+mj-lt"/>
              <a:buAutoNum type="arabicPeriod"/>
            </a:pPr>
            <a:r>
              <a:rPr lang="en-US" sz="2800" dirty="0" smtClean="0"/>
              <a:t>Man sinned and fell &amp; needed redemption</a:t>
            </a:r>
            <a:endParaRPr lang="en-US" sz="2800" dirty="0"/>
          </a:p>
        </p:txBody>
      </p:sp>
    </p:spTree>
    <p:extLst>
      <p:ext uri="{BB962C8B-B14F-4D97-AF65-F5344CB8AC3E}">
        <p14:creationId xmlns:p14="http://schemas.microsoft.com/office/powerpoint/2010/main" val="1941069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Creation and Evolution</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1387046" y="3303558"/>
            <a:ext cx="6369908" cy="193899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Evidence for Creation</a:t>
            </a:r>
          </a:p>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 Problems with Evolution</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419448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halk design template">
  <a:themeElements>
    <a:clrScheme name="Chalk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lk desig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halk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lk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lk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lk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lk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lk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lk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lk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lk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lk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lk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lk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halk design template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halk design template">
  <a:themeElements>
    <a:clrScheme name="Chalk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lk desig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halk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lk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lk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lk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lk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lk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lk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lk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lk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lk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lk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lk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halk design template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7795</TotalTime>
  <Words>2410</Words>
  <Application>Microsoft Office PowerPoint</Application>
  <PresentationFormat>On-screen Show (4:3)</PresentationFormat>
  <Paragraphs>354</Paragraphs>
  <Slides>44</Slides>
  <Notes>10</Notes>
  <HiddenSlides>0</HiddenSlides>
  <MMClips>0</MMClips>
  <ScaleCrop>false</ScaleCrop>
  <HeadingPairs>
    <vt:vector size="8" baseType="variant">
      <vt:variant>
        <vt:lpstr>Fonts Used</vt:lpstr>
      </vt:variant>
      <vt:variant>
        <vt:i4>11</vt:i4>
      </vt:variant>
      <vt:variant>
        <vt:lpstr>Theme</vt:lpstr>
      </vt:variant>
      <vt:variant>
        <vt:i4>7</vt:i4>
      </vt:variant>
      <vt:variant>
        <vt:lpstr>Embedded OLE Servers</vt:lpstr>
      </vt:variant>
      <vt:variant>
        <vt:i4>1</vt:i4>
      </vt:variant>
      <vt:variant>
        <vt:lpstr>Slide Titles</vt:lpstr>
      </vt:variant>
      <vt:variant>
        <vt:i4>44</vt:i4>
      </vt:variant>
    </vt:vector>
  </HeadingPairs>
  <TitlesOfParts>
    <vt:vector size="63" baseType="lpstr">
      <vt:lpstr>Calibri</vt:lpstr>
      <vt:lpstr>Segoe Script</vt:lpstr>
      <vt:lpstr>Arial Narrow</vt:lpstr>
      <vt:lpstr>Times New Roman</vt:lpstr>
      <vt:lpstr>Arial</vt:lpstr>
      <vt:lpstr>AR BLANCA</vt:lpstr>
      <vt:lpstr>Comic Sans MS</vt:lpstr>
      <vt:lpstr>Arial Rounded MT Bold</vt:lpstr>
      <vt:lpstr>Baskerville Old Face</vt:lpstr>
      <vt:lpstr>Impact</vt:lpstr>
      <vt:lpstr>Calibri Light</vt:lpstr>
      <vt:lpstr>Office Theme</vt:lpstr>
      <vt:lpstr>2_Office Theme</vt:lpstr>
      <vt:lpstr>1_Office Theme</vt:lpstr>
      <vt:lpstr>4_Office Theme</vt:lpstr>
      <vt:lpstr>Chalk design template</vt:lpstr>
      <vt:lpstr>2_Chalk design template</vt:lpstr>
      <vt:lpstr>3_Office Theme</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198</cp:revision>
  <cp:lastPrinted>2015-12-06T21:06:28Z</cp:lastPrinted>
  <dcterms:created xsi:type="dcterms:W3CDTF">2015-11-09T14:41:00Z</dcterms:created>
  <dcterms:modified xsi:type="dcterms:W3CDTF">2015-12-14T03:03:45Z</dcterms:modified>
</cp:coreProperties>
</file>