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708" r:id="rId4"/>
  </p:sldMasterIdLst>
  <p:notesMasterIdLst>
    <p:notesMasterId r:id="rId42"/>
  </p:notesMasterIdLst>
  <p:handoutMasterIdLst>
    <p:handoutMasterId r:id="rId43"/>
  </p:handoutMasterIdLst>
  <p:sldIdLst>
    <p:sldId id="256" r:id="rId5"/>
    <p:sldId id="328" r:id="rId6"/>
    <p:sldId id="313" r:id="rId7"/>
    <p:sldId id="340" r:id="rId8"/>
    <p:sldId id="341" r:id="rId9"/>
    <p:sldId id="339" r:id="rId10"/>
    <p:sldId id="342" r:id="rId11"/>
    <p:sldId id="327" r:id="rId12"/>
    <p:sldId id="343" r:id="rId13"/>
    <p:sldId id="344" r:id="rId14"/>
    <p:sldId id="345" r:id="rId15"/>
    <p:sldId id="346" r:id="rId16"/>
    <p:sldId id="334" r:id="rId17"/>
    <p:sldId id="337" r:id="rId18"/>
    <p:sldId id="347" r:id="rId19"/>
    <p:sldId id="348" r:id="rId20"/>
    <p:sldId id="349" r:id="rId21"/>
    <p:sldId id="350" r:id="rId22"/>
    <p:sldId id="351" r:id="rId23"/>
    <p:sldId id="352" r:id="rId24"/>
    <p:sldId id="353" r:id="rId25"/>
    <p:sldId id="354" r:id="rId26"/>
    <p:sldId id="355" r:id="rId27"/>
    <p:sldId id="356" r:id="rId28"/>
    <p:sldId id="335" r:id="rId29"/>
    <p:sldId id="338" r:id="rId30"/>
    <p:sldId id="357" r:id="rId31"/>
    <p:sldId id="358" r:id="rId32"/>
    <p:sldId id="359" r:id="rId33"/>
    <p:sldId id="360" r:id="rId34"/>
    <p:sldId id="361" r:id="rId35"/>
    <p:sldId id="362" r:id="rId36"/>
    <p:sldId id="363" r:id="rId37"/>
    <p:sldId id="364" r:id="rId38"/>
    <p:sldId id="365" r:id="rId39"/>
    <p:sldId id="368" r:id="rId40"/>
    <p:sldId id="336" r:id="rId41"/>
  </p:sldIdLst>
  <p:sldSz cx="9144000" cy="6858000" type="screen4x3"/>
  <p:notesSz cx="7010400" cy="9296400"/>
  <p:embeddedFontLst>
    <p:embeddedFont>
      <p:font typeface="Arial Narrow" panose="020B0606020202030204" pitchFamily="34" charset="0"/>
      <p:regular r:id="rId44"/>
      <p:bold r:id="rId45"/>
      <p:italic r:id="rId46"/>
      <p:boldItalic r:id="rId47"/>
    </p:embeddedFont>
    <p:embeddedFont>
      <p:font typeface="Calibri" panose="020F0502020204030204" pitchFamily="34" charset="0"/>
      <p:regular r:id="rId48"/>
      <p:bold r:id="rId49"/>
      <p:italic r:id="rId50"/>
      <p:boldItalic r:id="rId51"/>
    </p:embeddedFont>
    <p:embeddedFont>
      <p:font typeface="Segoe Script" panose="020B0504020000000003" pitchFamily="34" charset="0"/>
      <p:regular r:id="rId52"/>
      <p:bold r:id="rId53"/>
    </p:embeddedFont>
    <p:embeddedFont>
      <p:font typeface="Baskerville Old Face" panose="02020602080505020303" pitchFamily="18" charset="0"/>
      <p:regular r:id="rId54"/>
    </p:embeddedFont>
    <p:embeddedFont>
      <p:font typeface="Calibri Light" panose="020F0302020204030204" pitchFamily="34" charset="0"/>
      <p:regular r:id="rId55"/>
      <p: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2169" autoAdjust="0"/>
  </p:normalViewPr>
  <p:slideViewPr>
    <p:cSldViewPr snapToGrid="0">
      <p:cViewPr varScale="1">
        <p:scale>
          <a:sx n="58" d="100"/>
          <a:sy n="58" d="100"/>
        </p:scale>
        <p:origin x="1472" y="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3.fntdata"/><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6.fntdata"/><Relationship Id="rId57"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font" Target="fonts/font5.fntdata"/><Relationship Id="rId56" Type="http://schemas.openxmlformats.org/officeDocument/2006/relationships/font" Target="fonts/font13.fntdata"/><Relationship Id="rId8" Type="http://schemas.openxmlformats.org/officeDocument/2006/relationships/slide" Target="slides/slide4.xml"/><Relationship Id="rId51" Type="http://schemas.openxmlformats.org/officeDocument/2006/relationships/font" Target="fonts/font8.fntdata"/><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F83CEB3-008C-4789-B446-44CEBEDEF5F4}" type="datetimeFigureOut">
              <a:rPr lang="en-US" smtClean="0"/>
              <a:t>12/6/2015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946377C-B6AF-4488-8A2B-E244952F9003}" type="slidenum">
              <a:rPr lang="en-US" smtClean="0"/>
              <a:t>‹#›</a:t>
            </a:fld>
            <a:endParaRPr lang="en-US"/>
          </a:p>
        </p:txBody>
      </p:sp>
    </p:spTree>
    <p:extLst>
      <p:ext uri="{BB962C8B-B14F-4D97-AF65-F5344CB8AC3E}">
        <p14:creationId xmlns:p14="http://schemas.microsoft.com/office/powerpoint/2010/main" val="3714787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4296011-8C14-46E7-BED3-E866FDEA90AC}" type="datetimeFigureOut">
              <a:rPr lang="en-US" smtClean="0"/>
              <a:t>12/6/2015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CCB2E99-6815-4E3E-8BD8-788906D97131}" type="slidenum">
              <a:rPr lang="en-US" smtClean="0"/>
              <a:t>‹#›</a:t>
            </a:fld>
            <a:endParaRPr lang="en-US"/>
          </a:p>
        </p:txBody>
      </p:sp>
    </p:spTree>
    <p:extLst>
      <p:ext uri="{BB962C8B-B14F-4D97-AF65-F5344CB8AC3E}">
        <p14:creationId xmlns:p14="http://schemas.microsoft.com/office/powerpoint/2010/main" val="1724859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Raised in Franklin, TN</a:t>
            </a:r>
            <a:endParaRPr lang="en-US" dirty="0"/>
          </a:p>
        </p:txBody>
      </p:sp>
      <p:sp>
        <p:nvSpPr>
          <p:cNvPr id="4" name="Slide Number Placeholder 3"/>
          <p:cNvSpPr>
            <a:spLocks noGrp="1"/>
          </p:cNvSpPr>
          <p:nvPr>
            <p:ph type="sldNum" sz="quarter" idx="10"/>
          </p:nvPr>
        </p:nvSpPr>
        <p:spPr/>
        <p:txBody>
          <a:bodyPr/>
          <a:lstStyle/>
          <a:p>
            <a:fld id="{FCCB2E99-6815-4E3E-8BD8-788906D97131}" type="slidenum">
              <a:rPr lang="en-US" smtClean="0"/>
              <a:t>32</a:t>
            </a:fld>
            <a:endParaRPr lang="en-US"/>
          </a:p>
        </p:txBody>
      </p:sp>
    </p:spTree>
    <p:extLst>
      <p:ext uri="{BB962C8B-B14F-4D97-AF65-F5344CB8AC3E}">
        <p14:creationId xmlns:p14="http://schemas.microsoft.com/office/powerpoint/2010/main" val="352837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270480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4924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914C9-4353-4C01-B4FC-FA857D9AB6FB}" type="datetimeFigureOut">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08835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E914C9-4353-4C01-B4FC-FA857D9AB6FB}" type="datetimeFigureOut">
              <a:rPr lang="en-US" smtClean="0"/>
              <a:t>12/6/2015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20819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E914C9-4353-4C01-B4FC-FA857D9AB6FB}" type="datetimeFigureOut">
              <a:rPr lang="en-US" smtClean="0"/>
              <a:t>12/6/2015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9758890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EE914C9-4353-4C01-B4FC-FA857D9AB6FB}" type="datetimeFigureOut">
              <a:rPr lang="en-US" smtClean="0"/>
              <a:t>12/6/2015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586874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914C9-4353-4C01-B4FC-FA857D9AB6FB}" type="datetimeFigureOut">
              <a:rPr lang="en-US" smtClean="0"/>
              <a:t>12/6/2015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1133063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3550929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914C9-4353-4C01-B4FC-FA857D9AB6FB}" type="datetimeFigureOut">
              <a:rPr lang="en-US" smtClean="0"/>
              <a:t>12/6/2015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684358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928928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914C9-4353-4C01-B4FC-FA857D9AB6FB}" type="datetimeFigureOut">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45BCD2-CE24-4392-8A87-FDAEB4F960B0}" type="slidenum">
              <a:rPr lang="en-US" smtClean="0"/>
              <a:t>‹#›</a:t>
            </a:fld>
            <a:endParaRPr lang="en-US"/>
          </a:p>
        </p:txBody>
      </p:sp>
    </p:spTree>
    <p:extLst>
      <p:ext uri="{BB962C8B-B14F-4D97-AF65-F5344CB8AC3E}">
        <p14:creationId xmlns:p14="http://schemas.microsoft.com/office/powerpoint/2010/main" val="2037191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8801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34700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0265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6182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481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7877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35352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00787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8470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614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7291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23319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8422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11295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6259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4549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66114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2060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877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8533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7637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5590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8791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0420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50020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4017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3449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47911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76376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28882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3838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01012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0490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gif"/><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914C9-4353-4C01-B4FC-FA857D9AB6FB}" type="datetimeFigureOut">
              <a:rPr lang="en-US" smtClean="0"/>
              <a:t>12/6/2015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5BCD2-CE24-4392-8A87-FDAEB4F960B0}" type="slidenum">
              <a:rPr lang="en-US" smtClean="0"/>
              <a:t>‹#›</a:t>
            </a:fld>
            <a:endParaRPr lang="en-US"/>
          </a:p>
        </p:txBody>
      </p:sp>
      <p:pic>
        <p:nvPicPr>
          <p:cNvPr id="7" name="Picture 2" descr="http://img.docstoccdn.com/thumb/orig/414808.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2694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defense.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21177454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age_ofthe_earth.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15217377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1274E-D35D-474F-BAAA-112E7EBFA8EF}" type="datetimeFigureOut">
              <a:rPr lang="en-US" smtClean="0">
                <a:solidFill>
                  <a:prstClr val="black">
                    <a:tint val="75000"/>
                  </a:prstClr>
                </a:solidFill>
              </a:rPr>
              <a:pPr/>
              <a:t>12/6/2015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9173-4896-4A87-9DDE-ACCAC9A138DE}"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earth1.gif"/>
          <p:cNvPicPr>
            <a:picLocks noChangeAspect="1"/>
          </p:cNvPicPr>
          <p:nvPr userDrawn="1"/>
        </p:nvPicPr>
        <p:blipFill>
          <a:blip r:embed="rId13"/>
          <a:stretch>
            <a:fillRect/>
          </a:stretch>
        </p:blipFill>
        <p:spPr>
          <a:xfrm>
            <a:off x="1447800" y="304800"/>
            <a:ext cx="6248400" cy="6192360"/>
          </a:xfrm>
          <a:prstGeom prst="ellipse">
            <a:avLst/>
          </a:prstGeom>
          <a:ln>
            <a:noFill/>
          </a:ln>
          <a:effectLst>
            <a:softEdge rad="112500"/>
          </a:effectLst>
        </p:spPr>
      </p:pic>
    </p:spTree>
    <p:extLst>
      <p:ext uri="{BB962C8B-B14F-4D97-AF65-F5344CB8AC3E}">
        <p14:creationId xmlns:p14="http://schemas.microsoft.com/office/powerpoint/2010/main" val="240189417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janiczek.com/wp-content/uploads/Evidence.png"/>
          <p:cNvPicPr>
            <a:picLocks noChangeAspect="1" noChangeArrowheads="1"/>
          </p:cNvPicPr>
          <p:nvPr/>
        </p:nvPicPr>
        <p:blipFill rotWithShape="1">
          <a:blip r:embed="rId2">
            <a:extLst>
              <a:ext uri="{28A0092B-C50C-407E-A947-70E740481C1C}">
                <a14:useLocalDpi xmlns:a14="http://schemas.microsoft.com/office/drawing/2010/main" val="0"/>
              </a:ext>
            </a:extLst>
          </a:blip>
          <a:srcRect l="16333" r="15633"/>
          <a:stretch/>
        </p:blipFill>
        <p:spPr bwMode="auto">
          <a:xfrm>
            <a:off x="315685" y="315688"/>
            <a:ext cx="3614057" cy="332014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06951" y="746648"/>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Rectangle 1"/>
          <p:cNvSpPr/>
          <p:nvPr/>
        </p:nvSpPr>
        <p:spPr>
          <a:xfrm>
            <a:off x="337457" y="228600"/>
            <a:ext cx="8512629" cy="6346371"/>
          </a:xfrm>
          <a:prstGeom prst="rect">
            <a:avLst/>
          </a:prstGeom>
          <a:no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4071256" y="2029210"/>
            <a:ext cx="4680858" cy="4154984"/>
          </a:xfrm>
          <a:prstGeom prst="rect">
            <a:avLst/>
          </a:prstGeom>
          <a:noFill/>
        </p:spPr>
        <p:txBody>
          <a:bodyPr wrap="square" rtlCol="0">
            <a:spAutoFit/>
          </a:bodyPr>
          <a:lstStyle/>
          <a:p>
            <a:pPr marL="342900" indent="-342900">
              <a:buFont typeface="+mj-lt"/>
              <a:buAutoNum type="arabicPeriod"/>
            </a:pPr>
            <a:r>
              <a:rPr lang="en-US" sz="2400" dirty="0" smtClean="0">
                <a:latin typeface="Arial Narrow" panose="020B0606020202030204" pitchFamily="34" charset="0"/>
              </a:rPr>
              <a:t>Evidence for God part 1 (11-15)</a:t>
            </a:r>
          </a:p>
          <a:p>
            <a:pPr marL="342900" indent="-342900">
              <a:buFont typeface="+mj-lt"/>
              <a:buAutoNum type="arabicPeriod"/>
            </a:pPr>
            <a:r>
              <a:rPr lang="en-US" sz="2400" dirty="0" smtClean="0">
                <a:latin typeface="Arial Narrow" panose="020B0606020202030204" pitchFamily="34" charset="0"/>
              </a:rPr>
              <a:t>Evidence for God part 2 (11-22)</a:t>
            </a:r>
            <a:endParaRPr lang="en-US" sz="2400" dirty="0">
              <a:latin typeface="Arial Narrow" panose="020B0606020202030204" pitchFamily="34" charset="0"/>
            </a:endParaRPr>
          </a:p>
          <a:p>
            <a:pPr marL="342900" indent="-342900">
              <a:buFont typeface="+mj-lt"/>
              <a:buAutoNum type="arabicPeriod"/>
            </a:pPr>
            <a:r>
              <a:rPr lang="en-US" sz="2400" dirty="0" smtClean="0">
                <a:latin typeface="Arial Narrow" panose="020B0606020202030204" pitchFamily="34" charset="0"/>
              </a:rPr>
              <a:t>The Problem of Evil (11-29)</a:t>
            </a:r>
            <a:endParaRPr lang="en-US" sz="2400" b="1" dirty="0" smtClean="0">
              <a:latin typeface="Arial Narrow" panose="020B0606020202030204" pitchFamily="34" charset="0"/>
            </a:endParaRPr>
          </a:p>
          <a:p>
            <a:pPr marL="342900" indent="-342900">
              <a:buFont typeface="+mj-lt"/>
              <a:buAutoNum type="arabicPeriod"/>
            </a:pPr>
            <a:r>
              <a:rPr lang="en-US" sz="2400" b="1" dirty="0" smtClean="0">
                <a:latin typeface="Arial Narrow" panose="020B0606020202030204" pitchFamily="34" charset="0"/>
              </a:rPr>
              <a:t>The Bible and Science (12-06)</a:t>
            </a:r>
          </a:p>
          <a:p>
            <a:pPr marL="342900" indent="-342900">
              <a:buFont typeface="+mj-lt"/>
              <a:buAutoNum type="arabicPeriod"/>
            </a:pPr>
            <a:r>
              <a:rPr lang="en-US" sz="2400" dirty="0" smtClean="0">
                <a:latin typeface="Arial Narrow" panose="020B0606020202030204" pitchFamily="34" charset="0"/>
              </a:rPr>
              <a:t>Creation (12-13)</a:t>
            </a:r>
          </a:p>
          <a:p>
            <a:pPr marL="342900" indent="-342900">
              <a:buFont typeface="+mj-lt"/>
              <a:buAutoNum type="arabicPeriod"/>
            </a:pPr>
            <a:r>
              <a:rPr lang="en-US" sz="2400" dirty="0" smtClean="0">
                <a:latin typeface="Arial Narrow" panose="020B0606020202030204" pitchFamily="34" charset="0"/>
              </a:rPr>
              <a:t>The Genesis Flood (12-20)</a:t>
            </a:r>
          </a:p>
          <a:p>
            <a:pPr marL="342900" indent="-342900">
              <a:buFont typeface="+mj-lt"/>
              <a:buAutoNum type="arabicPeriod"/>
            </a:pPr>
            <a:r>
              <a:rPr lang="en-US" sz="2400" dirty="0" smtClean="0">
                <a:latin typeface="Arial Narrow" panose="020B0606020202030204" pitchFamily="34" charset="0"/>
              </a:rPr>
              <a:t>Archeology (01-03)</a:t>
            </a:r>
          </a:p>
          <a:p>
            <a:pPr marL="342900" indent="-342900">
              <a:buFont typeface="+mj-lt"/>
              <a:buAutoNum type="arabicPeriod"/>
            </a:pPr>
            <a:r>
              <a:rPr lang="en-US" sz="2400" dirty="0" smtClean="0">
                <a:latin typeface="Arial Narrow" panose="020B0606020202030204" pitchFamily="34" charset="0"/>
              </a:rPr>
              <a:t>Historical Jesus (01-10)</a:t>
            </a:r>
          </a:p>
          <a:p>
            <a:pPr marL="342900" indent="-342900">
              <a:buFont typeface="+mj-lt"/>
              <a:buAutoNum type="arabicPeriod"/>
            </a:pPr>
            <a:r>
              <a:rPr lang="en-US" sz="2400" dirty="0" smtClean="0">
                <a:latin typeface="Arial Narrow" panose="020B0606020202030204" pitchFamily="34" charset="0"/>
              </a:rPr>
              <a:t>The Resurrection of Christ (01-17)</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Inspiration of Scripture (01-24)</a:t>
            </a:r>
          </a:p>
          <a:p>
            <a:pPr marL="342900" indent="-342900">
              <a:buFont typeface="+mj-lt"/>
              <a:buAutoNum type="arabicPeriod"/>
            </a:pPr>
            <a:r>
              <a:rPr lang="en-US" sz="2400" dirty="0">
                <a:latin typeface="Arial Narrow" panose="020B0606020202030204" pitchFamily="34" charset="0"/>
              </a:rPr>
              <a:t> </a:t>
            </a:r>
            <a:r>
              <a:rPr lang="en-US" sz="2400" dirty="0" smtClean="0">
                <a:latin typeface="Arial Narrow" panose="020B0606020202030204" pitchFamily="34" charset="0"/>
              </a:rPr>
              <a:t>Canon and the Apocrypha (02-07)</a:t>
            </a:r>
          </a:p>
        </p:txBody>
      </p:sp>
      <p:sp>
        <p:nvSpPr>
          <p:cNvPr id="5" name="Snip Diagonal Corner Rectangle 4"/>
          <p:cNvSpPr/>
          <p:nvPr/>
        </p:nvSpPr>
        <p:spPr>
          <a:xfrm>
            <a:off x="740229" y="3105644"/>
            <a:ext cx="2394856" cy="3026228"/>
          </a:xfrm>
          <a:prstGeom prst="snip2Diag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latin typeface="Arial Narrow" panose="020B0606020202030204" pitchFamily="34" charset="0"/>
              </a:rPr>
              <a:t>Sunday Evening</a:t>
            </a:r>
          </a:p>
          <a:p>
            <a:pPr algn="ctr"/>
            <a:r>
              <a:rPr lang="en-US" sz="2200" b="1" dirty="0" smtClean="0">
                <a:solidFill>
                  <a:schemeClr val="tx1"/>
                </a:solidFill>
                <a:latin typeface="Arial Narrow" panose="020B0606020202030204" pitchFamily="34" charset="0"/>
              </a:rPr>
              <a:t>Studies</a:t>
            </a:r>
          </a:p>
          <a:p>
            <a:pPr algn="ctr"/>
            <a:endParaRPr lang="en-US" sz="2200" dirty="0">
              <a:solidFill>
                <a:schemeClr val="tx1"/>
              </a:solidFill>
              <a:latin typeface="Arial Narrow" panose="020B0606020202030204" pitchFamily="34" charset="0"/>
            </a:endParaRPr>
          </a:p>
          <a:p>
            <a:pPr algn="ctr"/>
            <a:r>
              <a:rPr lang="en-US" sz="2200" i="1" dirty="0" smtClean="0">
                <a:solidFill>
                  <a:schemeClr val="tx1"/>
                </a:solidFill>
                <a:latin typeface="Arial Narrow" panose="020B0606020202030204" pitchFamily="34" charset="0"/>
              </a:rPr>
              <a:t>Designed to build and strengthen</a:t>
            </a:r>
          </a:p>
          <a:p>
            <a:pPr algn="ctr"/>
            <a:r>
              <a:rPr lang="en-US" sz="2200" i="1" dirty="0">
                <a:solidFill>
                  <a:schemeClr val="tx1"/>
                </a:solidFill>
                <a:latin typeface="Arial Narrow" panose="020B0606020202030204" pitchFamily="34" charset="0"/>
              </a:rPr>
              <a:t>r</a:t>
            </a:r>
            <a:r>
              <a:rPr lang="en-US" sz="2200" i="1" dirty="0" smtClean="0">
                <a:solidFill>
                  <a:schemeClr val="tx1"/>
                </a:solidFill>
                <a:latin typeface="Arial Narrow" panose="020B0606020202030204" pitchFamily="34" charset="0"/>
              </a:rPr>
              <a:t>eal faith</a:t>
            </a:r>
            <a:endParaRPr lang="en-US" sz="2200" i="1" dirty="0">
              <a:solidFill>
                <a:schemeClr val="tx1"/>
              </a:solidFill>
              <a:latin typeface="Arial Narrow" panose="020B0606020202030204" pitchFamily="34" charset="0"/>
            </a:endParaRPr>
          </a:p>
        </p:txBody>
      </p:sp>
      <p:sp>
        <p:nvSpPr>
          <p:cNvPr id="6" name="Folded Corner 5"/>
          <p:cNvSpPr/>
          <p:nvPr/>
        </p:nvSpPr>
        <p:spPr>
          <a:xfrm rot="709574">
            <a:off x="5986743" y="251494"/>
            <a:ext cx="1513037" cy="1754824"/>
          </a:xfrm>
          <a:prstGeom prst="foldedCorne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70C0"/>
                </a:solidFill>
                <a:latin typeface="Segoe Script" panose="020B0504020000000003" pitchFamily="34" charset="0"/>
              </a:rPr>
              <a:t>Is there real</a:t>
            </a:r>
          </a:p>
          <a:p>
            <a:pPr algn="ctr"/>
            <a:r>
              <a:rPr lang="en-US" dirty="0" smtClean="0">
                <a:solidFill>
                  <a:srgbClr val="0070C0"/>
                </a:solidFill>
                <a:latin typeface="Segoe Script" panose="020B0504020000000003" pitchFamily="34" charset="0"/>
              </a:rPr>
              <a:t>evidence for believing?</a:t>
            </a:r>
            <a:endParaRPr lang="en-US" dirty="0">
              <a:solidFill>
                <a:srgbClr val="0070C0"/>
              </a:solidFill>
              <a:latin typeface="Segoe Script" panose="020B0504020000000003" pitchFamily="34" charset="0"/>
            </a:endParaRPr>
          </a:p>
        </p:txBody>
      </p:sp>
    </p:spTree>
    <p:extLst>
      <p:ext uri="{BB962C8B-B14F-4D97-AF65-F5344CB8AC3E}">
        <p14:creationId xmlns:p14="http://schemas.microsoft.com/office/powerpoint/2010/main" val="1255273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janiczek.com/wp-content/uploads/Evidence.png"/>
          <p:cNvPicPr>
            <a:picLocks noChangeAspect="1" noChangeArrowheads="1"/>
          </p:cNvPicPr>
          <p:nvPr/>
        </p:nvPicPr>
        <p:blipFill rotWithShape="1">
          <a:blip r:embed="rId2">
            <a:extLst>
              <a:ext uri="{28A0092B-C50C-407E-A947-70E740481C1C}">
                <a14:useLocalDpi xmlns:a14="http://schemas.microsoft.com/office/drawing/2010/main" val="0"/>
              </a:ext>
            </a:extLst>
          </a:blip>
          <a:srcRect l="16333" r="15633"/>
          <a:stretch/>
        </p:blipFill>
        <p:spPr bwMode="auto">
          <a:xfrm>
            <a:off x="315685" y="315688"/>
            <a:ext cx="3614057" cy="332014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06951" y="746648"/>
            <a:ext cx="271901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For Faith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2" name="Rectangle 1"/>
          <p:cNvSpPr/>
          <p:nvPr/>
        </p:nvSpPr>
        <p:spPr>
          <a:xfrm>
            <a:off x="337457" y="228600"/>
            <a:ext cx="8512629" cy="6346371"/>
          </a:xfrm>
          <a:prstGeom prst="rect">
            <a:avLst/>
          </a:prstGeom>
          <a:no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https://scontent-atl3-1.xx.fbcdn.net/hphotos-xla1/t31.0-8/s720x720/323877_1768878641443_6922023_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8879" y="475402"/>
            <a:ext cx="2058292" cy="28832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353065" y="3401785"/>
            <a:ext cx="5350634" cy="523220"/>
          </a:xfrm>
          <a:prstGeom prst="rect">
            <a:avLst/>
          </a:prstGeom>
          <a:noFill/>
        </p:spPr>
        <p:txBody>
          <a:bodyPr wrap="square" rtlCol="0">
            <a:spAutoFit/>
          </a:bodyPr>
          <a:lstStyle/>
          <a:p>
            <a:pPr algn="ctr"/>
            <a:r>
              <a:rPr lang="en-US" sz="2800" dirty="0" smtClean="0">
                <a:latin typeface="Baskerville Old Face" panose="02020602080505020303" pitchFamily="18" charset="0"/>
              </a:rPr>
              <a:t>Daniel H. King, Ph.D.</a:t>
            </a:r>
            <a:endParaRPr lang="en-US" sz="2800" dirty="0">
              <a:latin typeface="Baskerville Old Face" panose="02020602080505020303" pitchFamily="18" charset="0"/>
            </a:endParaRPr>
          </a:p>
        </p:txBody>
      </p:sp>
      <p:sp>
        <p:nvSpPr>
          <p:cNvPr id="8" name="TextBox 7"/>
          <p:cNvSpPr txBox="1"/>
          <p:nvPr/>
        </p:nvSpPr>
        <p:spPr>
          <a:xfrm>
            <a:off x="974068" y="4153879"/>
            <a:ext cx="7239405" cy="1938992"/>
          </a:xfrm>
          <a:prstGeom prst="rect">
            <a:avLst/>
          </a:prstGeom>
          <a:noFill/>
        </p:spPr>
        <p:txBody>
          <a:bodyPr wrap="square" rtlCol="0">
            <a:spAutoFit/>
          </a:bodyPr>
          <a:lstStyle/>
          <a:p>
            <a:pPr algn="ctr"/>
            <a:r>
              <a:rPr lang="en-US" sz="3200" b="1" i="1" dirty="0" smtClean="0">
                <a:solidFill>
                  <a:srgbClr val="002060"/>
                </a:solidFill>
                <a:latin typeface="Baskerville Old Face" panose="02020602080505020303" pitchFamily="18" charset="0"/>
              </a:rPr>
              <a:t>The Canon &amp; </a:t>
            </a:r>
            <a:r>
              <a:rPr lang="en-US" sz="3200" b="1" i="1" dirty="0">
                <a:solidFill>
                  <a:srgbClr val="002060"/>
                </a:solidFill>
                <a:latin typeface="Baskerville Old Face" panose="02020602080505020303" pitchFamily="18" charset="0"/>
              </a:rPr>
              <a:t>T</a:t>
            </a:r>
            <a:r>
              <a:rPr lang="en-US" sz="3200" b="1" i="1" dirty="0" smtClean="0">
                <a:solidFill>
                  <a:srgbClr val="002060"/>
                </a:solidFill>
                <a:latin typeface="Baskerville Old Face" panose="02020602080505020303" pitchFamily="18" charset="0"/>
              </a:rPr>
              <a:t>he Apocrypha</a:t>
            </a:r>
          </a:p>
          <a:p>
            <a:pPr algn="ctr"/>
            <a:endParaRPr lang="en-US" sz="3200" i="1" dirty="0" smtClean="0">
              <a:latin typeface="Baskerville Old Face" panose="02020602080505020303" pitchFamily="18" charset="0"/>
            </a:endParaRPr>
          </a:p>
          <a:p>
            <a:pPr algn="ctr"/>
            <a:r>
              <a:rPr lang="en-US" sz="2800" dirty="0" smtClean="0">
                <a:latin typeface="Baskerville Old Face" panose="02020602080505020303" pitchFamily="18" charset="0"/>
              </a:rPr>
              <a:t>Three Lessons (9:00 am; 9:50 am; 5:30 pm)</a:t>
            </a:r>
          </a:p>
          <a:p>
            <a:pPr algn="ctr"/>
            <a:r>
              <a:rPr lang="en-US" sz="2800" b="1" dirty="0" smtClean="0">
                <a:latin typeface="Baskerville Old Face" panose="02020602080505020303" pitchFamily="18" charset="0"/>
              </a:rPr>
              <a:t>February 7, 2015</a:t>
            </a:r>
            <a:endParaRPr lang="en-US" sz="2800" b="1" dirty="0">
              <a:latin typeface="Baskerville Old Face" panose="02020602080505020303" pitchFamily="18" charset="0"/>
            </a:endParaRPr>
          </a:p>
        </p:txBody>
      </p:sp>
    </p:spTree>
    <p:extLst>
      <p:ext uri="{BB962C8B-B14F-4D97-AF65-F5344CB8AC3E}">
        <p14:creationId xmlns:p14="http://schemas.microsoft.com/office/powerpoint/2010/main" val="3991715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The Bible and Science</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pic>
        <p:nvPicPr>
          <p:cNvPr id="1026" name="Picture 2" descr="Science and Relig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3572" y="1234549"/>
            <a:ext cx="1578633" cy="1389197"/>
          </a:xfrm>
          <a:prstGeom prst="rect">
            <a:avLst/>
          </a:prstGeom>
          <a:noFill/>
          <a:ln>
            <a:solidFill>
              <a:srgbClr val="002060"/>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77795" y="3432074"/>
            <a:ext cx="8402010" cy="2246769"/>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The unbeliever thinks there is a conflict between the Bible </a:t>
            </a:r>
            <a:r>
              <a:rPr lang="en-US" sz="2400" smtClean="0"/>
              <a:t>&amp; science</a:t>
            </a:r>
          </a:p>
          <a:p>
            <a:pPr marL="342900" indent="-342900">
              <a:buFont typeface="Arial" panose="020B0604020202020204" pitchFamily="34" charset="0"/>
              <a:buChar char="•"/>
            </a:pPr>
            <a:endParaRPr lang="en-US" sz="1000" dirty="0" smtClean="0"/>
          </a:p>
          <a:p>
            <a:pPr marL="342900" indent="-342900">
              <a:buFont typeface="Arial" panose="020B0604020202020204" pitchFamily="34" charset="0"/>
              <a:buChar char="•"/>
            </a:pPr>
            <a:r>
              <a:rPr lang="en-US" sz="2400" dirty="0" smtClean="0"/>
              <a:t>They believe the Bible is an antiquated book filled with scientific fallacies</a:t>
            </a:r>
          </a:p>
          <a:p>
            <a:pPr marL="342900" indent="-342900">
              <a:buFont typeface="Arial" panose="020B0604020202020204" pitchFamily="34" charset="0"/>
              <a:buChar char="•"/>
            </a:pPr>
            <a:endParaRPr lang="en-US" sz="1000" dirty="0" smtClean="0"/>
          </a:p>
          <a:p>
            <a:pPr marL="342900" indent="-342900">
              <a:buFont typeface="Arial" panose="020B0604020202020204" pitchFamily="34" charset="0"/>
              <a:buChar char="•"/>
            </a:pPr>
            <a:r>
              <a:rPr lang="en-US" sz="2400" dirty="0" smtClean="0"/>
              <a:t>Can science and the Bible be reconciled?</a:t>
            </a:r>
            <a:endParaRPr lang="en-US" sz="2400" dirty="0"/>
          </a:p>
        </p:txBody>
      </p:sp>
    </p:spTree>
    <p:extLst>
      <p:ext uri="{BB962C8B-B14F-4D97-AF65-F5344CB8AC3E}">
        <p14:creationId xmlns:p14="http://schemas.microsoft.com/office/powerpoint/2010/main" val="32985941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3015" y="622704"/>
            <a:ext cx="7747685" cy="707886"/>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0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Is the Bible a Science Book?</a:t>
            </a:r>
            <a:endParaRPr lang="en-US" sz="40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pic>
        <p:nvPicPr>
          <p:cNvPr id="3" name="Picture 2" descr="Science and Relig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9963" y="282048"/>
            <a:ext cx="1578633" cy="1389197"/>
          </a:xfrm>
          <a:prstGeom prst="rect">
            <a:avLst/>
          </a:prstGeom>
          <a:noFill/>
          <a:ln>
            <a:solidFill>
              <a:srgbClr val="002060"/>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9120" y="2259558"/>
            <a:ext cx="8183880" cy="2462213"/>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Bible is not a science textbook, but it does not flee from science</a:t>
            </a:r>
          </a:p>
          <a:p>
            <a:pPr marL="342900" indent="-342900">
              <a:buFont typeface="Arial" panose="020B0604020202020204" pitchFamily="34" charset="0"/>
              <a:buChar char="•"/>
            </a:pPr>
            <a:endParaRPr lang="en-US" sz="1000" dirty="0" smtClean="0"/>
          </a:p>
          <a:p>
            <a:pPr marL="342900" indent="-342900">
              <a:buFont typeface="Arial" panose="020B0604020202020204" pitchFamily="34" charset="0"/>
              <a:buChar char="•"/>
            </a:pPr>
            <a:r>
              <a:rPr lang="en-US" sz="2400" dirty="0" smtClean="0"/>
              <a:t>“’Science’ is </a:t>
            </a:r>
            <a:r>
              <a:rPr lang="en-US" sz="2400" i="1" dirty="0" smtClean="0"/>
              <a:t>knowledge</a:t>
            </a:r>
            <a:r>
              <a:rPr lang="en-US" sz="2400" dirty="0" smtClean="0"/>
              <a:t>, and the Bible is a book of true and factual knowledge throughout, on every subject with which it deals. The Bible </a:t>
            </a:r>
            <a:r>
              <a:rPr lang="en-US" sz="2400" i="1" dirty="0" smtClean="0"/>
              <a:t>is</a:t>
            </a:r>
            <a:r>
              <a:rPr lang="en-US" sz="2400" dirty="0" smtClean="0"/>
              <a:t> a book of science” (Henry Morris, </a:t>
            </a:r>
            <a:r>
              <a:rPr lang="en-US" sz="2400" i="1" dirty="0" smtClean="0"/>
              <a:t>Many Infallible Proof</a:t>
            </a:r>
            <a:r>
              <a:rPr lang="en-US" sz="2400" dirty="0" smtClean="0"/>
              <a:t>s, 229).</a:t>
            </a:r>
            <a:endParaRPr lang="en-US" sz="2400" dirty="0"/>
          </a:p>
        </p:txBody>
      </p:sp>
    </p:spTree>
    <p:extLst>
      <p:ext uri="{BB962C8B-B14F-4D97-AF65-F5344CB8AC3E}">
        <p14:creationId xmlns:p14="http://schemas.microsoft.com/office/powerpoint/2010/main" val="1556005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3015" y="622704"/>
            <a:ext cx="7747685" cy="707886"/>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0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Is the Bible a Science Book?</a:t>
            </a:r>
            <a:endParaRPr lang="en-US" sz="40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pic>
        <p:nvPicPr>
          <p:cNvPr id="3" name="Picture 2" descr="Science and Relig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9963" y="282048"/>
            <a:ext cx="1578633" cy="1389197"/>
          </a:xfrm>
          <a:prstGeom prst="rect">
            <a:avLst/>
          </a:prstGeom>
          <a:noFill/>
          <a:ln>
            <a:solidFill>
              <a:srgbClr val="002060"/>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9120" y="2152878"/>
            <a:ext cx="8183880" cy="2462213"/>
          </a:xfrm>
          <a:prstGeom prst="rect">
            <a:avLst/>
          </a:prstGeom>
          <a:noFill/>
        </p:spPr>
        <p:txBody>
          <a:bodyPr wrap="square" rtlCol="0">
            <a:spAutoFit/>
          </a:bodyPr>
          <a:lstStyle/>
          <a:p>
            <a:pPr marL="342900" indent="-342900">
              <a:buFont typeface="Arial" panose="020B0604020202020204" pitchFamily="34" charset="0"/>
              <a:buChar char="•"/>
            </a:pPr>
            <a:r>
              <a:rPr lang="en-US" sz="2400" b="1" dirty="0" smtClean="0"/>
              <a:t>Genesis 1:1 </a:t>
            </a:r>
            <a:r>
              <a:rPr lang="en-US" sz="2400" dirty="0" smtClean="0"/>
              <a:t>– “In the beginning </a:t>
            </a:r>
            <a:r>
              <a:rPr lang="en-US" sz="2400" dirty="0" smtClean="0">
                <a:solidFill>
                  <a:srgbClr val="0070C0"/>
                </a:solidFill>
              </a:rPr>
              <a:t>[TIME] </a:t>
            </a:r>
            <a:r>
              <a:rPr lang="en-US" sz="2400" dirty="0" smtClean="0"/>
              <a:t>God </a:t>
            </a:r>
            <a:r>
              <a:rPr lang="en-US" sz="2400" dirty="0" smtClean="0">
                <a:solidFill>
                  <a:srgbClr val="0070C0"/>
                </a:solidFill>
              </a:rPr>
              <a:t>[LIFE] </a:t>
            </a:r>
            <a:r>
              <a:rPr lang="en-US" sz="2400" dirty="0" smtClean="0"/>
              <a:t>created </a:t>
            </a:r>
            <a:r>
              <a:rPr lang="en-US" sz="2400" dirty="0" smtClean="0">
                <a:solidFill>
                  <a:srgbClr val="0070C0"/>
                </a:solidFill>
              </a:rPr>
              <a:t>[ENERGY] </a:t>
            </a:r>
            <a:r>
              <a:rPr lang="en-US" sz="2400" dirty="0" smtClean="0"/>
              <a:t>the heavens </a:t>
            </a:r>
            <a:r>
              <a:rPr lang="en-US" sz="2400" dirty="0" smtClean="0">
                <a:solidFill>
                  <a:srgbClr val="0070C0"/>
                </a:solidFill>
              </a:rPr>
              <a:t>[SPACE] </a:t>
            </a:r>
            <a:r>
              <a:rPr lang="en-US" sz="2400" dirty="0" smtClean="0"/>
              <a:t>and the earth </a:t>
            </a:r>
            <a:r>
              <a:rPr lang="en-US" sz="2400" dirty="0" smtClean="0">
                <a:solidFill>
                  <a:srgbClr val="0070C0"/>
                </a:solidFill>
              </a:rPr>
              <a:t>[MATTER]</a:t>
            </a:r>
            <a:r>
              <a:rPr lang="en-US" sz="2400" dirty="0" smtClean="0"/>
              <a:t>.”</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400" dirty="0" smtClean="0"/>
              <a:t>“In the very first statement of Holy Scripture is a statement which accurately identifies the five fundamental dimensions of science itself” (Larry Dickens, Ph.D. </a:t>
            </a:r>
            <a:r>
              <a:rPr lang="en-US" sz="2400" i="1" dirty="0" smtClean="0"/>
              <a:t>The Renewing of Your Mind</a:t>
            </a:r>
            <a:r>
              <a:rPr lang="en-US" sz="2400" dirty="0" smtClean="0"/>
              <a:t>, 245).</a:t>
            </a:r>
            <a:endParaRPr lang="en-US" sz="2400" dirty="0"/>
          </a:p>
        </p:txBody>
      </p:sp>
    </p:spTree>
    <p:extLst>
      <p:ext uri="{BB962C8B-B14F-4D97-AF65-F5344CB8AC3E}">
        <p14:creationId xmlns:p14="http://schemas.microsoft.com/office/powerpoint/2010/main" val="21029880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The Bible and Science</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2007972" y="2983665"/>
            <a:ext cx="6369908" cy="924740"/>
          </a:xfrm>
          <a:prstGeom prst="rect">
            <a:avLst/>
          </a:prstGeom>
          <a:noFill/>
        </p:spPr>
        <p:txBody>
          <a:bodyPr wrap="square" rtlCol="0">
            <a:spAutoFit/>
          </a:bodyPr>
          <a:lstStyle/>
          <a:p>
            <a:pPr marL="400050" indent="-400050">
              <a:lnSpc>
                <a:spcPct val="150000"/>
              </a:lnSpc>
              <a:buFont typeface="+mj-lt"/>
              <a:buAutoNum type="romanUcPeriod"/>
            </a:pPr>
            <a:r>
              <a:rPr lang="en-US" sz="4000" b="1" dirty="0" smtClean="0">
                <a:solidFill>
                  <a:prstClr val="black"/>
                </a:solidFill>
                <a:latin typeface="Baskerville Old Face" panose="02020602080505020303" pitchFamily="18" charset="0"/>
              </a:rPr>
              <a:t>The Conflict</a:t>
            </a:r>
            <a:endParaRPr lang="en-US" sz="4000" b="1" dirty="0">
              <a:solidFill>
                <a:prstClr val="black"/>
              </a:solidFill>
              <a:latin typeface="Baskerville Old Face" panose="02020602080505020303" pitchFamily="18" charset="0"/>
            </a:endParaRPr>
          </a:p>
        </p:txBody>
      </p:sp>
      <p:pic>
        <p:nvPicPr>
          <p:cNvPr id="1026" name="Picture 2" descr="Science and Relig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3572" y="1234549"/>
            <a:ext cx="1578633" cy="1389197"/>
          </a:xfrm>
          <a:prstGeom prst="rect">
            <a:avLst/>
          </a:prstGeom>
          <a:noFill/>
          <a:ln>
            <a:solidFill>
              <a:srgbClr val="00206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8820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solidFill>
                  <a:prstClr val="black"/>
                </a:solidFill>
                <a:latin typeface="Baskerville Old Face" panose="02020602080505020303" pitchFamily="18" charset="0"/>
              </a:rPr>
              <a:t>The Conflict</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523220"/>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The Real Problem</a:t>
            </a:r>
          </a:p>
        </p:txBody>
      </p:sp>
      <p:sp>
        <p:nvSpPr>
          <p:cNvPr id="3" name="TextBox 2"/>
          <p:cNvSpPr txBox="1"/>
          <p:nvPr/>
        </p:nvSpPr>
        <p:spPr>
          <a:xfrm>
            <a:off x="1872418" y="1067795"/>
            <a:ext cx="5463932" cy="523220"/>
          </a:xfrm>
          <a:prstGeom prst="rect">
            <a:avLst/>
          </a:prstGeom>
          <a:solidFill>
            <a:schemeClr val="bg1"/>
          </a:solidFill>
          <a:ln>
            <a:solidFill>
              <a:srgbClr val="C00000"/>
            </a:solidFill>
          </a:ln>
        </p:spPr>
        <p:txBody>
          <a:bodyPr wrap="none" rtlCol="0">
            <a:spAutoFit/>
          </a:bodyPr>
          <a:lstStyle/>
          <a:p>
            <a:r>
              <a:rPr lang="en-US" sz="2800" i="1" dirty="0" smtClean="0"/>
              <a:t>Conflict Between the Bible &amp; Science</a:t>
            </a:r>
            <a:endParaRPr lang="en-US" sz="2800" i="1" dirty="0"/>
          </a:p>
        </p:txBody>
      </p:sp>
      <p:graphicFrame>
        <p:nvGraphicFramePr>
          <p:cNvPr id="4" name="Table 3"/>
          <p:cNvGraphicFramePr>
            <a:graphicFrameLocks noGrp="1"/>
          </p:cNvGraphicFramePr>
          <p:nvPr>
            <p:extLst>
              <p:ext uri="{D42A27DB-BD31-4B8C-83A1-F6EECF244321}">
                <p14:modId xmlns:p14="http://schemas.microsoft.com/office/powerpoint/2010/main" val="3885376367"/>
              </p:ext>
            </p:extLst>
          </p:nvPr>
        </p:nvGraphicFramePr>
        <p:xfrm>
          <a:off x="1587065" y="2700283"/>
          <a:ext cx="5876356" cy="2271111"/>
        </p:xfrm>
        <a:graphic>
          <a:graphicData uri="http://schemas.openxmlformats.org/drawingml/2006/table">
            <a:tbl>
              <a:tblPr firstRow="1" bandRow="1">
                <a:tableStyleId>{073A0DAA-6AF3-43AB-8588-CEC1D06C72B9}</a:tableStyleId>
              </a:tblPr>
              <a:tblGrid>
                <a:gridCol w="2938178"/>
                <a:gridCol w="2938178"/>
              </a:tblGrid>
              <a:tr h="757037">
                <a:tc>
                  <a:txBody>
                    <a:bodyPr/>
                    <a:lstStyle/>
                    <a:p>
                      <a:pPr algn="ctr"/>
                      <a:r>
                        <a:rPr lang="en-US" sz="3600" dirty="0" smtClean="0"/>
                        <a:t>True</a:t>
                      </a:r>
                      <a:endParaRPr lang="en-US" sz="3600" dirty="0"/>
                    </a:p>
                  </a:txBody>
                  <a:tcPr/>
                </a:tc>
                <a:tc>
                  <a:txBody>
                    <a:bodyPr/>
                    <a:lstStyle/>
                    <a:p>
                      <a:pPr algn="ctr"/>
                      <a:r>
                        <a:rPr lang="en-US" sz="3600" dirty="0" smtClean="0"/>
                        <a:t>False</a:t>
                      </a:r>
                      <a:endParaRPr lang="en-US" sz="3600" dirty="0"/>
                    </a:p>
                  </a:txBody>
                  <a:tcPr/>
                </a:tc>
              </a:tr>
              <a:tr h="757037">
                <a:tc>
                  <a:txBody>
                    <a:bodyPr/>
                    <a:lstStyle/>
                    <a:p>
                      <a:pPr algn="ctr"/>
                      <a:r>
                        <a:rPr lang="en-US" sz="3600" dirty="0" smtClean="0"/>
                        <a:t>Religion</a:t>
                      </a:r>
                      <a:endParaRPr lang="en-US" sz="3600" dirty="0"/>
                    </a:p>
                  </a:txBody>
                  <a:tcPr/>
                </a:tc>
                <a:tc>
                  <a:txBody>
                    <a:bodyPr/>
                    <a:lstStyle/>
                    <a:p>
                      <a:pPr algn="ctr"/>
                      <a:r>
                        <a:rPr lang="en-US" sz="3600" dirty="0" smtClean="0"/>
                        <a:t>Religion</a:t>
                      </a:r>
                      <a:endParaRPr lang="en-US" sz="3600" dirty="0"/>
                    </a:p>
                  </a:txBody>
                  <a:tcPr/>
                </a:tc>
              </a:tr>
              <a:tr h="757037">
                <a:tc>
                  <a:txBody>
                    <a:bodyPr/>
                    <a:lstStyle/>
                    <a:p>
                      <a:pPr algn="ctr"/>
                      <a:r>
                        <a:rPr lang="en-US" sz="3600" dirty="0" smtClean="0"/>
                        <a:t>Science</a:t>
                      </a:r>
                      <a:endParaRPr lang="en-US" sz="3600" dirty="0"/>
                    </a:p>
                  </a:txBody>
                  <a:tcPr/>
                </a:tc>
                <a:tc>
                  <a:txBody>
                    <a:bodyPr/>
                    <a:lstStyle/>
                    <a:p>
                      <a:pPr algn="ctr"/>
                      <a:r>
                        <a:rPr lang="en-US" sz="3600" dirty="0" smtClean="0"/>
                        <a:t>Science</a:t>
                      </a:r>
                      <a:endParaRPr lang="en-US" sz="3600" dirty="0"/>
                    </a:p>
                  </a:txBody>
                  <a:tcPr/>
                </a:tc>
              </a:tr>
            </a:tbl>
          </a:graphicData>
        </a:graphic>
      </p:graphicFrame>
      <p:grpSp>
        <p:nvGrpSpPr>
          <p:cNvPr id="23" name="Group 22"/>
          <p:cNvGrpSpPr/>
          <p:nvPr/>
        </p:nvGrpSpPr>
        <p:grpSpPr>
          <a:xfrm>
            <a:off x="606640" y="3005959"/>
            <a:ext cx="969909" cy="2175641"/>
            <a:chOff x="606640" y="3005959"/>
            <a:chExt cx="969909" cy="2175641"/>
          </a:xfrm>
        </p:grpSpPr>
        <p:sp>
          <p:nvSpPr>
            <p:cNvPr id="7" name="Left Brace 6"/>
            <p:cNvSpPr/>
            <p:nvPr/>
          </p:nvSpPr>
          <p:spPr>
            <a:xfrm>
              <a:off x="1229708" y="3626069"/>
              <a:ext cx="346841" cy="1124607"/>
            </a:xfrm>
            <a:prstGeom prst="leftBrace">
              <a:avLst>
                <a:gd name="adj1" fmla="val 71971"/>
                <a:gd name="adj2" fmla="val 4439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rot="16200000">
              <a:off x="-219571" y="3832170"/>
              <a:ext cx="2175641" cy="523220"/>
            </a:xfrm>
            <a:prstGeom prst="rect">
              <a:avLst/>
            </a:prstGeom>
            <a:noFill/>
          </p:spPr>
          <p:txBody>
            <a:bodyPr wrap="square" rtlCol="0">
              <a:spAutoFit/>
            </a:bodyPr>
            <a:lstStyle/>
            <a:p>
              <a:pPr algn="ctr"/>
              <a:r>
                <a:rPr lang="en-US" sz="2800" dirty="0" smtClean="0"/>
                <a:t>No Conflict</a:t>
              </a:r>
              <a:endParaRPr lang="en-US" sz="2800" dirty="0"/>
            </a:p>
          </p:txBody>
        </p:sp>
      </p:grpSp>
      <p:grpSp>
        <p:nvGrpSpPr>
          <p:cNvPr id="24" name="Group 23"/>
          <p:cNvGrpSpPr/>
          <p:nvPr/>
        </p:nvGrpSpPr>
        <p:grpSpPr>
          <a:xfrm>
            <a:off x="7484448" y="3005960"/>
            <a:ext cx="965798" cy="2175641"/>
            <a:chOff x="7484448" y="3005960"/>
            <a:chExt cx="965798" cy="2175641"/>
          </a:xfrm>
        </p:grpSpPr>
        <p:sp>
          <p:nvSpPr>
            <p:cNvPr id="9" name="Left Brace 8"/>
            <p:cNvSpPr/>
            <p:nvPr/>
          </p:nvSpPr>
          <p:spPr>
            <a:xfrm flipH="1">
              <a:off x="7484448" y="3626069"/>
              <a:ext cx="346841" cy="1124607"/>
            </a:xfrm>
            <a:prstGeom prst="leftBrace">
              <a:avLst>
                <a:gd name="adj1" fmla="val 71971"/>
                <a:gd name="adj2" fmla="val 4439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rot="5400000">
              <a:off x="7100815" y="3832171"/>
              <a:ext cx="2175641" cy="523220"/>
            </a:xfrm>
            <a:prstGeom prst="rect">
              <a:avLst/>
            </a:prstGeom>
            <a:noFill/>
          </p:spPr>
          <p:txBody>
            <a:bodyPr wrap="square" rtlCol="0">
              <a:spAutoFit/>
            </a:bodyPr>
            <a:lstStyle/>
            <a:p>
              <a:pPr algn="ctr"/>
              <a:r>
                <a:rPr lang="en-US" sz="2800" dirty="0" smtClean="0"/>
                <a:t>Conflict</a:t>
              </a:r>
              <a:endParaRPr lang="en-US" sz="2800" dirty="0"/>
            </a:p>
          </p:txBody>
        </p:sp>
      </p:grpSp>
      <p:grpSp>
        <p:nvGrpSpPr>
          <p:cNvPr id="25" name="Group 24"/>
          <p:cNvGrpSpPr/>
          <p:nvPr/>
        </p:nvGrpSpPr>
        <p:grpSpPr>
          <a:xfrm>
            <a:off x="3799758" y="3801460"/>
            <a:ext cx="1439916" cy="1693154"/>
            <a:chOff x="3799758" y="3801460"/>
            <a:chExt cx="1439916" cy="1693154"/>
          </a:xfrm>
        </p:grpSpPr>
        <p:cxnSp>
          <p:nvCxnSpPr>
            <p:cNvPr id="12" name="Straight Arrow Connector 11"/>
            <p:cNvCxnSpPr/>
            <p:nvPr/>
          </p:nvCxnSpPr>
          <p:spPr>
            <a:xfrm>
              <a:off x="4046485" y="3835838"/>
              <a:ext cx="977462"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036512" y="4566307"/>
              <a:ext cx="977462"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025458" y="3896054"/>
              <a:ext cx="988516" cy="549822"/>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4025458" y="3972910"/>
              <a:ext cx="998489" cy="367862"/>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799758" y="4971394"/>
              <a:ext cx="1439916" cy="523220"/>
            </a:xfrm>
            <a:prstGeom prst="rect">
              <a:avLst/>
            </a:prstGeom>
            <a:noFill/>
          </p:spPr>
          <p:txBody>
            <a:bodyPr wrap="square" rtlCol="0">
              <a:spAutoFit/>
            </a:bodyPr>
            <a:lstStyle/>
            <a:p>
              <a:pPr algn="ctr"/>
              <a:r>
                <a:rPr lang="en-US" sz="2800" dirty="0" smtClean="0"/>
                <a:t>Conflict</a:t>
              </a:r>
              <a:endParaRPr lang="en-US" sz="2800" dirty="0"/>
            </a:p>
          </p:txBody>
        </p:sp>
        <p:cxnSp>
          <p:nvCxnSpPr>
            <p:cNvPr id="21" name="Straight Connector 20"/>
            <p:cNvCxnSpPr/>
            <p:nvPr/>
          </p:nvCxnSpPr>
          <p:spPr>
            <a:xfrm>
              <a:off x="4535216" y="3801460"/>
              <a:ext cx="0" cy="131707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04846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32"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out)">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right)">
                                      <p:cBhvr>
                                        <p:cTn id="19" dur="500"/>
                                        <p:tgtEl>
                                          <p:spTgt spid="2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lef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up)">
                                      <p:cBhvr>
                                        <p:cTn id="2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solidFill>
                  <a:prstClr val="black"/>
                </a:solidFill>
                <a:latin typeface="Baskerville Old Face" panose="02020602080505020303" pitchFamily="18" charset="0"/>
              </a:rPr>
              <a:t>The Conflict</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5078313"/>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The Real Problem</a:t>
            </a:r>
          </a:p>
          <a:p>
            <a:pPr marL="514350" indent="-514350">
              <a:buFontTx/>
              <a:buAutoNum type="alphaUcPeriod"/>
            </a:pPr>
            <a:r>
              <a:rPr lang="en-US" sz="2800" b="1" dirty="0" smtClean="0">
                <a:latin typeface="Arial Narrow" panose="020B0606020202030204" pitchFamily="34" charset="0"/>
              </a:rPr>
              <a:t>Atheist: Bible is opposed to science (we all know to be true)</a:t>
            </a:r>
          </a:p>
          <a:p>
            <a:pPr marL="971550" lvl="1" indent="-514350">
              <a:buFont typeface="+mj-lt"/>
              <a:buAutoNum type="arabicPeriod"/>
            </a:pPr>
            <a:r>
              <a:rPr lang="en-US" sz="2400" dirty="0" smtClean="0">
                <a:solidFill>
                  <a:srgbClr val="C00000"/>
                </a:solidFill>
                <a:latin typeface="Arial Narrow" panose="020B0606020202030204" pitchFamily="34" charset="0"/>
              </a:rPr>
              <a:t>“Although, therefore, fundamentalism is partly dependent upon the presuppositions that inform modern science, in its dogmatism it is irreconcilably opposed to science” (H. Holmes Hartshorne, as quoted by Roger Dickson, </a:t>
            </a:r>
            <a:r>
              <a:rPr lang="en-US" sz="2400" i="1" dirty="0" smtClean="0">
                <a:solidFill>
                  <a:srgbClr val="C00000"/>
                </a:solidFill>
                <a:latin typeface="Arial Narrow" panose="020B0606020202030204" pitchFamily="34" charset="0"/>
              </a:rPr>
              <a:t>The Fall of Unbelief</a:t>
            </a:r>
            <a:r>
              <a:rPr lang="en-US" sz="2400" dirty="0" smtClean="0">
                <a:solidFill>
                  <a:srgbClr val="C00000"/>
                </a:solidFill>
                <a:latin typeface="Arial Narrow" panose="020B0606020202030204" pitchFamily="34" charset="0"/>
              </a:rPr>
              <a:t>, 122).</a:t>
            </a:r>
          </a:p>
          <a:p>
            <a:pPr marL="971550" lvl="1" indent="-514350">
              <a:buFont typeface="+mj-lt"/>
              <a:buAutoNum type="arabicPeriod"/>
            </a:pPr>
            <a:r>
              <a:rPr lang="en-US" sz="2400" dirty="0" smtClean="0">
                <a:solidFill>
                  <a:srgbClr val="C00000"/>
                </a:solidFill>
                <a:latin typeface="Arial Narrow" panose="020B0606020202030204" pitchFamily="34" charset="0"/>
              </a:rPr>
              <a:t>“The Party [Communist party] cannot be neutral towards religion, and it does conduct anti-religious propaganda against all and every religious prejudice because it stands for science, while religious prejudices run counter to science, because all religion is something opposite to science” (Joseph Stalin, as quoted by Roger Dickson, </a:t>
            </a:r>
            <a:r>
              <a:rPr lang="en-US" sz="2400" i="1" dirty="0" smtClean="0">
                <a:solidFill>
                  <a:srgbClr val="C00000"/>
                </a:solidFill>
                <a:latin typeface="Arial Narrow" panose="020B0606020202030204" pitchFamily="34" charset="0"/>
              </a:rPr>
              <a:t>The Fall of unbelief</a:t>
            </a:r>
            <a:r>
              <a:rPr lang="en-US" sz="2400" dirty="0" smtClean="0">
                <a:solidFill>
                  <a:srgbClr val="C00000"/>
                </a:solidFill>
                <a:latin typeface="Arial Narrow" panose="020B0606020202030204" pitchFamily="34" charset="0"/>
              </a:rPr>
              <a:t>, 122).</a:t>
            </a:r>
            <a:endParaRPr lang="en-US" sz="2400" dirty="0">
              <a:latin typeface="Arial Narrow" panose="020B0606020202030204" pitchFamily="34" charset="0"/>
            </a:endParaRPr>
          </a:p>
        </p:txBody>
      </p:sp>
      <p:sp>
        <p:nvSpPr>
          <p:cNvPr id="3" name="TextBox 2"/>
          <p:cNvSpPr txBox="1"/>
          <p:nvPr/>
        </p:nvSpPr>
        <p:spPr>
          <a:xfrm>
            <a:off x="1872418" y="1067795"/>
            <a:ext cx="5463932" cy="523220"/>
          </a:xfrm>
          <a:prstGeom prst="rect">
            <a:avLst/>
          </a:prstGeom>
          <a:solidFill>
            <a:schemeClr val="bg1"/>
          </a:solidFill>
          <a:ln>
            <a:solidFill>
              <a:srgbClr val="C00000"/>
            </a:solidFill>
          </a:ln>
        </p:spPr>
        <p:txBody>
          <a:bodyPr wrap="none" rtlCol="0">
            <a:spAutoFit/>
          </a:bodyPr>
          <a:lstStyle/>
          <a:p>
            <a:r>
              <a:rPr lang="en-US" sz="2800" i="1" dirty="0" smtClean="0"/>
              <a:t>Conflict Between the Bible &amp; Science</a:t>
            </a:r>
            <a:endParaRPr lang="en-US" sz="2800" i="1" dirty="0"/>
          </a:p>
        </p:txBody>
      </p:sp>
    </p:spTree>
    <p:extLst>
      <p:ext uri="{BB962C8B-B14F-4D97-AF65-F5344CB8AC3E}">
        <p14:creationId xmlns:p14="http://schemas.microsoft.com/office/powerpoint/2010/main" val="99929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solidFill>
                  <a:prstClr val="black"/>
                </a:solidFill>
                <a:latin typeface="Baskerville Old Face" panose="02020602080505020303" pitchFamily="18" charset="0"/>
              </a:rPr>
              <a:t>The Conflict</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3600986"/>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The Real Problem</a:t>
            </a:r>
          </a:p>
          <a:p>
            <a:pPr marL="514350" indent="-514350">
              <a:buFontTx/>
              <a:buAutoNum type="alphaUcPeriod"/>
            </a:pPr>
            <a:r>
              <a:rPr lang="en-US" sz="2800" b="1" dirty="0" smtClean="0">
                <a:latin typeface="Arial Narrow" panose="020B0606020202030204" pitchFamily="34" charset="0"/>
              </a:rPr>
              <a:t>Atheist: Bible is opposed to science (we all know to be true)</a:t>
            </a:r>
          </a:p>
          <a:p>
            <a:pPr marL="971550" lvl="1" indent="-514350">
              <a:buFont typeface="+mj-lt"/>
              <a:buAutoNum type="arabicPeriod" startAt="3"/>
            </a:pPr>
            <a:r>
              <a:rPr lang="en-US" sz="2400" dirty="0" smtClean="0">
                <a:solidFill>
                  <a:srgbClr val="C00000"/>
                </a:solidFill>
                <a:latin typeface="Arial Narrow" panose="020B0606020202030204" pitchFamily="34" charset="0"/>
              </a:rPr>
              <a:t>Try to put the believer at a disadvantage: They spew out garbled scientific theory &amp; expect you to accept it</a:t>
            </a:r>
          </a:p>
          <a:p>
            <a:pPr marL="1428750" lvl="2" indent="-514350">
              <a:buFont typeface="Arial" panose="020B0604020202020204" pitchFamily="34" charset="0"/>
              <a:buChar char="•"/>
            </a:pPr>
            <a:r>
              <a:rPr lang="en-US" sz="2400" dirty="0" smtClean="0">
                <a:solidFill>
                  <a:srgbClr val="C00000"/>
                </a:solidFill>
                <a:latin typeface="Arial Narrow" panose="020B0606020202030204" pitchFamily="34" charset="0"/>
              </a:rPr>
              <a:t>May not know the science well enough to be a critic</a:t>
            </a:r>
          </a:p>
          <a:p>
            <a:pPr marL="1428750" lvl="2" indent="-514350">
              <a:buFont typeface="Arial" panose="020B0604020202020204" pitchFamily="34" charset="0"/>
              <a:buChar char="•"/>
            </a:pPr>
            <a:r>
              <a:rPr lang="en-US" sz="2400" dirty="0" smtClean="0">
                <a:solidFill>
                  <a:srgbClr val="C00000"/>
                </a:solidFill>
                <a:latin typeface="Arial Narrow" panose="020B0606020202030204" pitchFamily="34" charset="0"/>
              </a:rPr>
              <a:t>They claim to know enough about the Bible to reject it</a:t>
            </a:r>
          </a:p>
          <a:p>
            <a:pPr marL="1428750" lvl="2" indent="-514350">
              <a:buFont typeface="Arial" panose="020B0604020202020204" pitchFamily="34" charset="0"/>
              <a:buChar char="•"/>
            </a:pPr>
            <a:r>
              <a:rPr lang="en-US" sz="2400" dirty="0" smtClean="0">
                <a:solidFill>
                  <a:srgbClr val="C00000"/>
                </a:solidFill>
                <a:latin typeface="Arial Narrow" panose="020B0606020202030204" pitchFamily="34" charset="0"/>
              </a:rPr>
              <a:t>Seems (at the moment) the “scientist” unbeliever has the upper hand!</a:t>
            </a:r>
            <a:endParaRPr lang="en-US" sz="2400" dirty="0">
              <a:latin typeface="Arial Narrow" panose="020B0606020202030204" pitchFamily="34" charset="0"/>
            </a:endParaRPr>
          </a:p>
        </p:txBody>
      </p:sp>
      <p:sp>
        <p:nvSpPr>
          <p:cNvPr id="3" name="TextBox 2"/>
          <p:cNvSpPr txBox="1"/>
          <p:nvPr/>
        </p:nvSpPr>
        <p:spPr>
          <a:xfrm>
            <a:off x="1872418" y="1067795"/>
            <a:ext cx="5463932" cy="523220"/>
          </a:xfrm>
          <a:prstGeom prst="rect">
            <a:avLst/>
          </a:prstGeom>
          <a:solidFill>
            <a:schemeClr val="bg1"/>
          </a:solidFill>
          <a:ln>
            <a:solidFill>
              <a:srgbClr val="C00000"/>
            </a:solidFill>
          </a:ln>
        </p:spPr>
        <p:txBody>
          <a:bodyPr wrap="none" rtlCol="0">
            <a:spAutoFit/>
          </a:bodyPr>
          <a:lstStyle/>
          <a:p>
            <a:r>
              <a:rPr lang="en-US" sz="2800" i="1" dirty="0" smtClean="0"/>
              <a:t>Conflict Between the Bible &amp; Science</a:t>
            </a:r>
            <a:endParaRPr lang="en-US" sz="2800" i="1" dirty="0"/>
          </a:p>
        </p:txBody>
      </p:sp>
    </p:spTree>
    <p:extLst>
      <p:ext uri="{BB962C8B-B14F-4D97-AF65-F5344CB8AC3E}">
        <p14:creationId xmlns:p14="http://schemas.microsoft.com/office/powerpoint/2010/main" val="928165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solidFill>
                  <a:prstClr val="black"/>
                </a:solidFill>
                <a:latin typeface="Baskerville Old Face" panose="02020602080505020303" pitchFamily="18" charset="0"/>
              </a:rPr>
              <a:t>The Conflict</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3293209"/>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The Real Problem</a:t>
            </a:r>
          </a:p>
          <a:p>
            <a:pPr marL="514350" indent="-514350">
              <a:buFontTx/>
              <a:buAutoNum type="alphaUcPeriod"/>
            </a:pPr>
            <a:r>
              <a:rPr lang="en-US" sz="2800" b="1" dirty="0" smtClean="0">
                <a:latin typeface="Arial Narrow" panose="020B0606020202030204" pitchFamily="34" charset="0"/>
              </a:rPr>
              <a:t>Atheist: Bible is opposed to science (we all know to be true)</a:t>
            </a:r>
          </a:p>
          <a:p>
            <a:pPr marL="514350" indent="-514350">
              <a:buFontTx/>
              <a:buAutoNum type="alphaUcPeriod"/>
            </a:pPr>
            <a:r>
              <a:rPr lang="en-US" sz="2800" b="1" dirty="0" smtClean="0">
                <a:latin typeface="Arial Narrow" panose="020B0606020202030204" pitchFamily="34" charset="0"/>
              </a:rPr>
              <a:t>True scientific facts will never overthrow your faith!</a:t>
            </a:r>
          </a:p>
          <a:p>
            <a:pPr marL="971550" lvl="1" indent="-514350">
              <a:buFont typeface="+mj-lt"/>
              <a:buAutoNum type="arabicPeriod"/>
            </a:pPr>
            <a:r>
              <a:rPr lang="en-US" sz="2400" dirty="0" smtClean="0">
                <a:solidFill>
                  <a:srgbClr val="C00000"/>
                </a:solidFill>
                <a:latin typeface="Arial Narrow" panose="020B0606020202030204" pitchFamily="34" charset="0"/>
              </a:rPr>
              <a:t>There is false science (1 Tim. 6:20, KJV)</a:t>
            </a:r>
          </a:p>
          <a:p>
            <a:pPr marL="971550" lvl="1" indent="-514350">
              <a:buFont typeface="+mj-lt"/>
              <a:buAutoNum type="arabicPeriod"/>
            </a:pPr>
            <a:r>
              <a:rPr lang="en-US" sz="2400" dirty="0" smtClean="0">
                <a:solidFill>
                  <a:srgbClr val="C00000"/>
                </a:solidFill>
                <a:latin typeface="Arial Narrow" panose="020B0606020202030204" pitchFamily="34" charset="0"/>
              </a:rPr>
              <a:t>Conflict comes as result of FALSE interpretations:</a:t>
            </a:r>
          </a:p>
          <a:p>
            <a:pPr marL="1428750" lvl="2" indent="-514350">
              <a:buFont typeface="+mj-lt"/>
              <a:buAutoNum type="alphaLcPeriod"/>
            </a:pPr>
            <a:r>
              <a:rPr lang="en-US" sz="2400" dirty="0" smtClean="0">
                <a:solidFill>
                  <a:srgbClr val="C00000"/>
                </a:solidFill>
                <a:latin typeface="Arial Narrow" panose="020B0606020202030204" pitchFamily="34" charset="0"/>
              </a:rPr>
              <a:t>Of the Bible</a:t>
            </a:r>
          </a:p>
          <a:p>
            <a:pPr marL="1428750" lvl="2" indent="-514350">
              <a:buFont typeface="+mj-lt"/>
              <a:buAutoNum type="alphaLcPeriod"/>
            </a:pPr>
            <a:r>
              <a:rPr lang="en-US" sz="2400" dirty="0" smtClean="0">
                <a:solidFill>
                  <a:srgbClr val="C00000"/>
                </a:solidFill>
                <a:latin typeface="Arial Narrow" panose="020B0606020202030204" pitchFamily="34" charset="0"/>
              </a:rPr>
              <a:t>Of scientific facts</a:t>
            </a:r>
            <a:endParaRPr lang="en-US" sz="2400" dirty="0">
              <a:latin typeface="Arial Narrow" panose="020B0606020202030204" pitchFamily="34" charset="0"/>
            </a:endParaRPr>
          </a:p>
        </p:txBody>
      </p:sp>
      <p:sp>
        <p:nvSpPr>
          <p:cNvPr id="3" name="TextBox 2"/>
          <p:cNvSpPr txBox="1"/>
          <p:nvPr/>
        </p:nvSpPr>
        <p:spPr>
          <a:xfrm>
            <a:off x="1872418" y="1067795"/>
            <a:ext cx="5463932" cy="523220"/>
          </a:xfrm>
          <a:prstGeom prst="rect">
            <a:avLst/>
          </a:prstGeom>
          <a:solidFill>
            <a:schemeClr val="bg1"/>
          </a:solidFill>
          <a:ln>
            <a:solidFill>
              <a:srgbClr val="C00000"/>
            </a:solidFill>
          </a:ln>
        </p:spPr>
        <p:txBody>
          <a:bodyPr wrap="none" rtlCol="0">
            <a:spAutoFit/>
          </a:bodyPr>
          <a:lstStyle/>
          <a:p>
            <a:r>
              <a:rPr lang="en-US" sz="2800" i="1" dirty="0" smtClean="0"/>
              <a:t>Conflict Between the Bible &amp; Science</a:t>
            </a:r>
            <a:endParaRPr lang="en-US" sz="2800" i="1" dirty="0"/>
          </a:p>
        </p:txBody>
      </p:sp>
    </p:spTree>
    <p:extLst>
      <p:ext uri="{BB962C8B-B14F-4D97-AF65-F5344CB8AC3E}">
        <p14:creationId xmlns:p14="http://schemas.microsoft.com/office/powerpoint/2010/main" val="2622358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4193" y="620110"/>
            <a:ext cx="8177049" cy="5693866"/>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“There can be no real conflict between natural science and true religion because their spheres are entirely distinct and separate. Natural science deals with physical entities by abstraction, experiment, and mathematical measurement: while religion is an attitude of trust and love toward and infinite God, which results in a vital experience constituting the essence of religion. Conflicts between these two are always the result of misinterpretation and misrepresentation of one or the other or both, and history abounds with illustrations of all these forms of confusing contradictions” (Thornton Whaling, </a:t>
            </a:r>
            <a:r>
              <a:rPr lang="en-US" sz="2800" i="1" dirty="0" smtClean="0">
                <a:latin typeface="Times New Roman" panose="02020603050405020304" pitchFamily="18" charset="0"/>
                <a:cs typeface="Times New Roman" panose="02020603050405020304" pitchFamily="18" charset="0"/>
              </a:rPr>
              <a:t>Science and Religion Today</a:t>
            </a:r>
            <a:r>
              <a:rPr lang="en-US" sz="2800" dirty="0" smtClean="0">
                <a:latin typeface="Times New Roman" panose="02020603050405020304" pitchFamily="18" charset="0"/>
                <a:cs typeface="Times New Roman" panose="02020603050405020304" pitchFamily="18" charset="0"/>
              </a:rPr>
              <a:t>, 21)</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2007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400050" indent="-400050" algn="ctr">
              <a:buFont typeface="+mj-lt"/>
              <a:buAutoNum type="romanUcPeriod"/>
            </a:pPr>
            <a:r>
              <a:rPr lang="en-US" sz="4000" b="1" dirty="0" smtClean="0">
                <a:solidFill>
                  <a:prstClr val="black"/>
                </a:solidFill>
                <a:latin typeface="Baskerville Old Face" panose="02020602080505020303" pitchFamily="18" charset="0"/>
              </a:rPr>
              <a:t>The Conflict</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2677656"/>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The Real Problem</a:t>
            </a:r>
          </a:p>
          <a:p>
            <a:pPr marL="514350" indent="-514350">
              <a:buFontTx/>
              <a:buAutoNum type="alphaUcPeriod"/>
            </a:pPr>
            <a:r>
              <a:rPr lang="en-US" sz="2800" b="1" dirty="0" smtClean="0">
                <a:latin typeface="Arial Narrow" panose="020B0606020202030204" pitchFamily="34" charset="0"/>
              </a:rPr>
              <a:t>Atheist: Bible is opposed to science (we all know to be true)</a:t>
            </a:r>
          </a:p>
          <a:p>
            <a:pPr marL="514350" indent="-514350">
              <a:buFontTx/>
              <a:buAutoNum type="alphaUcPeriod"/>
            </a:pPr>
            <a:r>
              <a:rPr lang="en-US" sz="2800" b="1" dirty="0" smtClean="0">
                <a:latin typeface="Arial Narrow" panose="020B0606020202030204" pitchFamily="34" charset="0"/>
              </a:rPr>
              <a:t>True scientific facts will never overthrow your faith!</a:t>
            </a:r>
          </a:p>
          <a:p>
            <a:pPr marL="514350" indent="-514350">
              <a:buFontTx/>
              <a:buAutoNum type="alphaUcPeriod"/>
            </a:pPr>
            <a:r>
              <a:rPr lang="en-US" sz="2800" b="1" dirty="0" smtClean="0">
                <a:latin typeface="Arial Narrow" panose="020B0606020202030204" pitchFamily="34" charset="0"/>
              </a:rPr>
              <a:t>The problem comes from a failure to distinguish </a:t>
            </a:r>
            <a:r>
              <a:rPr lang="en-US" sz="2800" b="1" i="1" dirty="0" smtClean="0">
                <a:latin typeface="Arial Narrow" panose="020B0606020202030204" pitchFamily="34" charset="0"/>
              </a:rPr>
              <a:t>fact </a:t>
            </a:r>
            <a:r>
              <a:rPr lang="en-US" sz="2800" b="1" dirty="0" smtClean="0">
                <a:latin typeface="Arial Narrow" panose="020B0606020202030204" pitchFamily="34" charset="0"/>
              </a:rPr>
              <a:t>and </a:t>
            </a:r>
            <a:r>
              <a:rPr lang="en-US" sz="2800" b="1" i="1" dirty="0" smtClean="0">
                <a:latin typeface="Arial Narrow" panose="020B0606020202030204" pitchFamily="34" charset="0"/>
              </a:rPr>
              <a:t>theory</a:t>
            </a:r>
            <a:endParaRPr lang="en-US" sz="2400" i="1" dirty="0">
              <a:latin typeface="Arial Narrow" panose="020B0606020202030204" pitchFamily="34" charset="0"/>
            </a:endParaRPr>
          </a:p>
        </p:txBody>
      </p:sp>
      <p:sp>
        <p:nvSpPr>
          <p:cNvPr id="3" name="TextBox 2"/>
          <p:cNvSpPr txBox="1"/>
          <p:nvPr/>
        </p:nvSpPr>
        <p:spPr>
          <a:xfrm>
            <a:off x="1872418" y="1067795"/>
            <a:ext cx="5463932" cy="523220"/>
          </a:xfrm>
          <a:prstGeom prst="rect">
            <a:avLst/>
          </a:prstGeom>
          <a:solidFill>
            <a:schemeClr val="bg1"/>
          </a:solidFill>
          <a:ln>
            <a:solidFill>
              <a:srgbClr val="C00000"/>
            </a:solidFill>
          </a:ln>
        </p:spPr>
        <p:txBody>
          <a:bodyPr wrap="none" rtlCol="0">
            <a:spAutoFit/>
          </a:bodyPr>
          <a:lstStyle/>
          <a:p>
            <a:r>
              <a:rPr lang="en-US" sz="2800" i="1" dirty="0" smtClean="0"/>
              <a:t>Conflict Between the Bible &amp; Science</a:t>
            </a:r>
            <a:endParaRPr lang="en-US" sz="2800" i="1" dirty="0"/>
          </a:p>
        </p:txBody>
      </p:sp>
    </p:spTree>
    <p:extLst>
      <p:ext uri="{BB962C8B-B14F-4D97-AF65-F5344CB8AC3E}">
        <p14:creationId xmlns:p14="http://schemas.microsoft.com/office/powerpoint/2010/main" val="377136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The Bible and Science</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2007972" y="2983665"/>
            <a:ext cx="6369908" cy="1938992"/>
          </a:xfrm>
          <a:prstGeom prst="rect">
            <a:avLst/>
          </a:prstGeom>
          <a:noFill/>
        </p:spPr>
        <p:txBody>
          <a:bodyPr wrap="square" rtlCol="0">
            <a:spAutoFit/>
          </a:bodyPr>
          <a:lstStyle/>
          <a:p>
            <a:pPr marL="400050" indent="-400050">
              <a:lnSpc>
                <a:spcPct val="150000"/>
              </a:lnSpc>
              <a:buFont typeface="+mj-lt"/>
              <a:buAutoNum type="romanUcPeriod"/>
            </a:pPr>
            <a:r>
              <a:rPr lang="en-US" sz="4000" b="1" dirty="0" smtClean="0">
                <a:solidFill>
                  <a:prstClr val="black"/>
                </a:solidFill>
                <a:latin typeface="Baskerville Old Face" panose="02020602080505020303" pitchFamily="18" charset="0"/>
              </a:rPr>
              <a:t>The Conflict</a:t>
            </a:r>
          </a:p>
          <a:p>
            <a:pPr marL="400050" indent="-400050">
              <a:lnSpc>
                <a:spcPct val="150000"/>
              </a:lnSpc>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The Limitations</a:t>
            </a:r>
            <a:endParaRPr lang="en-US" sz="4000" b="1" dirty="0">
              <a:solidFill>
                <a:prstClr val="black"/>
              </a:solidFill>
              <a:latin typeface="Baskerville Old Face" panose="02020602080505020303" pitchFamily="18" charset="0"/>
            </a:endParaRPr>
          </a:p>
        </p:txBody>
      </p:sp>
      <p:pic>
        <p:nvPicPr>
          <p:cNvPr id="1026" name="Picture 2" descr="Science and Relig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3572" y="1234549"/>
            <a:ext cx="1578633" cy="1389197"/>
          </a:xfrm>
          <a:prstGeom prst="rect">
            <a:avLst/>
          </a:prstGeom>
          <a:noFill/>
          <a:ln>
            <a:solidFill>
              <a:srgbClr val="00206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283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The Limitations</a:t>
            </a:r>
            <a:endParaRPr lang="en-US" sz="4000" b="1" dirty="0">
              <a:solidFill>
                <a:prstClr val="black"/>
              </a:solidFill>
              <a:latin typeface="Baskerville Old Face" panose="02020602080505020303" pitchFamily="18" charset="0"/>
            </a:endParaRPr>
          </a:p>
        </p:txBody>
      </p:sp>
      <p:sp>
        <p:nvSpPr>
          <p:cNvPr id="3" name="TextBox 2"/>
          <p:cNvSpPr txBox="1"/>
          <p:nvPr/>
        </p:nvSpPr>
        <p:spPr>
          <a:xfrm>
            <a:off x="2581078" y="1067795"/>
            <a:ext cx="3928448" cy="523220"/>
          </a:xfrm>
          <a:prstGeom prst="rect">
            <a:avLst/>
          </a:prstGeom>
          <a:solidFill>
            <a:schemeClr val="bg1"/>
          </a:solidFill>
          <a:ln>
            <a:solidFill>
              <a:srgbClr val="C00000"/>
            </a:solidFill>
          </a:ln>
        </p:spPr>
        <p:txBody>
          <a:bodyPr wrap="none" rtlCol="0">
            <a:spAutoFit/>
          </a:bodyPr>
          <a:lstStyle/>
          <a:p>
            <a:r>
              <a:rPr lang="en-US" sz="2800" i="1" dirty="0" smtClean="0"/>
              <a:t>The Limitations of Science</a:t>
            </a:r>
            <a:endParaRPr lang="en-US" sz="2800" i="1" dirty="0"/>
          </a:p>
        </p:txBody>
      </p:sp>
      <p:sp>
        <p:nvSpPr>
          <p:cNvPr id="4" name="TextBox 3"/>
          <p:cNvSpPr txBox="1"/>
          <p:nvPr/>
        </p:nvSpPr>
        <p:spPr>
          <a:xfrm>
            <a:off x="754196" y="2165131"/>
            <a:ext cx="7582211" cy="3231654"/>
          </a:xfrm>
          <a:prstGeom prst="rect">
            <a:avLst/>
          </a:prstGeom>
          <a:noFill/>
        </p:spPr>
        <p:txBody>
          <a:bodyPr wrap="square" rtlCol="0">
            <a:spAutoFit/>
          </a:bodyPr>
          <a:lstStyle/>
          <a:p>
            <a:r>
              <a:rPr lang="en-US" sz="3600" dirty="0" smtClean="0">
                <a:latin typeface="Times New Roman" panose="02020603050405020304" pitchFamily="18" charset="0"/>
                <a:cs typeface="Times New Roman" panose="02020603050405020304" pitchFamily="18" charset="0"/>
              </a:rPr>
              <a:t>“The basic conflict between science and Christian faith is not over the theory of evolution, but over the scientific method.”</a:t>
            </a:r>
          </a:p>
          <a:p>
            <a:endParaRPr lang="en-US" sz="3600" dirty="0">
              <a:latin typeface="Times New Roman" panose="02020603050405020304" pitchFamily="18" charset="0"/>
              <a:cs typeface="Times New Roman" panose="02020603050405020304" pitchFamily="18" charset="0"/>
            </a:endParaRPr>
          </a:p>
          <a:p>
            <a:pPr algn="r"/>
            <a:r>
              <a:rPr lang="en-US" sz="2400" dirty="0" smtClean="0">
                <a:latin typeface="Times New Roman" panose="02020603050405020304" pitchFamily="18" charset="0"/>
                <a:cs typeface="Times New Roman" panose="02020603050405020304" pitchFamily="18" charset="0"/>
              </a:rPr>
              <a:t>Bolton </a:t>
            </a:r>
            <a:r>
              <a:rPr lang="en-US" sz="2400" dirty="0" err="1" smtClean="0">
                <a:latin typeface="Times New Roman" panose="02020603050405020304" pitchFamily="18" charset="0"/>
                <a:cs typeface="Times New Roman" panose="02020603050405020304" pitchFamily="18" charset="0"/>
              </a:rPr>
              <a:t>Davidheiser</a:t>
            </a:r>
            <a:r>
              <a:rPr lang="en-US" sz="2400"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Evolution and the Christian Faith</a:t>
            </a:r>
            <a:r>
              <a:rPr lang="en-US" sz="2400" dirty="0" smtClean="0">
                <a:latin typeface="Times New Roman" panose="02020603050405020304" pitchFamily="18" charset="0"/>
                <a:cs typeface="Times New Roman" panose="02020603050405020304" pitchFamily="18" charset="0"/>
              </a:rPr>
              <a:t>, 138</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05963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The Limitations</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3847207"/>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Scientific method is limited in at least 5 areas</a:t>
            </a:r>
          </a:p>
          <a:p>
            <a:pPr marL="971550" lvl="1" indent="-514350">
              <a:buFont typeface="+mj-lt"/>
              <a:buAutoNum type="arabicPeriod"/>
            </a:pPr>
            <a:r>
              <a:rPr lang="en-US" sz="2400" dirty="0" smtClean="0">
                <a:solidFill>
                  <a:srgbClr val="C00000"/>
                </a:solidFill>
                <a:latin typeface="Arial Narrow" panose="020B0606020202030204" pitchFamily="34" charset="0"/>
              </a:rPr>
              <a:t>Limited to the senses</a:t>
            </a:r>
          </a:p>
          <a:p>
            <a:pPr marL="1428750" lvl="2" indent="-514350">
              <a:buFont typeface="+mj-lt"/>
              <a:buAutoNum type="alphaLcPeriod"/>
            </a:pPr>
            <a:r>
              <a:rPr lang="en-US" sz="2400" dirty="0" smtClean="0">
                <a:solidFill>
                  <a:srgbClr val="0070C0"/>
                </a:solidFill>
                <a:latin typeface="Arial Narrow" panose="020B0606020202030204" pitchFamily="34" charset="0"/>
              </a:rPr>
              <a:t>“Science is limited to the material world, to observable fact” (Jack Wood Sears, </a:t>
            </a:r>
            <a:r>
              <a:rPr lang="en-US" sz="2400" i="1" dirty="0" smtClean="0">
                <a:solidFill>
                  <a:srgbClr val="0070C0"/>
                </a:solidFill>
                <a:latin typeface="Arial Narrow" panose="020B0606020202030204" pitchFamily="34" charset="0"/>
              </a:rPr>
              <a:t>Conflict and Harmony in Science and the Bible</a:t>
            </a:r>
            <a:r>
              <a:rPr lang="en-US" sz="2400" dirty="0" smtClean="0">
                <a:solidFill>
                  <a:srgbClr val="0070C0"/>
                </a:solidFill>
                <a:latin typeface="Arial Narrow" panose="020B0606020202030204" pitchFamily="34" charset="0"/>
              </a:rPr>
              <a:t>, 93)</a:t>
            </a:r>
          </a:p>
          <a:p>
            <a:pPr marL="1428750" lvl="2" indent="-514350">
              <a:buFont typeface="+mj-lt"/>
              <a:buAutoNum type="alphaLcPeriod"/>
            </a:pPr>
            <a:r>
              <a:rPr lang="en-US" sz="2400" dirty="0" smtClean="0">
                <a:solidFill>
                  <a:srgbClr val="0070C0"/>
                </a:solidFill>
                <a:latin typeface="Arial Narrow" panose="020B0606020202030204" pitchFamily="34" charset="0"/>
              </a:rPr>
              <a:t>“Facts can be observed or tested experimentally but theories are ideas about the facts” (Rita Rhodes Ward</a:t>
            </a:r>
            <a:r>
              <a:rPr lang="en-US" sz="2400" i="1" dirty="0" smtClean="0">
                <a:solidFill>
                  <a:srgbClr val="0070C0"/>
                </a:solidFill>
                <a:latin typeface="Arial Narrow" panose="020B0606020202030204" pitchFamily="34" charset="0"/>
              </a:rPr>
              <a:t>, In The Beginning</a:t>
            </a:r>
            <a:r>
              <a:rPr lang="en-US" sz="2400" dirty="0" smtClean="0">
                <a:solidFill>
                  <a:srgbClr val="0070C0"/>
                </a:solidFill>
                <a:latin typeface="Arial Narrow" panose="020B0606020202030204" pitchFamily="34" charset="0"/>
              </a:rPr>
              <a:t>, 10).</a:t>
            </a:r>
          </a:p>
          <a:p>
            <a:pPr marL="1428750" lvl="2" indent="-514350">
              <a:buFont typeface="+mj-lt"/>
              <a:buAutoNum type="alphaLcPeriod"/>
            </a:pPr>
            <a:r>
              <a:rPr lang="en-US" sz="2400" dirty="0" smtClean="0">
                <a:solidFill>
                  <a:srgbClr val="0070C0"/>
                </a:solidFill>
                <a:latin typeface="Arial Narrow" panose="020B0606020202030204" pitchFamily="34" charset="0"/>
              </a:rPr>
              <a:t>Big difference in the facts and one’s interpretations of the facts!</a:t>
            </a:r>
            <a:endParaRPr lang="en-US" sz="2400" dirty="0">
              <a:solidFill>
                <a:srgbClr val="0070C0"/>
              </a:solidFill>
              <a:latin typeface="Arial Narrow" panose="020B0606020202030204" pitchFamily="34" charset="0"/>
            </a:endParaRPr>
          </a:p>
        </p:txBody>
      </p:sp>
      <p:sp>
        <p:nvSpPr>
          <p:cNvPr id="3" name="TextBox 2"/>
          <p:cNvSpPr txBox="1"/>
          <p:nvPr/>
        </p:nvSpPr>
        <p:spPr>
          <a:xfrm>
            <a:off x="2581078" y="1067795"/>
            <a:ext cx="3928448" cy="523220"/>
          </a:xfrm>
          <a:prstGeom prst="rect">
            <a:avLst/>
          </a:prstGeom>
          <a:solidFill>
            <a:schemeClr val="bg1"/>
          </a:solidFill>
          <a:ln>
            <a:solidFill>
              <a:srgbClr val="C00000"/>
            </a:solidFill>
          </a:ln>
        </p:spPr>
        <p:txBody>
          <a:bodyPr wrap="none" rtlCol="0">
            <a:spAutoFit/>
          </a:bodyPr>
          <a:lstStyle/>
          <a:p>
            <a:r>
              <a:rPr lang="en-US" sz="2800" i="1" dirty="0" smtClean="0"/>
              <a:t>The Limitations of Science</a:t>
            </a:r>
            <a:endParaRPr lang="en-US" sz="2800" i="1" dirty="0"/>
          </a:p>
        </p:txBody>
      </p:sp>
    </p:spTree>
    <p:extLst>
      <p:ext uri="{BB962C8B-B14F-4D97-AF65-F5344CB8AC3E}">
        <p14:creationId xmlns:p14="http://schemas.microsoft.com/office/powerpoint/2010/main" val="33934799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0415" y="2963917"/>
            <a:ext cx="935420" cy="523220"/>
          </a:xfrm>
          <a:prstGeom prst="rect">
            <a:avLst/>
          </a:prstGeom>
          <a:noFill/>
        </p:spPr>
        <p:txBody>
          <a:bodyPr wrap="square" rtlCol="0">
            <a:spAutoFit/>
          </a:bodyPr>
          <a:lstStyle/>
          <a:p>
            <a:pPr algn="ctr"/>
            <a:r>
              <a:rPr lang="en-US" sz="2800" dirty="0" smtClean="0"/>
              <a:t>Facts</a:t>
            </a:r>
            <a:endParaRPr lang="en-US" sz="2800" dirty="0"/>
          </a:p>
        </p:txBody>
      </p:sp>
      <p:grpSp>
        <p:nvGrpSpPr>
          <p:cNvPr id="6" name="Group 5"/>
          <p:cNvGrpSpPr/>
          <p:nvPr/>
        </p:nvGrpSpPr>
        <p:grpSpPr>
          <a:xfrm>
            <a:off x="1355835" y="2963917"/>
            <a:ext cx="2680138" cy="523220"/>
            <a:chOff x="1660635" y="2953407"/>
            <a:chExt cx="2680138" cy="523220"/>
          </a:xfrm>
        </p:grpSpPr>
        <p:cxnSp>
          <p:nvCxnSpPr>
            <p:cNvPr id="5" name="Straight Arrow Connector 4"/>
            <p:cNvCxnSpPr/>
            <p:nvPr/>
          </p:nvCxnSpPr>
          <p:spPr>
            <a:xfrm flipV="1">
              <a:off x="1660635" y="3215017"/>
              <a:ext cx="2680138" cy="10510"/>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112580" y="2953407"/>
              <a:ext cx="1776248" cy="523220"/>
            </a:xfrm>
            <a:prstGeom prst="rect">
              <a:avLst/>
            </a:prstGeom>
            <a:solidFill>
              <a:schemeClr val="bg1"/>
            </a:solidFill>
            <a:ln w="28575">
              <a:solidFill>
                <a:schemeClr val="tx1"/>
              </a:solidFill>
            </a:ln>
          </p:spPr>
          <p:txBody>
            <a:bodyPr wrap="square" rtlCol="0">
              <a:spAutoFit/>
            </a:bodyPr>
            <a:lstStyle/>
            <a:p>
              <a:pPr algn="ctr"/>
              <a:r>
                <a:rPr lang="en-US" sz="2800" dirty="0" smtClean="0"/>
                <a:t>Scientist</a:t>
              </a:r>
              <a:endParaRPr lang="en-US" sz="2800" dirty="0"/>
            </a:p>
          </p:txBody>
        </p:sp>
      </p:grpSp>
      <p:sp>
        <p:nvSpPr>
          <p:cNvPr id="7" name="TextBox 6"/>
          <p:cNvSpPr txBox="1"/>
          <p:nvPr/>
        </p:nvSpPr>
        <p:spPr>
          <a:xfrm>
            <a:off x="4267201" y="2625362"/>
            <a:ext cx="2207172" cy="1200329"/>
          </a:xfrm>
          <a:prstGeom prst="rect">
            <a:avLst/>
          </a:prstGeom>
          <a:noFill/>
          <a:ln w="38100">
            <a:solidFill>
              <a:schemeClr val="tx1"/>
            </a:solidFill>
          </a:ln>
        </p:spPr>
        <p:txBody>
          <a:bodyPr wrap="square" rtlCol="0">
            <a:spAutoFit/>
          </a:bodyPr>
          <a:lstStyle/>
          <a:p>
            <a:pPr algn="ctr"/>
            <a:r>
              <a:rPr lang="en-US" sz="2400" b="1" dirty="0" smtClean="0"/>
              <a:t>Scientist’s</a:t>
            </a:r>
          </a:p>
          <a:p>
            <a:pPr algn="ctr"/>
            <a:r>
              <a:rPr lang="en-US" sz="2400" b="1" dirty="0" smtClean="0"/>
              <a:t>Communicated</a:t>
            </a:r>
          </a:p>
          <a:p>
            <a:pPr algn="ctr"/>
            <a:r>
              <a:rPr lang="en-US" sz="2400" b="1" dirty="0" smtClean="0"/>
              <a:t>Interpretation</a:t>
            </a:r>
            <a:endParaRPr lang="en-US" sz="2400" b="1" dirty="0"/>
          </a:p>
        </p:txBody>
      </p:sp>
      <p:cxnSp>
        <p:nvCxnSpPr>
          <p:cNvPr id="9" name="Straight Arrow Connector 8"/>
          <p:cNvCxnSpPr>
            <a:stCxn id="7" idx="3"/>
          </p:cNvCxnSpPr>
          <p:nvPr/>
        </p:nvCxnSpPr>
        <p:spPr>
          <a:xfrm>
            <a:off x="6474373" y="3225527"/>
            <a:ext cx="45194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73765" y="2974427"/>
            <a:ext cx="1408384" cy="523220"/>
          </a:xfrm>
          <a:prstGeom prst="rect">
            <a:avLst/>
          </a:prstGeom>
          <a:noFill/>
        </p:spPr>
        <p:txBody>
          <a:bodyPr wrap="square" rtlCol="0">
            <a:spAutoFit/>
          </a:bodyPr>
          <a:lstStyle/>
          <a:p>
            <a:pPr algn="ctr"/>
            <a:r>
              <a:rPr lang="en-US" sz="2800" dirty="0" smtClean="0"/>
              <a:t>Public</a:t>
            </a:r>
            <a:endParaRPr lang="en-US" sz="2800" dirty="0"/>
          </a:p>
        </p:txBody>
      </p:sp>
      <p:sp>
        <p:nvSpPr>
          <p:cNvPr id="11" name="TextBox 10"/>
          <p:cNvSpPr txBox="1"/>
          <p:nvPr/>
        </p:nvSpPr>
        <p:spPr>
          <a:xfrm>
            <a:off x="2364828" y="6295696"/>
            <a:ext cx="6495393" cy="461665"/>
          </a:xfrm>
          <a:prstGeom prst="rect">
            <a:avLst/>
          </a:prstGeom>
          <a:noFill/>
        </p:spPr>
        <p:txBody>
          <a:bodyPr wrap="square" rtlCol="0">
            <a:spAutoFit/>
          </a:bodyPr>
          <a:lstStyle/>
          <a:p>
            <a:pPr algn="r"/>
            <a:r>
              <a:rPr lang="en-US" sz="2400" dirty="0" smtClean="0"/>
              <a:t>Roger Dickson, </a:t>
            </a:r>
            <a:r>
              <a:rPr lang="en-US" sz="2400" i="1" dirty="0" smtClean="0"/>
              <a:t>The Fall of Unbelief</a:t>
            </a:r>
            <a:r>
              <a:rPr lang="en-US" sz="2400" dirty="0" smtClean="0"/>
              <a:t>, 131</a:t>
            </a:r>
            <a:endParaRPr lang="en-US" sz="2400" dirty="0"/>
          </a:p>
        </p:txBody>
      </p:sp>
    </p:spTree>
    <p:extLst>
      <p:ext uri="{BB962C8B-B14F-4D97-AF65-F5344CB8AC3E}">
        <p14:creationId xmlns:p14="http://schemas.microsoft.com/office/powerpoint/2010/main" val="4190750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The Limitations</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591015"/>
            <a:ext cx="8382000" cy="4955203"/>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Scientific method is limited in at least 5 areas</a:t>
            </a:r>
          </a:p>
          <a:p>
            <a:pPr marL="971550" lvl="1" indent="-514350">
              <a:buFont typeface="+mj-lt"/>
              <a:buAutoNum type="arabicPeriod"/>
            </a:pPr>
            <a:r>
              <a:rPr lang="en-US" sz="2400" dirty="0" smtClean="0">
                <a:solidFill>
                  <a:srgbClr val="C00000"/>
                </a:solidFill>
                <a:latin typeface="Arial Narrow" panose="020B0606020202030204" pitchFamily="34" charset="0"/>
              </a:rPr>
              <a:t>Limited to the senses</a:t>
            </a:r>
          </a:p>
          <a:p>
            <a:pPr marL="971550" lvl="1" indent="-514350">
              <a:buFont typeface="+mj-lt"/>
              <a:buAutoNum type="arabicPeriod"/>
            </a:pPr>
            <a:r>
              <a:rPr lang="en-US" sz="2400" dirty="0" smtClean="0">
                <a:solidFill>
                  <a:srgbClr val="C00000"/>
                </a:solidFill>
                <a:latin typeface="Arial Narrow" panose="020B0606020202030204" pitchFamily="34" charset="0"/>
              </a:rPr>
              <a:t>Not capable of determining what is ethical or moral</a:t>
            </a:r>
          </a:p>
          <a:p>
            <a:pPr marL="1428750" lvl="2" indent="-514350">
              <a:buFont typeface="+mj-lt"/>
              <a:buAutoNum type="alphaLcPeriod"/>
            </a:pPr>
            <a:r>
              <a:rPr lang="en-US" sz="2400" dirty="0" smtClean="0">
                <a:solidFill>
                  <a:srgbClr val="0070C0"/>
                </a:solidFill>
                <a:latin typeface="Arial Narrow" panose="020B0606020202030204" pitchFamily="34" charset="0"/>
              </a:rPr>
              <a:t>Science is non moral</a:t>
            </a:r>
          </a:p>
          <a:p>
            <a:pPr marL="1428750" lvl="2" indent="-514350">
              <a:buFont typeface="+mj-lt"/>
              <a:buAutoNum type="alphaLcPeriod"/>
            </a:pPr>
            <a:r>
              <a:rPr lang="en-US" sz="2400" dirty="0" smtClean="0">
                <a:solidFill>
                  <a:srgbClr val="0070C0"/>
                </a:solidFill>
                <a:latin typeface="Arial Narrow" panose="020B0606020202030204" pitchFamily="34" charset="0"/>
              </a:rPr>
              <a:t>“It should be further be recognized that science is incapable of making value judgments about the things it measures. Many men on the frontiers of science are realizing that there is nothing inherent in science to guide them in the application of the discoveries they make. There is nothing in science itself which will determine whether nuclear energy will be used to destroy cities or destroy cancer. This is a judgment outside the scientific method to determine” (Paul Little, </a:t>
            </a:r>
            <a:r>
              <a:rPr lang="en-US" sz="2400" i="1" dirty="0" smtClean="0">
                <a:solidFill>
                  <a:srgbClr val="0070C0"/>
                </a:solidFill>
                <a:latin typeface="Arial Narrow" panose="020B0606020202030204" pitchFamily="34" charset="0"/>
              </a:rPr>
              <a:t>Know Why You Believe</a:t>
            </a:r>
            <a:r>
              <a:rPr lang="en-US" sz="2400" dirty="0" smtClean="0">
                <a:solidFill>
                  <a:srgbClr val="0070C0"/>
                </a:solidFill>
                <a:latin typeface="Arial Narrow" panose="020B0606020202030204" pitchFamily="34" charset="0"/>
              </a:rPr>
              <a:t>, 65).</a:t>
            </a:r>
            <a:endParaRPr lang="en-US" sz="2400" dirty="0">
              <a:solidFill>
                <a:srgbClr val="0070C0"/>
              </a:solidFill>
              <a:latin typeface="Arial Narrow" panose="020B0606020202030204" pitchFamily="34" charset="0"/>
            </a:endParaRPr>
          </a:p>
        </p:txBody>
      </p:sp>
      <p:sp>
        <p:nvSpPr>
          <p:cNvPr id="3" name="TextBox 2"/>
          <p:cNvSpPr txBox="1"/>
          <p:nvPr/>
        </p:nvSpPr>
        <p:spPr>
          <a:xfrm>
            <a:off x="2581078" y="1067795"/>
            <a:ext cx="3928448" cy="523220"/>
          </a:xfrm>
          <a:prstGeom prst="rect">
            <a:avLst/>
          </a:prstGeom>
          <a:solidFill>
            <a:schemeClr val="bg1"/>
          </a:solidFill>
          <a:ln>
            <a:solidFill>
              <a:srgbClr val="C00000"/>
            </a:solidFill>
          </a:ln>
        </p:spPr>
        <p:txBody>
          <a:bodyPr wrap="none" rtlCol="0">
            <a:spAutoFit/>
          </a:bodyPr>
          <a:lstStyle/>
          <a:p>
            <a:r>
              <a:rPr lang="en-US" sz="2800" i="1" dirty="0" smtClean="0"/>
              <a:t>The Limitations of Science</a:t>
            </a:r>
            <a:endParaRPr lang="en-US" sz="2800" i="1" dirty="0"/>
          </a:p>
        </p:txBody>
      </p:sp>
    </p:spTree>
    <p:extLst>
      <p:ext uri="{BB962C8B-B14F-4D97-AF65-F5344CB8AC3E}">
        <p14:creationId xmlns:p14="http://schemas.microsoft.com/office/powerpoint/2010/main" val="4273694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The Limitations</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591015"/>
            <a:ext cx="8382000" cy="5324535"/>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Scientific method is limited in at least 5 areas</a:t>
            </a:r>
          </a:p>
          <a:p>
            <a:pPr marL="971550" lvl="1" indent="-514350">
              <a:buFont typeface="+mj-lt"/>
              <a:buAutoNum type="arabicPeriod"/>
            </a:pPr>
            <a:r>
              <a:rPr lang="en-US" sz="2400" dirty="0" smtClean="0">
                <a:solidFill>
                  <a:srgbClr val="C00000"/>
                </a:solidFill>
                <a:latin typeface="Arial Narrow" panose="020B0606020202030204" pitchFamily="34" charset="0"/>
              </a:rPr>
              <a:t>Limited to the senses</a:t>
            </a:r>
          </a:p>
          <a:p>
            <a:pPr marL="971550" lvl="1" indent="-514350">
              <a:buFont typeface="+mj-lt"/>
              <a:buAutoNum type="arabicPeriod"/>
            </a:pPr>
            <a:r>
              <a:rPr lang="en-US" sz="2400" dirty="0" smtClean="0">
                <a:solidFill>
                  <a:srgbClr val="C00000"/>
                </a:solidFill>
                <a:latin typeface="Arial Narrow" panose="020B0606020202030204" pitchFamily="34" charset="0"/>
              </a:rPr>
              <a:t>Not capable of determining what is ethical or moral</a:t>
            </a:r>
          </a:p>
          <a:p>
            <a:pPr marL="971550" lvl="1" indent="-514350">
              <a:buFont typeface="+mj-lt"/>
              <a:buAutoNum type="arabicPeriod"/>
            </a:pPr>
            <a:r>
              <a:rPr lang="en-US" sz="2400" dirty="0" smtClean="0">
                <a:solidFill>
                  <a:srgbClr val="C00000"/>
                </a:solidFill>
                <a:latin typeface="Arial Narrow" panose="020B0606020202030204" pitchFamily="34" charset="0"/>
              </a:rPr>
              <a:t>Limited to the present</a:t>
            </a:r>
          </a:p>
          <a:p>
            <a:pPr marL="1428750" lvl="2" indent="-514350">
              <a:buFont typeface="+mj-lt"/>
              <a:buAutoNum type="alphaLcPeriod"/>
            </a:pPr>
            <a:r>
              <a:rPr lang="en-US" sz="2400" dirty="0" smtClean="0">
                <a:solidFill>
                  <a:srgbClr val="0070C0"/>
                </a:solidFill>
                <a:latin typeface="Arial Narrow" panose="020B0606020202030204" pitchFamily="34" charset="0"/>
              </a:rPr>
              <a:t>When science ventures into the </a:t>
            </a:r>
            <a:r>
              <a:rPr lang="en-US" sz="2400" i="1" dirty="0" smtClean="0">
                <a:solidFill>
                  <a:srgbClr val="0070C0"/>
                </a:solidFill>
                <a:latin typeface="Arial Narrow" panose="020B0606020202030204" pitchFamily="34" charset="0"/>
              </a:rPr>
              <a:t>past</a:t>
            </a:r>
            <a:r>
              <a:rPr lang="en-US" sz="2400" dirty="0" smtClean="0">
                <a:solidFill>
                  <a:srgbClr val="0070C0"/>
                </a:solidFill>
                <a:latin typeface="Arial Narrow" panose="020B0606020202030204" pitchFamily="34" charset="0"/>
              </a:rPr>
              <a:t> &amp; </a:t>
            </a:r>
            <a:r>
              <a:rPr lang="en-US" sz="2400" i="1" dirty="0" smtClean="0">
                <a:solidFill>
                  <a:srgbClr val="0070C0"/>
                </a:solidFill>
                <a:latin typeface="Arial Narrow" panose="020B0606020202030204" pitchFamily="34" charset="0"/>
              </a:rPr>
              <a:t>future</a:t>
            </a:r>
            <a:r>
              <a:rPr lang="en-US" sz="2400" dirty="0" smtClean="0">
                <a:solidFill>
                  <a:srgbClr val="0070C0"/>
                </a:solidFill>
                <a:latin typeface="Arial Narrow" panose="020B0606020202030204" pitchFamily="34" charset="0"/>
              </a:rPr>
              <a:t> – it can only theorize</a:t>
            </a:r>
          </a:p>
          <a:p>
            <a:pPr marL="1428750" lvl="2" indent="-514350">
              <a:buFont typeface="+mj-lt"/>
              <a:buAutoNum type="alphaLcPeriod"/>
            </a:pPr>
            <a:r>
              <a:rPr lang="en-US" sz="2400" dirty="0" smtClean="0">
                <a:solidFill>
                  <a:srgbClr val="0070C0"/>
                </a:solidFill>
                <a:latin typeface="Arial Narrow" panose="020B0606020202030204" pitchFamily="34" charset="0"/>
              </a:rPr>
              <a:t>Science cannot prove history (i.e. world is millions or billions of years old) for history is beyond the field of scientific method</a:t>
            </a:r>
          </a:p>
          <a:p>
            <a:pPr marL="1428750" lvl="2" indent="-514350">
              <a:buFont typeface="+mj-lt"/>
              <a:buAutoNum type="alphaLcPeriod"/>
            </a:pPr>
            <a:r>
              <a:rPr lang="en-US" sz="2400" dirty="0" smtClean="0">
                <a:solidFill>
                  <a:srgbClr val="0070C0"/>
                </a:solidFill>
                <a:latin typeface="Arial Narrow" panose="020B0606020202030204" pitchFamily="34" charset="0"/>
              </a:rPr>
              <a:t>“The whole realm of science is the study of things as they are. Science can examine and analyze present processes and materials, but science is not in a position to say how things actually came into existence” (B.B. Baxter, </a:t>
            </a:r>
            <a:r>
              <a:rPr lang="en-US" sz="2400" i="1" dirty="0" smtClean="0">
                <a:solidFill>
                  <a:srgbClr val="0070C0"/>
                </a:solidFill>
                <a:latin typeface="Arial Narrow" panose="020B0606020202030204" pitchFamily="34" charset="0"/>
              </a:rPr>
              <a:t>I Believe Because…</a:t>
            </a:r>
            <a:r>
              <a:rPr lang="en-US" sz="2400" dirty="0" smtClean="0">
                <a:solidFill>
                  <a:srgbClr val="0070C0"/>
                </a:solidFill>
                <a:latin typeface="Arial Narrow" panose="020B0606020202030204" pitchFamily="34" charset="0"/>
              </a:rPr>
              <a:t>, 91)</a:t>
            </a:r>
            <a:endParaRPr lang="en-US" sz="2400" dirty="0">
              <a:solidFill>
                <a:srgbClr val="0070C0"/>
              </a:solidFill>
              <a:latin typeface="Arial Narrow" panose="020B0606020202030204" pitchFamily="34" charset="0"/>
            </a:endParaRPr>
          </a:p>
        </p:txBody>
      </p:sp>
      <p:sp>
        <p:nvSpPr>
          <p:cNvPr id="3" name="TextBox 2"/>
          <p:cNvSpPr txBox="1"/>
          <p:nvPr/>
        </p:nvSpPr>
        <p:spPr>
          <a:xfrm>
            <a:off x="2581078" y="1067795"/>
            <a:ext cx="3928448" cy="523220"/>
          </a:xfrm>
          <a:prstGeom prst="rect">
            <a:avLst/>
          </a:prstGeom>
          <a:solidFill>
            <a:schemeClr val="bg1"/>
          </a:solidFill>
          <a:ln>
            <a:solidFill>
              <a:srgbClr val="C00000"/>
            </a:solidFill>
          </a:ln>
        </p:spPr>
        <p:txBody>
          <a:bodyPr wrap="none" rtlCol="0">
            <a:spAutoFit/>
          </a:bodyPr>
          <a:lstStyle/>
          <a:p>
            <a:r>
              <a:rPr lang="en-US" sz="2800" i="1" dirty="0" smtClean="0"/>
              <a:t>The Limitations of Science</a:t>
            </a:r>
            <a:endParaRPr lang="en-US" sz="2800" i="1" dirty="0"/>
          </a:p>
        </p:txBody>
      </p:sp>
    </p:spTree>
    <p:extLst>
      <p:ext uri="{BB962C8B-B14F-4D97-AF65-F5344CB8AC3E}">
        <p14:creationId xmlns:p14="http://schemas.microsoft.com/office/powerpoint/2010/main" val="7184451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5" end="5"/>
                                            </p:txEl>
                                          </p:spTgt>
                                        </p:tgtEl>
                                        <p:attrNameLst>
                                          <p:attrName>style.visibility</p:attrName>
                                        </p:attrNameLst>
                                      </p:cBhvr>
                                      <p:to>
                                        <p:strVal val="visible"/>
                                      </p:to>
                                    </p:set>
                                    <p:animEffect transition="in" filter="fade">
                                      <p:cBhvr>
                                        <p:cTn id="14" dur="1000"/>
                                        <p:tgtEl>
                                          <p:spTgt spid="6">
                                            <p:txEl>
                                              <p:pRg st="5" end="5"/>
                                            </p:txEl>
                                          </p:spTgt>
                                        </p:tgtEl>
                                      </p:cBhvr>
                                    </p:animEffect>
                                    <p:anim calcmode="lin" valueType="num">
                                      <p:cBhvr>
                                        <p:cTn id="1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1000"/>
                                        <p:tgtEl>
                                          <p:spTgt spid="6">
                                            <p:txEl>
                                              <p:pRg st="6" end="6"/>
                                            </p:txEl>
                                          </p:spTgt>
                                        </p:tgtEl>
                                      </p:cBhvr>
                                    </p:animEffect>
                                    <p:anim calcmode="lin" valueType="num">
                                      <p:cBhvr>
                                        <p:cTn id="2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2662" y="763577"/>
            <a:ext cx="8145517" cy="5262979"/>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“Approaching the matter </a:t>
            </a:r>
            <a:r>
              <a:rPr lang="en-US" sz="2800" dirty="0" err="1" smtClean="0">
                <a:latin typeface="Times New Roman" panose="02020603050405020304" pitchFamily="18" charset="0"/>
                <a:cs typeface="Times New Roman" panose="02020603050405020304" pitchFamily="18" charset="0"/>
              </a:rPr>
              <a:t>fromm</a:t>
            </a:r>
            <a:r>
              <a:rPr lang="en-US" sz="2800" dirty="0" smtClean="0">
                <a:latin typeface="Times New Roman" panose="02020603050405020304" pitchFamily="18" charset="0"/>
                <a:cs typeface="Times New Roman" panose="02020603050405020304" pitchFamily="18" charset="0"/>
              </a:rPr>
              <a:t> another way, science deals only with that which is timeless, repeatable at will, dependable, and universal. By this I mean that a scientist doing an experiment works only with those phenomena that are the same today as they were yesterday and as they will be tomorrow. He cannot deal with the unique, the thing that happens only once, for science relies for verification not upon one experiment but on repeated experiments.”</a:t>
            </a:r>
          </a:p>
          <a:p>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John Wood Sears</a:t>
            </a:r>
            <a:r>
              <a:rPr lang="en-US" sz="2800" i="1" dirty="0" smtClean="0">
                <a:latin typeface="Times New Roman" panose="02020603050405020304" pitchFamily="18" charset="0"/>
                <a:cs typeface="Times New Roman" panose="02020603050405020304" pitchFamily="18" charset="0"/>
              </a:rPr>
              <a:t>, Conflict and Harmony in Science and the Bible</a:t>
            </a:r>
            <a:r>
              <a:rPr lang="en-US" sz="2800" dirty="0" smtClean="0">
                <a:latin typeface="Times New Roman" panose="02020603050405020304" pitchFamily="18" charset="0"/>
                <a:cs typeface="Times New Roman" panose="02020603050405020304" pitchFamily="18" charset="0"/>
              </a:rPr>
              <a:t>, 22-23.</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03223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The Limitations</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591015"/>
            <a:ext cx="8382000" cy="4955203"/>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Scientific method is limited in at least 5 areas</a:t>
            </a:r>
          </a:p>
          <a:p>
            <a:pPr marL="971550" lvl="1" indent="-514350">
              <a:buFont typeface="+mj-lt"/>
              <a:buAutoNum type="arabicPeriod"/>
            </a:pPr>
            <a:r>
              <a:rPr lang="en-US" sz="2400" dirty="0" smtClean="0">
                <a:solidFill>
                  <a:srgbClr val="C00000"/>
                </a:solidFill>
                <a:latin typeface="Arial Narrow" panose="020B0606020202030204" pitchFamily="34" charset="0"/>
              </a:rPr>
              <a:t>Limited to the senses</a:t>
            </a:r>
          </a:p>
          <a:p>
            <a:pPr marL="971550" lvl="1" indent="-514350">
              <a:buFont typeface="+mj-lt"/>
              <a:buAutoNum type="arabicPeriod"/>
            </a:pPr>
            <a:r>
              <a:rPr lang="en-US" sz="2400" dirty="0" smtClean="0">
                <a:solidFill>
                  <a:srgbClr val="C00000"/>
                </a:solidFill>
                <a:latin typeface="Arial Narrow" panose="020B0606020202030204" pitchFamily="34" charset="0"/>
              </a:rPr>
              <a:t>Not capable of determining what is ethical or moral</a:t>
            </a:r>
          </a:p>
          <a:p>
            <a:pPr marL="971550" lvl="1" indent="-514350">
              <a:buFont typeface="+mj-lt"/>
              <a:buAutoNum type="arabicPeriod"/>
            </a:pPr>
            <a:r>
              <a:rPr lang="en-US" sz="2400" dirty="0" smtClean="0">
                <a:solidFill>
                  <a:srgbClr val="C00000"/>
                </a:solidFill>
                <a:latin typeface="Arial Narrow" panose="020B0606020202030204" pitchFamily="34" charset="0"/>
              </a:rPr>
              <a:t>Limited to the present</a:t>
            </a:r>
          </a:p>
          <a:p>
            <a:pPr marL="971550" lvl="1" indent="-514350">
              <a:buFont typeface="+mj-lt"/>
              <a:buAutoNum type="arabicPeriod"/>
            </a:pPr>
            <a:r>
              <a:rPr lang="en-US" sz="2400" dirty="0" smtClean="0">
                <a:solidFill>
                  <a:srgbClr val="C00000"/>
                </a:solidFill>
                <a:latin typeface="Arial Narrow" panose="020B0606020202030204" pitchFamily="34" charset="0"/>
              </a:rPr>
              <a:t>Limited to telling us “how” a process functions, not “why”</a:t>
            </a:r>
          </a:p>
          <a:p>
            <a:pPr marL="1428750" lvl="2" indent="-514350">
              <a:buFont typeface="+mj-lt"/>
              <a:buAutoNum type="alphaLcPeriod"/>
            </a:pPr>
            <a:r>
              <a:rPr lang="en-US" sz="2400" dirty="0" smtClean="0">
                <a:solidFill>
                  <a:srgbClr val="0070C0"/>
                </a:solidFill>
                <a:latin typeface="Arial Narrow" panose="020B0606020202030204" pitchFamily="34" charset="0"/>
              </a:rPr>
              <a:t>“Science can give us the ‘know-how,’ but it cannot give us the ‘know-why’.” (J.N. Hawthorne</a:t>
            </a:r>
            <a:r>
              <a:rPr lang="en-US" sz="2400" i="1" dirty="0" smtClean="0">
                <a:solidFill>
                  <a:srgbClr val="0070C0"/>
                </a:solidFill>
                <a:latin typeface="Arial Narrow" panose="020B0606020202030204" pitchFamily="34" charset="0"/>
              </a:rPr>
              <a:t>, Questions of Science and Faith</a:t>
            </a:r>
            <a:r>
              <a:rPr lang="en-US" sz="2400" dirty="0" smtClean="0">
                <a:solidFill>
                  <a:srgbClr val="0070C0"/>
                </a:solidFill>
                <a:latin typeface="Arial Narrow" panose="020B0606020202030204" pitchFamily="34" charset="0"/>
              </a:rPr>
              <a:t>, 4)</a:t>
            </a:r>
          </a:p>
          <a:p>
            <a:pPr marL="1428750" lvl="2" indent="-514350">
              <a:buFont typeface="+mj-lt"/>
              <a:buAutoNum type="alphaLcPeriod"/>
            </a:pPr>
            <a:r>
              <a:rPr lang="en-US" sz="2400" dirty="0" smtClean="0">
                <a:solidFill>
                  <a:srgbClr val="0070C0"/>
                </a:solidFill>
                <a:latin typeface="Arial Narrow" panose="020B0606020202030204" pitchFamily="34" charset="0"/>
              </a:rPr>
              <a:t>Scientist can explain how many of the natural laws function, but cannot tell us WHY they so function</a:t>
            </a:r>
          </a:p>
          <a:p>
            <a:pPr marL="1428750" lvl="2" indent="-514350">
              <a:buFont typeface="+mj-lt"/>
              <a:buAutoNum type="alphaLcPeriod"/>
            </a:pPr>
            <a:r>
              <a:rPr lang="en-US" sz="2400" dirty="0" smtClean="0">
                <a:solidFill>
                  <a:srgbClr val="0070C0"/>
                </a:solidFill>
                <a:latin typeface="Arial Narrow" panose="020B0606020202030204" pitchFamily="34" charset="0"/>
              </a:rPr>
              <a:t>“The more learned the man, the better he knows how little it is really possible to explain.” (F. </a:t>
            </a:r>
            <a:r>
              <a:rPr lang="en-US" sz="2400" dirty="0" err="1" smtClean="0">
                <a:solidFill>
                  <a:srgbClr val="0070C0"/>
                </a:solidFill>
                <a:latin typeface="Arial Narrow" panose="020B0606020202030204" pitchFamily="34" charset="0"/>
              </a:rPr>
              <a:t>Bettex</a:t>
            </a:r>
            <a:r>
              <a:rPr lang="en-US" sz="2400" dirty="0" smtClean="0">
                <a:solidFill>
                  <a:srgbClr val="0070C0"/>
                </a:solidFill>
                <a:latin typeface="Arial Narrow" panose="020B0606020202030204" pitchFamily="34" charset="0"/>
              </a:rPr>
              <a:t>, </a:t>
            </a:r>
            <a:r>
              <a:rPr lang="en-US" sz="2400" i="1" dirty="0" smtClean="0">
                <a:solidFill>
                  <a:srgbClr val="0070C0"/>
                </a:solidFill>
                <a:latin typeface="Arial Narrow" panose="020B0606020202030204" pitchFamily="34" charset="0"/>
              </a:rPr>
              <a:t>Science and Christianity,</a:t>
            </a:r>
            <a:r>
              <a:rPr lang="en-US" sz="2400" dirty="0" smtClean="0">
                <a:solidFill>
                  <a:srgbClr val="0070C0"/>
                </a:solidFill>
                <a:latin typeface="Arial Narrow" panose="020B0606020202030204" pitchFamily="34" charset="0"/>
              </a:rPr>
              <a:t> 138)</a:t>
            </a:r>
            <a:endParaRPr lang="en-US" sz="2400" dirty="0">
              <a:solidFill>
                <a:srgbClr val="0070C0"/>
              </a:solidFill>
              <a:latin typeface="Arial Narrow" panose="020B0606020202030204" pitchFamily="34" charset="0"/>
            </a:endParaRPr>
          </a:p>
        </p:txBody>
      </p:sp>
      <p:sp>
        <p:nvSpPr>
          <p:cNvPr id="3" name="TextBox 2"/>
          <p:cNvSpPr txBox="1"/>
          <p:nvPr/>
        </p:nvSpPr>
        <p:spPr>
          <a:xfrm>
            <a:off x="2581078" y="1067795"/>
            <a:ext cx="3928448" cy="523220"/>
          </a:xfrm>
          <a:prstGeom prst="rect">
            <a:avLst/>
          </a:prstGeom>
          <a:solidFill>
            <a:schemeClr val="bg1"/>
          </a:solidFill>
          <a:ln>
            <a:solidFill>
              <a:srgbClr val="C00000"/>
            </a:solidFill>
          </a:ln>
        </p:spPr>
        <p:txBody>
          <a:bodyPr wrap="none" rtlCol="0">
            <a:spAutoFit/>
          </a:bodyPr>
          <a:lstStyle/>
          <a:p>
            <a:r>
              <a:rPr lang="en-US" sz="2800" i="1" dirty="0" smtClean="0"/>
              <a:t>The Limitations of Science</a:t>
            </a:r>
            <a:endParaRPr lang="en-US" sz="2800" i="1" dirty="0"/>
          </a:p>
        </p:txBody>
      </p:sp>
    </p:spTree>
    <p:extLst>
      <p:ext uri="{BB962C8B-B14F-4D97-AF65-F5344CB8AC3E}">
        <p14:creationId xmlns:p14="http://schemas.microsoft.com/office/powerpoint/2010/main" val="11335045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fade">
                                      <p:cBhvr>
                                        <p:cTn id="14" dur="1000"/>
                                        <p:tgtEl>
                                          <p:spTgt spid="6">
                                            <p:txEl>
                                              <p:pRg st="6" end="6"/>
                                            </p:txEl>
                                          </p:spTgt>
                                        </p:tgtEl>
                                      </p:cBhvr>
                                    </p:animEffect>
                                    <p:anim calcmode="lin" valueType="num">
                                      <p:cBhvr>
                                        <p:cTn id="1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animEffect transition="in" filter="fade">
                                      <p:cBhvr>
                                        <p:cTn id="21" dur="1000"/>
                                        <p:tgtEl>
                                          <p:spTgt spid="6">
                                            <p:txEl>
                                              <p:pRg st="7" end="7"/>
                                            </p:txEl>
                                          </p:spTgt>
                                        </p:tgtEl>
                                      </p:cBhvr>
                                    </p:animEffect>
                                    <p:anim calcmode="lin" valueType="num">
                                      <p:cBhvr>
                                        <p:cTn id="22"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The Limitations</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591015"/>
            <a:ext cx="8382000" cy="2369880"/>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Scientific method is limited in at least 5 areas</a:t>
            </a:r>
          </a:p>
          <a:p>
            <a:pPr marL="971550" lvl="1" indent="-514350">
              <a:buFont typeface="+mj-lt"/>
              <a:buAutoNum type="arabicPeriod"/>
            </a:pPr>
            <a:r>
              <a:rPr lang="en-US" sz="2400" dirty="0" smtClean="0">
                <a:solidFill>
                  <a:srgbClr val="C00000"/>
                </a:solidFill>
                <a:latin typeface="Arial Narrow" panose="020B0606020202030204" pitchFamily="34" charset="0"/>
              </a:rPr>
              <a:t>Limited to the senses</a:t>
            </a:r>
          </a:p>
          <a:p>
            <a:pPr marL="971550" lvl="1" indent="-514350">
              <a:buFont typeface="+mj-lt"/>
              <a:buAutoNum type="arabicPeriod"/>
            </a:pPr>
            <a:r>
              <a:rPr lang="en-US" sz="2400" dirty="0" smtClean="0">
                <a:solidFill>
                  <a:srgbClr val="C00000"/>
                </a:solidFill>
                <a:latin typeface="Arial Narrow" panose="020B0606020202030204" pitchFamily="34" charset="0"/>
              </a:rPr>
              <a:t>Not capable of determining what is ethical or moral</a:t>
            </a:r>
          </a:p>
          <a:p>
            <a:pPr marL="971550" lvl="1" indent="-514350">
              <a:buFont typeface="+mj-lt"/>
              <a:buAutoNum type="arabicPeriod"/>
            </a:pPr>
            <a:r>
              <a:rPr lang="en-US" sz="2400" dirty="0" smtClean="0">
                <a:solidFill>
                  <a:srgbClr val="C00000"/>
                </a:solidFill>
                <a:latin typeface="Arial Narrow" panose="020B0606020202030204" pitchFamily="34" charset="0"/>
              </a:rPr>
              <a:t>Limited to the present</a:t>
            </a:r>
          </a:p>
          <a:p>
            <a:pPr marL="971550" lvl="1" indent="-514350">
              <a:buFont typeface="+mj-lt"/>
              <a:buAutoNum type="arabicPeriod"/>
            </a:pPr>
            <a:r>
              <a:rPr lang="en-US" sz="2400" dirty="0" smtClean="0">
                <a:solidFill>
                  <a:srgbClr val="C00000"/>
                </a:solidFill>
                <a:latin typeface="Arial Narrow" panose="020B0606020202030204" pitchFamily="34" charset="0"/>
              </a:rPr>
              <a:t>Limited to telling us “how” a process functions, not “why”</a:t>
            </a:r>
          </a:p>
          <a:p>
            <a:pPr marL="971550" lvl="1" indent="-514350">
              <a:buFont typeface="+mj-lt"/>
              <a:buAutoNum type="arabicPeriod"/>
            </a:pPr>
            <a:r>
              <a:rPr lang="en-US" sz="2400" dirty="0" smtClean="0">
                <a:solidFill>
                  <a:srgbClr val="C00000"/>
                </a:solidFill>
                <a:latin typeface="Arial Narrow" panose="020B0606020202030204" pitchFamily="34" charset="0"/>
              </a:rPr>
              <a:t>Limited by basic assumptions</a:t>
            </a:r>
          </a:p>
        </p:txBody>
      </p:sp>
      <p:sp>
        <p:nvSpPr>
          <p:cNvPr id="3" name="TextBox 2"/>
          <p:cNvSpPr txBox="1"/>
          <p:nvPr/>
        </p:nvSpPr>
        <p:spPr>
          <a:xfrm>
            <a:off x="2581078" y="1067795"/>
            <a:ext cx="3928448" cy="523220"/>
          </a:xfrm>
          <a:prstGeom prst="rect">
            <a:avLst/>
          </a:prstGeom>
          <a:solidFill>
            <a:schemeClr val="bg1"/>
          </a:solidFill>
          <a:ln>
            <a:solidFill>
              <a:srgbClr val="C00000"/>
            </a:solidFill>
          </a:ln>
        </p:spPr>
        <p:txBody>
          <a:bodyPr wrap="none" rtlCol="0">
            <a:spAutoFit/>
          </a:bodyPr>
          <a:lstStyle/>
          <a:p>
            <a:r>
              <a:rPr lang="en-US" sz="2800" i="1" dirty="0" smtClean="0"/>
              <a:t>The Limitations of Science</a:t>
            </a:r>
            <a:endParaRPr lang="en-US" sz="2800" i="1" dirty="0"/>
          </a:p>
        </p:txBody>
      </p:sp>
    </p:spTree>
    <p:extLst>
      <p:ext uri="{BB962C8B-B14F-4D97-AF65-F5344CB8AC3E}">
        <p14:creationId xmlns:p14="http://schemas.microsoft.com/office/powerpoint/2010/main" val="1365639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4499" y="1923401"/>
            <a:ext cx="1954924" cy="523220"/>
          </a:xfrm>
          <a:prstGeom prst="rect">
            <a:avLst/>
          </a:prstGeom>
          <a:noFill/>
        </p:spPr>
        <p:txBody>
          <a:bodyPr wrap="square" rtlCol="0">
            <a:spAutoFit/>
          </a:bodyPr>
          <a:lstStyle/>
          <a:p>
            <a:pPr algn="ctr"/>
            <a:r>
              <a:rPr lang="en-US" sz="2800" dirty="0" smtClean="0"/>
              <a:t>Scientist</a:t>
            </a:r>
            <a:endParaRPr lang="en-US" sz="2800" dirty="0"/>
          </a:p>
        </p:txBody>
      </p:sp>
      <p:sp>
        <p:nvSpPr>
          <p:cNvPr id="3" name="TextBox 2"/>
          <p:cNvSpPr txBox="1"/>
          <p:nvPr/>
        </p:nvSpPr>
        <p:spPr>
          <a:xfrm>
            <a:off x="252248" y="262759"/>
            <a:ext cx="8481849" cy="1077218"/>
          </a:xfrm>
          <a:prstGeom prst="rect">
            <a:avLst/>
          </a:prstGeom>
          <a:solidFill>
            <a:srgbClr val="002060"/>
          </a:solidFill>
        </p:spPr>
        <p:txBody>
          <a:bodyPr wrap="square" rtlCol="0">
            <a:spAutoFit/>
          </a:bodyPr>
          <a:lstStyle/>
          <a:p>
            <a:pPr algn="ctr"/>
            <a:r>
              <a:rPr lang="en-US" sz="3200" b="1" dirty="0" smtClean="0">
                <a:solidFill>
                  <a:schemeClr val="accent4">
                    <a:lumMod val="20000"/>
                    <a:lumOff val="80000"/>
                  </a:schemeClr>
                </a:solidFill>
              </a:rPr>
              <a:t>Assumptions Stand Between the Scientist and the Physical World</a:t>
            </a:r>
            <a:endParaRPr lang="en-US" sz="3200" b="1" dirty="0">
              <a:solidFill>
                <a:schemeClr val="accent4">
                  <a:lumMod val="20000"/>
                  <a:lumOff val="80000"/>
                </a:schemeClr>
              </a:solidFill>
            </a:endParaRPr>
          </a:p>
        </p:txBody>
      </p:sp>
      <p:sp>
        <p:nvSpPr>
          <p:cNvPr id="4" name="TextBox 3"/>
          <p:cNvSpPr txBox="1"/>
          <p:nvPr/>
        </p:nvSpPr>
        <p:spPr>
          <a:xfrm>
            <a:off x="2850932" y="1923401"/>
            <a:ext cx="2674883" cy="523220"/>
          </a:xfrm>
          <a:prstGeom prst="rect">
            <a:avLst/>
          </a:prstGeom>
          <a:noFill/>
          <a:ln w="38100">
            <a:solidFill>
              <a:srgbClr val="002060"/>
            </a:solidFill>
          </a:ln>
        </p:spPr>
        <p:txBody>
          <a:bodyPr wrap="square" rtlCol="0">
            <a:spAutoFit/>
          </a:bodyPr>
          <a:lstStyle/>
          <a:p>
            <a:pPr algn="ctr"/>
            <a:r>
              <a:rPr lang="en-US" sz="2800" dirty="0" smtClean="0"/>
              <a:t>Assumptions</a:t>
            </a:r>
            <a:endParaRPr lang="en-US" sz="2800" dirty="0"/>
          </a:p>
        </p:txBody>
      </p:sp>
      <p:sp>
        <p:nvSpPr>
          <p:cNvPr id="5" name="TextBox 4"/>
          <p:cNvSpPr txBox="1"/>
          <p:nvPr/>
        </p:nvSpPr>
        <p:spPr>
          <a:xfrm>
            <a:off x="6232634" y="1923401"/>
            <a:ext cx="2596057" cy="523220"/>
          </a:xfrm>
          <a:prstGeom prst="rect">
            <a:avLst/>
          </a:prstGeom>
          <a:noFill/>
        </p:spPr>
        <p:txBody>
          <a:bodyPr wrap="square" rtlCol="0">
            <a:spAutoFit/>
          </a:bodyPr>
          <a:lstStyle/>
          <a:p>
            <a:pPr algn="ctr"/>
            <a:r>
              <a:rPr lang="en-US" sz="2800" dirty="0" smtClean="0"/>
              <a:t>Physical World</a:t>
            </a:r>
            <a:endParaRPr lang="en-US" sz="2800" dirty="0"/>
          </a:p>
        </p:txBody>
      </p:sp>
      <p:cxnSp>
        <p:nvCxnSpPr>
          <p:cNvPr id="7" name="Straight Arrow Connector 6"/>
          <p:cNvCxnSpPr/>
          <p:nvPr/>
        </p:nvCxnSpPr>
        <p:spPr>
          <a:xfrm>
            <a:off x="2144113" y="2185011"/>
            <a:ext cx="54653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686096" y="2189117"/>
            <a:ext cx="54653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002927" y="2543939"/>
            <a:ext cx="4225159" cy="338554"/>
          </a:xfrm>
          <a:prstGeom prst="rect">
            <a:avLst/>
          </a:prstGeom>
          <a:noFill/>
        </p:spPr>
        <p:txBody>
          <a:bodyPr wrap="square" rtlCol="0">
            <a:spAutoFit/>
          </a:bodyPr>
          <a:lstStyle/>
          <a:p>
            <a:pPr algn="r"/>
            <a:r>
              <a:rPr lang="en-US" sz="1600" dirty="0" smtClean="0"/>
              <a:t>Roger Dickson, </a:t>
            </a:r>
            <a:r>
              <a:rPr lang="en-US" sz="1600" i="1" dirty="0" smtClean="0"/>
              <a:t>The Fall of Unbelief,</a:t>
            </a:r>
            <a:r>
              <a:rPr lang="en-US" sz="1600" dirty="0" smtClean="0"/>
              <a:t> 135</a:t>
            </a:r>
            <a:endParaRPr lang="en-US" sz="1600" dirty="0"/>
          </a:p>
        </p:txBody>
      </p:sp>
      <p:sp>
        <p:nvSpPr>
          <p:cNvPr id="10" name="TextBox 9"/>
          <p:cNvSpPr txBox="1"/>
          <p:nvPr/>
        </p:nvSpPr>
        <p:spPr>
          <a:xfrm>
            <a:off x="294299" y="2979811"/>
            <a:ext cx="8849701" cy="3293209"/>
          </a:xfrm>
          <a:prstGeom prst="rect">
            <a:avLst/>
          </a:prstGeom>
          <a:noFill/>
        </p:spPr>
        <p:txBody>
          <a:bodyPr wrap="square" rtlCol="0">
            <a:spAutoFit/>
          </a:bodyPr>
          <a:lstStyle/>
          <a:p>
            <a:pPr marL="457200" indent="-457200">
              <a:buFont typeface="+mj-lt"/>
              <a:buAutoNum type="arabicPeriod"/>
            </a:pPr>
            <a:r>
              <a:rPr lang="en-US" sz="2400" b="1" dirty="0" smtClean="0">
                <a:latin typeface="Arial Narrow" panose="020B0606020202030204" pitchFamily="34" charset="0"/>
              </a:rPr>
              <a:t>Assumes his senses do not deceive him</a:t>
            </a:r>
          </a:p>
          <a:p>
            <a:pPr marL="914400" lvl="1" indent="-457200">
              <a:buFont typeface="Arial" panose="020B0604020202020204" pitchFamily="34" charset="0"/>
              <a:buChar char="•"/>
            </a:pPr>
            <a:r>
              <a:rPr lang="en-US" sz="2200" i="1" dirty="0" smtClean="0">
                <a:latin typeface="Arial Narrow" panose="020B0606020202030204" pitchFamily="34" charset="0"/>
              </a:rPr>
              <a:t>Limited to the sense of perception</a:t>
            </a:r>
          </a:p>
          <a:p>
            <a:pPr marL="914400" lvl="1" indent="-457200">
              <a:buFont typeface="Arial" panose="020B0604020202020204" pitchFamily="34" charset="0"/>
              <a:buChar char="•"/>
            </a:pPr>
            <a:r>
              <a:rPr lang="en-US" sz="2200" i="1" dirty="0" smtClean="0">
                <a:latin typeface="Arial Narrow" panose="020B0606020202030204" pitchFamily="34" charset="0"/>
              </a:rPr>
              <a:t>Assumes his perception is correct</a:t>
            </a:r>
          </a:p>
          <a:p>
            <a:pPr marL="457200" indent="-457200">
              <a:buFont typeface="+mj-lt"/>
              <a:buAutoNum type="arabicPeriod"/>
            </a:pPr>
            <a:r>
              <a:rPr lang="en-US" sz="2400" b="1" dirty="0" smtClean="0">
                <a:latin typeface="Arial Narrow" panose="020B0606020202030204" pitchFamily="34" charset="0"/>
              </a:rPr>
              <a:t>Assumes uniformity</a:t>
            </a:r>
          </a:p>
          <a:p>
            <a:pPr marL="914400" lvl="1" indent="-457200">
              <a:buFont typeface="Arial" panose="020B0604020202020204" pitchFamily="34" charset="0"/>
              <a:buChar char="•"/>
            </a:pPr>
            <a:r>
              <a:rPr lang="en-US" sz="2200" i="1" dirty="0" smtClean="0">
                <a:latin typeface="Arial Narrow" panose="020B0606020202030204" pitchFamily="34" charset="0"/>
              </a:rPr>
              <a:t>Almost all scientific investigation follows uniformitarianism</a:t>
            </a:r>
          </a:p>
          <a:p>
            <a:pPr marL="914400" lvl="1" indent="-457200">
              <a:buFont typeface="Arial" panose="020B0604020202020204" pitchFamily="34" charset="0"/>
              <a:buChar char="•"/>
            </a:pPr>
            <a:r>
              <a:rPr lang="en-US" sz="2200" i="1" dirty="0" smtClean="0">
                <a:latin typeface="Arial Narrow" panose="020B0606020202030204" pitchFamily="34" charset="0"/>
              </a:rPr>
              <a:t>Idea: things have always happened in past as they are now</a:t>
            </a:r>
          </a:p>
          <a:p>
            <a:pPr marL="457200" indent="-457200">
              <a:buFont typeface="+mj-lt"/>
              <a:buAutoNum type="arabicPeriod"/>
            </a:pPr>
            <a:r>
              <a:rPr lang="en-US" sz="2400" b="1" dirty="0" smtClean="0">
                <a:latin typeface="Arial Narrow" panose="020B0606020202030204" pitchFamily="34" charset="0"/>
              </a:rPr>
              <a:t>Assumes matter has always been constituted in same manner as we see it today</a:t>
            </a:r>
          </a:p>
          <a:p>
            <a:pPr marL="457200" indent="-457200">
              <a:buFont typeface="+mj-lt"/>
              <a:buAutoNum type="arabicPeriod"/>
            </a:pPr>
            <a:r>
              <a:rPr lang="en-US" sz="2400" b="1" dirty="0" smtClean="0">
                <a:latin typeface="Arial Narrow" panose="020B0606020202030204" pitchFamily="34" charset="0"/>
              </a:rPr>
              <a:t>Assumes that theory of evolution is true</a:t>
            </a:r>
            <a:endParaRPr lang="en-US" sz="2400" b="1" dirty="0">
              <a:latin typeface="Arial Narrow" panose="020B0606020202030204" pitchFamily="34" charset="0"/>
            </a:endParaRPr>
          </a:p>
        </p:txBody>
      </p:sp>
      <p:sp>
        <p:nvSpPr>
          <p:cNvPr id="11" name="TextBox 10"/>
          <p:cNvSpPr txBox="1"/>
          <p:nvPr/>
        </p:nvSpPr>
        <p:spPr>
          <a:xfrm>
            <a:off x="462455" y="6273020"/>
            <a:ext cx="8366236" cy="523220"/>
          </a:xfrm>
          <a:prstGeom prst="rect">
            <a:avLst/>
          </a:prstGeom>
          <a:solidFill>
            <a:schemeClr val="tx1"/>
          </a:solidFill>
        </p:spPr>
        <p:txBody>
          <a:bodyPr wrap="square" rtlCol="0">
            <a:spAutoFit/>
          </a:bodyPr>
          <a:lstStyle/>
          <a:p>
            <a:pPr algn="ctr"/>
            <a:r>
              <a:rPr lang="en-US" sz="2800" b="1" dirty="0" smtClean="0">
                <a:solidFill>
                  <a:srgbClr val="FFFF00"/>
                </a:solidFill>
              </a:rPr>
              <a:t>PROBLEM: ASSUMPTIONS ARE ALWAYS CHANGING!</a:t>
            </a:r>
            <a:endParaRPr lang="en-US" sz="2800" b="1" dirty="0">
              <a:solidFill>
                <a:srgbClr val="FFFF00"/>
              </a:solidFill>
            </a:endParaRPr>
          </a:p>
        </p:txBody>
      </p:sp>
    </p:spTree>
    <p:extLst>
      <p:ext uri="{BB962C8B-B14F-4D97-AF65-F5344CB8AC3E}">
        <p14:creationId xmlns:p14="http://schemas.microsoft.com/office/powerpoint/2010/main" val="4214990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fade">
                                      <p:cBhvr>
                                        <p:cTn id="42" dur="1000"/>
                                        <p:tgtEl>
                                          <p:spTgt spid="10">
                                            <p:txEl>
                                              <p:pRg st="5" end="5"/>
                                            </p:txEl>
                                          </p:spTgt>
                                        </p:tgtEl>
                                      </p:cBhvr>
                                    </p:animEffect>
                                    <p:anim calcmode="lin" valueType="num">
                                      <p:cBhvr>
                                        <p:cTn id="4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0">
                                            <p:txEl>
                                              <p:pRg st="6" end="6"/>
                                            </p:txEl>
                                          </p:spTgt>
                                        </p:tgtEl>
                                        <p:attrNameLst>
                                          <p:attrName>style.visibility</p:attrName>
                                        </p:attrNameLst>
                                      </p:cBhvr>
                                      <p:to>
                                        <p:strVal val="visible"/>
                                      </p:to>
                                    </p:set>
                                    <p:animEffect transition="in" filter="fade">
                                      <p:cBhvr>
                                        <p:cTn id="49" dur="1000"/>
                                        <p:tgtEl>
                                          <p:spTgt spid="10">
                                            <p:txEl>
                                              <p:pRg st="6" end="6"/>
                                            </p:txEl>
                                          </p:spTgt>
                                        </p:tgtEl>
                                      </p:cBhvr>
                                    </p:animEffect>
                                    <p:anim calcmode="lin" valueType="num">
                                      <p:cBhvr>
                                        <p:cTn id="50"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0">
                                            <p:txEl>
                                              <p:pRg st="7" end="7"/>
                                            </p:txEl>
                                          </p:spTgt>
                                        </p:tgtEl>
                                        <p:attrNameLst>
                                          <p:attrName>style.visibility</p:attrName>
                                        </p:attrNameLst>
                                      </p:cBhvr>
                                      <p:to>
                                        <p:strVal val="visible"/>
                                      </p:to>
                                    </p:set>
                                    <p:animEffect transition="in" filter="fade">
                                      <p:cBhvr>
                                        <p:cTn id="56" dur="1000"/>
                                        <p:tgtEl>
                                          <p:spTgt spid="10">
                                            <p:txEl>
                                              <p:pRg st="7" end="7"/>
                                            </p:txEl>
                                          </p:spTgt>
                                        </p:tgtEl>
                                      </p:cBhvr>
                                    </p:animEffect>
                                    <p:anim calcmode="lin" valueType="num">
                                      <p:cBhvr>
                                        <p:cTn id="57" dur="1000" fill="hold"/>
                                        <p:tgtEl>
                                          <p:spTgt spid="10">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10">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6" presetClass="entr" presetSubtype="37"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barn(outVertical)">
                                      <p:cBhvr>
                                        <p:cTn id="6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5"/>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7255" y="2017986"/>
            <a:ext cx="7756635" cy="3108543"/>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“The answer is that we do not know and probably never will. The origin of life occurred more than three </a:t>
            </a:r>
            <a:r>
              <a:rPr lang="en-US" sz="2800" i="1" dirty="0" smtClean="0">
                <a:latin typeface="Times New Roman" panose="02020603050405020304" pitchFamily="18" charset="0"/>
                <a:cs typeface="Times New Roman" panose="02020603050405020304" pitchFamily="18" charset="0"/>
              </a:rPr>
              <a:t>billion</a:t>
            </a:r>
            <a:r>
              <a:rPr lang="en-US" sz="2800" dirty="0" smtClean="0">
                <a:latin typeface="Times New Roman" panose="02020603050405020304" pitchFamily="18" charset="0"/>
                <a:cs typeface="Times New Roman" panose="02020603050405020304" pitchFamily="18" charset="0"/>
              </a:rPr>
              <a:t> years ago and was not the type of happening to leave a clear indication of its course of events in the fossil record. Why, then, do we discuss the question at all? The best we can do is to point out what </a:t>
            </a:r>
            <a:r>
              <a:rPr lang="en-US" sz="2800" i="1" dirty="0" smtClean="0">
                <a:latin typeface="Times New Roman" panose="02020603050405020304" pitchFamily="18" charset="0"/>
                <a:cs typeface="Times New Roman" panose="02020603050405020304" pitchFamily="18" charset="0"/>
              </a:rPr>
              <a:t>might</a:t>
            </a:r>
            <a:r>
              <a:rPr lang="en-US" sz="2800" dirty="0" smtClean="0">
                <a:latin typeface="Times New Roman" panose="02020603050405020304" pitchFamily="18" charset="0"/>
                <a:cs typeface="Times New Roman" panose="02020603050405020304" pitchFamily="18" charset="0"/>
              </a:rPr>
              <a:t> have happened.”</a:t>
            </a:r>
            <a:endParaRPr lang="en-US" sz="28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986454" y="5765714"/>
            <a:ext cx="7683062" cy="461665"/>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Paul Amos Moody, Ph.D., </a:t>
            </a:r>
            <a:r>
              <a:rPr lang="en-US" sz="2400" i="1" dirty="0" smtClean="0">
                <a:latin typeface="Times New Roman" panose="02020603050405020304" pitchFamily="18" charset="0"/>
                <a:cs typeface="Times New Roman" panose="02020603050405020304" pitchFamily="18" charset="0"/>
              </a:rPr>
              <a:t>Introduction to Evolution</a:t>
            </a:r>
            <a:r>
              <a:rPr lang="en-US" sz="2400" dirty="0" smtClean="0">
                <a:latin typeface="Times New Roman" panose="02020603050405020304" pitchFamily="18" charset="0"/>
                <a:cs typeface="Times New Roman" panose="02020603050405020304" pitchFamily="18" charset="0"/>
              </a:rPr>
              <a:t>, 115</a:t>
            </a:r>
            <a:endParaRPr lang="en-US" sz="2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10516" y="21025"/>
            <a:ext cx="5559967" cy="523220"/>
          </a:xfrm>
          <a:prstGeom prst="rect">
            <a:avLst/>
          </a:prstGeom>
          <a:solidFill>
            <a:schemeClr val="tx1"/>
          </a:solidFill>
        </p:spPr>
        <p:txBody>
          <a:bodyPr wrap="square" rtlCol="0">
            <a:spAutoFit/>
          </a:bodyPr>
          <a:lstStyle/>
          <a:p>
            <a:r>
              <a:rPr lang="en-US" sz="2800" dirty="0" smtClean="0">
                <a:solidFill>
                  <a:srgbClr val="FFFF00"/>
                </a:solidFill>
              </a:rPr>
              <a:t>An Evolutionist Admits Assumptions:</a:t>
            </a:r>
            <a:endParaRPr lang="en-US" sz="2800" dirty="0">
              <a:solidFill>
                <a:srgbClr val="FFFF00"/>
              </a:solidFill>
            </a:endParaRPr>
          </a:p>
        </p:txBody>
      </p:sp>
      <p:sp>
        <p:nvSpPr>
          <p:cNvPr id="5" name="TextBox 4"/>
          <p:cNvSpPr txBox="1"/>
          <p:nvPr/>
        </p:nvSpPr>
        <p:spPr>
          <a:xfrm>
            <a:off x="872358" y="1211565"/>
            <a:ext cx="7252138" cy="584775"/>
          </a:xfrm>
          <a:prstGeom prst="rect">
            <a:avLst/>
          </a:prstGeom>
          <a:noFill/>
        </p:spPr>
        <p:txBody>
          <a:bodyPr wrap="square" rtlCol="0">
            <a:spAutoFit/>
          </a:bodyPr>
          <a:lstStyle/>
          <a:p>
            <a:pPr algn="ctr"/>
            <a:r>
              <a:rPr lang="en-US" sz="3200" b="1" dirty="0" smtClean="0">
                <a:latin typeface="Times New Roman" panose="02020603050405020304" pitchFamily="18" charset="0"/>
                <a:cs typeface="Times New Roman" panose="02020603050405020304" pitchFamily="18" charset="0"/>
              </a:rPr>
              <a:t>How Did Life On Earth Begin?</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14373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smtClean="0">
                <a:solidFill>
                  <a:prstClr val="black"/>
                </a:solidFill>
                <a:latin typeface="Baskerville Old Face" panose="02020602080505020303" pitchFamily="18" charset="0"/>
              </a:rPr>
              <a:t>The Limitations</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591015"/>
            <a:ext cx="8382000" cy="5016758"/>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Scientific method is limited in at least 5 areas</a:t>
            </a:r>
          </a:p>
          <a:p>
            <a:pPr marL="514350" indent="-514350">
              <a:buFontTx/>
              <a:buAutoNum type="alphaUcPeriod"/>
            </a:pPr>
            <a:r>
              <a:rPr lang="en-US" sz="2800" b="1" dirty="0" smtClean="0">
                <a:latin typeface="Arial Narrow" panose="020B0606020202030204" pitchFamily="34" charset="0"/>
              </a:rPr>
              <a:t>“The science god”</a:t>
            </a:r>
          </a:p>
          <a:p>
            <a:pPr marL="971550" lvl="1" indent="-514350">
              <a:buFont typeface="+mj-lt"/>
              <a:buAutoNum type="arabicPeriod"/>
            </a:pPr>
            <a:r>
              <a:rPr lang="en-US" sz="2400" dirty="0" smtClean="0">
                <a:solidFill>
                  <a:srgbClr val="C00000"/>
                </a:solidFill>
                <a:latin typeface="Arial Narrow" panose="020B0606020202030204" pitchFamily="34" charset="0"/>
              </a:rPr>
              <a:t>Some are lead to believe that “science” is our </a:t>
            </a:r>
            <a:r>
              <a:rPr lang="en-US" sz="2400" b="1" u="sng" dirty="0" smtClean="0">
                <a:solidFill>
                  <a:srgbClr val="C00000"/>
                </a:solidFill>
                <a:latin typeface="Arial Narrow" panose="020B0606020202030204" pitchFamily="34" charset="0"/>
              </a:rPr>
              <a:t>only</a:t>
            </a:r>
            <a:r>
              <a:rPr lang="en-US" sz="2400" dirty="0" smtClean="0">
                <a:solidFill>
                  <a:srgbClr val="C00000"/>
                </a:solidFill>
                <a:latin typeface="Arial Narrow" panose="020B0606020202030204" pitchFamily="34" charset="0"/>
              </a:rPr>
              <a:t> source of truth.</a:t>
            </a:r>
          </a:p>
          <a:p>
            <a:pPr marL="971550" lvl="1" indent="-514350">
              <a:buFont typeface="+mj-lt"/>
              <a:buAutoNum type="arabicPeriod"/>
            </a:pPr>
            <a:r>
              <a:rPr lang="en-US" sz="2400" dirty="0" smtClean="0">
                <a:solidFill>
                  <a:srgbClr val="C00000"/>
                </a:solidFill>
                <a:latin typeface="Arial Narrow" panose="020B0606020202030204" pitchFamily="34" charset="0"/>
              </a:rPr>
              <a:t>“Every age has its superstitions, and ours is the notion that science is an infallible and all-sufficient guide to truth” (</a:t>
            </a:r>
            <a:r>
              <a:rPr lang="en-US" sz="2400" dirty="0" err="1" smtClean="0">
                <a:solidFill>
                  <a:srgbClr val="C00000"/>
                </a:solidFill>
                <a:latin typeface="Arial Narrow" panose="020B0606020202030204" pitchFamily="34" charset="0"/>
              </a:rPr>
              <a:t>Loius</a:t>
            </a:r>
            <a:r>
              <a:rPr lang="en-US" sz="2400" dirty="0" smtClean="0">
                <a:solidFill>
                  <a:srgbClr val="C00000"/>
                </a:solidFill>
                <a:latin typeface="Arial Narrow" panose="020B0606020202030204" pitchFamily="34" charset="0"/>
              </a:rPr>
              <a:t> Cassels, </a:t>
            </a:r>
            <a:r>
              <a:rPr lang="en-US" sz="2400" i="1" dirty="0" smtClean="0">
                <a:solidFill>
                  <a:srgbClr val="C00000"/>
                </a:solidFill>
                <a:latin typeface="Arial Narrow" panose="020B0606020202030204" pitchFamily="34" charset="0"/>
              </a:rPr>
              <a:t>The Reality of God</a:t>
            </a:r>
            <a:r>
              <a:rPr lang="en-US" sz="2400" dirty="0" smtClean="0">
                <a:solidFill>
                  <a:srgbClr val="C00000"/>
                </a:solidFill>
                <a:latin typeface="Arial Narrow" panose="020B0606020202030204" pitchFamily="34" charset="0"/>
              </a:rPr>
              <a:t>, 6)</a:t>
            </a:r>
          </a:p>
          <a:p>
            <a:pPr marL="971550" lvl="1" indent="-514350">
              <a:buFont typeface="+mj-lt"/>
              <a:buAutoNum type="arabicPeriod"/>
            </a:pPr>
            <a:r>
              <a:rPr lang="en-US" sz="2400" dirty="0" smtClean="0">
                <a:solidFill>
                  <a:srgbClr val="C00000"/>
                </a:solidFill>
                <a:latin typeface="Arial Narrow" panose="020B0606020202030204" pitchFamily="34" charset="0"/>
              </a:rPr>
              <a:t>“Because of the wonderful things it has done for society, we are tempted to place too high a value on science. We should remember that science exist only because there are people, and its concepts exist only in the minds of men. Behind these concepts lies the reality which is being revealed to us – but only by the grace of God.” (</a:t>
            </a:r>
            <a:r>
              <a:rPr lang="en-US" sz="2400" dirty="0" err="1" smtClean="0">
                <a:solidFill>
                  <a:srgbClr val="C00000"/>
                </a:solidFill>
                <a:latin typeface="Arial Narrow" panose="020B0606020202030204" pitchFamily="34" charset="0"/>
              </a:rPr>
              <a:t>Wernher</a:t>
            </a:r>
            <a:r>
              <a:rPr lang="en-US" sz="2400" dirty="0" smtClean="0">
                <a:solidFill>
                  <a:srgbClr val="C00000"/>
                </a:solidFill>
                <a:latin typeface="Arial Narrow" panose="020B0606020202030204" pitchFamily="34" charset="0"/>
              </a:rPr>
              <a:t> von Braun- 02-17-66)</a:t>
            </a:r>
          </a:p>
        </p:txBody>
      </p:sp>
      <p:sp>
        <p:nvSpPr>
          <p:cNvPr id="3" name="TextBox 2"/>
          <p:cNvSpPr txBox="1"/>
          <p:nvPr/>
        </p:nvSpPr>
        <p:spPr>
          <a:xfrm>
            <a:off x="2581078" y="1067795"/>
            <a:ext cx="3928448" cy="523220"/>
          </a:xfrm>
          <a:prstGeom prst="rect">
            <a:avLst/>
          </a:prstGeom>
          <a:solidFill>
            <a:schemeClr val="bg1"/>
          </a:solidFill>
          <a:ln>
            <a:solidFill>
              <a:srgbClr val="C00000"/>
            </a:solidFill>
          </a:ln>
        </p:spPr>
        <p:txBody>
          <a:bodyPr wrap="none" rtlCol="0">
            <a:spAutoFit/>
          </a:bodyPr>
          <a:lstStyle/>
          <a:p>
            <a:r>
              <a:rPr lang="en-US" sz="2800" i="1" dirty="0" smtClean="0"/>
              <a:t>The Limitations of Science</a:t>
            </a:r>
            <a:endParaRPr lang="en-US" sz="2800" i="1" dirty="0"/>
          </a:p>
        </p:txBody>
      </p:sp>
    </p:spTree>
    <p:extLst>
      <p:ext uri="{BB962C8B-B14F-4D97-AF65-F5344CB8AC3E}">
        <p14:creationId xmlns:p14="http://schemas.microsoft.com/office/powerpoint/2010/main" val="13493274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The Bible and Science</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2007972" y="2983665"/>
            <a:ext cx="6369908" cy="2862322"/>
          </a:xfrm>
          <a:prstGeom prst="rect">
            <a:avLst/>
          </a:prstGeom>
          <a:noFill/>
        </p:spPr>
        <p:txBody>
          <a:bodyPr wrap="square" rtlCol="0">
            <a:spAutoFit/>
          </a:bodyPr>
          <a:lstStyle/>
          <a:p>
            <a:pPr marL="400050" indent="-400050">
              <a:lnSpc>
                <a:spcPct val="150000"/>
              </a:lnSpc>
              <a:buFont typeface="+mj-lt"/>
              <a:buAutoNum type="romanUcPeriod"/>
            </a:pPr>
            <a:r>
              <a:rPr lang="en-US" sz="4000" b="1" dirty="0" smtClean="0">
                <a:solidFill>
                  <a:prstClr val="black"/>
                </a:solidFill>
                <a:latin typeface="Baskerville Old Face" panose="02020602080505020303" pitchFamily="18" charset="0"/>
              </a:rPr>
              <a:t>The Conflict</a:t>
            </a:r>
          </a:p>
          <a:p>
            <a:pPr marL="400050" indent="-400050">
              <a:lnSpc>
                <a:spcPct val="150000"/>
              </a:lnSpc>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The Limitations</a:t>
            </a:r>
          </a:p>
          <a:p>
            <a:pPr marL="400050" indent="-400050">
              <a:lnSpc>
                <a:spcPct val="150000"/>
              </a:lnSpc>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The Foreknowledge</a:t>
            </a:r>
            <a:endParaRPr lang="en-US" sz="4000" b="1" dirty="0">
              <a:solidFill>
                <a:prstClr val="black"/>
              </a:solidFill>
              <a:latin typeface="Baskerville Old Face" panose="02020602080505020303" pitchFamily="18" charset="0"/>
            </a:endParaRPr>
          </a:p>
        </p:txBody>
      </p:sp>
      <p:pic>
        <p:nvPicPr>
          <p:cNvPr id="1026" name="Picture 2" descr="Science and Relig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3572" y="1234549"/>
            <a:ext cx="1578633" cy="1389197"/>
          </a:xfrm>
          <a:prstGeom prst="rect">
            <a:avLst/>
          </a:prstGeom>
          <a:noFill/>
          <a:ln>
            <a:solidFill>
              <a:srgbClr val="00206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70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solidFill>
                  <a:prstClr val="black"/>
                </a:solidFill>
                <a:latin typeface="Baskerville Old Face" panose="02020602080505020303" pitchFamily="18" charset="0"/>
              </a:rPr>
              <a:t>The Foreknowledge</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4955203"/>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Defined</a:t>
            </a:r>
          </a:p>
          <a:p>
            <a:pPr marL="971550" lvl="1" indent="-514350">
              <a:buFont typeface="+mj-lt"/>
              <a:buAutoNum type="arabicPeriod"/>
            </a:pPr>
            <a:r>
              <a:rPr lang="en-US" sz="2400" dirty="0" smtClean="0">
                <a:solidFill>
                  <a:srgbClr val="C00000"/>
                </a:solidFill>
                <a:latin typeface="Arial Narrow" panose="020B0606020202030204" pitchFamily="34" charset="0"/>
              </a:rPr>
              <a:t>“Scientific foreknowledge in the Bible is simply the statement of scientific facts not ‘scientifically’ accepted at the time of the inspired writing” (Larry Dickens, Ph.D., </a:t>
            </a:r>
            <a:r>
              <a:rPr lang="en-US" sz="2400" i="1" dirty="0" smtClean="0">
                <a:solidFill>
                  <a:srgbClr val="C00000"/>
                </a:solidFill>
                <a:latin typeface="Arial Narrow" panose="020B0606020202030204" pitchFamily="34" charset="0"/>
              </a:rPr>
              <a:t>Renewing Your Mind</a:t>
            </a:r>
            <a:r>
              <a:rPr lang="en-US" sz="2400" dirty="0" smtClean="0">
                <a:solidFill>
                  <a:srgbClr val="C00000"/>
                </a:solidFill>
                <a:latin typeface="Arial Narrow" panose="020B0606020202030204" pitchFamily="34" charset="0"/>
              </a:rPr>
              <a:t>, 245).</a:t>
            </a:r>
          </a:p>
          <a:p>
            <a:pPr marL="971550" lvl="1" indent="-514350">
              <a:buFont typeface="+mj-lt"/>
              <a:buAutoNum type="arabicPeriod"/>
            </a:pPr>
            <a:r>
              <a:rPr lang="en-US" sz="2400" dirty="0" smtClean="0">
                <a:solidFill>
                  <a:srgbClr val="C00000"/>
                </a:solidFill>
                <a:latin typeface="Arial Narrow" panose="020B0606020202030204" pitchFamily="34" charset="0"/>
              </a:rPr>
              <a:t>Point: If Bible says things (scientific information) that man later has discovered to be true – conclusion is that God inspired those texts!</a:t>
            </a:r>
          </a:p>
          <a:p>
            <a:pPr marL="971550" lvl="1" indent="-514350">
              <a:buFont typeface="+mj-lt"/>
              <a:buAutoNum type="arabicPeriod"/>
            </a:pPr>
            <a:r>
              <a:rPr lang="en-US" sz="2400" dirty="0" smtClean="0">
                <a:solidFill>
                  <a:srgbClr val="C00000"/>
                </a:solidFill>
                <a:latin typeface="Arial Narrow" panose="020B0606020202030204" pitchFamily="34" charset="0"/>
              </a:rPr>
              <a:t>“Furthermore, if the omniscient Ruler of the Universe actually did inspire these books, scientific and medical errors that fill the pages of other ancient, non-inspired texts should be entirely absent from the biblical record” (Kyle Butt, </a:t>
            </a:r>
            <a:r>
              <a:rPr lang="en-US" sz="2400" i="1" dirty="0" smtClean="0">
                <a:solidFill>
                  <a:srgbClr val="C00000"/>
                </a:solidFill>
                <a:latin typeface="Arial Narrow" panose="020B0606020202030204" pitchFamily="34" charset="0"/>
              </a:rPr>
              <a:t>Surveying the Evidence</a:t>
            </a:r>
            <a:r>
              <a:rPr lang="en-US" sz="2400" dirty="0" smtClean="0">
                <a:solidFill>
                  <a:srgbClr val="C00000"/>
                </a:solidFill>
                <a:latin typeface="Arial Narrow" panose="020B0606020202030204" pitchFamily="34" charset="0"/>
              </a:rPr>
              <a:t>,139).</a:t>
            </a:r>
            <a:endParaRPr lang="en-US" sz="2400" dirty="0">
              <a:latin typeface="Arial Narrow" panose="020B0606020202030204" pitchFamily="34" charset="0"/>
            </a:endParaRPr>
          </a:p>
        </p:txBody>
      </p:sp>
      <p:sp>
        <p:nvSpPr>
          <p:cNvPr id="3" name="TextBox 2"/>
          <p:cNvSpPr txBox="1"/>
          <p:nvPr/>
        </p:nvSpPr>
        <p:spPr>
          <a:xfrm>
            <a:off x="1925758" y="1067795"/>
            <a:ext cx="5390835" cy="523220"/>
          </a:xfrm>
          <a:prstGeom prst="rect">
            <a:avLst/>
          </a:prstGeom>
          <a:solidFill>
            <a:schemeClr val="bg1"/>
          </a:solidFill>
          <a:ln>
            <a:solidFill>
              <a:srgbClr val="C00000"/>
            </a:solidFill>
          </a:ln>
        </p:spPr>
        <p:txBody>
          <a:bodyPr wrap="none" rtlCol="0">
            <a:spAutoFit/>
          </a:bodyPr>
          <a:lstStyle/>
          <a:p>
            <a:r>
              <a:rPr lang="en-US" sz="2800" i="1" dirty="0" smtClean="0"/>
              <a:t>The Bible’s Scientific Foreknowledge</a:t>
            </a:r>
            <a:endParaRPr lang="en-US" sz="2800" i="1" dirty="0"/>
          </a:p>
        </p:txBody>
      </p:sp>
    </p:spTree>
    <p:extLst>
      <p:ext uri="{BB962C8B-B14F-4D97-AF65-F5344CB8AC3E}">
        <p14:creationId xmlns:p14="http://schemas.microsoft.com/office/powerpoint/2010/main" val="31428516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as God Spoken?"/>
          <p:cNvPicPr>
            <a:picLocks noChangeAspect="1" noChangeArrowheads="1"/>
          </p:cNvPicPr>
          <p:nvPr/>
        </p:nvPicPr>
        <p:blipFill rotWithShape="1">
          <a:blip r:embed="rId2">
            <a:extLst>
              <a:ext uri="{28A0092B-C50C-407E-A947-70E740481C1C}">
                <a14:useLocalDpi xmlns:a14="http://schemas.microsoft.com/office/drawing/2010/main" val="0"/>
              </a:ext>
            </a:extLst>
          </a:blip>
          <a:srcRect l="17994" r="17803"/>
          <a:stretch/>
        </p:blipFill>
        <p:spPr bwMode="auto">
          <a:xfrm rot="21158223">
            <a:off x="798286" y="825728"/>
            <a:ext cx="1631780" cy="254158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902857" y="731646"/>
            <a:ext cx="5689600" cy="1077218"/>
          </a:xfrm>
          <a:prstGeom prst="rect">
            <a:avLst/>
          </a:prstGeom>
          <a:noFill/>
        </p:spPr>
        <p:txBody>
          <a:bodyPr wrap="square" rtlCol="0">
            <a:spAutoFit/>
          </a:bodyPr>
          <a:lstStyle/>
          <a:p>
            <a:pPr algn="ctr"/>
            <a:r>
              <a:rPr lang="en-US" sz="3200" dirty="0" smtClean="0"/>
              <a:t>Illustration of Proof of Ownership</a:t>
            </a:r>
            <a:endParaRPr lang="en-US" sz="3200" dirty="0"/>
          </a:p>
        </p:txBody>
      </p:sp>
      <p:sp>
        <p:nvSpPr>
          <p:cNvPr id="3" name="TextBox 2"/>
          <p:cNvSpPr txBox="1"/>
          <p:nvPr/>
        </p:nvSpPr>
        <p:spPr>
          <a:xfrm>
            <a:off x="2902857" y="2096522"/>
            <a:ext cx="5762171" cy="4524315"/>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Home stands unclaimed by anyone</a:t>
            </a:r>
          </a:p>
          <a:p>
            <a:pPr marL="285750" indent="-285750">
              <a:buFont typeface="Arial" panose="020B0604020202020204" pitchFamily="34" charset="0"/>
              <a:buChar char="•"/>
            </a:pPr>
            <a:r>
              <a:rPr lang="en-US" sz="2400" dirty="0" smtClean="0"/>
              <a:t>No one can remember who owned it</a:t>
            </a:r>
          </a:p>
          <a:p>
            <a:pPr marL="285750" indent="-285750">
              <a:buFont typeface="Arial" panose="020B0604020202020204" pitchFamily="34" charset="0"/>
              <a:buChar char="•"/>
            </a:pPr>
            <a:r>
              <a:rPr lang="en-US" sz="2400" dirty="0" smtClean="0"/>
              <a:t>One day a man came to town laid claim to it</a:t>
            </a:r>
          </a:p>
          <a:p>
            <a:pPr marL="285750" indent="-285750">
              <a:buFont typeface="Arial" panose="020B0604020202020204" pitchFamily="34" charset="0"/>
              <a:buChar char="•"/>
            </a:pPr>
            <a:r>
              <a:rPr lang="en-US" sz="2400" dirty="0" smtClean="0"/>
              <a:t>Many disputed his claim</a:t>
            </a:r>
          </a:p>
          <a:p>
            <a:pPr marL="285750" indent="-285750">
              <a:buFont typeface="Arial" panose="020B0604020202020204" pitchFamily="34" charset="0"/>
              <a:buChar char="•"/>
            </a:pPr>
            <a:r>
              <a:rPr lang="en-US" sz="2400" dirty="0" smtClean="0"/>
              <a:t>As proof – he told them of some secrets to its internal construction:</a:t>
            </a:r>
          </a:p>
          <a:p>
            <a:pPr marL="800100" lvl="1" indent="-342900">
              <a:buFont typeface="Wingdings" panose="05000000000000000000" pitchFamily="2" charset="2"/>
              <a:buChar char="ü"/>
            </a:pPr>
            <a:r>
              <a:rPr lang="en-US" sz="2400" dirty="0" smtClean="0"/>
              <a:t>Trowel that fell into cement</a:t>
            </a:r>
          </a:p>
          <a:p>
            <a:pPr marL="800100" lvl="1" indent="-342900">
              <a:buFont typeface="Wingdings" panose="05000000000000000000" pitchFamily="2" charset="2"/>
              <a:buChar char="ü"/>
            </a:pPr>
            <a:r>
              <a:rPr lang="en-US" sz="2400" dirty="0" smtClean="0"/>
              <a:t>Floor joist of odd size</a:t>
            </a:r>
          </a:p>
          <a:p>
            <a:pPr marL="800100" lvl="1" indent="-342900">
              <a:buFont typeface="Wingdings" panose="05000000000000000000" pitchFamily="2" charset="2"/>
              <a:buChar char="ü"/>
            </a:pPr>
            <a:r>
              <a:rPr lang="en-US" sz="2400" dirty="0" smtClean="0"/>
              <a:t>Things hid inside the walls</a:t>
            </a:r>
          </a:p>
          <a:p>
            <a:pPr marL="342900" indent="-342900">
              <a:buFont typeface="Arial" panose="020B0604020202020204" pitchFamily="34" charset="0"/>
              <a:buChar char="•"/>
            </a:pPr>
            <a:r>
              <a:rPr lang="en-US" sz="2400" dirty="0" smtClean="0"/>
              <a:t>Tore into the house – found just as he said!</a:t>
            </a:r>
            <a:endParaRPr lang="en-US" sz="2400" dirty="0"/>
          </a:p>
        </p:txBody>
      </p:sp>
    </p:spTree>
    <p:extLst>
      <p:ext uri="{BB962C8B-B14F-4D97-AF65-F5344CB8AC3E}">
        <p14:creationId xmlns:p14="http://schemas.microsoft.com/office/powerpoint/2010/main" val="32598744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solidFill>
                  <a:prstClr val="black"/>
                </a:solidFill>
                <a:latin typeface="Baskerville Old Face" panose="02020602080505020303" pitchFamily="18" charset="0"/>
              </a:rPr>
              <a:t>The Foreknowledge</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3908762"/>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Defined</a:t>
            </a:r>
          </a:p>
          <a:p>
            <a:pPr marL="514350" indent="-514350">
              <a:buFontTx/>
              <a:buAutoNum type="alphaUcPeriod"/>
            </a:pPr>
            <a:r>
              <a:rPr lang="en-US" sz="2800" b="1" dirty="0" smtClean="0">
                <a:latin typeface="Arial Narrow" panose="020B0606020202030204" pitchFamily="34" charset="0"/>
              </a:rPr>
              <a:t>Extremes</a:t>
            </a:r>
          </a:p>
          <a:p>
            <a:pPr marL="971550" lvl="1" indent="-514350">
              <a:buFont typeface="+mj-lt"/>
              <a:buAutoNum type="arabicPeriod"/>
            </a:pPr>
            <a:r>
              <a:rPr lang="en-US" sz="2400" dirty="0" smtClean="0">
                <a:solidFill>
                  <a:srgbClr val="C00000"/>
                </a:solidFill>
                <a:latin typeface="Arial Narrow" panose="020B0606020202030204" pitchFamily="34" charset="0"/>
              </a:rPr>
              <a:t>Exploited:</a:t>
            </a:r>
          </a:p>
          <a:p>
            <a:pPr marL="1428750" lvl="2" indent="-514350">
              <a:buFont typeface="+mj-lt"/>
              <a:buAutoNum type="alphaLcPeriod"/>
            </a:pPr>
            <a:r>
              <a:rPr lang="en-US" sz="2400" dirty="0" smtClean="0">
                <a:solidFill>
                  <a:srgbClr val="002060"/>
                </a:solidFill>
                <a:latin typeface="Arial Narrow" panose="020B0606020202030204" pitchFamily="34" charset="0"/>
              </a:rPr>
              <a:t>Used Joel 2:3 – to describe cars or jet planes</a:t>
            </a:r>
          </a:p>
          <a:p>
            <a:pPr marL="1428750" lvl="2" indent="-514350">
              <a:buFont typeface="+mj-lt"/>
              <a:buAutoNum type="alphaLcPeriod"/>
            </a:pPr>
            <a:r>
              <a:rPr lang="en-US" sz="2400" dirty="0" smtClean="0">
                <a:solidFill>
                  <a:srgbClr val="002060"/>
                </a:solidFill>
                <a:latin typeface="Arial Narrow" panose="020B0606020202030204" pitchFamily="34" charset="0"/>
              </a:rPr>
              <a:t>Used Isa. 31:5 – to describe helicopters</a:t>
            </a:r>
          </a:p>
          <a:p>
            <a:pPr marL="1428750" lvl="2" indent="-514350">
              <a:buFont typeface="+mj-lt"/>
              <a:buAutoNum type="alphaLcPeriod"/>
            </a:pPr>
            <a:r>
              <a:rPr lang="en-US" sz="2400" dirty="0" smtClean="0">
                <a:solidFill>
                  <a:srgbClr val="002060"/>
                </a:solidFill>
                <a:latin typeface="Arial Narrow" panose="020B0606020202030204" pitchFamily="34" charset="0"/>
              </a:rPr>
              <a:t>Used Isa. 11:12 – to show earth was flat</a:t>
            </a:r>
          </a:p>
          <a:p>
            <a:pPr marL="971550" lvl="1" indent="-514350">
              <a:buFont typeface="+mj-lt"/>
              <a:buAutoNum type="arabicPeriod"/>
            </a:pPr>
            <a:r>
              <a:rPr lang="en-US" sz="2400" dirty="0" smtClean="0">
                <a:solidFill>
                  <a:srgbClr val="C00000"/>
                </a:solidFill>
                <a:latin typeface="Arial Narrow" panose="020B0606020202030204" pitchFamily="34" charset="0"/>
              </a:rPr>
              <a:t>Discarded</a:t>
            </a:r>
          </a:p>
          <a:p>
            <a:pPr marL="1428750" lvl="2" indent="-514350">
              <a:buFont typeface="+mj-lt"/>
              <a:buAutoNum type="alphaLcPeriod"/>
            </a:pPr>
            <a:r>
              <a:rPr lang="en-US" sz="2400" dirty="0" smtClean="0">
                <a:solidFill>
                  <a:srgbClr val="002060"/>
                </a:solidFill>
                <a:latin typeface="Arial Narrow" panose="020B0606020202030204" pitchFamily="34" charset="0"/>
              </a:rPr>
              <a:t>Deny that it is there at all</a:t>
            </a:r>
          </a:p>
          <a:p>
            <a:pPr marL="1428750" lvl="2" indent="-514350">
              <a:buFont typeface="+mj-lt"/>
              <a:buAutoNum type="alphaLcPeriod"/>
            </a:pPr>
            <a:r>
              <a:rPr lang="en-US" sz="2400" dirty="0" smtClean="0">
                <a:solidFill>
                  <a:srgbClr val="002060"/>
                </a:solidFill>
                <a:latin typeface="Arial Narrow" panose="020B0606020202030204" pitchFamily="34" charset="0"/>
              </a:rPr>
              <a:t>“I don’t know of any passage in the Bible that I could say is an example of scientific foreknowledge” (M. Pickup)</a:t>
            </a:r>
            <a:endParaRPr lang="en-US" sz="2400" dirty="0">
              <a:solidFill>
                <a:srgbClr val="002060"/>
              </a:solidFill>
              <a:latin typeface="Arial Narrow" panose="020B0606020202030204" pitchFamily="34" charset="0"/>
            </a:endParaRPr>
          </a:p>
        </p:txBody>
      </p:sp>
      <p:sp>
        <p:nvSpPr>
          <p:cNvPr id="3" name="TextBox 2"/>
          <p:cNvSpPr txBox="1"/>
          <p:nvPr/>
        </p:nvSpPr>
        <p:spPr>
          <a:xfrm>
            <a:off x="1925758" y="1067795"/>
            <a:ext cx="5390835" cy="523220"/>
          </a:xfrm>
          <a:prstGeom prst="rect">
            <a:avLst/>
          </a:prstGeom>
          <a:solidFill>
            <a:schemeClr val="bg1"/>
          </a:solidFill>
          <a:ln>
            <a:solidFill>
              <a:srgbClr val="C00000"/>
            </a:solidFill>
          </a:ln>
        </p:spPr>
        <p:txBody>
          <a:bodyPr wrap="none" rtlCol="0">
            <a:spAutoFit/>
          </a:bodyPr>
          <a:lstStyle/>
          <a:p>
            <a:r>
              <a:rPr lang="en-US" sz="2800" i="1" dirty="0" smtClean="0"/>
              <a:t>The Bible’s Scientific Foreknowledge</a:t>
            </a:r>
            <a:endParaRPr lang="en-US" sz="2800" i="1" dirty="0"/>
          </a:p>
        </p:txBody>
      </p:sp>
    </p:spTree>
    <p:extLst>
      <p:ext uri="{BB962C8B-B14F-4D97-AF65-F5344CB8AC3E}">
        <p14:creationId xmlns:p14="http://schemas.microsoft.com/office/powerpoint/2010/main" val="32953984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1000"/>
                                        <p:tgtEl>
                                          <p:spTgt spid="6">
                                            <p:txEl>
                                              <p:pRg st="6" end="6"/>
                                            </p:txEl>
                                          </p:spTgt>
                                        </p:tgtEl>
                                      </p:cBhvr>
                                    </p:animEffect>
                                    <p:anim calcmode="lin" valueType="num">
                                      <p:cBhvr>
                                        <p:cTn id="3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1000"/>
                                        <p:tgtEl>
                                          <p:spTgt spid="6">
                                            <p:txEl>
                                              <p:pRg st="7" end="7"/>
                                            </p:txEl>
                                          </p:spTgt>
                                        </p:tgtEl>
                                      </p:cBhvr>
                                    </p:animEffect>
                                    <p:anim calcmode="lin" valueType="num">
                                      <p:cBhvr>
                                        <p:cTn id="43"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8" end="8"/>
                                            </p:txEl>
                                          </p:spTgt>
                                        </p:tgtEl>
                                        <p:attrNameLst>
                                          <p:attrName>style.visibility</p:attrName>
                                        </p:attrNameLst>
                                      </p:cBhvr>
                                      <p:to>
                                        <p:strVal val="visible"/>
                                      </p:to>
                                    </p:set>
                                    <p:animEffect transition="in" filter="fade">
                                      <p:cBhvr>
                                        <p:cTn id="49" dur="1000"/>
                                        <p:tgtEl>
                                          <p:spTgt spid="6">
                                            <p:txEl>
                                              <p:pRg st="8" end="8"/>
                                            </p:txEl>
                                          </p:spTgt>
                                        </p:tgtEl>
                                      </p:cBhvr>
                                    </p:animEffect>
                                    <p:anim calcmode="lin" valueType="num">
                                      <p:cBhvr>
                                        <p:cTn id="50"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817" y="359909"/>
            <a:ext cx="801953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smtClean="0">
                <a:solidFill>
                  <a:prstClr val="black"/>
                </a:solidFill>
                <a:latin typeface="Baskerville Old Face" panose="02020602080505020303" pitchFamily="18" charset="0"/>
              </a:rPr>
              <a:t>The Foreknowledge</a:t>
            </a:r>
            <a:endParaRPr lang="en-US" sz="4000" b="1" dirty="0">
              <a:solidFill>
                <a:prstClr val="black"/>
              </a:solidFill>
              <a:latin typeface="Baskerville Old Face" panose="02020602080505020303" pitchFamily="18" charset="0"/>
            </a:endParaRPr>
          </a:p>
        </p:txBody>
      </p:sp>
      <p:sp>
        <p:nvSpPr>
          <p:cNvPr id="6" name="TextBox 5"/>
          <p:cNvSpPr txBox="1"/>
          <p:nvPr/>
        </p:nvSpPr>
        <p:spPr>
          <a:xfrm>
            <a:off x="479224" y="1712529"/>
            <a:ext cx="8382000" cy="1384995"/>
          </a:xfrm>
          <a:prstGeom prst="rect">
            <a:avLst/>
          </a:prstGeom>
          <a:noFill/>
        </p:spPr>
        <p:txBody>
          <a:bodyPr wrap="square" rtlCol="0">
            <a:spAutoFit/>
          </a:bodyPr>
          <a:lstStyle/>
          <a:p>
            <a:pPr marL="514350" indent="-514350">
              <a:buFontTx/>
              <a:buAutoNum type="alphaUcPeriod"/>
            </a:pPr>
            <a:r>
              <a:rPr lang="en-US" sz="2800" b="1" dirty="0" smtClean="0">
                <a:latin typeface="Arial Narrow" panose="020B0606020202030204" pitchFamily="34" charset="0"/>
              </a:rPr>
              <a:t>Defined</a:t>
            </a:r>
          </a:p>
          <a:p>
            <a:pPr marL="514350" indent="-514350">
              <a:buFontTx/>
              <a:buAutoNum type="alphaUcPeriod"/>
            </a:pPr>
            <a:r>
              <a:rPr lang="en-US" sz="2800" b="1" dirty="0" smtClean="0">
                <a:latin typeface="Arial Narrow" panose="020B0606020202030204" pitchFamily="34" charset="0"/>
              </a:rPr>
              <a:t>Extremes</a:t>
            </a:r>
          </a:p>
          <a:p>
            <a:pPr marL="514350" indent="-514350">
              <a:buFontTx/>
              <a:buAutoNum type="alphaUcPeriod"/>
            </a:pPr>
            <a:r>
              <a:rPr lang="en-US" sz="2800" b="1" dirty="0" smtClean="0">
                <a:latin typeface="Arial Narrow" panose="020B0606020202030204" pitchFamily="34" charset="0"/>
              </a:rPr>
              <a:t>Examples</a:t>
            </a:r>
            <a:endParaRPr lang="en-US" sz="2400" dirty="0">
              <a:solidFill>
                <a:srgbClr val="002060"/>
              </a:solidFill>
              <a:latin typeface="Arial Narrow" panose="020B0606020202030204" pitchFamily="34" charset="0"/>
            </a:endParaRPr>
          </a:p>
        </p:txBody>
      </p:sp>
      <p:sp>
        <p:nvSpPr>
          <p:cNvPr id="3" name="TextBox 2"/>
          <p:cNvSpPr txBox="1"/>
          <p:nvPr/>
        </p:nvSpPr>
        <p:spPr>
          <a:xfrm>
            <a:off x="1925758" y="1067795"/>
            <a:ext cx="5390835" cy="523220"/>
          </a:xfrm>
          <a:prstGeom prst="rect">
            <a:avLst/>
          </a:prstGeom>
          <a:solidFill>
            <a:schemeClr val="bg1"/>
          </a:solidFill>
          <a:ln>
            <a:solidFill>
              <a:srgbClr val="C00000"/>
            </a:solidFill>
          </a:ln>
        </p:spPr>
        <p:txBody>
          <a:bodyPr wrap="none" rtlCol="0">
            <a:spAutoFit/>
          </a:bodyPr>
          <a:lstStyle/>
          <a:p>
            <a:r>
              <a:rPr lang="en-US" sz="2800" i="1" dirty="0" smtClean="0"/>
              <a:t>The Bible’s Scientific Foreknowledge</a:t>
            </a:r>
            <a:endParaRPr lang="en-US" sz="2800" i="1" dirty="0"/>
          </a:p>
        </p:txBody>
      </p:sp>
    </p:spTree>
    <p:extLst>
      <p:ext uri="{BB962C8B-B14F-4D97-AF65-F5344CB8AC3E}">
        <p14:creationId xmlns:p14="http://schemas.microsoft.com/office/powerpoint/2010/main" val="17106202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5390835" cy="523220"/>
          </a:xfrm>
          <a:prstGeom prst="rect">
            <a:avLst/>
          </a:prstGeom>
          <a:solidFill>
            <a:schemeClr val="bg1"/>
          </a:solidFill>
          <a:ln>
            <a:solidFill>
              <a:srgbClr val="C00000"/>
            </a:solidFill>
          </a:ln>
        </p:spPr>
        <p:txBody>
          <a:bodyPr wrap="none" rtlCol="0">
            <a:spAutoFit/>
          </a:bodyPr>
          <a:lstStyle/>
          <a:p>
            <a:r>
              <a:rPr lang="en-US" sz="2800" i="1" dirty="0" smtClean="0"/>
              <a:t>The Bible’s Scientific Foreknowledge</a:t>
            </a:r>
            <a:endParaRPr lang="en-US" sz="2800" i="1" dirty="0"/>
          </a:p>
        </p:txBody>
      </p:sp>
      <p:sp>
        <p:nvSpPr>
          <p:cNvPr id="3" name="TextBox 2"/>
          <p:cNvSpPr txBox="1"/>
          <p:nvPr/>
        </p:nvSpPr>
        <p:spPr>
          <a:xfrm>
            <a:off x="986972" y="1059543"/>
            <a:ext cx="7097486" cy="584775"/>
          </a:xfrm>
          <a:prstGeom prst="rect">
            <a:avLst/>
          </a:prstGeom>
          <a:noFill/>
        </p:spPr>
        <p:txBody>
          <a:bodyPr wrap="square" rtlCol="0">
            <a:spAutoFit/>
          </a:bodyPr>
          <a:lstStyle/>
          <a:p>
            <a:pPr algn="ctr"/>
            <a:r>
              <a:rPr lang="en-US" sz="3200" b="1" dirty="0" smtClean="0"/>
              <a:t>Rotundity of the Earth</a:t>
            </a:r>
            <a:endParaRPr lang="en-US" sz="3200" b="1" dirty="0"/>
          </a:p>
        </p:txBody>
      </p:sp>
      <p:sp>
        <p:nvSpPr>
          <p:cNvPr id="4" name="TextBox 3"/>
          <p:cNvSpPr txBox="1"/>
          <p:nvPr/>
        </p:nvSpPr>
        <p:spPr>
          <a:xfrm>
            <a:off x="580571" y="2017485"/>
            <a:ext cx="8345714" cy="830997"/>
          </a:xfrm>
          <a:prstGeom prst="rect">
            <a:avLst/>
          </a:prstGeom>
          <a:noFill/>
        </p:spPr>
        <p:txBody>
          <a:bodyPr wrap="square" rtlCol="0">
            <a:spAutoFit/>
          </a:bodyPr>
          <a:lstStyle/>
          <a:p>
            <a:r>
              <a:rPr lang="en-US" sz="2400" b="1" dirty="0" smtClean="0"/>
              <a:t>Prov. 8:27 </a:t>
            </a:r>
            <a:r>
              <a:rPr lang="en-US" sz="2400" dirty="0" smtClean="0"/>
              <a:t>– “He inscribed a circle on the face of the deep”</a:t>
            </a:r>
          </a:p>
          <a:p>
            <a:r>
              <a:rPr lang="en-US" sz="2400" b="1" dirty="0" smtClean="0"/>
              <a:t>Isa. 40:22 </a:t>
            </a:r>
            <a:r>
              <a:rPr lang="en-US" sz="2400" dirty="0" smtClean="0"/>
              <a:t>– “It is He that </a:t>
            </a:r>
            <a:r>
              <a:rPr lang="en-US" sz="2400" dirty="0" err="1" smtClean="0"/>
              <a:t>sitteth</a:t>
            </a:r>
            <a:r>
              <a:rPr lang="en-US" sz="2400" dirty="0" smtClean="0"/>
              <a:t> above the circle of the earth”</a:t>
            </a:r>
            <a:endParaRPr lang="en-US" sz="2400" dirty="0"/>
          </a:p>
        </p:txBody>
      </p:sp>
      <p:sp>
        <p:nvSpPr>
          <p:cNvPr id="5" name="TextBox 4"/>
          <p:cNvSpPr txBox="1"/>
          <p:nvPr/>
        </p:nvSpPr>
        <p:spPr>
          <a:xfrm>
            <a:off x="740229" y="3396343"/>
            <a:ext cx="7620000" cy="2246769"/>
          </a:xfrm>
          <a:prstGeom prst="rect">
            <a:avLst/>
          </a:prstGeom>
          <a:noFill/>
        </p:spPr>
        <p:txBody>
          <a:bodyPr wrap="square" rtlCol="0">
            <a:spAutoFit/>
          </a:bodyPr>
          <a:lstStyle/>
          <a:p>
            <a:pPr marL="285750" indent="-285750">
              <a:buFont typeface="Wingdings" panose="05000000000000000000" pitchFamily="2" charset="2"/>
              <a:buChar char="q"/>
            </a:pPr>
            <a:r>
              <a:rPr lang="en-US" sz="2400" dirty="0" smtClean="0"/>
              <a:t>Many believed the earth was flat</a:t>
            </a:r>
          </a:p>
          <a:p>
            <a:pPr marL="285750" indent="-285750">
              <a:buFont typeface="Wingdings" panose="05000000000000000000" pitchFamily="2" charset="2"/>
              <a:buChar char="q"/>
            </a:pPr>
            <a:endParaRPr lang="en-US" sz="1000" dirty="0" smtClean="0"/>
          </a:p>
          <a:p>
            <a:pPr marL="285750" indent="-285750">
              <a:buFont typeface="Wingdings" panose="05000000000000000000" pitchFamily="2" charset="2"/>
              <a:buChar char="q"/>
            </a:pPr>
            <a:r>
              <a:rPr lang="en-US" sz="2400" dirty="0" smtClean="0"/>
              <a:t>Aristotle was one of the first to suggest a spherical earth – rejected by most (384-322 BC)</a:t>
            </a:r>
          </a:p>
          <a:p>
            <a:pPr marL="285750" indent="-285750">
              <a:buFont typeface="Wingdings" panose="05000000000000000000" pitchFamily="2" charset="2"/>
              <a:buChar char="q"/>
            </a:pPr>
            <a:endParaRPr lang="en-US" sz="1000" dirty="0" smtClean="0"/>
          </a:p>
          <a:p>
            <a:pPr marL="285750" indent="-285750">
              <a:buFont typeface="Wingdings" panose="05000000000000000000" pitchFamily="2" charset="2"/>
              <a:buChar char="q"/>
            </a:pPr>
            <a:r>
              <a:rPr lang="en-US" sz="2400" dirty="0" smtClean="0"/>
              <a:t>Magellan (1519-1520 AD) &amp; Columbus demonstrated that earth was round</a:t>
            </a:r>
            <a:endParaRPr lang="en-US" sz="2400" dirty="0"/>
          </a:p>
        </p:txBody>
      </p:sp>
    </p:spTree>
    <p:extLst>
      <p:ext uri="{BB962C8B-B14F-4D97-AF65-F5344CB8AC3E}">
        <p14:creationId xmlns:p14="http://schemas.microsoft.com/office/powerpoint/2010/main" val="32638250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5390835" cy="523220"/>
          </a:xfrm>
          <a:prstGeom prst="rect">
            <a:avLst/>
          </a:prstGeom>
          <a:solidFill>
            <a:schemeClr val="bg1"/>
          </a:solidFill>
          <a:ln>
            <a:solidFill>
              <a:srgbClr val="C00000"/>
            </a:solidFill>
          </a:ln>
        </p:spPr>
        <p:txBody>
          <a:bodyPr wrap="none" rtlCol="0">
            <a:spAutoFit/>
          </a:bodyPr>
          <a:lstStyle/>
          <a:p>
            <a:r>
              <a:rPr lang="en-US" sz="2800" i="1" dirty="0" smtClean="0"/>
              <a:t>The Bible’s Scientific Foreknowledge</a:t>
            </a:r>
            <a:endParaRPr lang="en-US" sz="2800" i="1" dirty="0"/>
          </a:p>
        </p:txBody>
      </p:sp>
      <p:sp>
        <p:nvSpPr>
          <p:cNvPr id="3" name="TextBox 2"/>
          <p:cNvSpPr txBox="1"/>
          <p:nvPr/>
        </p:nvSpPr>
        <p:spPr>
          <a:xfrm>
            <a:off x="986972" y="1059543"/>
            <a:ext cx="7097486" cy="584775"/>
          </a:xfrm>
          <a:prstGeom prst="rect">
            <a:avLst/>
          </a:prstGeom>
          <a:noFill/>
        </p:spPr>
        <p:txBody>
          <a:bodyPr wrap="square" rtlCol="0">
            <a:spAutoFit/>
          </a:bodyPr>
          <a:lstStyle/>
          <a:p>
            <a:pPr algn="ctr"/>
            <a:r>
              <a:rPr lang="en-US" sz="3200" b="1" dirty="0" smtClean="0"/>
              <a:t>Rotation of the Earth</a:t>
            </a:r>
            <a:endParaRPr lang="en-US" sz="3200" b="1" dirty="0"/>
          </a:p>
        </p:txBody>
      </p:sp>
      <p:sp>
        <p:nvSpPr>
          <p:cNvPr id="4" name="TextBox 3"/>
          <p:cNvSpPr txBox="1"/>
          <p:nvPr/>
        </p:nvSpPr>
        <p:spPr>
          <a:xfrm>
            <a:off x="580571" y="2017485"/>
            <a:ext cx="8345714" cy="461665"/>
          </a:xfrm>
          <a:prstGeom prst="rect">
            <a:avLst/>
          </a:prstGeom>
          <a:noFill/>
        </p:spPr>
        <p:txBody>
          <a:bodyPr wrap="square" rtlCol="0">
            <a:spAutoFit/>
          </a:bodyPr>
          <a:lstStyle/>
          <a:p>
            <a:r>
              <a:rPr lang="en-US" sz="2400" b="1" dirty="0" smtClean="0"/>
              <a:t>Job 38:12-14 </a:t>
            </a:r>
            <a:r>
              <a:rPr lang="en-US" sz="2400" dirty="0" smtClean="0"/>
              <a:t>– “It is changed like clay under the seal”</a:t>
            </a:r>
            <a:endParaRPr lang="en-US" sz="2400" dirty="0"/>
          </a:p>
        </p:txBody>
      </p:sp>
      <p:sp>
        <p:nvSpPr>
          <p:cNvPr id="5" name="TextBox 4"/>
          <p:cNvSpPr txBox="1"/>
          <p:nvPr/>
        </p:nvSpPr>
        <p:spPr>
          <a:xfrm>
            <a:off x="725715" y="3280229"/>
            <a:ext cx="7620000" cy="3046988"/>
          </a:xfrm>
          <a:prstGeom prst="rect">
            <a:avLst/>
          </a:prstGeom>
          <a:noFill/>
        </p:spPr>
        <p:txBody>
          <a:bodyPr wrap="square" rtlCol="0">
            <a:spAutoFit/>
          </a:bodyPr>
          <a:lstStyle/>
          <a:p>
            <a:pPr marL="285750" indent="-285750">
              <a:buFont typeface="Wingdings" panose="05000000000000000000" pitchFamily="2" charset="2"/>
              <a:buChar char="q"/>
            </a:pPr>
            <a:r>
              <a:rPr lang="en-US" sz="2400" dirty="0"/>
              <a:t> </a:t>
            </a:r>
            <a:r>
              <a:rPr lang="en-US" sz="2400" dirty="0" smtClean="0"/>
              <a:t>Early 1500’s generally accepted that was an immoveable earth (theory of Claudius Ptolemy)</a:t>
            </a:r>
          </a:p>
          <a:p>
            <a:pPr marL="285750" indent="-285750">
              <a:buFont typeface="Wingdings" panose="05000000000000000000" pitchFamily="2" charset="2"/>
              <a:buChar char="q"/>
            </a:pPr>
            <a:endParaRPr lang="en-US" sz="2400" dirty="0"/>
          </a:p>
          <a:p>
            <a:pPr marL="285750" indent="-285750">
              <a:buFont typeface="Wingdings" panose="05000000000000000000" pitchFamily="2" charset="2"/>
              <a:buChar char="q"/>
            </a:pPr>
            <a:r>
              <a:rPr lang="en-US" sz="2400" dirty="0" smtClean="0"/>
              <a:t> 1543 Nicolas Copernicus explained the apparent motion of the heavenly bodies due to earths daily rotation</a:t>
            </a:r>
          </a:p>
          <a:p>
            <a:pPr marL="285750" indent="-285750">
              <a:buFont typeface="Wingdings" panose="05000000000000000000" pitchFamily="2" charset="2"/>
              <a:buChar char="q"/>
            </a:pPr>
            <a:endParaRPr lang="en-US" sz="2400" dirty="0"/>
          </a:p>
          <a:p>
            <a:pPr marL="285750" indent="-285750">
              <a:buFont typeface="Wingdings" panose="05000000000000000000" pitchFamily="2" charset="2"/>
              <a:buChar char="q"/>
            </a:pPr>
            <a:r>
              <a:rPr lang="en-US" sz="2400" dirty="0" smtClean="0"/>
              <a:t> 1851 – earth’s rotation was demonstrated by Jean Leon </a:t>
            </a:r>
            <a:r>
              <a:rPr lang="en-US" sz="2400" dirty="0" err="1" smtClean="0"/>
              <a:t>Foucalt</a:t>
            </a:r>
            <a:r>
              <a:rPr lang="en-US" sz="2400" dirty="0" smtClean="0"/>
              <a:t> with a suspended pendulum in Paris</a:t>
            </a:r>
            <a:endParaRPr lang="en-US" sz="2400" dirty="0"/>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9047" t="23037" r="47187" b="14806"/>
          <a:stretch/>
        </p:blipFill>
        <p:spPr>
          <a:xfrm>
            <a:off x="6705600" y="242080"/>
            <a:ext cx="2046515" cy="1634925"/>
          </a:xfrm>
          <a:prstGeom prst="rect">
            <a:avLst/>
          </a:prstGeom>
          <a:ln>
            <a:noFill/>
          </a:ln>
          <a:effectLst>
            <a:softEdge rad="112500"/>
          </a:effectLst>
        </p:spPr>
      </p:pic>
    </p:spTree>
    <p:extLst>
      <p:ext uri="{BB962C8B-B14F-4D97-AF65-F5344CB8AC3E}">
        <p14:creationId xmlns:p14="http://schemas.microsoft.com/office/powerpoint/2010/main" val="266505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5390835" cy="523220"/>
          </a:xfrm>
          <a:prstGeom prst="rect">
            <a:avLst/>
          </a:prstGeom>
          <a:solidFill>
            <a:schemeClr val="bg1"/>
          </a:solidFill>
          <a:ln>
            <a:solidFill>
              <a:srgbClr val="C00000"/>
            </a:solidFill>
          </a:ln>
        </p:spPr>
        <p:txBody>
          <a:bodyPr wrap="none" rtlCol="0">
            <a:spAutoFit/>
          </a:bodyPr>
          <a:lstStyle/>
          <a:p>
            <a:r>
              <a:rPr lang="en-US" sz="2800" i="1" dirty="0" smtClean="0"/>
              <a:t>The Bible’s Scientific Foreknowledge</a:t>
            </a:r>
            <a:endParaRPr lang="en-US" sz="2800" i="1" dirty="0"/>
          </a:p>
        </p:txBody>
      </p:sp>
      <p:sp>
        <p:nvSpPr>
          <p:cNvPr id="3" name="TextBox 2"/>
          <p:cNvSpPr txBox="1"/>
          <p:nvPr/>
        </p:nvSpPr>
        <p:spPr>
          <a:xfrm>
            <a:off x="986972" y="1059543"/>
            <a:ext cx="7097486" cy="584775"/>
          </a:xfrm>
          <a:prstGeom prst="rect">
            <a:avLst/>
          </a:prstGeom>
          <a:noFill/>
        </p:spPr>
        <p:txBody>
          <a:bodyPr wrap="square" rtlCol="0">
            <a:spAutoFit/>
          </a:bodyPr>
          <a:lstStyle/>
          <a:p>
            <a:pPr algn="ctr"/>
            <a:r>
              <a:rPr lang="en-US" sz="3200" b="1" dirty="0" smtClean="0"/>
              <a:t>Paths of the Sea</a:t>
            </a:r>
            <a:endParaRPr lang="en-US" sz="3200" b="1" dirty="0"/>
          </a:p>
        </p:txBody>
      </p:sp>
      <p:sp>
        <p:nvSpPr>
          <p:cNvPr id="4" name="TextBox 3"/>
          <p:cNvSpPr txBox="1"/>
          <p:nvPr/>
        </p:nvSpPr>
        <p:spPr>
          <a:xfrm>
            <a:off x="580571" y="2017485"/>
            <a:ext cx="8345714" cy="461665"/>
          </a:xfrm>
          <a:prstGeom prst="rect">
            <a:avLst/>
          </a:prstGeom>
          <a:noFill/>
        </p:spPr>
        <p:txBody>
          <a:bodyPr wrap="square" rtlCol="0">
            <a:spAutoFit/>
          </a:bodyPr>
          <a:lstStyle/>
          <a:p>
            <a:r>
              <a:rPr lang="en-US" sz="2400" b="1" dirty="0" smtClean="0"/>
              <a:t>Psa. 8:8 </a:t>
            </a:r>
            <a:r>
              <a:rPr lang="en-US" sz="2400" dirty="0" smtClean="0"/>
              <a:t>– “…paths of the sea”</a:t>
            </a:r>
            <a:endParaRPr lang="en-US" sz="2400" dirty="0"/>
          </a:p>
        </p:txBody>
      </p:sp>
      <p:sp>
        <p:nvSpPr>
          <p:cNvPr id="5" name="TextBox 4"/>
          <p:cNvSpPr txBox="1"/>
          <p:nvPr/>
        </p:nvSpPr>
        <p:spPr>
          <a:xfrm>
            <a:off x="725715" y="3138583"/>
            <a:ext cx="7620000" cy="2985433"/>
          </a:xfrm>
          <a:prstGeom prst="rect">
            <a:avLst/>
          </a:prstGeom>
          <a:noFill/>
        </p:spPr>
        <p:txBody>
          <a:bodyPr wrap="square" rtlCol="0">
            <a:spAutoFit/>
          </a:bodyPr>
          <a:lstStyle/>
          <a:p>
            <a:pPr marL="285750" indent="-285750">
              <a:buFont typeface="Wingdings" panose="05000000000000000000" pitchFamily="2" charset="2"/>
              <a:buChar char="q"/>
            </a:pPr>
            <a:r>
              <a:rPr lang="en-US" sz="2400" dirty="0"/>
              <a:t> </a:t>
            </a:r>
            <a:r>
              <a:rPr lang="en-US" sz="2400" dirty="0" smtClean="0"/>
              <a:t>Matthew Fontaine Maury (1850s) was known as founder of the science of Oceanography</a:t>
            </a:r>
          </a:p>
          <a:p>
            <a:pPr marL="285750" indent="-285750">
              <a:buFont typeface="Wingdings" panose="05000000000000000000" pitchFamily="2" charset="2"/>
              <a:buChar char="q"/>
            </a:pPr>
            <a:endParaRPr lang="en-US" sz="1000" dirty="0"/>
          </a:p>
          <a:p>
            <a:pPr marL="285750" indent="-285750">
              <a:buFont typeface="Wingdings" panose="05000000000000000000" pitchFamily="2" charset="2"/>
              <a:buChar char="q"/>
            </a:pPr>
            <a:r>
              <a:rPr lang="en-US" sz="2400" dirty="0" smtClean="0"/>
              <a:t> One day while sick, he son read from Psa. 8:8</a:t>
            </a:r>
          </a:p>
          <a:p>
            <a:pPr marL="800100" lvl="1" indent="-342900">
              <a:buFont typeface="Wingdings" panose="05000000000000000000" pitchFamily="2" charset="2"/>
              <a:buChar char="ü"/>
            </a:pPr>
            <a:r>
              <a:rPr lang="en-US" sz="2400" dirty="0" smtClean="0"/>
              <a:t>Asked him to read it again</a:t>
            </a:r>
          </a:p>
          <a:p>
            <a:pPr marL="800100" lvl="1" indent="-342900">
              <a:buFont typeface="Wingdings" panose="05000000000000000000" pitchFamily="2" charset="2"/>
              <a:buChar char="ü"/>
            </a:pPr>
            <a:r>
              <a:rPr lang="en-US" sz="2400" dirty="0" smtClean="0"/>
              <a:t>“If the word of God says there are paths of the sea, they must be there. I will find them”</a:t>
            </a:r>
          </a:p>
          <a:p>
            <a:pPr marL="800100" lvl="1" indent="-342900">
              <a:buFont typeface="Wingdings" panose="05000000000000000000" pitchFamily="2" charset="2"/>
              <a:buChar char="ü"/>
            </a:pPr>
            <a:endParaRPr lang="en-US" sz="1000" dirty="0"/>
          </a:p>
          <a:p>
            <a:pPr marL="342900" indent="-342900">
              <a:buFont typeface="Wingdings" panose="05000000000000000000" pitchFamily="2" charset="2"/>
              <a:buChar char="q"/>
            </a:pPr>
            <a:r>
              <a:rPr lang="en-US" sz="2400" dirty="0" smtClean="0"/>
              <a:t> Used by our Navy and other sailing vessels today</a:t>
            </a:r>
            <a:endParaRPr lang="en-US" sz="2400" dirty="0"/>
          </a:p>
        </p:txBody>
      </p:sp>
      <p:pic>
        <p:nvPicPr>
          <p:cNvPr id="2050" name="Picture 2" descr="http://www.sitemason.com/files/fhfEic/mauryLOC.jpg/ma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3371" y="134755"/>
            <a:ext cx="2046515" cy="26741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4574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5390835" cy="523220"/>
          </a:xfrm>
          <a:prstGeom prst="rect">
            <a:avLst/>
          </a:prstGeom>
          <a:solidFill>
            <a:schemeClr val="bg1"/>
          </a:solidFill>
          <a:ln>
            <a:solidFill>
              <a:srgbClr val="C00000"/>
            </a:solidFill>
          </a:ln>
        </p:spPr>
        <p:txBody>
          <a:bodyPr wrap="none" rtlCol="0">
            <a:spAutoFit/>
          </a:bodyPr>
          <a:lstStyle/>
          <a:p>
            <a:r>
              <a:rPr lang="en-US" sz="2800" i="1" dirty="0" smtClean="0"/>
              <a:t>The Bible’s Scientific Foreknowledge</a:t>
            </a:r>
            <a:endParaRPr lang="en-US" sz="2800" i="1" dirty="0"/>
          </a:p>
        </p:txBody>
      </p:sp>
      <p:sp>
        <p:nvSpPr>
          <p:cNvPr id="3" name="TextBox 2"/>
          <p:cNvSpPr txBox="1"/>
          <p:nvPr/>
        </p:nvSpPr>
        <p:spPr>
          <a:xfrm>
            <a:off x="986972" y="1059543"/>
            <a:ext cx="7097486" cy="584775"/>
          </a:xfrm>
          <a:prstGeom prst="rect">
            <a:avLst/>
          </a:prstGeom>
          <a:noFill/>
        </p:spPr>
        <p:txBody>
          <a:bodyPr wrap="square" rtlCol="0">
            <a:spAutoFit/>
          </a:bodyPr>
          <a:lstStyle/>
          <a:p>
            <a:pPr algn="ctr"/>
            <a:r>
              <a:rPr lang="en-US" sz="3200" b="1" dirty="0" smtClean="0"/>
              <a:t>Circumcision 8</a:t>
            </a:r>
            <a:r>
              <a:rPr lang="en-US" sz="3200" b="1" baseline="30000" dirty="0" smtClean="0"/>
              <a:t>th</a:t>
            </a:r>
            <a:r>
              <a:rPr lang="en-US" sz="3200" b="1" dirty="0" smtClean="0"/>
              <a:t> Day</a:t>
            </a:r>
            <a:endParaRPr lang="en-US" sz="3200" b="1" dirty="0"/>
          </a:p>
        </p:txBody>
      </p:sp>
      <p:sp>
        <p:nvSpPr>
          <p:cNvPr id="4" name="TextBox 3"/>
          <p:cNvSpPr txBox="1"/>
          <p:nvPr/>
        </p:nvSpPr>
        <p:spPr>
          <a:xfrm>
            <a:off x="580571" y="2017485"/>
            <a:ext cx="8345714" cy="461665"/>
          </a:xfrm>
          <a:prstGeom prst="rect">
            <a:avLst/>
          </a:prstGeom>
          <a:noFill/>
        </p:spPr>
        <p:txBody>
          <a:bodyPr wrap="square" rtlCol="0">
            <a:spAutoFit/>
          </a:bodyPr>
          <a:lstStyle/>
          <a:p>
            <a:r>
              <a:rPr lang="en-US" sz="2400" b="1" dirty="0" smtClean="0"/>
              <a:t>Gen. 17:12-14</a:t>
            </a:r>
            <a:r>
              <a:rPr lang="en-US" sz="2400" dirty="0"/>
              <a:t> </a:t>
            </a:r>
            <a:r>
              <a:rPr lang="en-US" sz="2400" dirty="0" smtClean="0"/>
              <a:t>– Circumcise the male child on 8</a:t>
            </a:r>
            <a:r>
              <a:rPr lang="en-US" sz="2400" baseline="30000" dirty="0" smtClean="0"/>
              <a:t>th</a:t>
            </a:r>
            <a:r>
              <a:rPr lang="en-US" sz="2400" dirty="0" smtClean="0"/>
              <a:t> day</a:t>
            </a:r>
            <a:endParaRPr lang="en-US" sz="2400" dirty="0"/>
          </a:p>
        </p:txBody>
      </p:sp>
      <p:sp>
        <p:nvSpPr>
          <p:cNvPr id="5" name="TextBox 4"/>
          <p:cNvSpPr txBox="1"/>
          <p:nvPr/>
        </p:nvSpPr>
        <p:spPr>
          <a:xfrm>
            <a:off x="725715" y="3511750"/>
            <a:ext cx="7620000" cy="2308324"/>
          </a:xfrm>
          <a:prstGeom prst="rect">
            <a:avLst/>
          </a:prstGeom>
          <a:noFill/>
        </p:spPr>
        <p:txBody>
          <a:bodyPr wrap="square" rtlCol="0">
            <a:spAutoFit/>
          </a:bodyPr>
          <a:lstStyle/>
          <a:p>
            <a:pPr marL="285750" indent="-285750">
              <a:buFont typeface="Wingdings" panose="05000000000000000000" pitchFamily="2" charset="2"/>
              <a:buChar char="q"/>
            </a:pPr>
            <a:r>
              <a:rPr lang="en-US" sz="2400" dirty="0"/>
              <a:t> </a:t>
            </a:r>
            <a:r>
              <a:rPr lang="en-US" sz="2400" i="1" dirty="0" smtClean="0"/>
              <a:t>Holt’s Pediatrics </a:t>
            </a:r>
            <a:r>
              <a:rPr lang="en-US" sz="2400" dirty="0" smtClean="0"/>
              <a:t>(first written 1896 by L. Emmet Holt, Jr.) warned of danger of excessive bleeding in children 2-5 days old because of lack of Vitamin K</a:t>
            </a:r>
          </a:p>
          <a:p>
            <a:pPr marL="285750" indent="-285750">
              <a:buFont typeface="Wingdings" panose="05000000000000000000" pitchFamily="2" charset="2"/>
              <a:buChar char="q"/>
            </a:pPr>
            <a:endParaRPr lang="en-US" sz="2400" dirty="0" smtClean="0"/>
          </a:p>
          <a:p>
            <a:pPr marL="285750" indent="-285750">
              <a:buFont typeface="Wingdings" panose="05000000000000000000" pitchFamily="2" charset="2"/>
              <a:buChar char="q"/>
            </a:pPr>
            <a:r>
              <a:rPr lang="en-US" sz="2400" dirty="0"/>
              <a:t> </a:t>
            </a:r>
            <a:r>
              <a:rPr lang="en-US" sz="2400" dirty="0" smtClean="0"/>
              <a:t>On 8</a:t>
            </a:r>
            <a:r>
              <a:rPr lang="en-US" sz="2400" baseline="30000" dirty="0" smtClean="0"/>
              <a:t>th</a:t>
            </a:r>
            <a:r>
              <a:rPr lang="en-US" sz="2400" dirty="0" smtClean="0"/>
              <a:t> day – show child has 110% prothrombin level (20% more than when born – 10% more than rest of life)</a:t>
            </a:r>
          </a:p>
        </p:txBody>
      </p:sp>
    </p:spTree>
    <p:extLst>
      <p:ext uri="{BB962C8B-B14F-4D97-AF65-F5344CB8AC3E}">
        <p14:creationId xmlns:p14="http://schemas.microsoft.com/office/powerpoint/2010/main" val="4078542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31999" y="403383"/>
            <a:ext cx="1277258" cy="2175794"/>
          </a:xfrm>
          <a:prstGeom prst="rect">
            <a:avLst/>
          </a:prstGeom>
        </p:spPr>
      </p:pic>
      <p:pic>
        <p:nvPicPr>
          <p:cNvPr id="5" name="Picture 4"/>
          <p:cNvPicPr>
            <a:picLocks noChangeAspect="1"/>
          </p:cNvPicPr>
          <p:nvPr/>
        </p:nvPicPr>
        <p:blipFill>
          <a:blip r:embed="rId3"/>
          <a:stretch>
            <a:fillRect/>
          </a:stretch>
        </p:blipFill>
        <p:spPr>
          <a:xfrm>
            <a:off x="4673598" y="351200"/>
            <a:ext cx="3614057" cy="2195264"/>
          </a:xfrm>
          <a:prstGeom prst="rect">
            <a:avLst/>
          </a:prstGeom>
        </p:spPr>
      </p:pic>
      <p:sp>
        <p:nvSpPr>
          <p:cNvPr id="6" name="TextBox 5"/>
          <p:cNvSpPr txBox="1"/>
          <p:nvPr/>
        </p:nvSpPr>
        <p:spPr>
          <a:xfrm>
            <a:off x="595084" y="2494281"/>
            <a:ext cx="8157029" cy="4154984"/>
          </a:xfrm>
          <a:prstGeom prst="rect">
            <a:avLst/>
          </a:prstGeom>
          <a:noFill/>
        </p:spPr>
        <p:txBody>
          <a:bodyPr wrap="square" rtlCol="0">
            <a:spAutoFit/>
          </a:bodyPr>
          <a:lstStyle/>
          <a:p>
            <a:r>
              <a:rPr lang="en-US" sz="2400" i="1" dirty="0" smtClean="0"/>
              <a:t>“We </a:t>
            </a:r>
            <a:r>
              <a:rPr lang="en-US" sz="2400" i="1" dirty="0"/>
              <a:t>should commend the many hundreds of workers who labored at great expense over a number of years to discover that the safest day to perform circumcision is the eighth. Yet, as we congratulate medical science for this recent finding, we can almost hear the leaves of the Bible rustling. They would like to remind us that four thousand years ago, when God </a:t>
            </a:r>
            <a:r>
              <a:rPr lang="en-US" sz="2400" b="1" i="1" dirty="0"/>
              <a:t>initiated</a:t>
            </a:r>
            <a:r>
              <a:rPr lang="en-US" sz="2400" i="1" dirty="0"/>
              <a:t> circumcision with Abraham. Abraham did not pick the eighth day after many centuries of trial-and-error experiments. Neither he nor any of his company from the ancient city of Ur in the Chaldees ever had been circumcised. It was a day picked by the Creator of vitamin K.” (1984, p. 93)</a:t>
            </a:r>
            <a:endParaRPr lang="en-US" sz="2400" dirty="0"/>
          </a:p>
        </p:txBody>
      </p:sp>
    </p:spTree>
    <p:extLst>
      <p:ext uri="{BB962C8B-B14F-4D97-AF65-F5344CB8AC3E}">
        <p14:creationId xmlns:p14="http://schemas.microsoft.com/office/powerpoint/2010/main" val="313913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5390835" cy="523220"/>
          </a:xfrm>
          <a:prstGeom prst="rect">
            <a:avLst/>
          </a:prstGeom>
          <a:solidFill>
            <a:schemeClr val="bg1"/>
          </a:solidFill>
          <a:ln>
            <a:solidFill>
              <a:srgbClr val="C00000"/>
            </a:solidFill>
          </a:ln>
        </p:spPr>
        <p:txBody>
          <a:bodyPr wrap="none" rtlCol="0">
            <a:spAutoFit/>
          </a:bodyPr>
          <a:lstStyle/>
          <a:p>
            <a:r>
              <a:rPr lang="en-US" sz="2800" i="1" dirty="0" smtClean="0"/>
              <a:t>The Bible’s Scientific Foreknowledge</a:t>
            </a:r>
            <a:endParaRPr lang="en-US" sz="2800" i="1" dirty="0"/>
          </a:p>
        </p:txBody>
      </p:sp>
      <p:sp>
        <p:nvSpPr>
          <p:cNvPr id="3" name="TextBox 2"/>
          <p:cNvSpPr txBox="1"/>
          <p:nvPr/>
        </p:nvSpPr>
        <p:spPr>
          <a:xfrm>
            <a:off x="986972" y="1059543"/>
            <a:ext cx="7097486" cy="584775"/>
          </a:xfrm>
          <a:prstGeom prst="rect">
            <a:avLst/>
          </a:prstGeom>
          <a:noFill/>
        </p:spPr>
        <p:txBody>
          <a:bodyPr wrap="square" rtlCol="0">
            <a:spAutoFit/>
          </a:bodyPr>
          <a:lstStyle/>
          <a:p>
            <a:pPr algn="ctr"/>
            <a:r>
              <a:rPr lang="en-US" sz="3200" b="1" dirty="0" smtClean="0"/>
              <a:t>Empty Space in the North</a:t>
            </a:r>
            <a:endParaRPr lang="en-US" sz="3200" b="1" dirty="0"/>
          </a:p>
        </p:txBody>
      </p:sp>
      <p:sp>
        <p:nvSpPr>
          <p:cNvPr id="4" name="TextBox 3"/>
          <p:cNvSpPr txBox="1"/>
          <p:nvPr/>
        </p:nvSpPr>
        <p:spPr>
          <a:xfrm>
            <a:off x="580571" y="2017485"/>
            <a:ext cx="8345714" cy="830997"/>
          </a:xfrm>
          <a:prstGeom prst="rect">
            <a:avLst/>
          </a:prstGeom>
          <a:noFill/>
        </p:spPr>
        <p:txBody>
          <a:bodyPr wrap="square" rtlCol="0">
            <a:spAutoFit/>
          </a:bodyPr>
          <a:lstStyle/>
          <a:p>
            <a:r>
              <a:rPr lang="en-US" sz="2400" b="1" dirty="0" smtClean="0"/>
              <a:t>Job 26:7 </a:t>
            </a:r>
            <a:r>
              <a:rPr lang="en-US" sz="2400" dirty="0" smtClean="0"/>
              <a:t>– “</a:t>
            </a:r>
            <a:r>
              <a:rPr lang="en-US" sz="2400" dirty="0" err="1" smtClean="0"/>
              <a:t>Stretcheth</a:t>
            </a:r>
            <a:r>
              <a:rPr lang="en-US" sz="2400" dirty="0" smtClean="0"/>
              <a:t> out the North over the empty places and </a:t>
            </a:r>
            <a:r>
              <a:rPr lang="en-US" sz="2400" dirty="0" err="1" smtClean="0"/>
              <a:t>hangeth</a:t>
            </a:r>
            <a:r>
              <a:rPr lang="en-US" sz="2400" dirty="0" smtClean="0"/>
              <a:t> the earth upon nothing”</a:t>
            </a:r>
            <a:endParaRPr lang="en-US" sz="2400" dirty="0"/>
          </a:p>
        </p:txBody>
      </p:sp>
      <p:sp>
        <p:nvSpPr>
          <p:cNvPr id="5" name="TextBox 4"/>
          <p:cNvSpPr txBox="1"/>
          <p:nvPr/>
        </p:nvSpPr>
        <p:spPr>
          <a:xfrm>
            <a:off x="725715" y="3511750"/>
            <a:ext cx="7620000" cy="1354217"/>
          </a:xfrm>
          <a:prstGeom prst="rect">
            <a:avLst/>
          </a:prstGeom>
          <a:noFill/>
        </p:spPr>
        <p:txBody>
          <a:bodyPr wrap="square" rtlCol="0">
            <a:spAutoFit/>
          </a:bodyPr>
          <a:lstStyle/>
          <a:p>
            <a:pPr marL="285750" indent="-285750">
              <a:buFont typeface="Wingdings" panose="05000000000000000000" pitchFamily="2" charset="2"/>
              <a:buChar char="q"/>
            </a:pPr>
            <a:r>
              <a:rPr lang="en-US" sz="2400" dirty="0"/>
              <a:t> </a:t>
            </a:r>
            <a:r>
              <a:rPr lang="en-US" sz="2400" i="1" dirty="0" smtClean="0"/>
              <a:t>Not until the invention of the telescope that man discovered that empty space in north</a:t>
            </a:r>
          </a:p>
          <a:p>
            <a:pPr marL="285750" indent="-285750">
              <a:buFont typeface="Wingdings" panose="05000000000000000000" pitchFamily="2" charset="2"/>
              <a:buChar char="q"/>
            </a:pPr>
            <a:endParaRPr lang="en-US" sz="1000" i="1" dirty="0" smtClean="0"/>
          </a:p>
          <a:p>
            <a:pPr marL="285750" indent="-285750">
              <a:buFont typeface="Wingdings" panose="05000000000000000000" pitchFamily="2" charset="2"/>
              <a:buChar char="q"/>
            </a:pPr>
            <a:r>
              <a:rPr lang="en-US" sz="2400" i="1" dirty="0"/>
              <a:t> </a:t>
            </a:r>
            <a:r>
              <a:rPr lang="en-US" sz="2400" i="1" dirty="0" smtClean="0"/>
              <a:t>In all other directions there planets</a:t>
            </a:r>
            <a:endParaRPr lang="en-US" sz="2400" dirty="0" smtClean="0"/>
          </a:p>
        </p:txBody>
      </p:sp>
    </p:spTree>
    <p:extLst>
      <p:ext uri="{BB962C8B-B14F-4D97-AF65-F5344CB8AC3E}">
        <p14:creationId xmlns:p14="http://schemas.microsoft.com/office/powerpoint/2010/main" val="3362311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5390835" cy="523220"/>
          </a:xfrm>
          <a:prstGeom prst="rect">
            <a:avLst/>
          </a:prstGeom>
          <a:solidFill>
            <a:schemeClr val="bg1"/>
          </a:solidFill>
          <a:ln>
            <a:solidFill>
              <a:srgbClr val="C00000"/>
            </a:solidFill>
          </a:ln>
        </p:spPr>
        <p:txBody>
          <a:bodyPr wrap="none" rtlCol="0">
            <a:spAutoFit/>
          </a:bodyPr>
          <a:lstStyle/>
          <a:p>
            <a:r>
              <a:rPr lang="en-US" sz="2800" i="1" dirty="0" smtClean="0"/>
              <a:t>The Bible’s Scientific Foreknowledge</a:t>
            </a:r>
            <a:endParaRPr lang="en-US" sz="2800" i="1" dirty="0"/>
          </a:p>
        </p:txBody>
      </p:sp>
      <p:sp>
        <p:nvSpPr>
          <p:cNvPr id="3" name="TextBox 2"/>
          <p:cNvSpPr txBox="1"/>
          <p:nvPr/>
        </p:nvSpPr>
        <p:spPr>
          <a:xfrm>
            <a:off x="986972" y="1059543"/>
            <a:ext cx="7097486" cy="584775"/>
          </a:xfrm>
          <a:prstGeom prst="rect">
            <a:avLst/>
          </a:prstGeom>
          <a:noFill/>
        </p:spPr>
        <p:txBody>
          <a:bodyPr wrap="square" rtlCol="0">
            <a:spAutoFit/>
          </a:bodyPr>
          <a:lstStyle/>
          <a:p>
            <a:pPr algn="ctr"/>
            <a:r>
              <a:rPr lang="en-US" sz="3200" b="1" dirty="0" smtClean="0"/>
              <a:t>2</a:t>
            </a:r>
            <a:r>
              <a:rPr lang="en-US" sz="3200" b="1" baseline="30000" dirty="0" smtClean="0"/>
              <a:t>nd</a:t>
            </a:r>
            <a:r>
              <a:rPr lang="en-US" sz="3200" b="1" dirty="0" smtClean="0"/>
              <a:t> Law of Thermodynamics</a:t>
            </a:r>
            <a:endParaRPr lang="en-US" sz="3200" b="1" dirty="0"/>
          </a:p>
        </p:txBody>
      </p:sp>
      <p:sp>
        <p:nvSpPr>
          <p:cNvPr id="4" name="TextBox 3"/>
          <p:cNvSpPr txBox="1"/>
          <p:nvPr/>
        </p:nvSpPr>
        <p:spPr>
          <a:xfrm>
            <a:off x="580571" y="2017485"/>
            <a:ext cx="8345714" cy="1200329"/>
          </a:xfrm>
          <a:prstGeom prst="rect">
            <a:avLst/>
          </a:prstGeom>
          <a:noFill/>
        </p:spPr>
        <p:txBody>
          <a:bodyPr wrap="square" rtlCol="0">
            <a:spAutoFit/>
          </a:bodyPr>
          <a:lstStyle/>
          <a:p>
            <a:r>
              <a:rPr lang="en-US" sz="2400" b="1" dirty="0" smtClean="0"/>
              <a:t>Heb. 1:10-11 </a:t>
            </a:r>
            <a:r>
              <a:rPr lang="en-US" sz="2400" dirty="0" smtClean="0"/>
              <a:t>– earth wears out like a garment</a:t>
            </a:r>
          </a:p>
          <a:p>
            <a:r>
              <a:rPr lang="en-US" sz="2400" b="1" dirty="0" smtClean="0"/>
              <a:t>Psa. 102:26 </a:t>
            </a:r>
            <a:r>
              <a:rPr lang="en-US" sz="2400" dirty="0" smtClean="0"/>
              <a:t>– earth wears out like a garment</a:t>
            </a:r>
          </a:p>
          <a:p>
            <a:r>
              <a:rPr lang="en-US" sz="2400" b="1" dirty="0" smtClean="0"/>
              <a:t>Isa. 51:6 </a:t>
            </a:r>
            <a:r>
              <a:rPr lang="en-US" sz="2400" dirty="0" smtClean="0"/>
              <a:t>– earth wears out like a garment</a:t>
            </a:r>
            <a:endParaRPr lang="en-US" sz="2400" dirty="0"/>
          </a:p>
        </p:txBody>
      </p:sp>
      <p:sp>
        <p:nvSpPr>
          <p:cNvPr id="5" name="TextBox 4"/>
          <p:cNvSpPr txBox="1"/>
          <p:nvPr/>
        </p:nvSpPr>
        <p:spPr>
          <a:xfrm>
            <a:off x="595087" y="3850304"/>
            <a:ext cx="7881256" cy="1723549"/>
          </a:xfrm>
          <a:prstGeom prst="rect">
            <a:avLst/>
          </a:prstGeom>
          <a:noFill/>
        </p:spPr>
        <p:txBody>
          <a:bodyPr wrap="square" rtlCol="0">
            <a:spAutoFit/>
          </a:bodyPr>
          <a:lstStyle/>
          <a:p>
            <a:pPr marL="285750" indent="-285750">
              <a:buFont typeface="Wingdings" panose="05000000000000000000" pitchFamily="2" charset="2"/>
              <a:buChar char="q"/>
            </a:pPr>
            <a:r>
              <a:rPr lang="en-US" sz="2400" dirty="0"/>
              <a:t> </a:t>
            </a:r>
            <a:r>
              <a:rPr lang="en-US" sz="2400" i="1" dirty="0" smtClean="0"/>
              <a:t>Law of increasing disorder</a:t>
            </a:r>
          </a:p>
          <a:p>
            <a:pPr marL="285750" indent="-285750">
              <a:buFont typeface="Wingdings" panose="05000000000000000000" pitchFamily="2" charset="2"/>
              <a:buChar char="q"/>
            </a:pPr>
            <a:endParaRPr lang="en-US" sz="1000" i="1" dirty="0" smtClean="0"/>
          </a:p>
          <a:p>
            <a:pPr marL="285750" indent="-285750">
              <a:buFont typeface="Wingdings" panose="05000000000000000000" pitchFamily="2" charset="2"/>
              <a:buChar char="q"/>
            </a:pPr>
            <a:r>
              <a:rPr lang="en-US" sz="2400" i="1" dirty="0"/>
              <a:t> </a:t>
            </a:r>
            <a:r>
              <a:rPr lang="en-US" sz="2400" i="1" dirty="0" smtClean="0"/>
              <a:t>“Although mass-energy is not now being annihilated, it is running down, always becoming less ‘available’ for the ‘work’ of maintaining the processes of nature.” (H. Morris)</a:t>
            </a:r>
          </a:p>
        </p:txBody>
      </p:sp>
    </p:spTree>
    <p:extLst>
      <p:ext uri="{BB962C8B-B14F-4D97-AF65-F5344CB8AC3E}">
        <p14:creationId xmlns:p14="http://schemas.microsoft.com/office/powerpoint/2010/main" val="1976684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janiczek.com/wp-content/uploads/Evid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0" y="0"/>
            <a:ext cx="4773864" cy="2983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85382" y="311219"/>
            <a:ext cx="2719014" cy="923330"/>
          </a:xfrm>
          <a:prstGeom prst="rect">
            <a:avLst/>
          </a:prstGeom>
          <a:noFill/>
        </p:spPr>
        <p:txBody>
          <a:bodyPr wrap="none" lIns="91440" tIns="45720" rIns="91440" bIns="45720">
            <a:spAutoFit/>
          </a:bodyPr>
          <a:lstStyle/>
          <a:p>
            <a:pPr algn="ctr"/>
            <a:r>
              <a:rPr lang="en-US" sz="5400" b="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For Faith</a:t>
            </a:r>
            <a:endPar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8" name="Rectangle 7"/>
          <p:cNvSpPr/>
          <p:nvPr/>
        </p:nvSpPr>
        <p:spPr>
          <a:xfrm>
            <a:off x="630195" y="1822861"/>
            <a:ext cx="7747685" cy="769441"/>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44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rPr>
              <a:t>The Bible and Science</a:t>
            </a:r>
            <a:endParaRPr lang="en-US" sz="44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Baskerville Old Face" panose="02020602080505020303" pitchFamily="18" charset="0"/>
            </a:endParaRPr>
          </a:p>
        </p:txBody>
      </p:sp>
      <p:sp>
        <p:nvSpPr>
          <p:cNvPr id="2" name="TextBox 1"/>
          <p:cNvSpPr txBox="1"/>
          <p:nvPr/>
        </p:nvSpPr>
        <p:spPr>
          <a:xfrm>
            <a:off x="2007972" y="2983665"/>
            <a:ext cx="6369908" cy="2862322"/>
          </a:xfrm>
          <a:prstGeom prst="rect">
            <a:avLst/>
          </a:prstGeom>
          <a:noFill/>
        </p:spPr>
        <p:txBody>
          <a:bodyPr wrap="square" rtlCol="0">
            <a:spAutoFit/>
          </a:bodyPr>
          <a:lstStyle/>
          <a:p>
            <a:pPr marL="400050" indent="-400050">
              <a:lnSpc>
                <a:spcPct val="150000"/>
              </a:lnSpc>
              <a:buFont typeface="+mj-lt"/>
              <a:buAutoNum type="romanUcPeriod"/>
            </a:pPr>
            <a:r>
              <a:rPr lang="en-US" sz="4000" b="1" dirty="0" smtClean="0">
                <a:solidFill>
                  <a:prstClr val="black"/>
                </a:solidFill>
                <a:latin typeface="Baskerville Old Face" panose="02020602080505020303" pitchFamily="18" charset="0"/>
              </a:rPr>
              <a:t>The Conflict</a:t>
            </a:r>
          </a:p>
          <a:p>
            <a:pPr marL="400050" indent="-400050">
              <a:lnSpc>
                <a:spcPct val="150000"/>
              </a:lnSpc>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The Limitations</a:t>
            </a:r>
          </a:p>
          <a:p>
            <a:pPr marL="400050" indent="-400050">
              <a:lnSpc>
                <a:spcPct val="150000"/>
              </a:lnSpc>
              <a:buFont typeface="+mj-lt"/>
              <a:buAutoNum type="romanUcPeriod"/>
            </a:pPr>
            <a:r>
              <a:rPr lang="en-US" sz="4000" b="1" dirty="0">
                <a:solidFill>
                  <a:prstClr val="black"/>
                </a:solidFill>
                <a:latin typeface="Baskerville Old Face" panose="02020602080505020303" pitchFamily="18" charset="0"/>
              </a:rPr>
              <a:t> </a:t>
            </a:r>
            <a:r>
              <a:rPr lang="en-US" sz="4000" b="1" dirty="0" smtClean="0">
                <a:solidFill>
                  <a:prstClr val="black"/>
                </a:solidFill>
                <a:latin typeface="Baskerville Old Face" panose="02020602080505020303" pitchFamily="18" charset="0"/>
              </a:rPr>
              <a:t>The Foreknowledge</a:t>
            </a:r>
            <a:endParaRPr lang="en-US" sz="4000" b="1" dirty="0">
              <a:solidFill>
                <a:prstClr val="black"/>
              </a:solidFill>
              <a:latin typeface="Baskerville Old Face" panose="02020602080505020303" pitchFamily="18" charset="0"/>
            </a:endParaRPr>
          </a:p>
        </p:txBody>
      </p:sp>
      <p:pic>
        <p:nvPicPr>
          <p:cNvPr id="1026" name="Picture 2" descr="Science and Relig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3572" y="1234549"/>
            <a:ext cx="1578633" cy="1389197"/>
          </a:xfrm>
          <a:prstGeom prst="rect">
            <a:avLst/>
          </a:prstGeom>
          <a:noFill/>
          <a:ln>
            <a:solidFill>
              <a:srgbClr val="00206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683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6264</TotalTime>
  <Words>2589</Words>
  <Application>Microsoft Office PowerPoint</Application>
  <PresentationFormat>On-screen Show (4:3)</PresentationFormat>
  <Paragraphs>262</Paragraphs>
  <Slides>37</Slides>
  <Notes>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37</vt:i4>
      </vt:variant>
    </vt:vector>
  </HeadingPairs>
  <TitlesOfParts>
    <vt:vector size="49" baseType="lpstr">
      <vt:lpstr>Arial Narrow</vt:lpstr>
      <vt:lpstr>Calibri</vt:lpstr>
      <vt:lpstr>Wingdings</vt:lpstr>
      <vt:lpstr>Segoe Script</vt:lpstr>
      <vt:lpstr>Arial</vt:lpstr>
      <vt:lpstr>Baskerville Old Face</vt:lpstr>
      <vt:lpstr>Times New Roman</vt:lpstr>
      <vt:lpstr>Calibri Light</vt:lpstr>
      <vt:lpstr>Office Theme</vt:lpstr>
      <vt:lpstr>2_Office Theme</vt:lpstr>
      <vt:lpstr>1_Office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133</cp:revision>
  <cp:lastPrinted>2015-12-06T21:06:28Z</cp:lastPrinted>
  <dcterms:created xsi:type="dcterms:W3CDTF">2015-11-09T14:41:00Z</dcterms:created>
  <dcterms:modified xsi:type="dcterms:W3CDTF">2015-12-07T03:26:57Z</dcterms:modified>
</cp:coreProperties>
</file>