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08" r:id="rId4"/>
  </p:sldMasterIdLst>
  <p:notesMasterIdLst>
    <p:notesMasterId r:id="rId41"/>
  </p:notesMasterIdLst>
  <p:handoutMasterIdLst>
    <p:handoutMasterId r:id="rId42"/>
  </p:handoutMasterIdLst>
  <p:sldIdLst>
    <p:sldId id="256" r:id="rId5"/>
    <p:sldId id="354" r:id="rId6"/>
    <p:sldId id="312" r:id="rId7"/>
    <p:sldId id="350" r:id="rId8"/>
    <p:sldId id="355" r:id="rId9"/>
    <p:sldId id="313" r:id="rId10"/>
    <p:sldId id="327" r:id="rId11"/>
    <p:sldId id="358" r:id="rId12"/>
    <p:sldId id="351" r:id="rId13"/>
    <p:sldId id="356" r:id="rId14"/>
    <p:sldId id="359" r:id="rId15"/>
    <p:sldId id="360" r:id="rId16"/>
    <p:sldId id="364" r:id="rId17"/>
    <p:sldId id="361" r:id="rId18"/>
    <p:sldId id="365" r:id="rId19"/>
    <p:sldId id="362" r:id="rId20"/>
    <p:sldId id="366" r:id="rId21"/>
    <p:sldId id="363" r:id="rId22"/>
    <p:sldId id="367" r:id="rId23"/>
    <p:sldId id="352" r:id="rId24"/>
    <p:sldId id="357" r:id="rId25"/>
    <p:sldId id="368" r:id="rId26"/>
    <p:sldId id="369" r:id="rId27"/>
    <p:sldId id="370" r:id="rId28"/>
    <p:sldId id="371" r:id="rId29"/>
    <p:sldId id="372" r:id="rId30"/>
    <p:sldId id="373" r:id="rId31"/>
    <p:sldId id="374" r:id="rId32"/>
    <p:sldId id="375" r:id="rId33"/>
    <p:sldId id="376" r:id="rId34"/>
    <p:sldId id="377" r:id="rId35"/>
    <p:sldId id="378" r:id="rId36"/>
    <p:sldId id="379" r:id="rId37"/>
    <p:sldId id="380" r:id="rId38"/>
    <p:sldId id="353" r:id="rId39"/>
    <p:sldId id="381" r:id="rId40"/>
  </p:sldIdLst>
  <p:sldSz cx="9144000" cy="6858000" type="screen4x3"/>
  <p:notesSz cx="7010400" cy="9296400"/>
  <p:embeddedFontLst>
    <p:embeddedFont>
      <p:font typeface="Calibri" panose="020F0502020204030204" pitchFamily="34" charset="0"/>
      <p:regular r:id="rId43"/>
      <p:bold r:id="rId44"/>
      <p:italic r:id="rId45"/>
      <p:boldItalic r:id="rId46"/>
    </p:embeddedFont>
    <p:embeddedFont>
      <p:font typeface="Segoe Script" panose="020B0504020000000003" pitchFamily="34" charset="0"/>
      <p:regular r:id="rId47"/>
      <p:bold r:id="rId48"/>
    </p:embeddedFont>
    <p:embeddedFont>
      <p:font typeface="Baskerville Old Face" panose="02020602080505020303" pitchFamily="18" charset="0"/>
      <p:regular r:id="rId49"/>
    </p:embeddedFont>
    <p:embeddedFont>
      <p:font typeface="Calibri Light" panose="020F0302020204030204" pitchFamily="34" charset="0"/>
      <p:regular r:id="rId50"/>
      <p:italic r:id="rId51"/>
    </p:embeddedFont>
    <p:embeddedFont>
      <p:font typeface="AR CENA" panose="02000000000000000000" pitchFamily="2" charset="0"/>
      <p:regular r:id="rId52"/>
    </p:embeddedFont>
    <p:embeddedFont>
      <p:font typeface="Arial Narrow" panose="020B0606020202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2169" autoAdjust="0"/>
  </p:normalViewPr>
  <p:slideViewPr>
    <p:cSldViewPr snapToGrid="0">
      <p:cViewPr varScale="1">
        <p:scale>
          <a:sx n="61" d="100"/>
          <a:sy n="61" d="100"/>
        </p:scale>
        <p:origin x="13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54"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7.fntdata"/><Relationship Id="rId57"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8" Type="http://schemas.openxmlformats.org/officeDocument/2006/relationships/slide" Target="slides/slide4.xml"/><Relationship Id="rId51" Type="http://schemas.openxmlformats.org/officeDocument/2006/relationships/font" Target="fonts/font9.fntdata"/><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F83CEB3-008C-4789-B446-44CEBEDEF5F4}" type="datetimeFigureOut">
              <a:rPr lang="en-US" smtClean="0"/>
              <a:t>11/29/2015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946377C-B6AF-4488-8A2B-E244952F9003}" type="slidenum">
              <a:rPr lang="en-US" smtClean="0"/>
              <a:t>‹#›</a:t>
            </a:fld>
            <a:endParaRPr lang="en-US"/>
          </a:p>
        </p:txBody>
      </p:sp>
    </p:spTree>
    <p:extLst>
      <p:ext uri="{BB962C8B-B14F-4D97-AF65-F5344CB8AC3E}">
        <p14:creationId xmlns:p14="http://schemas.microsoft.com/office/powerpoint/2010/main" val="3714787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4296011-8C14-46E7-BED3-E866FDEA90AC}" type="datetimeFigureOut">
              <a:rPr lang="en-US" smtClean="0"/>
              <a:t>11/29/2015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CCB2E99-6815-4E3E-8BD8-788906D97131}" type="slidenum">
              <a:rPr lang="en-US" smtClean="0"/>
              <a:t>‹#›</a:t>
            </a:fld>
            <a:endParaRPr lang="en-US"/>
          </a:p>
        </p:txBody>
      </p:sp>
    </p:spTree>
    <p:extLst>
      <p:ext uri="{BB962C8B-B14F-4D97-AF65-F5344CB8AC3E}">
        <p14:creationId xmlns:p14="http://schemas.microsoft.com/office/powerpoint/2010/main" val="172485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CB2E99-6815-4E3E-8BD8-788906D97131}" type="slidenum">
              <a:rPr lang="en-US" smtClean="0"/>
              <a:t>12</a:t>
            </a:fld>
            <a:endParaRPr lang="en-US"/>
          </a:p>
        </p:txBody>
      </p:sp>
    </p:spTree>
    <p:extLst>
      <p:ext uri="{BB962C8B-B14F-4D97-AF65-F5344CB8AC3E}">
        <p14:creationId xmlns:p14="http://schemas.microsoft.com/office/powerpoint/2010/main" val="3272828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CB2E99-6815-4E3E-8BD8-788906D97131}" type="slidenum">
              <a:rPr lang="en-US" smtClean="0"/>
              <a:t>36</a:t>
            </a:fld>
            <a:endParaRPr lang="en-US"/>
          </a:p>
        </p:txBody>
      </p:sp>
    </p:spTree>
    <p:extLst>
      <p:ext uri="{BB962C8B-B14F-4D97-AF65-F5344CB8AC3E}">
        <p14:creationId xmlns:p14="http://schemas.microsoft.com/office/powerpoint/2010/main" val="3368486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270480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4924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914C9-4353-4C01-B4FC-FA857D9AB6FB}" type="datetimeFigureOut">
              <a:rPr lang="en-US" smtClean="0"/>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08835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E914C9-4353-4C01-B4FC-FA857D9AB6FB}" type="datetimeFigureOut">
              <a:rPr lang="en-US" smtClean="0"/>
              <a:t>11/29/2015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20819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E914C9-4353-4C01-B4FC-FA857D9AB6FB}" type="datetimeFigureOut">
              <a:rPr lang="en-US" smtClean="0"/>
              <a:t>11/29/2015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975889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E914C9-4353-4C01-B4FC-FA857D9AB6FB}" type="datetimeFigureOut">
              <a:rPr lang="en-US" smtClean="0"/>
              <a:t>11/29/2015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586874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914C9-4353-4C01-B4FC-FA857D9AB6FB}" type="datetimeFigureOut">
              <a:rPr lang="en-US" smtClean="0"/>
              <a:t>11/29/2015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33063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50929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84358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928928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037191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8801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4700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26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6182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481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877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35352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0078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8470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14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7291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3319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8422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1295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6259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454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6114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060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77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8533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7637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5590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8791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0420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50020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17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344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7911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6376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8882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3838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1012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0490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gif"/><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914C9-4353-4C01-B4FC-FA857D9AB6FB}" type="datetimeFigureOut">
              <a:rPr lang="en-US" smtClean="0"/>
              <a:t>11/29/2015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5BCD2-CE24-4392-8A87-FDAEB4F960B0}" type="slidenum">
              <a:rPr lang="en-US" smtClean="0"/>
              <a:t>‹#›</a:t>
            </a:fld>
            <a:endParaRPr lang="en-US"/>
          </a:p>
        </p:txBody>
      </p:sp>
      <p:pic>
        <p:nvPicPr>
          <p:cNvPr id="7" name="Picture 2" descr="http://img.docstoccdn.com/thumb/orig/414808.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2694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defense.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2117745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age_ofthe_earth.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1521737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11/29/2015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earth1.gif"/>
          <p:cNvPicPr>
            <a:picLocks noChangeAspect="1"/>
          </p:cNvPicPr>
          <p:nvPr userDrawn="1"/>
        </p:nvPicPr>
        <p:blipFill>
          <a:blip r:embed="rId13"/>
          <a:stretch>
            <a:fillRect/>
          </a:stretch>
        </p:blipFill>
        <p:spPr>
          <a:xfrm>
            <a:off x="1447800" y="304800"/>
            <a:ext cx="6248400" cy="6192360"/>
          </a:xfrm>
          <a:prstGeom prst="ellipse">
            <a:avLst/>
          </a:prstGeom>
          <a:ln>
            <a:noFill/>
          </a:ln>
          <a:effectLst>
            <a:softEdge rad="112500"/>
          </a:effectLst>
        </p:spPr>
      </p:pic>
    </p:spTree>
    <p:extLst>
      <p:ext uri="{BB962C8B-B14F-4D97-AF65-F5344CB8AC3E}">
        <p14:creationId xmlns:p14="http://schemas.microsoft.com/office/powerpoint/2010/main" val="24018941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janiczek.com/wp-content/uploads/Evidence.png"/>
          <p:cNvPicPr>
            <a:picLocks noChangeAspect="1" noChangeArrowheads="1"/>
          </p:cNvPicPr>
          <p:nvPr/>
        </p:nvPicPr>
        <p:blipFill rotWithShape="1">
          <a:blip r:embed="rId2">
            <a:extLst>
              <a:ext uri="{28A0092B-C50C-407E-A947-70E740481C1C}">
                <a14:useLocalDpi xmlns:a14="http://schemas.microsoft.com/office/drawing/2010/main" val="0"/>
              </a:ext>
            </a:extLst>
          </a:blip>
          <a:srcRect l="16333" r="15633"/>
          <a:stretch/>
        </p:blipFill>
        <p:spPr bwMode="auto">
          <a:xfrm>
            <a:off x="315685" y="315688"/>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06951" y="74664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4071256" y="2029210"/>
            <a:ext cx="4680858" cy="4154984"/>
          </a:xfrm>
          <a:prstGeom prst="rect">
            <a:avLst/>
          </a:prstGeom>
          <a:noFill/>
        </p:spPr>
        <p:txBody>
          <a:bodyPr wrap="square" rtlCol="0">
            <a:spAutoFit/>
          </a:bodyPr>
          <a:lstStyle/>
          <a:p>
            <a:pPr marL="342900" indent="-342900">
              <a:buFont typeface="+mj-lt"/>
              <a:buAutoNum type="arabicPeriod"/>
            </a:pPr>
            <a:r>
              <a:rPr lang="en-US" sz="2400" dirty="0" smtClean="0">
                <a:latin typeface="Arial Narrow" panose="020B0606020202030204" pitchFamily="34" charset="0"/>
              </a:rPr>
              <a:t>Evidence for God part 1 (11-15)</a:t>
            </a:r>
          </a:p>
          <a:p>
            <a:pPr marL="342900" indent="-342900">
              <a:buFont typeface="+mj-lt"/>
              <a:buAutoNum type="arabicPeriod"/>
            </a:pPr>
            <a:r>
              <a:rPr lang="en-US" sz="2400" dirty="0" smtClean="0">
                <a:latin typeface="Arial Narrow" panose="020B0606020202030204" pitchFamily="34" charset="0"/>
              </a:rPr>
              <a:t>Evidence for God part 2 (11-22)</a:t>
            </a:r>
            <a:endParaRPr lang="en-US" sz="2400" b="1" dirty="0">
              <a:latin typeface="Arial Narrow" panose="020B0606020202030204" pitchFamily="34" charset="0"/>
            </a:endParaRPr>
          </a:p>
          <a:p>
            <a:pPr marL="342900" indent="-342900">
              <a:buFont typeface="+mj-lt"/>
              <a:buAutoNum type="arabicPeriod"/>
            </a:pPr>
            <a:r>
              <a:rPr lang="en-US" sz="2400" b="1" dirty="0" smtClean="0">
                <a:latin typeface="Arial Narrow" panose="020B0606020202030204" pitchFamily="34" charset="0"/>
              </a:rPr>
              <a:t>The Problem of Evil (11-29)</a:t>
            </a:r>
          </a:p>
          <a:p>
            <a:pPr marL="342900" indent="-342900">
              <a:buFont typeface="+mj-lt"/>
              <a:buAutoNum type="arabicPeriod"/>
            </a:pPr>
            <a:r>
              <a:rPr lang="en-US" sz="2400" dirty="0" smtClean="0">
                <a:latin typeface="Arial Narrow" panose="020B0606020202030204" pitchFamily="34" charset="0"/>
              </a:rPr>
              <a:t>The Bible and Science (12-06)</a:t>
            </a:r>
          </a:p>
          <a:p>
            <a:pPr marL="342900" indent="-342900">
              <a:buFont typeface="+mj-lt"/>
              <a:buAutoNum type="arabicPeriod"/>
            </a:pPr>
            <a:r>
              <a:rPr lang="en-US" sz="2400" dirty="0" smtClean="0">
                <a:latin typeface="Arial Narrow" panose="020B0606020202030204" pitchFamily="34" charset="0"/>
              </a:rPr>
              <a:t>Creation (12-13)</a:t>
            </a:r>
          </a:p>
          <a:p>
            <a:pPr marL="342900" indent="-342900">
              <a:buFont typeface="+mj-lt"/>
              <a:buAutoNum type="arabicPeriod"/>
            </a:pPr>
            <a:r>
              <a:rPr lang="en-US" sz="2400" dirty="0" smtClean="0">
                <a:latin typeface="Arial Narrow" panose="020B0606020202030204" pitchFamily="34" charset="0"/>
              </a:rPr>
              <a:t>The Genesis Flood (12-20)</a:t>
            </a:r>
          </a:p>
          <a:p>
            <a:pPr marL="342900" indent="-342900">
              <a:buFont typeface="+mj-lt"/>
              <a:buAutoNum type="arabicPeriod"/>
            </a:pPr>
            <a:r>
              <a:rPr lang="en-US" sz="2400" dirty="0" smtClean="0">
                <a:latin typeface="Arial Narrow" panose="020B0606020202030204" pitchFamily="34" charset="0"/>
              </a:rPr>
              <a:t>Archeology (01-03)</a:t>
            </a:r>
          </a:p>
          <a:p>
            <a:pPr marL="342900" indent="-342900">
              <a:buFont typeface="+mj-lt"/>
              <a:buAutoNum type="arabicPeriod"/>
            </a:pPr>
            <a:r>
              <a:rPr lang="en-US" sz="2400" dirty="0" smtClean="0">
                <a:latin typeface="Arial Narrow" panose="020B0606020202030204" pitchFamily="34" charset="0"/>
              </a:rPr>
              <a:t>Historical Jesus (01-10)</a:t>
            </a:r>
          </a:p>
          <a:p>
            <a:pPr marL="342900" indent="-342900">
              <a:buFont typeface="+mj-lt"/>
              <a:buAutoNum type="arabicPeriod"/>
            </a:pPr>
            <a:r>
              <a:rPr lang="en-US" sz="2400" dirty="0" smtClean="0">
                <a:latin typeface="Arial Narrow" panose="020B0606020202030204" pitchFamily="34" charset="0"/>
              </a:rPr>
              <a:t>The Resurrection of Christ (01-17)</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Inspiration of Scripture (01-24)</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Cannon and the Apocrypha (02-17)</a:t>
            </a:r>
          </a:p>
        </p:txBody>
      </p:sp>
      <p:sp>
        <p:nvSpPr>
          <p:cNvPr id="5" name="Snip Diagonal Corner Rectangle 4"/>
          <p:cNvSpPr/>
          <p:nvPr/>
        </p:nvSpPr>
        <p:spPr>
          <a:xfrm>
            <a:off x="740229" y="3105644"/>
            <a:ext cx="2394856" cy="3026228"/>
          </a:xfrm>
          <a:prstGeom prst="snip2Diag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latin typeface="Arial Narrow" panose="020B0606020202030204" pitchFamily="34" charset="0"/>
              </a:rPr>
              <a:t>Sunday Evening</a:t>
            </a:r>
          </a:p>
          <a:p>
            <a:pPr algn="ctr"/>
            <a:r>
              <a:rPr lang="en-US" sz="2200" b="1" dirty="0" smtClean="0">
                <a:solidFill>
                  <a:schemeClr val="tx1"/>
                </a:solidFill>
                <a:latin typeface="Arial Narrow" panose="020B0606020202030204" pitchFamily="34" charset="0"/>
              </a:rPr>
              <a:t>Studies</a:t>
            </a:r>
          </a:p>
          <a:p>
            <a:pPr algn="ctr"/>
            <a:endParaRPr lang="en-US" sz="2200" dirty="0">
              <a:solidFill>
                <a:schemeClr val="tx1"/>
              </a:solidFill>
              <a:latin typeface="Arial Narrow" panose="020B0606020202030204" pitchFamily="34" charset="0"/>
            </a:endParaRPr>
          </a:p>
          <a:p>
            <a:pPr algn="ctr"/>
            <a:r>
              <a:rPr lang="en-US" sz="2200" i="1" dirty="0" smtClean="0">
                <a:solidFill>
                  <a:schemeClr val="tx1"/>
                </a:solidFill>
                <a:latin typeface="Arial Narrow" panose="020B0606020202030204" pitchFamily="34" charset="0"/>
              </a:rPr>
              <a:t>Designed to build and strengthen</a:t>
            </a:r>
          </a:p>
          <a:p>
            <a:pPr algn="ctr"/>
            <a:r>
              <a:rPr lang="en-US" sz="2200" i="1" dirty="0">
                <a:solidFill>
                  <a:schemeClr val="tx1"/>
                </a:solidFill>
                <a:latin typeface="Arial Narrow" panose="020B0606020202030204" pitchFamily="34" charset="0"/>
              </a:rPr>
              <a:t>r</a:t>
            </a:r>
            <a:r>
              <a:rPr lang="en-US" sz="2200" i="1" dirty="0" smtClean="0">
                <a:solidFill>
                  <a:schemeClr val="tx1"/>
                </a:solidFill>
                <a:latin typeface="Arial Narrow" panose="020B0606020202030204" pitchFamily="34" charset="0"/>
              </a:rPr>
              <a:t>eal faith</a:t>
            </a:r>
            <a:endParaRPr lang="en-US" sz="2200" i="1" dirty="0">
              <a:solidFill>
                <a:schemeClr val="tx1"/>
              </a:solidFill>
              <a:latin typeface="Arial Narrow" panose="020B0606020202030204" pitchFamily="34" charset="0"/>
            </a:endParaRPr>
          </a:p>
        </p:txBody>
      </p:sp>
      <p:sp>
        <p:nvSpPr>
          <p:cNvPr id="6" name="Folded Corner 5"/>
          <p:cNvSpPr/>
          <p:nvPr/>
        </p:nvSpPr>
        <p:spPr>
          <a:xfrm rot="709574">
            <a:off x="5986743" y="251494"/>
            <a:ext cx="1513037" cy="1754824"/>
          </a:xfrm>
          <a:prstGeom prst="foldedCorne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70C0"/>
                </a:solidFill>
                <a:latin typeface="Segoe Script" panose="020B0504020000000003" pitchFamily="34" charset="0"/>
              </a:rPr>
              <a:t>Is there real</a:t>
            </a:r>
          </a:p>
          <a:p>
            <a:pPr algn="ctr"/>
            <a:r>
              <a:rPr lang="en-US" dirty="0" smtClean="0">
                <a:solidFill>
                  <a:srgbClr val="0070C0"/>
                </a:solidFill>
                <a:latin typeface="Segoe Script" panose="020B0504020000000003" pitchFamily="34" charset="0"/>
              </a:rPr>
              <a:t>evidence for believing?</a:t>
            </a:r>
            <a:endParaRPr lang="en-US" dirty="0">
              <a:solidFill>
                <a:srgbClr val="0070C0"/>
              </a:solidFill>
              <a:latin typeface="Segoe Script" panose="020B0504020000000003" pitchFamily="34" charset="0"/>
            </a:endParaRPr>
          </a:p>
        </p:txBody>
      </p:sp>
    </p:spTree>
    <p:extLst>
      <p:ext uri="{BB962C8B-B14F-4D97-AF65-F5344CB8AC3E}">
        <p14:creationId xmlns:p14="http://schemas.microsoft.com/office/powerpoint/2010/main" val="1255273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pic>
        <p:nvPicPr>
          <p:cNvPr id="1026" name="Picture 2" descr="https://upload.wikimedia.org/wikipedia/commons/4/4b/Wooden_stake_holding_guy_rop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35669" y="3074536"/>
            <a:ext cx="4618639" cy="34639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73268" y="2132060"/>
            <a:ext cx="3962401" cy="4124206"/>
          </a:xfrm>
          <a:prstGeom prst="rect">
            <a:avLst/>
          </a:prstGeom>
          <a:noFill/>
        </p:spPr>
        <p:txBody>
          <a:bodyPr wrap="square" rtlCol="0">
            <a:spAutoFit/>
          </a:bodyPr>
          <a:lstStyle/>
          <a:p>
            <a:r>
              <a:rPr lang="en-US" sz="2800" dirty="0" smtClean="0"/>
              <a:t>The evidence we have presented becomes a “peg” we hold to</a:t>
            </a:r>
          </a:p>
          <a:p>
            <a:endParaRPr lang="en-US" sz="2800" dirty="0" smtClean="0"/>
          </a:p>
          <a:p>
            <a:pPr marL="457200" indent="-457200">
              <a:buFont typeface="Arial" panose="020B0604020202020204" pitchFamily="34" charset="0"/>
              <a:buChar char="•"/>
            </a:pPr>
            <a:r>
              <a:rPr lang="en-US" sz="2800" dirty="0" smtClean="0"/>
              <a:t>Always come back to my “peg”</a:t>
            </a:r>
          </a:p>
          <a:p>
            <a:pPr marL="457200" indent="-457200">
              <a:buFont typeface="Arial" panose="020B0604020202020204" pitchFamily="34" charset="0"/>
              <a:buChar char="•"/>
            </a:pPr>
            <a:endParaRPr lang="en-US" sz="1000" dirty="0" smtClean="0"/>
          </a:p>
          <a:p>
            <a:pPr marL="457200" indent="-457200">
              <a:buFont typeface="Arial" panose="020B0604020202020204" pitchFamily="34" charset="0"/>
              <a:buChar char="•"/>
            </a:pPr>
            <a:r>
              <a:rPr lang="en-US" sz="2800" dirty="0" smtClean="0"/>
              <a:t>May face questions / arguments – don’t know how to answer</a:t>
            </a:r>
            <a:endParaRPr lang="en-US" sz="2800" dirty="0"/>
          </a:p>
        </p:txBody>
      </p:sp>
    </p:spTree>
    <p:extLst>
      <p:ext uri="{BB962C8B-B14F-4D97-AF65-F5344CB8AC3E}">
        <p14:creationId xmlns:p14="http://schemas.microsoft.com/office/powerpoint/2010/main" val="1734920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Evidence for God (Part 1)</a:t>
            </a:r>
            <a:endParaRPr lang="en-US" sz="4400" b="1" i="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TextBox 1"/>
          <p:cNvSpPr txBox="1"/>
          <p:nvPr/>
        </p:nvSpPr>
        <p:spPr>
          <a:xfrm>
            <a:off x="716692" y="3284084"/>
            <a:ext cx="8019535" cy="2262158"/>
          </a:xfrm>
          <a:prstGeom prst="rect">
            <a:avLst/>
          </a:prstGeom>
          <a:noFill/>
        </p:spPr>
        <p:txBody>
          <a:bodyPr wrap="square" rtlCol="0">
            <a:spAutoFit/>
          </a:bodyPr>
          <a:lstStyle/>
          <a:p>
            <a:pPr marL="400050" indent="-400050">
              <a:buFont typeface="+mj-lt"/>
              <a:buAutoNum type="romanUcPeriod"/>
            </a:pPr>
            <a:r>
              <a:rPr lang="en-US" sz="4000" b="1" dirty="0" smtClean="0">
                <a:latin typeface="Baskerville Old Face" panose="02020602080505020303" pitchFamily="18" charset="0"/>
              </a:rPr>
              <a:t>Passages that Argue From Creation</a:t>
            </a:r>
          </a:p>
          <a:p>
            <a:pPr marL="400050" indent="-400050">
              <a:buFont typeface="+mj-lt"/>
              <a:buAutoNum type="romanUcPeriod"/>
            </a:pPr>
            <a:endParaRPr lang="en-US" sz="1050" b="1" dirty="0" smtClean="0">
              <a:latin typeface="Baskerville Old Face" panose="02020602080505020303" pitchFamily="18" charset="0"/>
            </a:endParaRPr>
          </a:p>
          <a:p>
            <a:pPr marL="400050" indent="-400050">
              <a:buFont typeface="+mj-lt"/>
              <a:buAutoNum type="romanUcPeriod"/>
            </a:pPr>
            <a:r>
              <a:rPr lang="en-US" sz="4000" b="1" dirty="0" smtClean="0">
                <a:latin typeface="Baskerville Old Face" panose="02020602080505020303" pitchFamily="18" charset="0"/>
              </a:rPr>
              <a:t> Argument for a Cause</a:t>
            </a:r>
          </a:p>
          <a:p>
            <a:pPr marL="400050" indent="-400050">
              <a:buFont typeface="+mj-lt"/>
              <a:buAutoNum type="romanUcPeriod"/>
            </a:pPr>
            <a:endParaRPr lang="en-US" sz="1050" b="1" dirty="0" smtClean="0">
              <a:latin typeface="Baskerville Old Face" panose="02020602080505020303" pitchFamily="18" charset="0"/>
            </a:endParaRPr>
          </a:p>
          <a:p>
            <a:pPr marL="400050" indent="-400050">
              <a:buFont typeface="+mj-lt"/>
              <a:buAutoNum type="romanUcPeriod"/>
            </a:pPr>
            <a:r>
              <a:rPr lang="en-US" sz="4000" b="1" dirty="0">
                <a:latin typeface="Baskerville Old Face" panose="02020602080505020303" pitchFamily="18" charset="0"/>
              </a:rPr>
              <a:t> </a:t>
            </a:r>
            <a:r>
              <a:rPr lang="en-US" sz="4000" b="1" dirty="0" smtClean="0">
                <a:latin typeface="Baskerville Old Face" panose="02020602080505020303" pitchFamily="18" charset="0"/>
              </a:rPr>
              <a:t>Argument for a Designer</a:t>
            </a:r>
            <a:endParaRPr lang="en-US" sz="4000" b="1" dirty="0">
              <a:latin typeface="Baskerville Old Face" panose="02020602080505020303" pitchFamily="18" charset="0"/>
            </a:endParaRPr>
          </a:p>
        </p:txBody>
      </p:sp>
      <p:sp>
        <p:nvSpPr>
          <p:cNvPr id="5" name="Wave 4"/>
          <p:cNvSpPr/>
          <p:nvPr/>
        </p:nvSpPr>
        <p:spPr>
          <a:xfrm rot="19654073">
            <a:off x="157258" y="324842"/>
            <a:ext cx="1600200" cy="996424"/>
          </a:xfrm>
          <a:prstGeom prst="wave">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i="1" dirty="0" smtClean="0">
                <a:solidFill>
                  <a:srgbClr val="0070C0"/>
                </a:solidFill>
              </a:rPr>
              <a:t>Review</a:t>
            </a:r>
            <a:endParaRPr lang="en-US" sz="3200" i="1" dirty="0">
              <a:solidFill>
                <a:srgbClr val="0070C0"/>
              </a:solidFill>
            </a:endParaRPr>
          </a:p>
        </p:txBody>
      </p:sp>
      <p:sp>
        <p:nvSpPr>
          <p:cNvPr id="6" name="Oval 5"/>
          <p:cNvSpPr/>
          <p:nvPr/>
        </p:nvSpPr>
        <p:spPr>
          <a:xfrm>
            <a:off x="4435366" y="3993931"/>
            <a:ext cx="1744717" cy="87235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4663397" y="4770087"/>
            <a:ext cx="2347003" cy="87235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5385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Evidence for God (Part 2)</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716692" y="3284084"/>
            <a:ext cx="8019535" cy="3023905"/>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Atheism’s “Non-Design” Response</a:t>
            </a:r>
          </a:p>
          <a:p>
            <a:pPr marL="400050" indent="-400050">
              <a:buFont typeface="+mj-lt"/>
              <a:buAutoNum type="romanUcPeriod"/>
            </a:pPr>
            <a:endParaRPr lang="en-US" sz="105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smtClean="0">
                <a:solidFill>
                  <a:prstClr val="black"/>
                </a:solidFill>
                <a:latin typeface="Baskerville Old Face" panose="02020602080505020303" pitchFamily="18" charset="0"/>
              </a:rPr>
              <a:t> Moral Argument</a:t>
            </a:r>
          </a:p>
          <a:p>
            <a:pPr marL="400050" indent="-400050">
              <a:buFont typeface="+mj-lt"/>
              <a:buAutoNum type="romanUcPeriod"/>
            </a:pPr>
            <a:endParaRPr lang="en-US" sz="100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Universal Belief in God</a:t>
            </a:r>
          </a:p>
          <a:p>
            <a:pPr marL="400050" indent="-400050">
              <a:buFont typeface="+mj-lt"/>
              <a:buAutoNum type="romanUcPeriod"/>
            </a:pPr>
            <a:endParaRPr lang="en-US" sz="100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Beliefs of Atheism</a:t>
            </a:r>
            <a:endParaRPr lang="en-US" sz="4000" b="1" dirty="0">
              <a:solidFill>
                <a:prstClr val="black"/>
              </a:solidFill>
              <a:latin typeface="Baskerville Old Face" panose="02020602080505020303" pitchFamily="18" charset="0"/>
            </a:endParaRPr>
          </a:p>
        </p:txBody>
      </p:sp>
      <p:sp>
        <p:nvSpPr>
          <p:cNvPr id="6" name="Wave 5"/>
          <p:cNvSpPr/>
          <p:nvPr/>
        </p:nvSpPr>
        <p:spPr>
          <a:xfrm rot="19654073">
            <a:off x="157258" y="324842"/>
            <a:ext cx="1600200" cy="996424"/>
          </a:xfrm>
          <a:prstGeom prst="wave">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i="1" dirty="0" smtClean="0">
                <a:solidFill>
                  <a:srgbClr val="0070C0"/>
                </a:solidFill>
              </a:rPr>
              <a:t>Review</a:t>
            </a:r>
            <a:endParaRPr lang="en-US" sz="3200" i="1" dirty="0">
              <a:solidFill>
                <a:srgbClr val="0070C0"/>
              </a:solidFill>
            </a:endParaRPr>
          </a:p>
        </p:txBody>
      </p:sp>
      <p:sp>
        <p:nvSpPr>
          <p:cNvPr id="7" name="Oval 6"/>
          <p:cNvSpPr/>
          <p:nvPr/>
        </p:nvSpPr>
        <p:spPr>
          <a:xfrm>
            <a:off x="1225883" y="3978983"/>
            <a:ext cx="1744717" cy="87235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1408387" y="4796036"/>
            <a:ext cx="5296009" cy="87235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2043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672662" y="2983665"/>
            <a:ext cx="7998372" cy="2954655"/>
          </a:xfrm>
          <a:prstGeom prst="rect">
            <a:avLst/>
          </a:prstGeom>
          <a:noFill/>
        </p:spPr>
        <p:txBody>
          <a:bodyPr wrap="square" rtlCol="0">
            <a:spAutoFit/>
          </a:bodyPr>
          <a:lstStyle/>
          <a:p>
            <a:pPr algn="ctr"/>
            <a:r>
              <a:rPr lang="en-US" sz="3200" b="1" dirty="0" smtClean="0">
                <a:solidFill>
                  <a:srgbClr val="C00000"/>
                </a:solidFill>
              </a:rPr>
              <a:t>“There is no evidence for God”</a:t>
            </a:r>
          </a:p>
          <a:p>
            <a:endParaRPr lang="en-US" sz="2400" dirty="0"/>
          </a:p>
          <a:p>
            <a:r>
              <a:rPr lang="en-US" sz="2400" b="1" u="sng" dirty="0" smtClean="0"/>
              <a:t>Answer:</a:t>
            </a:r>
          </a:p>
          <a:p>
            <a:endParaRPr lang="en-US" sz="1000" b="1" u="sng" dirty="0" smtClean="0"/>
          </a:p>
          <a:p>
            <a:pPr marL="342900" indent="-342900">
              <a:buFont typeface="+mj-lt"/>
              <a:buAutoNum type="arabicPeriod"/>
            </a:pPr>
            <a:r>
              <a:rPr lang="en-US" sz="2400" dirty="0" smtClean="0"/>
              <a:t>Not so – we have given evidence</a:t>
            </a:r>
          </a:p>
          <a:p>
            <a:pPr marL="342900" indent="-342900">
              <a:buFont typeface="+mj-lt"/>
              <a:buAutoNum type="arabicPeriod"/>
            </a:pPr>
            <a:r>
              <a:rPr lang="en-US" sz="2400" dirty="0" smtClean="0"/>
              <a:t>The absence of evidence is not the evidence of absence</a:t>
            </a:r>
          </a:p>
          <a:p>
            <a:pPr marL="342900" indent="-342900">
              <a:buFont typeface="+mj-lt"/>
              <a:buAutoNum type="arabicPeriod"/>
            </a:pPr>
            <a:r>
              <a:rPr lang="en-US" sz="2400" dirty="0" smtClean="0"/>
              <a:t>Atheist needs to present more than “absence of evidence” – there must be positive proof that there is no God!</a:t>
            </a:r>
            <a:endParaRPr lang="en-US" sz="2400" dirty="0"/>
          </a:p>
        </p:txBody>
      </p:sp>
    </p:spTree>
    <p:extLst>
      <p:ext uri="{BB962C8B-B14F-4D97-AF65-F5344CB8AC3E}">
        <p14:creationId xmlns:p14="http://schemas.microsoft.com/office/powerpoint/2010/main" val="3853398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Problem of Evil</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716692" y="3284084"/>
            <a:ext cx="8019535" cy="707886"/>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The Atheists’ Argument</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32985941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The Atheists’ Argument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3108543"/>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If evil exist – there is no God</a:t>
            </a:r>
          </a:p>
          <a:p>
            <a:pPr marL="971550" lvl="1" indent="-514350">
              <a:buFont typeface="+mj-lt"/>
              <a:buAutoNum type="arabicPeriod"/>
            </a:pPr>
            <a:r>
              <a:rPr lang="en-US" sz="2400" dirty="0" smtClean="0">
                <a:solidFill>
                  <a:srgbClr val="C00000"/>
                </a:solidFill>
                <a:latin typeface="Arial Narrow" panose="020B0606020202030204" pitchFamily="34" charset="0"/>
              </a:rPr>
              <a:t>If God is omnipotent (all powerful) he would be able to eliminate all evil (no limit to what he could do)</a:t>
            </a:r>
          </a:p>
          <a:p>
            <a:pPr marL="971550" lvl="1" indent="-514350">
              <a:buFont typeface="+mj-lt"/>
              <a:buAutoNum type="arabicPeriod"/>
            </a:pPr>
            <a:r>
              <a:rPr lang="en-US" sz="2400" dirty="0" smtClean="0">
                <a:solidFill>
                  <a:srgbClr val="C00000"/>
                </a:solidFill>
                <a:latin typeface="Arial Narrow" panose="020B0606020202030204" pitchFamily="34" charset="0"/>
              </a:rPr>
              <a:t>If God is omnibenevolent (all good) would not desire that evil exist.</a:t>
            </a:r>
          </a:p>
          <a:p>
            <a:pPr marL="971550" lvl="1" indent="-514350">
              <a:buFont typeface="+mj-lt"/>
              <a:buAutoNum type="arabicPeriod"/>
            </a:pPr>
            <a:r>
              <a:rPr lang="en-US" sz="2400" dirty="0" smtClean="0">
                <a:solidFill>
                  <a:srgbClr val="C00000"/>
                </a:solidFill>
                <a:latin typeface="Arial Narrow" panose="020B0606020202030204" pitchFamily="34" charset="0"/>
              </a:rPr>
              <a:t>A good, all powerful God would eliminate evil</a:t>
            </a:r>
          </a:p>
          <a:p>
            <a:pPr marL="971550" lvl="1" indent="-514350">
              <a:buFont typeface="+mj-lt"/>
              <a:buAutoNum type="arabicPeriod"/>
            </a:pPr>
            <a:r>
              <a:rPr lang="en-US" sz="2400" dirty="0" smtClean="0">
                <a:solidFill>
                  <a:srgbClr val="C00000"/>
                </a:solidFill>
                <a:latin typeface="Arial Narrow" panose="020B0606020202030204" pitchFamily="34" charset="0"/>
              </a:rPr>
              <a:t>Evil exist (human suffering, animal cruelty, natural disasters, </a:t>
            </a:r>
            <a:r>
              <a:rPr lang="en-US" sz="2400" dirty="0" err="1" smtClean="0">
                <a:solidFill>
                  <a:srgbClr val="C00000"/>
                </a:solidFill>
                <a:latin typeface="Arial Narrow" panose="020B0606020202030204" pitchFamily="34" charset="0"/>
              </a:rPr>
              <a:t>etc</a:t>
            </a:r>
            <a:r>
              <a:rPr lang="en-US" sz="2400" dirty="0" smtClean="0">
                <a:solidFill>
                  <a:srgbClr val="C00000"/>
                </a:solidFill>
                <a:latin typeface="Arial Narrow" panose="020B0606020202030204" pitchFamily="34" charset="0"/>
              </a:rPr>
              <a:t>) Thus, there is no God!</a:t>
            </a:r>
            <a:endParaRPr lang="en-US" sz="2400" dirty="0">
              <a:latin typeface="Arial Narrow" panose="020B0606020202030204" pitchFamily="34" charset="0"/>
            </a:endParaRPr>
          </a:p>
        </p:txBody>
      </p:sp>
      <p:sp>
        <p:nvSpPr>
          <p:cNvPr id="3" name="TextBox 2"/>
          <p:cNvSpPr txBox="1"/>
          <p:nvPr/>
        </p:nvSpPr>
        <p:spPr>
          <a:xfrm>
            <a:off x="2375338" y="1067795"/>
            <a:ext cx="4234749" cy="523220"/>
          </a:xfrm>
          <a:prstGeom prst="rect">
            <a:avLst/>
          </a:prstGeom>
          <a:solidFill>
            <a:schemeClr val="bg1"/>
          </a:solidFill>
          <a:ln>
            <a:solidFill>
              <a:srgbClr val="C00000"/>
            </a:solidFill>
          </a:ln>
        </p:spPr>
        <p:txBody>
          <a:bodyPr wrap="none" rtlCol="0">
            <a:spAutoFit/>
          </a:bodyPr>
          <a:lstStyle/>
          <a:p>
            <a:r>
              <a:rPr lang="en-US" sz="2800" i="1" dirty="0" smtClean="0"/>
              <a:t>Contradiction for the Theist</a:t>
            </a:r>
            <a:endParaRPr lang="en-US" sz="2800" i="1" dirty="0"/>
          </a:p>
        </p:txBody>
      </p:sp>
    </p:spTree>
    <p:extLst>
      <p:ext uri="{BB962C8B-B14F-4D97-AF65-F5344CB8AC3E}">
        <p14:creationId xmlns:p14="http://schemas.microsoft.com/office/powerpoint/2010/main" val="99929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The Atheists’ Argument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4647426"/>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If evil exist – there is no God</a:t>
            </a:r>
          </a:p>
          <a:p>
            <a:pPr marL="514350" indent="-514350">
              <a:buFontTx/>
              <a:buAutoNum type="alphaUcPeriod"/>
            </a:pPr>
            <a:r>
              <a:rPr lang="en-US" sz="2800" b="1" dirty="0" smtClean="0">
                <a:latin typeface="Arial Narrow" panose="020B0606020202030204" pitchFamily="34" charset="0"/>
              </a:rPr>
              <a:t>Epicurus (300 B.C.)</a:t>
            </a:r>
          </a:p>
          <a:p>
            <a:pPr marL="971550" lvl="1" indent="-514350">
              <a:buFont typeface="+mj-lt"/>
              <a:buAutoNum type="arabicPeriod"/>
            </a:pPr>
            <a:r>
              <a:rPr lang="en-US" sz="2400" dirty="0" smtClean="0">
                <a:solidFill>
                  <a:srgbClr val="C00000"/>
                </a:solidFill>
                <a:latin typeface="Arial Narrow" panose="020B0606020202030204" pitchFamily="34" charset="0"/>
              </a:rPr>
              <a:t>Presented a logical contradiction between belief in God and presence of evil</a:t>
            </a:r>
          </a:p>
          <a:p>
            <a:pPr marL="971550" lvl="1" indent="-514350">
              <a:buFont typeface="+mj-lt"/>
              <a:buAutoNum type="arabicPeriod"/>
            </a:pPr>
            <a:r>
              <a:rPr lang="en-US" sz="2400" dirty="0" smtClean="0">
                <a:solidFill>
                  <a:srgbClr val="C00000"/>
                </a:solidFill>
                <a:latin typeface="Arial Narrow" panose="020B0606020202030204" pitchFamily="34" charset="0"/>
              </a:rPr>
              <a:t>“The gods can either take away evil from the world and will not, or being willing to do so cannot; or they neither can nor will, or lastly, they are both able and willing. If they have the will to remove evil and cannot, then they are not omnipotent. If they can, but will not, then they are not benevolent. If they are neither able nor willing, then they are neither omnipotent or benevolent. Lastly, if they are both able and willing to annihilate evil, how does it exist?” (Quoted by Dickson, </a:t>
            </a:r>
            <a:r>
              <a:rPr lang="en-US" sz="2400" i="1" dirty="0" smtClean="0">
                <a:solidFill>
                  <a:srgbClr val="C00000"/>
                </a:solidFill>
                <a:latin typeface="Arial Narrow" panose="020B0606020202030204" pitchFamily="34" charset="0"/>
              </a:rPr>
              <a:t>Fall of Unbelief</a:t>
            </a:r>
            <a:r>
              <a:rPr lang="en-US" sz="2400" dirty="0" smtClean="0">
                <a:solidFill>
                  <a:srgbClr val="C00000"/>
                </a:solidFill>
                <a:latin typeface="Arial Narrow" panose="020B0606020202030204" pitchFamily="34" charset="0"/>
              </a:rPr>
              <a:t>, 101)</a:t>
            </a:r>
            <a:endParaRPr lang="en-US" sz="2400" dirty="0">
              <a:latin typeface="Arial Narrow" panose="020B0606020202030204" pitchFamily="34" charset="0"/>
            </a:endParaRPr>
          </a:p>
        </p:txBody>
      </p:sp>
      <p:sp>
        <p:nvSpPr>
          <p:cNvPr id="3" name="TextBox 2"/>
          <p:cNvSpPr txBox="1"/>
          <p:nvPr/>
        </p:nvSpPr>
        <p:spPr>
          <a:xfrm>
            <a:off x="2375338" y="1067795"/>
            <a:ext cx="4234749" cy="523220"/>
          </a:xfrm>
          <a:prstGeom prst="rect">
            <a:avLst/>
          </a:prstGeom>
          <a:solidFill>
            <a:schemeClr val="bg1"/>
          </a:solidFill>
          <a:ln>
            <a:solidFill>
              <a:srgbClr val="C00000"/>
            </a:solidFill>
          </a:ln>
        </p:spPr>
        <p:txBody>
          <a:bodyPr wrap="none" rtlCol="0">
            <a:spAutoFit/>
          </a:bodyPr>
          <a:lstStyle/>
          <a:p>
            <a:r>
              <a:rPr lang="en-US" sz="2800" i="1" dirty="0" smtClean="0"/>
              <a:t>Contradiction for the Theist</a:t>
            </a:r>
            <a:endParaRPr lang="en-US" sz="2800" i="1" dirty="0"/>
          </a:p>
        </p:txBody>
      </p:sp>
    </p:spTree>
    <p:extLst>
      <p:ext uri="{BB962C8B-B14F-4D97-AF65-F5344CB8AC3E}">
        <p14:creationId xmlns:p14="http://schemas.microsoft.com/office/powerpoint/2010/main" val="851429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Problem of Evil</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716692" y="3284084"/>
            <a:ext cx="8019535" cy="1477328"/>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The Atheists’ Argument </a:t>
            </a:r>
          </a:p>
          <a:p>
            <a:pPr marL="400050" indent="-400050">
              <a:buFont typeface="+mj-lt"/>
              <a:buAutoNum type="romanUcPeriod"/>
            </a:pPr>
            <a:endParaRPr lang="en-US" sz="100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The Apologists’ Assessment</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1577423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Apologists’ Assessment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519002" cy="1261884"/>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Point: this argument is one of their strongest arguments</a:t>
            </a:r>
          </a:p>
          <a:p>
            <a:pPr marL="971550" lvl="1" indent="-514350">
              <a:buFont typeface="+mj-lt"/>
              <a:buAutoNum type="arabicPeriod"/>
            </a:pPr>
            <a:r>
              <a:rPr lang="en-US" sz="2400" dirty="0" smtClean="0">
                <a:solidFill>
                  <a:srgbClr val="C00000"/>
                </a:solidFill>
                <a:latin typeface="Arial Narrow" panose="020B0606020202030204" pitchFamily="34" charset="0"/>
              </a:rPr>
              <a:t>If it can be answered – their toughest argument can be answered</a:t>
            </a:r>
          </a:p>
          <a:p>
            <a:pPr marL="971550" lvl="1" indent="-514350">
              <a:buFont typeface="+mj-lt"/>
              <a:buAutoNum type="arabicPeriod"/>
            </a:pPr>
            <a:r>
              <a:rPr lang="en-US" sz="2400" dirty="0" smtClean="0">
                <a:solidFill>
                  <a:srgbClr val="C00000"/>
                </a:solidFill>
                <a:latin typeface="Arial Narrow" panose="020B0606020202030204" pitchFamily="34" charset="0"/>
              </a:rPr>
              <a:t>If this is the best they have – they don’t have much argument</a:t>
            </a:r>
            <a:endParaRPr lang="en-US" sz="2400" dirty="0">
              <a:latin typeface="Arial Narrow" panose="020B0606020202030204" pitchFamily="34" charset="0"/>
            </a:endParaRPr>
          </a:p>
        </p:txBody>
      </p:sp>
      <p:sp>
        <p:nvSpPr>
          <p:cNvPr id="3" name="TextBox 2"/>
          <p:cNvSpPr txBox="1"/>
          <p:nvPr/>
        </p:nvSpPr>
        <p:spPr>
          <a:xfrm>
            <a:off x="3184638" y="1067795"/>
            <a:ext cx="2899833" cy="523220"/>
          </a:xfrm>
          <a:prstGeom prst="rect">
            <a:avLst/>
          </a:prstGeom>
          <a:solidFill>
            <a:schemeClr val="bg1"/>
          </a:solidFill>
          <a:ln>
            <a:solidFill>
              <a:srgbClr val="C00000"/>
            </a:solidFill>
          </a:ln>
        </p:spPr>
        <p:txBody>
          <a:bodyPr wrap="none" rtlCol="0">
            <a:spAutoFit/>
          </a:bodyPr>
          <a:lstStyle/>
          <a:p>
            <a:r>
              <a:rPr lang="en-US" sz="2800" i="1" dirty="0" smtClean="0"/>
              <a:t>A Major Argument</a:t>
            </a:r>
            <a:endParaRPr lang="en-US" sz="2800" i="1" dirty="0"/>
          </a:p>
        </p:txBody>
      </p:sp>
    </p:spTree>
    <p:extLst>
      <p:ext uri="{BB962C8B-B14F-4D97-AF65-F5344CB8AC3E}">
        <p14:creationId xmlns:p14="http://schemas.microsoft.com/office/powerpoint/2010/main" val="29270962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Apologists’ Assessment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519002" cy="1477328"/>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Point: this argument is one of their strongest arguments</a:t>
            </a:r>
          </a:p>
          <a:p>
            <a:pPr marL="514350" indent="-514350">
              <a:buFontTx/>
              <a:buAutoNum type="alphaUcPeriod"/>
            </a:pPr>
            <a:endParaRPr lang="en-US" sz="1000" b="1" dirty="0">
              <a:latin typeface="Arial Narrow" panose="020B0606020202030204" pitchFamily="34" charset="0"/>
            </a:endParaRPr>
          </a:p>
          <a:p>
            <a:pPr marL="514350" indent="-514350">
              <a:buFontTx/>
              <a:buAutoNum type="alphaUcPeriod"/>
            </a:pPr>
            <a:r>
              <a:rPr lang="en-US" sz="2800" b="1" dirty="0" smtClean="0">
                <a:latin typeface="Arial Narrow" panose="020B0606020202030204" pitchFamily="34" charset="0"/>
              </a:rPr>
              <a:t>Assessment of argument from Apologists</a:t>
            </a:r>
          </a:p>
          <a:p>
            <a:pPr marL="971550" lvl="1" indent="-514350">
              <a:buFont typeface="+mj-lt"/>
              <a:buAutoNum type="arabicPeriod"/>
            </a:pPr>
            <a:r>
              <a:rPr lang="en-US" sz="2400" dirty="0" smtClean="0">
                <a:solidFill>
                  <a:srgbClr val="C00000"/>
                </a:solidFill>
                <a:latin typeface="Arial Narrow" panose="020B0606020202030204" pitchFamily="34" charset="0"/>
              </a:rPr>
              <a:t>William Lane Craig</a:t>
            </a:r>
            <a:r>
              <a:rPr lang="en-US" sz="2400" i="1" dirty="0" smtClean="0">
                <a:solidFill>
                  <a:srgbClr val="C00000"/>
                </a:solidFill>
                <a:latin typeface="Arial Narrow" panose="020B0606020202030204" pitchFamily="34" charset="0"/>
              </a:rPr>
              <a:t>, On Guard</a:t>
            </a:r>
            <a:r>
              <a:rPr lang="en-US" sz="2400" dirty="0" smtClean="0">
                <a:solidFill>
                  <a:srgbClr val="C00000"/>
                </a:solidFill>
                <a:latin typeface="Arial Narrow" panose="020B0606020202030204" pitchFamily="34" charset="0"/>
              </a:rPr>
              <a:t>, 173.</a:t>
            </a:r>
            <a:endParaRPr lang="en-US" sz="2400" dirty="0">
              <a:latin typeface="Arial Narrow" panose="020B0606020202030204" pitchFamily="34" charset="0"/>
            </a:endParaRPr>
          </a:p>
        </p:txBody>
      </p:sp>
      <p:sp>
        <p:nvSpPr>
          <p:cNvPr id="3" name="TextBox 2"/>
          <p:cNvSpPr txBox="1"/>
          <p:nvPr/>
        </p:nvSpPr>
        <p:spPr>
          <a:xfrm>
            <a:off x="3184638" y="1067795"/>
            <a:ext cx="2899833" cy="523220"/>
          </a:xfrm>
          <a:prstGeom prst="rect">
            <a:avLst/>
          </a:prstGeom>
          <a:solidFill>
            <a:schemeClr val="bg1"/>
          </a:solidFill>
          <a:ln>
            <a:solidFill>
              <a:srgbClr val="C00000"/>
            </a:solidFill>
          </a:ln>
        </p:spPr>
        <p:txBody>
          <a:bodyPr wrap="none" rtlCol="0">
            <a:spAutoFit/>
          </a:bodyPr>
          <a:lstStyle/>
          <a:p>
            <a:r>
              <a:rPr lang="en-US" sz="2800" i="1" dirty="0" smtClean="0"/>
              <a:t>A Major Argument</a:t>
            </a:r>
            <a:endParaRPr lang="en-US" sz="2800" i="1" dirty="0"/>
          </a:p>
        </p:txBody>
      </p:sp>
    </p:spTree>
    <p:extLst>
      <p:ext uri="{BB962C8B-B14F-4D97-AF65-F5344CB8AC3E}">
        <p14:creationId xmlns:p14="http://schemas.microsoft.com/office/powerpoint/2010/main" val="117950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0418" y="1205948"/>
            <a:ext cx="7487478" cy="3539430"/>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“Paradoxically, then, even though the problem of suffering is the greatest objection to the existence of God, at the end of the day God, is the only solution to the problem of suffering.”</a:t>
            </a:r>
          </a:p>
          <a:p>
            <a:endParaRPr lang="en-US" sz="3200" dirty="0">
              <a:latin typeface="Times New Roman" panose="02020603050405020304" pitchFamily="18" charset="0"/>
              <a:cs typeface="Times New Roman" panose="02020603050405020304" pitchFamily="18" charset="0"/>
            </a:endParaRPr>
          </a:p>
          <a:p>
            <a:pPr algn="r"/>
            <a:r>
              <a:rPr lang="en-US" sz="2800" dirty="0" smtClean="0">
                <a:latin typeface="Times New Roman" panose="02020603050405020304" pitchFamily="18" charset="0"/>
                <a:cs typeface="Times New Roman" panose="02020603050405020304" pitchFamily="18" charset="0"/>
              </a:rPr>
              <a:t>William Lane Craig, </a:t>
            </a:r>
            <a:r>
              <a:rPr lang="en-US" sz="2800" i="1" dirty="0" smtClean="0">
                <a:latin typeface="Times New Roman" panose="02020603050405020304" pitchFamily="18" charset="0"/>
                <a:cs typeface="Times New Roman" panose="02020603050405020304" pitchFamily="18" charset="0"/>
              </a:rPr>
              <a:t>On Guard</a:t>
            </a:r>
            <a:r>
              <a:rPr lang="en-US" sz="2800" dirty="0" smtClean="0">
                <a:latin typeface="Times New Roman" panose="02020603050405020304" pitchFamily="18" charset="0"/>
                <a:cs typeface="Times New Roman" panose="02020603050405020304" pitchFamily="18" charset="0"/>
              </a:rPr>
              <a:t>, 173</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50234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Apologists’ Assessment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519002" cy="1846659"/>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Point: this argument is one of their strongest arguments</a:t>
            </a:r>
          </a:p>
          <a:p>
            <a:pPr marL="514350" indent="-514350">
              <a:buFontTx/>
              <a:buAutoNum type="alphaUcPeriod"/>
            </a:pPr>
            <a:endParaRPr lang="en-US" sz="1000" b="1" dirty="0">
              <a:latin typeface="Arial Narrow" panose="020B0606020202030204" pitchFamily="34" charset="0"/>
            </a:endParaRPr>
          </a:p>
          <a:p>
            <a:pPr marL="514350" indent="-514350">
              <a:buFontTx/>
              <a:buAutoNum type="alphaUcPeriod"/>
            </a:pPr>
            <a:r>
              <a:rPr lang="en-US" sz="2800" b="1" dirty="0" smtClean="0">
                <a:latin typeface="Arial Narrow" panose="020B0606020202030204" pitchFamily="34" charset="0"/>
              </a:rPr>
              <a:t>Assessment of argument from Apologists</a:t>
            </a:r>
          </a:p>
          <a:p>
            <a:pPr marL="971550" lvl="1" indent="-514350">
              <a:buFont typeface="+mj-lt"/>
              <a:buAutoNum type="arabicPeriod"/>
            </a:pPr>
            <a:r>
              <a:rPr lang="en-US" sz="2400" dirty="0" smtClean="0">
                <a:solidFill>
                  <a:srgbClr val="C00000"/>
                </a:solidFill>
                <a:latin typeface="Arial Narrow" panose="020B0606020202030204" pitchFamily="34" charset="0"/>
              </a:rPr>
              <a:t>William Lane Craig</a:t>
            </a:r>
            <a:r>
              <a:rPr lang="en-US" sz="2400" i="1" dirty="0" smtClean="0">
                <a:solidFill>
                  <a:srgbClr val="C00000"/>
                </a:solidFill>
                <a:latin typeface="Arial Narrow" panose="020B0606020202030204" pitchFamily="34" charset="0"/>
              </a:rPr>
              <a:t>, On Guard</a:t>
            </a:r>
            <a:r>
              <a:rPr lang="en-US" sz="2400" dirty="0" smtClean="0">
                <a:solidFill>
                  <a:srgbClr val="C00000"/>
                </a:solidFill>
                <a:latin typeface="Arial Narrow" panose="020B0606020202030204" pitchFamily="34" charset="0"/>
              </a:rPr>
              <a:t>, 173.</a:t>
            </a:r>
          </a:p>
          <a:p>
            <a:pPr marL="971550" lvl="1" indent="-514350">
              <a:buFont typeface="+mj-lt"/>
              <a:buAutoNum type="arabicPeriod"/>
            </a:pPr>
            <a:r>
              <a:rPr lang="en-US" sz="2400" dirty="0" err="1" smtClean="0">
                <a:solidFill>
                  <a:srgbClr val="C00000"/>
                </a:solidFill>
                <a:latin typeface="Arial Narrow" panose="020B0606020202030204" pitchFamily="34" charset="0"/>
              </a:rPr>
              <a:t>Batsell</a:t>
            </a:r>
            <a:r>
              <a:rPr lang="en-US" sz="2400" dirty="0" smtClean="0">
                <a:solidFill>
                  <a:srgbClr val="C00000"/>
                </a:solidFill>
                <a:latin typeface="Arial Narrow" panose="020B0606020202030204" pitchFamily="34" charset="0"/>
              </a:rPr>
              <a:t> Barrett Baxter, </a:t>
            </a:r>
            <a:r>
              <a:rPr lang="en-US" sz="2400" i="1" dirty="0" smtClean="0">
                <a:solidFill>
                  <a:srgbClr val="C00000"/>
                </a:solidFill>
                <a:latin typeface="Arial Narrow" panose="020B0606020202030204" pitchFamily="34" charset="0"/>
              </a:rPr>
              <a:t>I Believe Because</a:t>
            </a:r>
            <a:r>
              <a:rPr lang="en-US" sz="2400" dirty="0" smtClean="0">
                <a:solidFill>
                  <a:srgbClr val="C00000"/>
                </a:solidFill>
                <a:latin typeface="Arial Narrow" panose="020B0606020202030204" pitchFamily="34" charset="0"/>
              </a:rPr>
              <a:t>, 273</a:t>
            </a:r>
            <a:endParaRPr lang="en-US" sz="2400" dirty="0">
              <a:latin typeface="Arial Narrow" panose="020B0606020202030204" pitchFamily="34" charset="0"/>
            </a:endParaRPr>
          </a:p>
        </p:txBody>
      </p:sp>
      <p:sp>
        <p:nvSpPr>
          <p:cNvPr id="3" name="TextBox 2"/>
          <p:cNvSpPr txBox="1"/>
          <p:nvPr/>
        </p:nvSpPr>
        <p:spPr>
          <a:xfrm>
            <a:off x="3184638" y="1067795"/>
            <a:ext cx="2899833" cy="523220"/>
          </a:xfrm>
          <a:prstGeom prst="rect">
            <a:avLst/>
          </a:prstGeom>
          <a:solidFill>
            <a:schemeClr val="bg1"/>
          </a:solidFill>
          <a:ln>
            <a:solidFill>
              <a:srgbClr val="C00000"/>
            </a:solidFill>
          </a:ln>
        </p:spPr>
        <p:txBody>
          <a:bodyPr wrap="none" rtlCol="0">
            <a:spAutoFit/>
          </a:bodyPr>
          <a:lstStyle/>
          <a:p>
            <a:r>
              <a:rPr lang="en-US" sz="2800" i="1" dirty="0" smtClean="0"/>
              <a:t>A Major Argument</a:t>
            </a:r>
            <a:endParaRPr lang="en-US" sz="2800" i="1" dirty="0"/>
          </a:p>
        </p:txBody>
      </p:sp>
    </p:spTree>
    <p:extLst>
      <p:ext uri="{BB962C8B-B14F-4D97-AF65-F5344CB8AC3E}">
        <p14:creationId xmlns:p14="http://schemas.microsoft.com/office/powerpoint/2010/main" val="3115132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0418" y="1205948"/>
            <a:ext cx="7487478" cy="2492990"/>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“One of the most difficult is the question ‘How could a God of infinite goodness create a world with so much evil in it?’”</a:t>
            </a:r>
          </a:p>
          <a:p>
            <a:endParaRPr lang="en-US" sz="3200" dirty="0">
              <a:latin typeface="Times New Roman" panose="02020603050405020304" pitchFamily="18" charset="0"/>
              <a:cs typeface="Times New Roman" panose="02020603050405020304" pitchFamily="18" charset="0"/>
            </a:endParaRPr>
          </a:p>
          <a:p>
            <a:pPr algn="r"/>
            <a:r>
              <a:rPr lang="en-US" sz="2400" dirty="0" err="1" smtClean="0">
                <a:latin typeface="Times New Roman" panose="02020603050405020304" pitchFamily="18" charset="0"/>
                <a:cs typeface="Times New Roman" panose="02020603050405020304" pitchFamily="18" charset="0"/>
              </a:rPr>
              <a:t>Batsell</a:t>
            </a:r>
            <a:r>
              <a:rPr lang="en-US" sz="2400" dirty="0" smtClean="0">
                <a:latin typeface="Times New Roman" panose="02020603050405020304" pitchFamily="18" charset="0"/>
                <a:cs typeface="Times New Roman" panose="02020603050405020304" pitchFamily="18" charset="0"/>
              </a:rPr>
              <a:t> Barrett Baxter, </a:t>
            </a:r>
            <a:r>
              <a:rPr lang="en-US" sz="2400" i="1" dirty="0" smtClean="0">
                <a:latin typeface="Times New Roman" panose="02020603050405020304" pitchFamily="18" charset="0"/>
                <a:cs typeface="Times New Roman" panose="02020603050405020304" pitchFamily="18" charset="0"/>
              </a:rPr>
              <a:t>I Believe Because</a:t>
            </a:r>
            <a:r>
              <a:rPr lang="en-US" sz="2400" dirty="0" smtClean="0">
                <a:latin typeface="Times New Roman" panose="02020603050405020304" pitchFamily="18" charset="0"/>
                <a:cs typeface="Times New Roman" panose="02020603050405020304" pitchFamily="18" charset="0"/>
              </a:rPr>
              <a:t>…, 273</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67593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Apologists’ Assessment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519002" cy="2215991"/>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Point: this argument is one of their strongest arguments</a:t>
            </a:r>
          </a:p>
          <a:p>
            <a:pPr marL="514350" indent="-514350">
              <a:buFontTx/>
              <a:buAutoNum type="alphaUcPeriod"/>
            </a:pPr>
            <a:endParaRPr lang="en-US" sz="1000" b="1" dirty="0">
              <a:latin typeface="Arial Narrow" panose="020B0606020202030204" pitchFamily="34" charset="0"/>
            </a:endParaRPr>
          </a:p>
          <a:p>
            <a:pPr marL="514350" indent="-514350">
              <a:buFontTx/>
              <a:buAutoNum type="alphaUcPeriod"/>
            </a:pPr>
            <a:r>
              <a:rPr lang="en-US" sz="2800" b="1" dirty="0" smtClean="0">
                <a:latin typeface="Arial Narrow" panose="020B0606020202030204" pitchFamily="34" charset="0"/>
              </a:rPr>
              <a:t>Assessment of argument from Apologists</a:t>
            </a:r>
          </a:p>
          <a:p>
            <a:pPr marL="971550" lvl="1" indent="-514350">
              <a:buFont typeface="+mj-lt"/>
              <a:buAutoNum type="arabicPeriod"/>
            </a:pPr>
            <a:r>
              <a:rPr lang="en-US" sz="2400" dirty="0" smtClean="0">
                <a:solidFill>
                  <a:srgbClr val="C00000"/>
                </a:solidFill>
                <a:latin typeface="Arial Narrow" panose="020B0606020202030204" pitchFamily="34" charset="0"/>
              </a:rPr>
              <a:t>William Lane Craig</a:t>
            </a:r>
            <a:r>
              <a:rPr lang="en-US" sz="2400" i="1" dirty="0" smtClean="0">
                <a:solidFill>
                  <a:srgbClr val="C00000"/>
                </a:solidFill>
                <a:latin typeface="Arial Narrow" panose="020B0606020202030204" pitchFamily="34" charset="0"/>
              </a:rPr>
              <a:t>, On Guard</a:t>
            </a:r>
            <a:r>
              <a:rPr lang="en-US" sz="2400" dirty="0" smtClean="0">
                <a:solidFill>
                  <a:srgbClr val="C00000"/>
                </a:solidFill>
                <a:latin typeface="Arial Narrow" panose="020B0606020202030204" pitchFamily="34" charset="0"/>
              </a:rPr>
              <a:t>, 173.</a:t>
            </a:r>
          </a:p>
          <a:p>
            <a:pPr marL="971550" lvl="1" indent="-514350">
              <a:buFont typeface="+mj-lt"/>
              <a:buAutoNum type="arabicPeriod"/>
            </a:pPr>
            <a:r>
              <a:rPr lang="en-US" sz="2400" dirty="0" err="1" smtClean="0">
                <a:solidFill>
                  <a:srgbClr val="C00000"/>
                </a:solidFill>
                <a:latin typeface="Arial Narrow" panose="020B0606020202030204" pitchFamily="34" charset="0"/>
              </a:rPr>
              <a:t>Batsell</a:t>
            </a:r>
            <a:r>
              <a:rPr lang="en-US" sz="2400" dirty="0" smtClean="0">
                <a:solidFill>
                  <a:srgbClr val="C00000"/>
                </a:solidFill>
                <a:latin typeface="Arial Narrow" panose="020B0606020202030204" pitchFamily="34" charset="0"/>
              </a:rPr>
              <a:t> Barrett Baxter, </a:t>
            </a:r>
            <a:r>
              <a:rPr lang="en-US" sz="2400" i="1" dirty="0" smtClean="0">
                <a:solidFill>
                  <a:srgbClr val="C00000"/>
                </a:solidFill>
                <a:latin typeface="Arial Narrow" panose="020B0606020202030204" pitchFamily="34" charset="0"/>
              </a:rPr>
              <a:t>I Believe Because</a:t>
            </a:r>
            <a:r>
              <a:rPr lang="en-US" sz="2400" dirty="0" smtClean="0">
                <a:solidFill>
                  <a:srgbClr val="C00000"/>
                </a:solidFill>
                <a:latin typeface="Arial Narrow" panose="020B0606020202030204" pitchFamily="34" charset="0"/>
              </a:rPr>
              <a:t>, 273</a:t>
            </a:r>
          </a:p>
          <a:p>
            <a:pPr marL="971550" lvl="1" indent="-514350">
              <a:buFont typeface="+mj-lt"/>
              <a:buAutoNum type="arabicPeriod"/>
            </a:pPr>
            <a:r>
              <a:rPr lang="en-US" sz="2400" dirty="0" smtClean="0">
                <a:solidFill>
                  <a:srgbClr val="C00000"/>
                </a:solidFill>
                <a:latin typeface="Arial Narrow" panose="020B0606020202030204" pitchFamily="34" charset="0"/>
              </a:rPr>
              <a:t>Paul E. Little</a:t>
            </a:r>
            <a:r>
              <a:rPr lang="en-US" sz="2400" i="1" dirty="0" smtClean="0">
                <a:solidFill>
                  <a:srgbClr val="C00000"/>
                </a:solidFill>
                <a:latin typeface="Arial Narrow" panose="020B0606020202030204" pitchFamily="34" charset="0"/>
              </a:rPr>
              <a:t>, Know Why You Believe</a:t>
            </a:r>
            <a:r>
              <a:rPr lang="en-US" sz="2400" dirty="0" smtClean="0">
                <a:solidFill>
                  <a:srgbClr val="C00000"/>
                </a:solidFill>
                <a:latin typeface="Arial Narrow" panose="020B0606020202030204" pitchFamily="34" charset="0"/>
              </a:rPr>
              <a:t>, 73</a:t>
            </a:r>
            <a:endParaRPr lang="en-US" sz="2400" dirty="0">
              <a:latin typeface="Arial Narrow" panose="020B0606020202030204" pitchFamily="34" charset="0"/>
            </a:endParaRPr>
          </a:p>
        </p:txBody>
      </p:sp>
      <p:sp>
        <p:nvSpPr>
          <p:cNvPr id="3" name="TextBox 2"/>
          <p:cNvSpPr txBox="1"/>
          <p:nvPr/>
        </p:nvSpPr>
        <p:spPr>
          <a:xfrm>
            <a:off x="3184638" y="1067795"/>
            <a:ext cx="2899833" cy="523220"/>
          </a:xfrm>
          <a:prstGeom prst="rect">
            <a:avLst/>
          </a:prstGeom>
          <a:solidFill>
            <a:schemeClr val="bg1"/>
          </a:solidFill>
          <a:ln>
            <a:solidFill>
              <a:srgbClr val="C00000"/>
            </a:solidFill>
          </a:ln>
        </p:spPr>
        <p:txBody>
          <a:bodyPr wrap="none" rtlCol="0">
            <a:spAutoFit/>
          </a:bodyPr>
          <a:lstStyle/>
          <a:p>
            <a:r>
              <a:rPr lang="en-US" sz="2800" i="1" dirty="0" smtClean="0"/>
              <a:t>A Major Argument</a:t>
            </a:r>
            <a:endParaRPr lang="en-US" sz="2800" i="1" dirty="0"/>
          </a:p>
        </p:txBody>
      </p:sp>
    </p:spTree>
    <p:extLst>
      <p:ext uri="{BB962C8B-B14F-4D97-AF65-F5344CB8AC3E}">
        <p14:creationId xmlns:p14="http://schemas.microsoft.com/office/powerpoint/2010/main" val="691471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0661" y="636104"/>
            <a:ext cx="7487478" cy="5878532"/>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“This is one of the most pressing questions of our time. More pressing that the question of miracles or science and the Bible is the poignant problem of why innocent people suffer, why babies are born blind, or why a promising life is snuffed out as it is on the rise. Why are there wars in which thousands of innocent people killed, children burned beyond recognition, and many maimed for life?”</a:t>
            </a:r>
          </a:p>
          <a:p>
            <a:endParaRPr lang="en-US" sz="3200" dirty="0">
              <a:latin typeface="Times New Roman" panose="02020603050405020304" pitchFamily="18" charset="0"/>
              <a:cs typeface="Times New Roman" panose="02020603050405020304" pitchFamily="18" charset="0"/>
            </a:endParaRPr>
          </a:p>
          <a:p>
            <a:pPr algn="r"/>
            <a:r>
              <a:rPr lang="en-US" sz="2400" dirty="0" smtClean="0">
                <a:latin typeface="Times New Roman" panose="02020603050405020304" pitchFamily="18" charset="0"/>
                <a:cs typeface="Times New Roman" panose="02020603050405020304" pitchFamily="18" charset="0"/>
              </a:rPr>
              <a:t>Paul E. Little, </a:t>
            </a:r>
            <a:r>
              <a:rPr lang="en-US" sz="2400" i="1" dirty="0" smtClean="0">
                <a:latin typeface="Times New Roman" panose="02020603050405020304" pitchFamily="18" charset="0"/>
                <a:cs typeface="Times New Roman" panose="02020603050405020304" pitchFamily="18" charset="0"/>
              </a:rPr>
              <a:t>Know Why You Believe</a:t>
            </a:r>
            <a:r>
              <a:rPr lang="en-US" sz="2400" dirty="0" smtClean="0">
                <a:latin typeface="Times New Roman" panose="02020603050405020304" pitchFamily="18" charset="0"/>
                <a:cs typeface="Times New Roman" panose="02020603050405020304" pitchFamily="18" charset="0"/>
              </a:rPr>
              <a:t>, 73</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6012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Apologists’ Assessment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519002" cy="2954655"/>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Point: this argument is one of their strongest arguments</a:t>
            </a:r>
          </a:p>
          <a:p>
            <a:pPr marL="514350" indent="-514350">
              <a:buFontTx/>
              <a:buAutoNum type="alphaUcPeriod"/>
            </a:pPr>
            <a:endParaRPr lang="en-US" sz="1000" b="1" dirty="0">
              <a:latin typeface="Arial Narrow" panose="020B0606020202030204" pitchFamily="34" charset="0"/>
            </a:endParaRPr>
          </a:p>
          <a:p>
            <a:pPr marL="514350" indent="-514350">
              <a:buFontTx/>
              <a:buAutoNum type="alphaUcPeriod"/>
            </a:pPr>
            <a:r>
              <a:rPr lang="en-US" sz="2800" b="1" dirty="0" smtClean="0">
                <a:latin typeface="Arial Narrow" panose="020B0606020202030204" pitchFamily="34" charset="0"/>
              </a:rPr>
              <a:t>Assessment of argument from Apologists</a:t>
            </a:r>
          </a:p>
          <a:p>
            <a:pPr marL="971550" lvl="1" indent="-514350">
              <a:buFont typeface="+mj-lt"/>
              <a:buAutoNum type="arabicPeriod"/>
            </a:pPr>
            <a:r>
              <a:rPr lang="en-US" sz="2400" dirty="0" smtClean="0">
                <a:solidFill>
                  <a:srgbClr val="C00000"/>
                </a:solidFill>
                <a:latin typeface="Arial Narrow" panose="020B0606020202030204" pitchFamily="34" charset="0"/>
              </a:rPr>
              <a:t>William Lane Craig</a:t>
            </a:r>
            <a:r>
              <a:rPr lang="en-US" sz="2400" i="1" dirty="0" smtClean="0">
                <a:solidFill>
                  <a:srgbClr val="C00000"/>
                </a:solidFill>
                <a:latin typeface="Arial Narrow" panose="020B0606020202030204" pitchFamily="34" charset="0"/>
              </a:rPr>
              <a:t>, On Guard</a:t>
            </a:r>
            <a:r>
              <a:rPr lang="en-US" sz="2400" dirty="0" smtClean="0">
                <a:solidFill>
                  <a:srgbClr val="C00000"/>
                </a:solidFill>
                <a:latin typeface="Arial Narrow" panose="020B0606020202030204" pitchFamily="34" charset="0"/>
              </a:rPr>
              <a:t>, 173.</a:t>
            </a:r>
          </a:p>
          <a:p>
            <a:pPr marL="971550" lvl="1" indent="-514350">
              <a:buFont typeface="+mj-lt"/>
              <a:buAutoNum type="arabicPeriod"/>
            </a:pPr>
            <a:r>
              <a:rPr lang="en-US" sz="2400" dirty="0" err="1" smtClean="0">
                <a:solidFill>
                  <a:srgbClr val="C00000"/>
                </a:solidFill>
                <a:latin typeface="Arial Narrow" panose="020B0606020202030204" pitchFamily="34" charset="0"/>
              </a:rPr>
              <a:t>Batsell</a:t>
            </a:r>
            <a:r>
              <a:rPr lang="en-US" sz="2400" dirty="0" smtClean="0">
                <a:solidFill>
                  <a:srgbClr val="C00000"/>
                </a:solidFill>
                <a:latin typeface="Arial Narrow" panose="020B0606020202030204" pitchFamily="34" charset="0"/>
              </a:rPr>
              <a:t> Barrett Baxter, </a:t>
            </a:r>
            <a:r>
              <a:rPr lang="en-US" sz="2400" i="1" dirty="0" smtClean="0">
                <a:solidFill>
                  <a:srgbClr val="C00000"/>
                </a:solidFill>
                <a:latin typeface="Arial Narrow" panose="020B0606020202030204" pitchFamily="34" charset="0"/>
              </a:rPr>
              <a:t>I Believe Because</a:t>
            </a:r>
            <a:r>
              <a:rPr lang="en-US" sz="2400" dirty="0" smtClean="0">
                <a:solidFill>
                  <a:srgbClr val="C00000"/>
                </a:solidFill>
                <a:latin typeface="Arial Narrow" panose="020B0606020202030204" pitchFamily="34" charset="0"/>
              </a:rPr>
              <a:t>, 273</a:t>
            </a:r>
          </a:p>
          <a:p>
            <a:pPr marL="971550" lvl="1" indent="-514350">
              <a:buFont typeface="+mj-lt"/>
              <a:buAutoNum type="arabicPeriod"/>
            </a:pPr>
            <a:r>
              <a:rPr lang="en-US" sz="2400" dirty="0" smtClean="0">
                <a:solidFill>
                  <a:srgbClr val="C00000"/>
                </a:solidFill>
                <a:latin typeface="Arial Narrow" panose="020B0606020202030204" pitchFamily="34" charset="0"/>
              </a:rPr>
              <a:t>Paul E. Little</a:t>
            </a:r>
            <a:r>
              <a:rPr lang="en-US" sz="2400" i="1" dirty="0" smtClean="0">
                <a:solidFill>
                  <a:srgbClr val="C00000"/>
                </a:solidFill>
                <a:latin typeface="Arial Narrow" panose="020B0606020202030204" pitchFamily="34" charset="0"/>
              </a:rPr>
              <a:t>, Know Why You Believe</a:t>
            </a:r>
            <a:r>
              <a:rPr lang="en-US" sz="2400" dirty="0" smtClean="0">
                <a:solidFill>
                  <a:srgbClr val="C00000"/>
                </a:solidFill>
                <a:latin typeface="Arial Narrow" panose="020B0606020202030204" pitchFamily="34" charset="0"/>
              </a:rPr>
              <a:t>, 73</a:t>
            </a:r>
          </a:p>
          <a:p>
            <a:pPr marL="971550" lvl="1" indent="-514350">
              <a:buFont typeface="+mj-lt"/>
              <a:buAutoNum type="arabicPeriod"/>
            </a:pPr>
            <a:r>
              <a:rPr lang="en-US" sz="2400" dirty="0" smtClean="0">
                <a:solidFill>
                  <a:srgbClr val="C00000"/>
                </a:solidFill>
                <a:latin typeface="Arial Narrow" panose="020B0606020202030204" pitchFamily="34" charset="0"/>
              </a:rPr>
              <a:t>Thomas B. Warren, Ph.D. </a:t>
            </a:r>
            <a:r>
              <a:rPr lang="en-US" sz="2400" i="1" dirty="0" smtClean="0">
                <a:solidFill>
                  <a:srgbClr val="C00000"/>
                </a:solidFill>
                <a:latin typeface="Arial Narrow" panose="020B0606020202030204" pitchFamily="34" charset="0"/>
              </a:rPr>
              <a:t>Have the Atheists Prove There is no God? </a:t>
            </a:r>
            <a:r>
              <a:rPr lang="en-US" sz="2400" dirty="0" smtClean="0">
                <a:solidFill>
                  <a:srgbClr val="C00000"/>
                </a:solidFill>
                <a:latin typeface="Arial Narrow" panose="020B0606020202030204" pitchFamily="34" charset="0"/>
              </a:rPr>
              <a:t>vii.</a:t>
            </a:r>
            <a:endParaRPr lang="en-US" sz="2400" dirty="0">
              <a:latin typeface="Arial Narrow" panose="020B0606020202030204" pitchFamily="34" charset="0"/>
            </a:endParaRPr>
          </a:p>
        </p:txBody>
      </p:sp>
      <p:sp>
        <p:nvSpPr>
          <p:cNvPr id="3" name="TextBox 2"/>
          <p:cNvSpPr txBox="1"/>
          <p:nvPr/>
        </p:nvSpPr>
        <p:spPr>
          <a:xfrm>
            <a:off x="3184638" y="1067795"/>
            <a:ext cx="2899833" cy="523220"/>
          </a:xfrm>
          <a:prstGeom prst="rect">
            <a:avLst/>
          </a:prstGeom>
          <a:solidFill>
            <a:schemeClr val="bg1"/>
          </a:solidFill>
          <a:ln>
            <a:solidFill>
              <a:srgbClr val="C00000"/>
            </a:solidFill>
          </a:ln>
        </p:spPr>
        <p:txBody>
          <a:bodyPr wrap="none" rtlCol="0">
            <a:spAutoFit/>
          </a:bodyPr>
          <a:lstStyle/>
          <a:p>
            <a:r>
              <a:rPr lang="en-US" sz="2800" i="1" dirty="0" smtClean="0"/>
              <a:t>A Major Argument</a:t>
            </a:r>
            <a:endParaRPr lang="en-US" sz="2800" i="1" dirty="0"/>
          </a:p>
        </p:txBody>
      </p:sp>
    </p:spTree>
    <p:extLst>
      <p:ext uri="{BB962C8B-B14F-4D97-AF65-F5344CB8AC3E}">
        <p14:creationId xmlns:p14="http://schemas.microsoft.com/office/powerpoint/2010/main" val="1595345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0418" y="1205948"/>
            <a:ext cx="7487478" cy="4278094"/>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“It is likely the case that no charge has been made with greater frequency or with more telling force against theism of the Judeo-Christian (Biblical) tradition than that such theism is unable to explain adequately the occurrence or the existence of evil.”</a:t>
            </a:r>
          </a:p>
          <a:p>
            <a:endParaRPr lang="en-US" sz="3200" dirty="0">
              <a:latin typeface="Times New Roman" panose="02020603050405020304" pitchFamily="18" charset="0"/>
              <a:cs typeface="Times New Roman" panose="02020603050405020304" pitchFamily="18" charset="0"/>
            </a:endParaRPr>
          </a:p>
          <a:p>
            <a:pPr algn="r"/>
            <a:r>
              <a:rPr lang="en-US" sz="2400" dirty="0" smtClean="0">
                <a:latin typeface="Times New Roman" panose="02020603050405020304" pitchFamily="18" charset="0"/>
                <a:cs typeface="Times New Roman" panose="02020603050405020304" pitchFamily="18" charset="0"/>
              </a:rPr>
              <a:t>Thomas B. Warren, Ph.D</a:t>
            </a:r>
            <a:r>
              <a:rPr lang="en-US" sz="2400" i="1" dirty="0" smtClean="0">
                <a:latin typeface="Times New Roman" panose="02020603050405020304" pitchFamily="18" charset="0"/>
                <a:cs typeface="Times New Roman" panose="02020603050405020304" pitchFamily="18" charset="0"/>
              </a:rPr>
              <a:t>. Have the Atheists Proved There is No God?, </a:t>
            </a:r>
            <a:r>
              <a:rPr lang="en-US" sz="2400" dirty="0" smtClean="0">
                <a:latin typeface="Times New Roman" panose="02020603050405020304" pitchFamily="18" charset="0"/>
                <a:cs typeface="Times New Roman" panose="02020603050405020304" pitchFamily="18" charset="0"/>
              </a:rPr>
              <a:t>vii</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0886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Apologists’ Assessment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519002" cy="3908762"/>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Point: this argument is one of their strongest arguments</a:t>
            </a:r>
          </a:p>
          <a:p>
            <a:pPr marL="514350" indent="-514350">
              <a:buFontTx/>
              <a:buAutoNum type="alphaUcPeriod"/>
            </a:pPr>
            <a:endParaRPr lang="en-US" sz="1000" b="1" dirty="0">
              <a:latin typeface="Arial Narrow" panose="020B0606020202030204" pitchFamily="34" charset="0"/>
            </a:endParaRPr>
          </a:p>
          <a:p>
            <a:pPr marL="514350" indent="-514350">
              <a:buFontTx/>
              <a:buAutoNum type="alphaUcPeriod"/>
            </a:pPr>
            <a:r>
              <a:rPr lang="en-US" sz="2800" b="1" dirty="0" smtClean="0">
                <a:latin typeface="Arial Narrow" panose="020B0606020202030204" pitchFamily="34" charset="0"/>
              </a:rPr>
              <a:t>Assessment of argument from Apologists</a:t>
            </a:r>
          </a:p>
          <a:p>
            <a:pPr marL="514350" indent="-514350">
              <a:buFontTx/>
              <a:buAutoNum type="alphaUcPeriod"/>
            </a:pPr>
            <a:endParaRPr lang="en-US" sz="1000" b="1" dirty="0">
              <a:latin typeface="Arial Narrow" panose="020B0606020202030204" pitchFamily="34" charset="0"/>
            </a:endParaRPr>
          </a:p>
          <a:p>
            <a:pPr marL="514350" indent="-514350">
              <a:buFontTx/>
              <a:buAutoNum type="alphaUcPeriod"/>
            </a:pPr>
            <a:r>
              <a:rPr lang="en-US" sz="2800" b="1" dirty="0" smtClean="0">
                <a:latin typeface="Arial Narrow" panose="020B0606020202030204" pitchFamily="34" charset="0"/>
              </a:rPr>
              <a:t>For many the problem is emotional</a:t>
            </a:r>
          </a:p>
          <a:p>
            <a:pPr marL="971550" lvl="1" indent="-514350">
              <a:buFont typeface="+mj-lt"/>
              <a:buAutoNum type="arabicPeriod"/>
            </a:pPr>
            <a:r>
              <a:rPr lang="en-US" sz="2400" dirty="0" smtClean="0">
                <a:solidFill>
                  <a:srgbClr val="C00000"/>
                </a:solidFill>
                <a:latin typeface="Arial Narrow" panose="020B0606020202030204" pitchFamily="34" charset="0"/>
              </a:rPr>
              <a:t>Some approach from an intellectual problem</a:t>
            </a:r>
          </a:p>
          <a:p>
            <a:pPr marL="971550" lvl="1" indent="-514350">
              <a:buFont typeface="+mj-lt"/>
              <a:buAutoNum type="arabicPeriod"/>
            </a:pPr>
            <a:r>
              <a:rPr lang="en-US" sz="2400" dirty="0" smtClean="0">
                <a:solidFill>
                  <a:srgbClr val="C00000"/>
                </a:solidFill>
                <a:latin typeface="Arial Narrow" panose="020B0606020202030204" pitchFamily="34" charset="0"/>
              </a:rPr>
              <a:t>“I am convinced that for most people the terrible suffering in the world is really an emotional, not an intellectual, problem. Their unbelief is born, not out of </a:t>
            </a:r>
            <a:r>
              <a:rPr lang="en-US" sz="2400" i="1" dirty="0" smtClean="0">
                <a:solidFill>
                  <a:srgbClr val="C00000"/>
                </a:solidFill>
                <a:latin typeface="Arial Narrow" panose="020B0606020202030204" pitchFamily="34" charset="0"/>
              </a:rPr>
              <a:t>refutation</a:t>
            </a:r>
            <a:r>
              <a:rPr lang="en-US" sz="2400" dirty="0" smtClean="0">
                <a:solidFill>
                  <a:srgbClr val="C00000"/>
                </a:solidFill>
                <a:latin typeface="Arial Narrow" panose="020B0606020202030204" pitchFamily="34" charset="0"/>
              </a:rPr>
              <a:t>, but out of </a:t>
            </a:r>
            <a:r>
              <a:rPr lang="en-US" sz="2400" i="1" dirty="0" smtClean="0">
                <a:solidFill>
                  <a:srgbClr val="C00000"/>
                </a:solidFill>
                <a:latin typeface="Arial Narrow" panose="020B0606020202030204" pitchFamily="34" charset="0"/>
              </a:rPr>
              <a:t>rejection</a:t>
            </a:r>
            <a:r>
              <a:rPr lang="en-US" sz="2400" dirty="0" smtClean="0">
                <a:solidFill>
                  <a:srgbClr val="C00000"/>
                </a:solidFill>
                <a:latin typeface="Arial Narrow" panose="020B0606020202030204" pitchFamily="34" charset="0"/>
              </a:rPr>
              <a:t>. They just want nothing to do with a God who would allow them or others to suffer terribly” (William Lane Craig, On Guard, 153).</a:t>
            </a:r>
            <a:endParaRPr lang="en-US" sz="2400" dirty="0">
              <a:latin typeface="Arial Narrow" panose="020B0606020202030204" pitchFamily="34" charset="0"/>
            </a:endParaRPr>
          </a:p>
        </p:txBody>
      </p:sp>
      <p:sp>
        <p:nvSpPr>
          <p:cNvPr id="3" name="TextBox 2"/>
          <p:cNvSpPr txBox="1"/>
          <p:nvPr/>
        </p:nvSpPr>
        <p:spPr>
          <a:xfrm>
            <a:off x="3184638" y="1067795"/>
            <a:ext cx="2899833" cy="523220"/>
          </a:xfrm>
          <a:prstGeom prst="rect">
            <a:avLst/>
          </a:prstGeom>
          <a:solidFill>
            <a:schemeClr val="bg1"/>
          </a:solidFill>
          <a:ln>
            <a:solidFill>
              <a:srgbClr val="C00000"/>
            </a:solidFill>
          </a:ln>
        </p:spPr>
        <p:txBody>
          <a:bodyPr wrap="none" rtlCol="0">
            <a:spAutoFit/>
          </a:bodyPr>
          <a:lstStyle/>
          <a:p>
            <a:r>
              <a:rPr lang="en-US" sz="2800" i="1" dirty="0" smtClean="0"/>
              <a:t>A Major Argument</a:t>
            </a:r>
            <a:endParaRPr lang="en-US" sz="2800" i="1" dirty="0"/>
          </a:p>
        </p:txBody>
      </p:sp>
    </p:spTree>
    <p:extLst>
      <p:ext uri="{BB962C8B-B14F-4D97-AF65-F5344CB8AC3E}">
        <p14:creationId xmlns:p14="http://schemas.microsoft.com/office/powerpoint/2010/main" val="2333252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Problem of Evil</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716692" y="3284084"/>
            <a:ext cx="8019535" cy="2246769"/>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The Atheists’ Argument </a:t>
            </a:r>
          </a:p>
          <a:p>
            <a:pPr marL="400050" indent="-400050">
              <a:buFont typeface="+mj-lt"/>
              <a:buAutoNum type="romanUcPeriod"/>
            </a:pPr>
            <a:endParaRPr lang="en-US" sz="100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The Apologists’ Assessment</a:t>
            </a:r>
          </a:p>
          <a:p>
            <a:pPr marL="400050" indent="-400050">
              <a:buFont typeface="+mj-lt"/>
              <a:buAutoNum type="romanUcPeriod"/>
            </a:pPr>
            <a:endParaRPr lang="en-US" sz="100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A Reasonable Response</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38232263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A Reasonable Response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4647426"/>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 is not in position to assess all the probabilities about suffering</a:t>
            </a:r>
          </a:p>
          <a:p>
            <a:pPr marL="971550" lvl="1" indent="-514350">
              <a:buFont typeface="+mj-lt"/>
              <a:buAutoNum type="arabicPeriod"/>
            </a:pPr>
            <a:r>
              <a:rPr lang="en-US" sz="2400" dirty="0" smtClean="0">
                <a:solidFill>
                  <a:srgbClr val="C00000"/>
                </a:solidFill>
                <a:latin typeface="Arial Narrow" panose="020B0606020202030204" pitchFamily="34" charset="0"/>
              </a:rPr>
              <a:t>It is hopeless for finite beings to consider all the probabilities with confidence</a:t>
            </a:r>
          </a:p>
          <a:p>
            <a:pPr marL="971550" lvl="1" indent="-514350">
              <a:buFont typeface="+mj-lt"/>
              <a:buAutoNum type="arabicPeriod"/>
            </a:pPr>
            <a:r>
              <a:rPr lang="en-US" sz="2400" dirty="0" smtClean="0">
                <a:solidFill>
                  <a:srgbClr val="C00000"/>
                </a:solidFill>
                <a:latin typeface="Arial Narrow" panose="020B0606020202030204" pitchFamily="34" charset="0"/>
              </a:rPr>
              <a:t>“No one would be so presumptuous as to assert that man can </a:t>
            </a:r>
            <a:r>
              <a:rPr lang="en-US" sz="2400" b="1" dirty="0" smtClean="0">
                <a:solidFill>
                  <a:srgbClr val="C00000"/>
                </a:solidFill>
                <a:latin typeface="Arial Narrow" panose="020B0606020202030204" pitchFamily="34" charset="0"/>
              </a:rPr>
              <a:t>completely</a:t>
            </a:r>
            <a:r>
              <a:rPr lang="en-US" sz="2400" dirty="0" smtClean="0">
                <a:solidFill>
                  <a:srgbClr val="C00000"/>
                </a:solidFill>
                <a:latin typeface="Arial Narrow" panose="020B0606020202030204" pitchFamily="34" charset="0"/>
              </a:rPr>
              <a:t> understand the problem of suffering.” (Wayne Jackson, </a:t>
            </a:r>
            <a:r>
              <a:rPr lang="en-US" sz="2400" i="1" dirty="0" smtClean="0">
                <a:solidFill>
                  <a:srgbClr val="C00000"/>
                </a:solidFill>
                <a:latin typeface="Arial Narrow" panose="020B0606020202030204" pitchFamily="34" charset="0"/>
              </a:rPr>
              <a:t>Surveying the Evidence</a:t>
            </a:r>
            <a:r>
              <a:rPr lang="en-US" sz="2400" dirty="0" smtClean="0">
                <a:solidFill>
                  <a:srgbClr val="C00000"/>
                </a:solidFill>
                <a:latin typeface="Arial Narrow" panose="020B0606020202030204" pitchFamily="34" charset="0"/>
              </a:rPr>
              <a:t>, 7) </a:t>
            </a:r>
          </a:p>
          <a:p>
            <a:pPr marL="971550" lvl="1" indent="-514350">
              <a:buFont typeface="+mj-lt"/>
              <a:buAutoNum type="arabicPeriod"/>
            </a:pPr>
            <a:r>
              <a:rPr lang="en-US" sz="2400" dirty="0" smtClean="0">
                <a:solidFill>
                  <a:srgbClr val="C00000"/>
                </a:solidFill>
                <a:latin typeface="Arial Narrow" panose="020B0606020202030204" pitchFamily="34" charset="0"/>
              </a:rPr>
              <a:t>Will not and cannot answer all – but that doesn’t mean we have no answers or that any of that erases the existence of God!</a:t>
            </a:r>
          </a:p>
          <a:p>
            <a:pPr marL="971550" lvl="1" indent="-514350">
              <a:buFont typeface="+mj-lt"/>
              <a:buAutoNum type="arabicPeriod"/>
            </a:pPr>
            <a:r>
              <a:rPr lang="en-US" sz="2400" dirty="0" smtClean="0">
                <a:solidFill>
                  <a:srgbClr val="C00000"/>
                </a:solidFill>
                <a:latin typeface="Arial Narrow" panose="020B0606020202030204" pitchFamily="34" charset="0"/>
              </a:rPr>
              <a:t>Man is limited in knowledge of what God is doing and why. Example: Joseph sold into Egypt was evil – but God’s plan and providence was at work!</a:t>
            </a:r>
            <a:endParaRPr lang="en-US" sz="2400" dirty="0">
              <a:latin typeface="Arial Narrow" panose="020B0606020202030204" pitchFamily="34" charset="0"/>
            </a:endParaRPr>
          </a:p>
        </p:txBody>
      </p:sp>
      <p:sp>
        <p:nvSpPr>
          <p:cNvPr id="3" name="TextBox 2"/>
          <p:cNvSpPr txBox="1"/>
          <p:nvPr/>
        </p:nvSpPr>
        <p:spPr>
          <a:xfrm>
            <a:off x="2690657" y="1067795"/>
            <a:ext cx="4278479" cy="523220"/>
          </a:xfrm>
          <a:prstGeom prst="rect">
            <a:avLst/>
          </a:prstGeom>
          <a:solidFill>
            <a:schemeClr val="bg1"/>
          </a:solidFill>
          <a:ln>
            <a:solidFill>
              <a:srgbClr val="C00000"/>
            </a:solidFill>
          </a:ln>
        </p:spPr>
        <p:txBody>
          <a:bodyPr wrap="none" rtlCol="0">
            <a:spAutoFit/>
          </a:bodyPr>
          <a:lstStyle/>
          <a:p>
            <a:r>
              <a:rPr lang="en-US" sz="2800" i="1" dirty="0" smtClean="0"/>
              <a:t>No Dilemma for the Believer</a:t>
            </a:r>
            <a:endParaRPr lang="en-US" sz="2800" i="1" dirty="0"/>
          </a:p>
        </p:txBody>
      </p:sp>
    </p:spTree>
    <p:extLst>
      <p:ext uri="{BB962C8B-B14F-4D97-AF65-F5344CB8AC3E}">
        <p14:creationId xmlns:p14="http://schemas.microsoft.com/office/powerpoint/2010/main" val="2651015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A Reasonable Response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3970318"/>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 is not in position to assess all the probabilities about suffering</a:t>
            </a:r>
          </a:p>
          <a:p>
            <a:pPr marL="514350" indent="-514350">
              <a:buFontTx/>
              <a:buAutoNum type="alphaUcPeriod"/>
            </a:pPr>
            <a:r>
              <a:rPr lang="en-US" sz="2800" b="1" dirty="0" smtClean="0">
                <a:latin typeface="Arial Narrow" panose="020B0606020202030204" pitchFamily="34" charset="0"/>
              </a:rPr>
              <a:t>Burden of proof is on the atheist</a:t>
            </a:r>
          </a:p>
          <a:p>
            <a:pPr marL="971550" lvl="1" indent="-514350">
              <a:buFont typeface="+mj-lt"/>
              <a:buAutoNum type="arabicPeriod"/>
            </a:pPr>
            <a:r>
              <a:rPr lang="en-US" sz="2400" dirty="0" smtClean="0">
                <a:solidFill>
                  <a:srgbClr val="C00000"/>
                </a:solidFill>
                <a:latin typeface="Arial Narrow" panose="020B0606020202030204" pitchFamily="34" charset="0"/>
              </a:rPr>
              <a:t>Must show and demonstrate his argument</a:t>
            </a:r>
          </a:p>
          <a:p>
            <a:pPr marL="971550" lvl="1" indent="-514350">
              <a:buFont typeface="+mj-lt"/>
              <a:buAutoNum type="arabicPeriod"/>
            </a:pPr>
            <a:r>
              <a:rPr lang="en-US" sz="2400" dirty="0" smtClean="0">
                <a:solidFill>
                  <a:srgbClr val="C00000"/>
                </a:solidFill>
                <a:latin typeface="Arial Narrow" panose="020B0606020202030204" pitchFamily="34" charset="0"/>
              </a:rPr>
              <a:t>What proof is there that God and evil cannot co-exist?</a:t>
            </a:r>
          </a:p>
          <a:p>
            <a:pPr marL="971550" lvl="1" indent="-514350">
              <a:buFont typeface="+mj-lt"/>
              <a:buAutoNum type="arabicPeriod"/>
            </a:pPr>
            <a:r>
              <a:rPr lang="en-US" sz="2400" dirty="0" smtClean="0">
                <a:solidFill>
                  <a:srgbClr val="C00000"/>
                </a:solidFill>
                <a:latin typeface="Arial Narrow" panose="020B0606020202030204" pitchFamily="34" charset="0"/>
              </a:rPr>
              <a:t>Must explain the evolution of the idea of a benevolent God from an environment of an all material (matter) universe.</a:t>
            </a:r>
          </a:p>
          <a:p>
            <a:pPr marL="971550" lvl="1" indent="-514350">
              <a:buFont typeface="+mj-lt"/>
              <a:buAutoNum type="arabicPeriod"/>
            </a:pPr>
            <a:r>
              <a:rPr lang="en-US" sz="2400" dirty="0" smtClean="0">
                <a:solidFill>
                  <a:srgbClr val="C00000"/>
                </a:solidFill>
                <a:latin typeface="Arial Narrow" panose="020B0606020202030204" pitchFamily="34" charset="0"/>
              </a:rPr>
              <a:t>Assumes two things (hidden assumptions):</a:t>
            </a:r>
          </a:p>
          <a:p>
            <a:pPr marL="1428750" lvl="2" indent="-514350">
              <a:buFont typeface="+mj-lt"/>
              <a:buAutoNum type="alphaLcPeriod"/>
            </a:pPr>
            <a:r>
              <a:rPr lang="en-US" sz="2400" dirty="0" smtClean="0">
                <a:latin typeface="Arial Narrow" panose="020B0606020202030204" pitchFamily="34" charset="0"/>
              </a:rPr>
              <a:t>If God is all powerful – He can create any world he wants</a:t>
            </a:r>
          </a:p>
          <a:p>
            <a:pPr marL="1428750" lvl="2" indent="-514350">
              <a:buFont typeface="+mj-lt"/>
              <a:buAutoNum type="alphaLcPeriod"/>
            </a:pPr>
            <a:r>
              <a:rPr lang="en-US" sz="2400" dirty="0" smtClean="0">
                <a:latin typeface="Arial Narrow" panose="020B0606020202030204" pitchFamily="34" charset="0"/>
              </a:rPr>
              <a:t>If God is all loving – He prefers a world without suffering</a:t>
            </a:r>
            <a:endParaRPr lang="en-US" sz="2400" dirty="0">
              <a:latin typeface="Arial Narrow" panose="020B0606020202030204" pitchFamily="34" charset="0"/>
            </a:endParaRPr>
          </a:p>
        </p:txBody>
      </p:sp>
      <p:sp>
        <p:nvSpPr>
          <p:cNvPr id="3" name="TextBox 2"/>
          <p:cNvSpPr txBox="1"/>
          <p:nvPr/>
        </p:nvSpPr>
        <p:spPr>
          <a:xfrm>
            <a:off x="2690657" y="1067795"/>
            <a:ext cx="4278479" cy="523220"/>
          </a:xfrm>
          <a:prstGeom prst="rect">
            <a:avLst/>
          </a:prstGeom>
          <a:solidFill>
            <a:schemeClr val="bg1"/>
          </a:solidFill>
          <a:ln>
            <a:solidFill>
              <a:srgbClr val="C00000"/>
            </a:solidFill>
          </a:ln>
        </p:spPr>
        <p:txBody>
          <a:bodyPr wrap="none" rtlCol="0">
            <a:spAutoFit/>
          </a:bodyPr>
          <a:lstStyle/>
          <a:p>
            <a:r>
              <a:rPr lang="en-US" sz="2800" i="1" dirty="0" smtClean="0"/>
              <a:t>No Dilemma for the Believer</a:t>
            </a:r>
            <a:endParaRPr lang="en-US" sz="2800" i="1" dirty="0"/>
          </a:p>
        </p:txBody>
      </p:sp>
    </p:spTree>
    <p:extLst>
      <p:ext uri="{BB962C8B-B14F-4D97-AF65-F5344CB8AC3E}">
        <p14:creationId xmlns:p14="http://schemas.microsoft.com/office/powerpoint/2010/main" val="31562596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1000"/>
                                        <p:tgtEl>
                                          <p:spTgt spid="6">
                                            <p:txEl>
                                              <p:pRg st="7" end="7"/>
                                            </p:txEl>
                                          </p:spTgt>
                                        </p:tgtEl>
                                      </p:cBhvr>
                                    </p:animEffect>
                                    <p:anim calcmode="lin" valueType="num">
                                      <p:cBhvr>
                                        <p:cTn id="4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A Reasonable Response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5139869"/>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 is not in position to assess all the probabilities about suffering</a:t>
            </a:r>
          </a:p>
          <a:p>
            <a:pPr marL="514350" indent="-514350">
              <a:buFontTx/>
              <a:buAutoNum type="alphaUcPeriod"/>
            </a:pPr>
            <a:r>
              <a:rPr lang="en-US" sz="2800" b="1" dirty="0" smtClean="0">
                <a:latin typeface="Arial Narrow" panose="020B0606020202030204" pitchFamily="34" charset="0"/>
              </a:rPr>
              <a:t>Burden of proof is on the atheist</a:t>
            </a:r>
          </a:p>
          <a:p>
            <a:pPr marL="514350" indent="-514350">
              <a:buFontTx/>
              <a:buAutoNum type="alphaUcPeriod"/>
            </a:pPr>
            <a:r>
              <a:rPr lang="en-US" sz="2800" b="1" dirty="0" smtClean="0">
                <a:latin typeface="Arial Narrow" panose="020B0606020202030204" pitchFamily="34" charset="0"/>
              </a:rPr>
              <a:t>If God created man with free will – cannot eliminate evil</a:t>
            </a:r>
          </a:p>
          <a:p>
            <a:pPr marL="971550" lvl="1" indent="-514350">
              <a:buFont typeface="+mj-lt"/>
              <a:buAutoNum type="arabicPeriod"/>
            </a:pPr>
            <a:r>
              <a:rPr lang="en-US" sz="2400" dirty="0" smtClean="0">
                <a:solidFill>
                  <a:srgbClr val="C00000"/>
                </a:solidFill>
                <a:latin typeface="Arial Narrow" panose="020B0606020202030204" pitchFamily="34" charset="0"/>
              </a:rPr>
              <a:t>If man has free will – able to choose</a:t>
            </a:r>
          </a:p>
          <a:p>
            <a:pPr marL="971550" lvl="1" indent="-514350">
              <a:buFont typeface="+mj-lt"/>
              <a:buAutoNum type="arabicPeriod"/>
            </a:pPr>
            <a:r>
              <a:rPr lang="en-US" sz="2400" dirty="0" smtClean="0">
                <a:solidFill>
                  <a:srgbClr val="C00000"/>
                </a:solidFill>
                <a:latin typeface="Arial Narrow" panose="020B0606020202030204" pitchFamily="34" charset="0"/>
              </a:rPr>
              <a:t>Cannot have free will and eliminate bad choices (evil)</a:t>
            </a:r>
          </a:p>
          <a:p>
            <a:pPr marL="971550" lvl="1" indent="-514350">
              <a:buFont typeface="+mj-lt"/>
              <a:buAutoNum type="arabicPeriod"/>
            </a:pPr>
            <a:r>
              <a:rPr lang="en-US" sz="2400" dirty="0" smtClean="0">
                <a:solidFill>
                  <a:srgbClr val="C00000"/>
                </a:solidFill>
                <a:latin typeface="Arial Narrow" panose="020B0606020202030204" pitchFamily="34" charset="0"/>
              </a:rPr>
              <a:t>Must be consequences to choosing evil</a:t>
            </a:r>
          </a:p>
          <a:p>
            <a:pPr marL="971550" lvl="1" indent="-514350">
              <a:buFont typeface="+mj-lt"/>
              <a:buAutoNum type="arabicPeriod"/>
            </a:pPr>
            <a:r>
              <a:rPr lang="en-US" sz="2400" dirty="0" smtClean="0">
                <a:solidFill>
                  <a:srgbClr val="C00000"/>
                </a:solidFill>
                <a:latin typeface="Arial Narrow" panose="020B0606020202030204" pitchFamily="34" charset="0"/>
              </a:rPr>
              <a:t>It is not possible to eliminate evil as long as there is free will</a:t>
            </a:r>
          </a:p>
          <a:p>
            <a:pPr marL="1428750" lvl="2" indent="-514350">
              <a:buFont typeface="+mj-lt"/>
              <a:buAutoNum type="alphaLcPeriod"/>
            </a:pPr>
            <a:r>
              <a:rPr lang="en-US" sz="2400" dirty="0" smtClean="0">
                <a:latin typeface="Arial Narrow" panose="020B0606020202030204" pitchFamily="34" charset="0"/>
              </a:rPr>
              <a:t>Talking about impossible (round square, 4 sided triangle, ball all white and all black at same time, rock too heavy for God)</a:t>
            </a:r>
          </a:p>
          <a:p>
            <a:pPr marL="1428750" lvl="2" indent="-514350">
              <a:buFont typeface="+mj-lt"/>
              <a:buAutoNum type="alphaLcPeriod"/>
            </a:pPr>
            <a:r>
              <a:rPr lang="en-US" sz="2400" dirty="0" smtClean="0">
                <a:latin typeface="Arial Narrow" panose="020B0606020202030204" pitchFamily="34" charset="0"/>
              </a:rPr>
              <a:t>An omnipotent God can do what is possible!</a:t>
            </a:r>
          </a:p>
          <a:p>
            <a:pPr marL="971550" lvl="1" indent="-514350">
              <a:buFont typeface="+mj-lt"/>
              <a:buAutoNum type="arabicPeriod"/>
            </a:pPr>
            <a:r>
              <a:rPr lang="en-US" sz="2400" dirty="0" smtClean="0">
                <a:solidFill>
                  <a:srgbClr val="C00000"/>
                </a:solidFill>
                <a:latin typeface="Arial Narrow" panose="020B0606020202030204" pitchFamily="34" charset="0"/>
              </a:rPr>
              <a:t>Man misuses his freedom – thus suffers </a:t>
            </a:r>
            <a:r>
              <a:rPr lang="en-US" sz="2400" dirty="0" smtClean="0">
                <a:latin typeface="Arial Narrow" panose="020B0606020202030204" pitchFamily="34" charset="0"/>
              </a:rPr>
              <a:t>(woman marries a sorry man / drunk driver crosses the line)</a:t>
            </a:r>
            <a:endParaRPr lang="en-US" sz="2400" dirty="0">
              <a:latin typeface="Arial Narrow" panose="020B0606020202030204" pitchFamily="34" charset="0"/>
            </a:endParaRPr>
          </a:p>
        </p:txBody>
      </p:sp>
      <p:sp>
        <p:nvSpPr>
          <p:cNvPr id="3" name="TextBox 2"/>
          <p:cNvSpPr txBox="1"/>
          <p:nvPr/>
        </p:nvSpPr>
        <p:spPr>
          <a:xfrm>
            <a:off x="2690657" y="1067795"/>
            <a:ext cx="4278479" cy="523220"/>
          </a:xfrm>
          <a:prstGeom prst="rect">
            <a:avLst/>
          </a:prstGeom>
          <a:solidFill>
            <a:schemeClr val="bg1"/>
          </a:solidFill>
          <a:ln>
            <a:solidFill>
              <a:srgbClr val="C00000"/>
            </a:solidFill>
          </a:ln>
        </p:spPr>
        <p:txBody>
          <a:bodyPr wrap="none" rtlCol="0">
            <a:spAutoFit/>
          </a:bodyPr>
          <a:lstStyle/>
          <a:p>
            <a:r>
              <a:rPr lang="en-US" sz="2800" i="1" dirty="0" smtClean="0"/>
              <a:t>No Dilemma for the Believer</a:t>
            </a:r>
            <a:endParaRPr lang="en-US" sz="2800" i="1" dirty="0"/>
          </a:p>
        </p:txBody>
      </p:sp>
    </p:spTree>
    <p:extLst>
      <p:ext uri="{BB962C8B-B14F-4D97-AF65-F5344CB8AC3E}">
        <p14:creationId xmlns:p14="http://schemas.microsoft.com/office/powerpoint/2010/main" val="2668381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1000"/>
                                        <p:tgtEl>
                                          <p:spTgt spid="6">
                                            <p:txEl>
                                              <p:pRg st="7" end="7"/>
                                            </p:txEl>
                                          </p:spTgt>
                                        </p:tgtEl>
                                      </p:cBhvr>
                                    </p:animEffect>
                                    <p:anim calcmode="lin" valueType="num">
                                      <p:cBhvr>
                                        <p:cTn id="3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1000"/>
                                        <p:tgtEl>
                                          <p:spTgt spid="6">
                                            <p:txEl>
                                              <p:pRg st="8" end="8"/>
                                            </p:txEl>
                                          </p:spTgt>
                                        </p:tgtEl>
                                      </p:cBhvr>
                                    </p:animEffect>
                                    <p:anim calcmode="lin" valueType="num">
                                      <p:cBhvr>
                                        <p:cTn id="43"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1000"/>
                                        <p:tgtEl>
                                          <p:spTgt spid="6">
                                            <p:txEl>
                                              <p:pRg st="9" end="9"/>
                                            </p:txEl>
                                          </p:spTgt>
                                        </p:tgtEl>
                                      </p:cBhvr>
                                    </p:animEffect>
                                    <p:anim calcmode="lin" valueType="num">
                                      <p:cBhvr>
                                        <p:cTn id="50"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georgemacdonald.info/lewi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1946" y="1828800"/>
            <a:ext cx="882868" cy="127700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16834" y="1020418"/>
            <a:ext cx="7010400" cy="4832092"/>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“Some people think they can imagine a creature which was free but had no possibility of going wrong; I cannot. If a thing is free to be good it is also free to be bad. And free will is what has made evil possible. Why, then did God give them free will? Because free will, though it makes evil possible, is also the only thing that makes possible any love or goodness or joy worth having.”</a:t>
            </a:r>
          </a:p>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C. S. Lewis, </a:t>
            </a:r>
            <a:r>
              <a:rPr lang="en-US" sz="2800" i="1" dirty="0" smtClean="0">
                <a:latin typeface="Times New Roman" panose="02020603050405020304" pitchFamily="18" charset="0"/>
                <a:cs typeface="Times New Roman" panose="02020603050405020304" pitchFamily="18" charset="0"/>
              </a:rPr>
              <a:t>Mere Christianity</a:t>
            </a:r>
            <a:r>
              <a:rPr lang="en-US" sz="2800" dirty="0" smtClean="0">
                <a:latin typeface="Times New Roman" panose="02020603050405020304" pitchFamily="18" charset="0"/>
                <a:cs typeface="Times New Roman" panose="02020603050405020304" pitchFamily="18" charset="0"/>
              </a:rPr>
              <a:t>, 52</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97635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A Reasonable Response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2246769"/>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 is not in position to assess all the probabilities about suffering</a:t>
            </a:r>
          </a:p>
          <a:p>
            <a:pPr marL="514350" indent="-514350">
              <a:buFontTx/>
              <a:buAutoNum type="alphaUcPeriod"/>
            </a:pPr>
            <a:r>
              <a:rPr lang="en-US" sz="2800" b="1" dirty="0" smtClean="0">
                <a:latin typeface="Arial Narrow" panose="020B0606020202030204" pitchFamily="34" charset="0"/>
              </a:rPr>
              <a:t>Burden of proof is on the atheist</a:t>
            </a:r>
          </a:p>
          <a:p>
            <a:pPr marL="514350" indent="-514350">
              <a:buFontTx/>
              <a:buAutoNum type="alphaUcPeriod"/>
            </a:pPr>
            <a:r>
              <a:rPr lang="en-US" sz="2800" b="1" dirty="0" smtClean="0">
                <a:latin typeface="Arial Narrow" panose="020B0606020202030204" pitchFamily="34" charset="0"/>
              </a:rPr>
              <a:t>If God created man with free will – cannot eliminate evil</a:t>
            </a:r>
          </a:p>
          <a:p>
            <a:pPr marL="514350" indent="-514350">
              <a:buFontTx/>
              <a:buAutoNum type="alphaUcPeriod"/>
            </a:pPr>
            <a:r>
              <a:rPr lang="en-US" sz="2800" b="1" dirty="0" smtClean="0">
                <a:latin typeface="Arial Narrow" panose="020B0606020202030204" pitchFamily="34" charset="0"/>
              </a:rPr>
              <a:t>Why does God permit suffering?</a:t>
            </a:r>
          </a:p>
        </p:txBody>
      </p:sp>
      <p:sp>
        <p:nvSpPr>
          <p:cNvPr id="3" name="TextBox 2"/>
          <p:cNvSpPr txBox="1"/>
          <p:nvPr/>
        </p:nvSpPr>
        <p:spPr>
          <a:xfrm>
            <a:off x="2690657" y="1067795"/>
            <a:ext cx="4278479" cy="523220"/>
          </a:xfrm>
          <a:prstGeom prst="rect">
            <a:avLst/>
          </a:prstGeom>
          <a:solidFill>
            <a:schemeClr val="bg1"/>
          </a:solidFill>
          <a:ln>
            <a:solidFill>
              <a:srgbClr val="C00000"/>
            </a:solidFill>
          </a:ln>
        </p:spPr>
        <p:txBody>
          <a:bodyPr wrap="none" rtlCol="0">
            <a:spAutoFit/>
          </a:bodyPr>
          <a:lstStyle/>
          <a:p>
            <a:r>
              <a:rPr lang="en-US" sz="2800" i="1" dirty="0" smtClean="0"/>
              <a:t>No Dilemma for the Believer</a:t>
            </a:r>
            <a:endParaRPr lang="en-US" sz="2800" i="1" dirty="0"/>
          </a:p>
        </p:txBody>
      </p:sp>
    </p:spTree>
    <p:extLst>
      <p:ext uri="{BB962C8B-B14F-4D97-AF65-F5344CB8AC3E}">
        <p14:creationId xmlns:p14="http://schemas.microsoft.com/office/powerpoint/2010/main" val="1207401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6761" y="157875"/>
            <a:ext cx="6189515"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 CENA" panose="02000000000000000000" pitchFamily="2" charset="0"/>
              </a:rPr>
              <a:t>Why Is There Suffering?</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 CENA" panose="02000000000000000000" pitchFamily="2" charset="0"/>
            </a:endParaRPr>
          </a:p>
        </p:txBody>
      </p:sp>
      <p:sp>
        <p:nvSpPr>
          <p:cNvPr id="3" name="TextBox 2"/>
          <p:cNvSpPr txBox="1"/>
          <p:nvPr/>
        </p:nvSpPr>
        <p:spPr>
          <a:xfrm>
            <a:off x="371060" y="1311965"/>
            <a:ext cx="8362121"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Some suffering is brought on by free will choices (self &amp; others)</a:t>
            </a:r>
          </a:p>
          <a:p>
            <a:pPr marL="342900" indent="-342900">
              <a:buFont typeface="Arial" panose="020B0604020202020204" pitchFamily="34" charset="0"/>
              <a:buChar char="•"/>
            </a:pPr>
            <a:r>
              <a:rPr lang="en-US" sz="2400" dirty="0" smtClean="0">
                <a:latin typeface="Arial Narrow" panose="020B0606020202030204" pitchFamily="34" charset="0"/>
              </a:rPr>
              <a:t>Suffering seems pointless and puzzling if we assume God’s purpose for happiness in life</a:t>
            </a:r>
          </a:p>
          <a:p>
            <a:pPr marL="342900" indent="-342900">
              <a:buFont typeface="Arial" panose="020B0604020202020204" pitchFamily="34" charset="0"/>
              <a:buChar char="•"/>
            </a:pPr>
            <a:r>
              <a:rPr lang="en-US" sz="2400" dirty="0" smtClean="0">
                <a:latin typeface="Arial Narrow" panose="020B0606020202030204" pitchFamily="34" charset="0"/>
              </a:rPr>
              <a:t>God’s purpose is not limited to this life – spills over heavily into eternal life (2 Cor. 4:17; cf. his suffering 6:4-5)</a:t>
            </a:r>
          </a:p>
          <a:p>
            <a:pPr marL="800100" lvl="1" indent="-342900">
              <a:buFont typeface="Wingdings" panose="05000000000000000000" pitchFamily="2" charset="2"/>
              <a:buChar char="Ø"/>
            </a:pPr>
            <a:r>
              <a:rPr lang="en-US" sz="2400" dirty="0" smtClean="0">
                <a:latin typeface="Arial Narrow" panose="020B0606020202030204" pitchFamily="34" charset="0"/>
              </a:rPr>
              <a:t>“The problem for the atheist becomes even more acute when we reflect that perhaps there wasn’t any </a:t>
            </a:r>
            <a:r>
              <a:rPr lang="en-US" sz="2400" i="1" dirty="0" smtClean="0">
                <a:latin typeface="Arial Narrow" panose="020B0606020202030204" pitchFamily="34" charset="0"/>
              </a:rPr>
              <a:t>earthly </a:t>
            </a:r>
            <a:r>
              <a:rPr lang="en-US" sz="2400" dirty="0" smtClean="0">
                <a:latin typeface="Arial Narrow" panose="020B0606020202030204" pitchFamily="34" charset="0"/>
              </a:rPr>
              <a:t>reason at all why God permitted those catastrophes. Maybe they serve no earthly good whatsoever.” (Craig, 169)</a:t>
            </a:r>
          </a:p>
          <a:p>
            <a:pPr marL="800100" lvl="1" indent="-342900">
              <a:buFont typeface="Wingdings" panose="05000000000000000000" pitchFamily="2" charset="2"/>
              <a:buChar char="Ø"/>
            </a:pPr>
            <a:r>
              <a:rPr lang="en-US" sz="2400" dirty="0" smtClean="0">
                <a:latin typeface="Arial Narrow" panose="020B0606020202030204" pitchFamily="34" charset="0"/>
              </a:rPr>
              <a:t>To say they serve no purpose requires probability judgment way beyond our ability. May be a larger picture than we can see!</a:t>
            </a:r>
            <a:endParaRPr lang="en-US" sz="2400" dirty="0">
              <a:latin typeface="Arial Narrow" panose="020B0606020202030204" pitchFamily="34" charset="0"/>
            </a:endParaRPr>
          </a:p>
        </p:txBody>
      </p:sp>
    </p:spTree>
    <p:extLst>
      <p:ext uri="{BB962C8B-B14F-4D97-AF65-F5344CB8AC3E}">
        <p14:creationId xmlns:p14="http://schemas.microsoft.com/office/powerpoint/2010/main" val="3806477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6761" y="157875"/>
            <a:ext cx="6189515"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 CENA" panose="02000000000000000000" pitchFamily="2" charset="0"/>
              </a:rPr>
              <a:t>Why Is There Suffering?</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 CENA" panose="02000000000000000000" pitchFamily="2" charset="0"/>
            </a:endParaRPr>
          </a:p>
        </p:txBody>
      </p:sp>
      <p:sp>
        <p:nvSpPr>
          <p:cNvPr id="3" name="TextBox 2"/>
          <p:cNvSpPr txBox="1"/>
          <p:nvPr/>
        </p:nvSpPr>
        <p:spPr>
          <a:xfrm>
            <a:off x="371060" y="1311965"/>
            <a:ext cx="8481392"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Some suffering is brought on by free will choices (self &amp; others)</a:t>
            </a:r>
          </a:p>
          <a:p>
            <a:pPr marL="342900" indent="-342900">
              <a:buFont typeface="Arial" panose="020B0604020202020204" pitchFamily="34" charset="0"/>
              <a:buChar char="•"/>
            </a:pPr>
            <a:r>
              <a:rPr lang="en-US" sz="2400" dirty="0" smtClean="0">
                <a:latin typeface="Arial Narrow" panose="020B0606020202030204" pitchFamily="34" charset="0"/>
              </a:rPr>
              <a:t>Suffering seems pointless and puzzling if we assume God’s purpose for happiness in life</a:t>
            </a:r>
          </a:p>
          <a:p>
            <a:pPr marL="342900" indent="-342900">
              <a:buFont typeface="Arial" panose="020B0604020202020204" pitchFamily="34" charset="0"/>
              <a:buChar char="•"/>
            </a:pPr>
            <a:r>
              <a:rPr lang="en-US" sz="2400" dirty="0" smtClean="0">
                <a:latin typeface="Arial Narrow" panose="020B0606020202030204" pitchFamily="34" charset="0"/>
              </a:rPr>
              <a:t>God’s purpose is not limited to this life – spills over heavily into eternal life (2 Cor. 4:17; cf. his suffering 6:4-5)</a:t>
            </a:r>
          </a:p>
          <a:p>
            <a:pPr marL="342900" indent="-342900">
              <a:buFont typeface="Arial" panose="020B0604020202020204" pitchFamily="34" charset="0"/>
              <a:buChar char="•"/>
            </a:pPr>
            <a:r>
              <a:rPr lang="en-US" sz="2400" dirty="0" smtClean="0">
                <a:latin typeface="Arial Narrow" panose="020B0606020202030204" pitchFamily="34" charset="0"/>
              </a:rPr>
              <a:t>Good does come from suffering:</a:t>
            </a:r>
          </a:p>
          <a:p>
            <a:pPr marL="800100" lvl="1" indent="-342900">
              <a:buFont typeface="Wingdings" panose="05000000000000000000" pitchFamily="2" charset="2"/>
              <a:buChar char="Ø"/>
            </a:pPr>
            <a:r>
              <a:rPr lang="en-US" sz="2400" dirty="0" smtClean="0">
                <a:latin typeface="Arial Narrow" panose="020B0606020202030204" pitchFamily="34" charset="0"/>
              </a:rPr>
              <a:t>Pain may send us to the doctor for treatment or cure</a:t>
            </a:r>
          </a:p>
          <a:p>
            <a:pPr marL="800100" lvl="1" indent="-342900">
              <a:buFont typeface="Wingdings" panose="05000000000000000000" pitchFamily="2" charset="2"/>
              <a:buChar char="Ø"/>
            </a:pPr>
            <a:r>
              <a:rPr lang="en-US" sz="2400" dirty="0" smtClean="0">
                <a:latin typeface="Arial Narrow" panose="020B0606020202030204" pitchFamily="34" charset="0"/>
              </a:rPr>
              <a:t>Mother deer (or cow) charging to protect her young causes suffering – yet survival of young deer (or cow) provides food</a:t>
            </a:r>
          </a:p>
          <a:p>
            <a:pPr marL="800100" lvl="1" indent="-342900">
              <a:buFont typeface="Wingdings" panose="05000000000000000000" pitchFamily="2" charset="2"/>
              <a:buChar char="Ø"/>
            </a:pPr>
            <a:r>
              <a:rPr lang="en-US" sz="2400" dirty="0" smtClean="0">
                <a:latin typeface="Arial Narrow" panose="020B0606020202030204" pitchFamily="34" charset="0"/>
              </a:rPr>
              <a:t>Bee sting – hurts – yet must have a way of protecting honey</a:t>
            </a:r>
          </a:p>
          <a:p>
            <a:pPr marL="800100" lvl="1" indent="-342900">
              <a:buFont typeface="Wingdings" panose="05000000000000000000" pitchFamily="2" charset="2"/>
              <a:buChar char="Ø"/>
            </a:pPr>
            <a:r>
              <a:rPr lang="en-US" sz="2400" dirty="0" smtClean="0">
                <a:latin typeface="Arial Narrow" panose="020B0606020202030204" pitchFamily="34" charset="0"/>
              </a:rPr>
              <a:t>Makes us better – builds character, courage, patience (Rom. 5:3-4)</a:t>
            </a:r>
          </a:p>
          <a:p>
            <a:pPr marL="800100" lvl="1" indent="-342900">
              <a:buFont typeface="Wingdings" panose="05000000000000000000" pitchFamily="2" charset="2"/>
              <a:buChar char="Ø"/>
            </a:pPr>
            <a:r>
              <a:rPr lang="en-US" sz="2400" dirty="0" smtClean="0">
                <a:latin typeface="Arial Narrow" panose="020B0606020202030204" pitchFamily="34" charset="0"/>
              </a:rPr>
              <a:t>Man needs a challenging environment to make moral and spiritual decisions</a:t>
            </a:r>
          </a:p>
        </p:txBody>
      </p:sp>
    </p:spTree>
    <p:extLst>
      <p:ext uri="{BB962C8B-B14F-4D97-AF65-F5344CB8AC3E}">
        <p14:creationId xmlns:p14="http://schemas.microsoft.com/office/powerpoint/2010/main" val="3596767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6761" y="157875"/>
            <a:ext cx="6189515"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 CENA" panose="02000000000000000000" pitchFamily="2" charset="0"/>
              </a:rPr>
              <a:t>Why Is There Suffering?</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 CENA" panose="02000000000000000000" pitchFamily="2" charset="0"/>
            </a:endParaRPr>
          </a:p>
        </p:txBody>
      </p:sp>
      <p:sp>
        <p:nvSpPr>
          <p:cNvPr id="3" name="TextBox 2"/>
          <p:cNvSpPr txBox="1"/>
          <p:nvPr/>
        </p:nvSpPr>
        <p:spPr>
          <a:xfrm>
            <a:off x="371060" y="1311965"/>
            <a:ext cx="8481392"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Some suffering is brought on by free will choices (self &amp; others)</a:t>
            </a:r>
          </a:p>
          <a:p>
            <a:pPr marL="342900" indent="-342900">
              <a:buFont typeface="Arial" panose="020B0604020202020204" pitchFamily="34" charset="0"/>
              <a:buChar char="•"/>
            </a:pPr>
            <a:r>
              <a:rPr lang="en-US" sz="2400" dirty="0" smtClean="0">
                <a:latin typeface="Arial Narrow" panose="020B0606020202030204" pitchFamily="34" charset="0"/>
              </a:rPr>
              <a:t>Suffering seems pointless and puzzling if we assume God’s purpose for happiness in life</a:t>
            </a:r>
          </a:p>
          <a:p>
            <a:pPr marL="342900" indent="-342900">
              <a:buFont typeface="Arial" panose="020B0604020202020204" pitchFamily="34" charset="0"/>
              <a:buChar char="•"/>
            </a:pPr>
            <a:r>
              <a:rPr lang="en-US" sz="2400" dirty="0" smtClean="0">
                <a:latin typeface="Arial Narrow" panose="020B0606020202030204" pitchFamily="34" charset="0"/>
              </a:rPr>
              <a:t>God’s purpose is not limited to this life – spills over heavily into eternal life (2 Cor. 4:17; cf. his suffering 6:4-5)</a:t>
            </a:r>
          </a:p>
          <a:p>
            <a:pPr marL="342900" indent="-342900">
              <a:buFont typeface="Arial" panose="020B0604020202020204" pitchFamily="34" charset="0"/>
              <a:buChar char="•"/>
            </a:pPr>
            <a:r>
              <a:rPr lang="en-US" sz="2400" dirty="0" smtClean="0">
                <a:latin typeface="Arial Narrow" panose="020B0606020202030204" pitchFamily="34" charset="0"/>
              </a:rPr>
              <a:t>Good does come from suffering:</a:t>
            </a:r>
          </a:p>
          <a:p>
            <a:pPr marL="342900" indent="-342900">
              <a:buFont typeface="Arial" panose="020B0604020202020204" pitchFamily="34" charset="0"/>
              <a:buChar char="•"/>
            </a:pPr>
            <a:r>
              <a:rPr lang="en-US" sz="2400" dirty="0" smtClean="0">
                <a:latin typeface="Arial Narrow" panose="020B0606020202030204" pitchFamily="34" charset="0"/>
              </a:rPr>
              <a:t>Pain of animals:</a:t>
            </a:r>
          </a:p>
          <a:p>
            <a:pPr marL="800100" lvl="1" indent="-342900">
              <a:buFont typeface="Wingdings" panose="05000000000000000000" pitchFamily="2" charset="2"/>
              <a:buChar char="Ø"/>
            </a:pPr>
            <a:r>
              <a:rPr lang="en-US" sz="2400" dirty="0" smtClean="0">
                <a:latin typeface="Arial Narrow" panose="020B0606020202030204" pitchFamily="34" charset="0"/>
              </a:rPr>
              <a:t>Pain causes an animal to cease (or diminish) an activity after it is injured – necessary to control &amp; preserve animal life</a:t>
            </a:r>
          </a:p>
          <a:p>
            <a:pPr marL="800100" lvl="1" indent="-342900">
              <a:buFont typeface="Wingdings" panose="05000000000000000000" pitchFamily="2" charset="2"/>
              <a:buChar char="Ø"/>
            </a:pPr>
            <a:r>
              <a:rPr lang="en-US" sz="2400" dirty="0" smtClean="0">
                <a:latin typeface="Arial Narrow" panose="020B0606020202030204" pitchFamily="34" charset="0"/>
              </a:rPr>
              <a:t>Provides food and clothing for man</a:t>
            </a:r>
          </a:p>
          <a:p>
            <a:pPr marL="800100" lvl="1" indent="-342900">
              <a:buFont typeface="Wingdings" panose="05000000000000000000" pitchFamily="2" charset="2"/>
              <a:buChar char="Ø"/>
            </a:pPr>
            <a:r>
              <a:rPr lang="en-US" sz="2400" dirty="0" smtClean="0">
                <a:latin typeface="Arial Narrow" panose="020B0606020202030204" pitchFamily="34" charset="0"/>
              </a:rPr>
              <a:t>Used as great instruments in the advancement of medical science</a:t>
            </a:r>
          </a:p>
        </p:txBody>
      </p:sp>
    </p:spTree>
    <p:extLst>
      <p:ext uri="{BB962C8B-B14F-4D97-AF65-F5344CB8AC3E}">
        <p14:creationId xmlns:p14="http://schemas.microsoft.com/office/powerpoint/2010/main" val="4568684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6761" y="157875"/>
            <a:ext cx="6189515"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 CENA" panose="02000000000000000000" pitchFamily="2" charset="0"/>
              </a:rPr>
              <a:t>Why Is There Suffering?</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 CENA" panose="02000000000000000000" pitchFamily="2" charset="0"/>
            </a:endParaRPr>
          </a:p>
        </p:txBody>
      </p:sp>
      <p:sp>
        <p:nvSpPr>
          <p:cNvPr id="3" name="TextBox 2"/>
          <p:cNvSpPr txBox="1"/>
          <p:nvPr/>
        </p:nvSpPr>
        <p:spPr>
          <a:xfrm>
            <a:off x="371060" y="1311965"/>
            <a:ext cx="8481392"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Some suffering is brought on by free will choices (self &amp; others)</a:t>
            </a:r>
          </a:p>
          <a:p>
            <a:pPr marL="342900" indent="-342900">
              <a:buFont typeface="Arial" panose="020B0604020202020204" pitchFamily="34" charset="0"/>
              <a:buChar char="•"/>
            </a:pPr>
            <a:r>
              <a:rPr lang="en-US" sz="2400" dirty="0" smtClean="0">
                <a:latin typeface="Arial Narrow" panose="020B0606020202030204" pitchFamily="34" charset="0"/>
              </a:rPr>
              <a:t>Suffering seems pointless and puzzling if we assume God’s purpose for happiness in life</a:t>
            </a:r>
          </a:p>
          <a:p>
            <a:pPr marL="342900" indent="-342900">
              <a:buFont typeface="Arial" panose="020B0604020202020204" pitchFamily="34" charset="0"/>
              <a:buChar char="•"/>
            </a:pPr>
            <a:r>
              <a:rPr lang="en-US" sz="2400" dirty="0" smtClean="0">
                <a:latin typeface="Arial Narrow" panose="020B0606020202030204" pitchFamily="34" charset="0"/>
              </a:rPr>
              <a:t>God’s purpose is not limited to this life – spills over heavily into eternal life (2 Cor. 4:17; cf. his suffering 6:4-5)</a:t>
            </a:r>
          </a:p>
          <a:p>
            <a:pPr marL="342900" indent="-342900">
              <a:buFont typeface="Arial" panose="020B0604020202020204" pitchFamily="34" charset="0"/>
              <a:buChar char="•"/>
            </a:pPr>
            <a:r>
              <a:rPr lang="en-US" sz="2400" dirty="0" smtClean="0">
                <a:latin typeface="Arial Narrow" panose="020B0606020202030204" pitchFamily="34" charset="0"/>
              </a:rPr>
              <a:t>Good does come from suffering:</a:t>
            </a:r>
          </a:p>
          <a:p>
            <a:pPr marL="342900" indent="-342900">
              <a:buFont typeface="Arial" panose="020B0604020202020204" pitchFamily="34" charset="0"/>
              <a:buChar char="•"/>
            </a:pPr>
            <a:r>
              <a:rPr lang="en-US" sz="2400" dirty="0" smtClean="0">
                <a:latin typeface="Arial Narrow" panose="020B0606020202030204" pitchFamily="34" charset="0"/>
              </a:rPr>
              <a:t>Pain of animals:</a:t>
            </a:r>
          </a:p>
          <a:p>
            <a:pPr marL="342900" indent="-342900">
              <a:buFont typeface="Arial" panose="020B0604020202020204" pitchFamily="34" charset="0"/>
              <a:buChar char="•"/>
            </a:pPr>
            <a:r>
              <a:rPr lang="en-US" sz="2400" dirty="0" smtClean="0">
                <a:latin typeface="Arial Narrow" panose="020B0606020202030204" pitchFamily="34" charset="0"/>
              </a:rPr>
              <a:t>All suffering cannot be eliminated</a:t>
            </a:r>
          </a:p>
          <a:p>
            <a:pPr marL="800100" lvl="1" indent="-342900">
              <a:buFont typeface="Wingdings" panose="05000000000000000000" pitchFamily="2" charset="2"/>
              <a:buChar char="Ø"/>
            </a:pPr>
            <a:r>
              <a:rPr lang="en-US" sz="2400" dirty="0" smtClean="0">
                <a:latin typeface="Arial Narrow" panose="020B0606020202030204" pitchFamily="34" charset="0"/>
              </a:rPr>
              <a:t>If have an axe or saw to cut a tree – possible to be used on an animal or man</a:t>
            </a:r>
          </a:p>
          <a:p>
            <a:pPr marL="800100" lvl="1" indent="-342900">
              <a:buFont typeface="Wingdings" panose="05000000000000000000" pitchFamily="2" charset="2"/>
              <a:buChar char="Ø"/>
            </a:pPr>
            <a:r>
              <a:rPr lang="en-US" sz="2400" dirty="0" smtClean="0">
                <a:latin typeface="Arial Narrow" panose="020B0606020202030204" pitchFamily="34" charset="0"/>
              </a:rPr>
              <a:t>If have water to drink, cook and bath – possible to be used to drown</a:t>
            </a:r>
          </a:p>
        </p:txBody>
      </p:sp>
    </p:spTree>
    <p:extLst>
      <p:ext uri="{BB962C8B-B14F-4D97-AF65-F5344CB8AC3E}">
        <p14:creationId xmlns:p14="http://schemas.microsoft.com/office/powerpoint/2010/main" val="23348217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6761" y="157875"/>
            <a:ext cx="6189515"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 CENA" panose="02000000000000000000" pitchFamily="2" charset="0"/>
              </a:rPr>
              <a:t>Why Is There Suffering?</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 CENA" panose="02000000000000000000" pitchFamily="2" charset="0"/>
            </a:endParaRPr>
          </a:p>
        </p:txBody>
      </p:sp>
      <p:sp>
        <p:nvSpPr>
          <p:cNvPr id="3" name="TextBox 2"/>
          <p:cNvSpPr txBox="1"/>
          <p:nvPr/>
        </p:nvSpPr>
        <p:spPr>
          <a:xfrm>
            <a:off x="371060" y="1311965"/>
            <a:ext cx="8481392"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Some suffering is brought on by free will choices (self &amp; others)</a:t>
            </a:r>
          </a:p>
          <a:p>
            <a:pPr marL="342900" indent="-342900">
              <a:buFont typeface="Arial" panose="020B0604020202020204" pitchFamily="34" charset="0"/>
              <a:buChar char="•"/>
            </a:pPr>
            <a:r>
              <a:rPr lang="en-US" sz="2400" dirty="0" smtClean="0">
                <a:latin typeface="Arial Narrow" panose="020B0606020202030204" pitchFamily="34" charset="0"/>
              </a:rPr>
              <a:t>Suffering seems pointless and puzzling if we assume God’s purpose for happiness in life</a:t>
            </a:r>
          </a:p>
          <a:p>
            <a:pPr marL="342900" indent="-342900">
              <a:buFont typeface="Arial" panose="020B0604020202020204" pitchFamily="34" charset="0"/>
              <a:buChar char="•"/>
            </a:pPr>
            <a:r>
              <a:rPr lang="en-US" sz="2400" dirty="0" smtClean="0">
                <a:latin typeface="Arial Narrow" panose="020B0606020202030204" pitchFamily="34" charset="0"/>
              </a:rPr>
              <a:t>God’s purpose is not limited to this life – spills over heavily into eternal life (2 Cor. 4:17; cf. his suffering 6:4-5)</a:t>
            </a:r>
          </a:p>
          <a:p>
            <a:pPr marL="342900" indent="-342900">
              <a:buFont typeface="Arial" panose="020B0604020202020204" pitchFamily="34" charset="0"/>
              <a:buChar char="•"/>
            </a:pPr>
            <a:r>
              <a:rPr lang="en-US" sz="2400" dirty="0" smtClean="0">
                <a:latin typeface="Arial Narrow" panose="020B0606020202030204" pitchFamily="34" charset="0"/>
              </a:rPr>
              <a:t>Good does come from suffering:</a:t>
            </a:r>
          </a:p>
          <a:p>
            <a:pPr marL="342900" indent="-342900">
              <a:buFont typeface="Arial" panose="020B0604020202020204" pitchFamily="34" charset="0"/>
              <a:buChar char="•"/>
            </a:pPr>
            <a:r>
              <a:rPr lang="en-US" sz="2400" dirty="0" smtClean="0">
                <a:latin typeface="Arial Narrow" panose="020B0606020202030204" pitchFamily="34" charset="0"/>
              </a:rPr>
              <a:t>Pain of animals:</a:t>
            </a:r>
          </a:p>
          <a:p>
            <a:pPr marL="342900" indent="-342900">
              <a:buFont typeface="Arial" panose="020B0604020202020204" pitchFamily="34" charset="0"/>
              <a:buChar char="•"/>
            </a:pPr>
            <a:r>
              <a:rPr lang="en-US" sz="2400" dirty="0" smtClean="0">
                <a:latin typeface="Arial Narrow" panose="020B0606020202030204" pitchFamily="34" charset="0"/>
              </a:rPr>
              <a:t>All suffering cannot be eliminated</a:t>
            </a:r>
          </a:p>
          <a:p>
            <a:pPr marL="342900" indent="-342900">
              <a:buFont typeface="Arial" panose="020B0604020202020204" pitchFamily="34" charset="0"/>
              <a:buChar char="•"/>
            </a:pPr>
            <a:r>
              <a:rPr lang="en-US" sz="2400" dirty="0" smtClean="0">
                <a:latin typeface="Arial Narrow" panose="020B0606020202030204" pitchFamily="34" charset="0"/>
              </a:rPr>
              <a:t>What we learn from suffering: (from tragedy &amp; calamities)</a:t>
            </a:r>
          </a:p>
          <a:p>
            <a:pPr marL="800100" lvl="1" indent="-342900">
              <a:buFont typeface="Wingdings" panose="05000000000000000000" pitchFamily="2" charset="2"/>
              <a:buChar char="Ø"/>
            </a:pPr>
            <a:r>
              <a:rPr lang="en-US" sz="2400" dirty="0" smtClean="0">
                <a:latin typeface="Arial Narrow" panose="020B0606020202030204" pitchFamily="34" charset="0"/>
              </a:rPr>
              <a:t>Life on earth will be brief – will come to an end</a:t>
            </a:r>
          </a:p>
          <a:p>
            <a:pPr marL="800100" lvl="1" indent="-342900">
              <a:buFont typeface="Wingdings" panose="05000000000000000000" pitchFamily="2" charset="2"/>
              <a:buChar char="Ø"/>
            </a:pPr>
            <a:r>
              <a:rPr lang="en-US" sz="2400" dirty="0" smtClean="0">
                <a:latin typeface="Arial Narrow" panose="020B0606020202030204" pitchFamily="34" charset="0"/>
              </a:rPr>
              <a:t>Time of death is uncertain</a:t>
            </a:r>
          </a:p>
          <a:p>
            <a:pPr marL="800100" lvl="1" indent="-342900">
              <a:buFont typeface="Wingdings" panose="05000000000000000000" pitchFamily="2" charset="2"/>
              <a:buChar char="Ø"/>
            </a:pPr>
            <a:r>
              <a:rPr lang="en-US" sz="2400" dirty="0" smtClean="0">
                <a:latin typeface="Arial Narrow" panose="020B0606020202030204" pitchFamily="34" charset="0"/>
              </a:rPr>
              <a:t>Those should drive men to God!</a:t>
            </a:r>
          </a:p>
        </p:txBody>
      </p:sp>
    </p:spTree>
    <p:extLst>
      <p:ext uri="{BB962C8B-B14F-4D97-AF65-F5344CB8AC3E}">
        <p14:creationId xmlns:p14="http://schemas.microsoft.com/office/powerpoint/2010/main" val="632682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6761" y="157875"/>
            <a:ext cx="6189515"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 CENA" panose="02000000000000000000" pitchFamily="2" charset="0"/>
              </a:rPr>
              <a:t>Why Is There Suffering?</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 CENA" panose="02000000000000000000" pitchFamily="2" charset="0"/>
            </a:endParaRPr>
          </a:p>
        </p:txBody>
      </p:sp>
      <p:sp>
        <p:nvSpPr>
          <p:cNvPr id="3" name="TextBox 2"/>
          <p:cNvSpPr txBox="1"/>
          <p:nvPr/>
        </p:nvSpPr>
        <p:spPr>
          <a:xfrm>
            <a:off x="371060" y="1311965"/>
            <a:ext cx="8481392"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Narrow" panose="020B0606020202030204" pitchFamily="34" charset="0"/>
              </a:rPr>
              <a:t>Some suffering is brought on by free will choices (self &amp; others)</a:t>
            </a:r>
          </a:p>
          <a:p>
            <a:pPr marL="342900" indent="-342900">
              <a:buFont typeface="Arial" panose="020B0604020202020204" pitchFamily="34" charset="0"/>
              <a:buChar char="•"/>
            </a:pPr>
            <a:r>
              <a:rPr lang="en-US" sz="2400" dirty="0" smtClean="0">
                <a:latin typeface="Arial Narrow" panose="020B0606020202030204" pitchFamily="34" charset="0"/>
              </a:rPr>
              <a:t>Suffering seems pointless and puzzling if we assume God’s purpose for happiness in life</a:t>
            </a:r>
          </a:p>
          <a:p>
            <a:pPr marL="342900" indent="-342900">
              <a:buFont typeface="Arial" panose="020B0604020202020204" pitchFamily="34" charset="0"/>
              <a:buChar char="•"/>
            </a:pPr>
            <a:r>
              <a:rPr lang="en-US" sz="2400" dirty="0" smtClean="0">
                <a:latin typeface="Arial Narrow" panose="020B0606020202030204" pitchFamily="34" charset="0"/>
              </a:rPr>
              <a:t>God’s purpose is not limited to this life – spills over heavily into eternal life (2 Cor. 4:17; cf. his suffering 6:4-5)</a:t>
            </a:r>
          </a:p>
          <a:p>
            <a:pPr marL="342900" indent="-342900">
              <a:buFont typeface="Arial" panose="020B0604020202020204" pitchFamily="34" charset="0"/>
              <a:buChar char="•"/>
            </a:pPr>
            <a:r>
              <a:rPr lang="en-US" sz="2400" dirty="0" smtClean="0">
                <a:latin typeface="Arial Narrow" panose="020B0606020202030204" pitchFamily="34" charset="0"/>
              </a:rPr>
              <a:t>Good does come from suffering:</a:t>
            </a:r>
          </a:p>
          <a:p>
            <a:pPr marL="342900" indent="-342900">
              <a:buFont typeface="Arial" panose="020B0604020202020204" pitchFamily="34" charset="0"/>
              <a:buChar char="•"/>
            </a:pPr>
            <a:r>
              <a:rPr lang="en-US" sz="2400" dirty="0" smtClean="0">
                <a:latin typeface="Arial Narrow" panose="020B0606020202030204" pitchFamily="34" charset="0"/>
              </a:rPr>
              <a:t>Pain of animals:</a:t>
            </a:r>
          </a:p>
          <a:p>
            <a:pPr marL="342900" indent="-342900">
              <a:buFont typeface="Arial" panose="020B0604020202020204" pitchFamily="34" charset="0"/>
              <a:buChar char="•"/>
            </a:pPr>
            <a:r>
              <a:rPr lang="en-US" sz="2400" dirty="0" smtClean="0">
                <a:latin typeface="Arial Narrow" panose="020B0606020202030204" pitchFamily="34" charset="0"/>
              </a:rPr>
              <a:t>All suffering cannot be eliminated</a:t>
            </a:r>
          </a:p>
          <a:p>
            <a:pPr marL="342900" indent="-342900">
              <a:buFont typeface="Arial" panose="020B0604020202020204" pitchFamily="34" charset="0"/>
              <a:buChar char="•"/>
            </a:pPr>
            <a:r>
              <a:rPr lang="en-US" sz="2400" dirty="0" smtClean="0">
                <a:latin typeface="Arial Narrow" panose="020B0606020202030204" pitchFamily="34" charset="0"/>
              </a:rPr>
              <a:t>What we learn from suffering: (from tragedy &amp; calamities)</a:t>
            </a:r>
          </a:p>
          <a:p>
            <a:pPr marL="342900" indent="-342900">
              <a:buFont typeface="Arial" panose="020B0604020202020204" pitchFamily="34" charset="0"/>
              <a:buChar char="•"/>
            </a:pPr>
            <a:r>
              <a:rPr lang="en-US" sz="2400" dirty="0" smtClean="0">
                <a:latin typeface="Arial Narrow" panose="020B0606020202030204" pitchFamily="34" charset="0"/>
              </a:rPr>
              <a:t>Sin is the only evil in the world</a:t>
            </a:r>
          </a:p>
          <a:p>
            <a:pPr marL="800100" lvl="1" indent="-342900">
              <a:buFont typeface="Wingdings" panose="05000000000000000000" pitchFamily="2" charset="2"/>
              <a:buChar char="Ø"/>
            </a:pPr>
            <a:r>
              <a:rPr lang="en-US" sz="2400" dirty="0" smtClean="0">
                <a:latin typeface="Arial Narrow" panose="020B0606020202030204" pitchFamily="34" charset="0"/>
              </a:rPr>
              <a:t>Nothing sub-human can do evil</a:t>
            </a:r>
          </a:p>
          <a:p>
            <a:pPr marL="800100" lvl="1" indent="-342900">
              <a:buFont typeface="Wingdings" panose="05000000000000000000" pitchFamily="2" charset="2"/>
              <a:buChar char="Ø"/>
            </a:pPr>
            <a:r>
              <a:rPr lang="en-US" sz="2400" dirty="0" smtClean="0">
                <a:latin typeface="Arial Narrow" panose="020B0606020202030204" pitchFamily="34" charset="0"/>
              </a:rPr>
              <a:t>Animal suffering (at hand of other animals) &amp; natural calamity are not evil</a:t>
            </a:r>
          </a:p>
        </p:txBody>
      </p:sp>
    </p:spTree>
    <p:extLst>
      <p:ext uri="{BB962C8B-B14F-4D97-AF65-F5344CB8AC3E}">
        <p14:creationId xmlns:p14="http://schemas.microsoft.com/office/powerpoint/2010/main" val="2141712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1000"/>
                                        <p:tgtEl>
                                          <p:spTgt spid="3">
                                            <p:txEl>
                                              <p:pRg st="8" end="8"/>
                                            </p:txEl>
                                          </p:spTgt>
                                        </p:tgtEl>
                                      </p:cBhvr>
                                    </p:animEffect>
                                    <p:anim calcmode="lin" valueType="num">
                                      <p:cBhvr>
                                        <p:cTn id="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9" end="9"/>
                                            </p:txEl>
                                          </p:spTgt>
                                        </p:tgtEl>
                                        <p:attrNameLst>
                                          <p:attrName>style.visibility</p:attrName>
                                        </p:attrNameLst>
                                      </p:cBhvr>
                                      <p:to>
                                        <p:strVal val="visible"/>
                                      </p:to>
                                    </p:set>
                                    <p:animEffect transition="in" filter="fade">
                                      <p:cBhvr>
                                        <p:cTn id="14" dur="1000"/>
                                        <p:tgtEl>
                                          <p:spTgt spid="3">
                                            <p:txEl>
                                              <p:pRg st="9" end="9"/>
                                            </p:txEl>
                                          </p:spTgt>
                                        </p:tgtEl>
                                      </p:cBhvr>
                                    </p:animEffect>
                                    <p:anim calcmode="lin" valueType="num">
                                      <p:cBhvr>
                                        <p:cTn id="1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A Reasonable Response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4893647"/>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 is not in position to assess all the probabilities about suffering</a:t>
            </a:r>
          </a:p>
          <a:p>
            <a:pPr marL="514350" indent="-514350">
              <a:buFontTx/>
              <a:buAutoNum type="alphaUcPeriod"/>
            </a:pPr>
            <a:r>
              <a:rPr lang="en-US" sz="2800" b="1" dirty="0" smtClean="0">
                <a:latin typeface="Arial Narrow" panose="020B0606020202030204" pitchFamily="34" charset="0"/>
              </a:rPr>
              <a:t>Burden of proof is on the atheist</a:t>
            </a:r>
          </a:p>
          <a:p>
            <a:pPr marL="514350" indent="-514350">
              <a:buFontTx/>
              <a:buAutoNum type="alphaUcPeriod"/>
            </a:pPr>
            <a:r>
              <a:rPr lang="en-US" sz="2800" b="1" dirty="0" smtClean="0">
                <a:latin typeface="Arial Narrow" panose="020B0606020202030204" pitchFamily="34" charset="0"/>
              </a:rPr>
              <a:t>If God created man with free will – cannot eliminate evil</a:t>
            </a:r>
          </a:p>
          <a:p>
            <a:pPr marL="514350" indent="-514350">
              <a:buFontTx/>
              <a:buAutoNum type="alphaUcPeriod"/>
            </a:pPr>
            <a:r>
              <a:rPr lang="en-US" sz="2800" b="1" dirty="0" smtClean="0">
                <a:latin typeface="Arial Narrow" panose="020B0606020202030204" pitchFamily="34" charset="0"/>
              </a:rPr>
              <a:t>Why does God permit suffering?</a:t>
            </a:r>
          </a:p>
          <a:p>
            <a:pPr marL="514350" indent="-514350">
              <a:buFontTx/>
              <a:buAutoNum type="alphaUcPeriod"/>
            </a:pPr>
            <a:r>
              <a:rPr lang="en-US" sz="2800" b="1" dirty="0" smtClean="0">
                <a:latin typeface="Arial Narrow" panose="020B0606020202030204" pitchFamily="34" charset="0"/>
              </a:rPr>
              <a:t>World has underlying principle of regularity of law</a:t>
            </a:r>
          </a:p>
          <a:p>
            <a:pPr marL="971550" lvl="1" indent="-514350">
              <a:buFont typeface="+mj-lt"/>
              <a:buAutoNum type="arabicPeriod"/>
            </a:pPr>
            <a:r>
              <a:rPr lang="en-US" sz="2400" dirty="0" smtClean="0">
                <a:solidFill>
                  <a:srgbClr val="C00000"/>
                </a:solidFill>
                <a:latin typeface="Arial Narrow" panose="020B0606020202030204" pitchFamily="34" charset="0"/>
              </a:rPr>
              <a:t>Everything produces after its kind (Gen. 1-2)</a:t>
            </a:r>
          </a:p>
          <a:p>
            <a:pPr marL="971550" lvl="1" indent="-514350">
              <a:buFont typeface="+mj-lt"/>
              <a:buAutoNum type="arabicPeriod"/>
            </a:pPr>
            <a:r>
              <a:rPr lang="en-US" sz="2400" dirty="0" smtClean="0">
                <a:solidFill>
                  <a:srgbClr val="C00000"/>
                </a:solidFill>
                <a:latin typeface="Arial Narrow" panose="020B0606020202030204" pitchFamily="34" charset="0"/>
              </a:rPr>
              <a:t>Seasons (Gen. 8:22)</a:t>
            </a:r>
          </a:p>
          <a:p>
            <a:pPr marL="971550" lvl="1" indent="-514350">
              <a:buFont typeface="+mj-lt"/>
              <a:buAutoNum type="arabicPeriod"/>
            </a:pPr>
            <a:r>
              <a:rPr lang="en-US" sz="2400" dirty="0" smtClean="0">
                <a:solidFill>
                  <a:srgbClr val="C00000"/>
                </a:solidFill>
                <a:latin typeface="Arial Narrow" panose="020B0606020202030204" pitchFamily="34" charset="0"/>
              </a:rPr>
              <a:t>The weather system  (draws water from oceans – carries moisture to mainland sometimes create flood – tornados)</a:t>
            </a:r>
          </a:p>
          <a:p>
            <a:pPr marL="971550" lvl="1" indent="-514350">
              <a:buFont typeface="+mj-lt"/>
              <a:buAutoNum type="arabicPeriod"/>
            </a:pPr>
            <a:r>
              <a:rPr lang="en-US" sz="2400" dirty="0" smtClean="0">
                <a:solidFill>
                  <a:srgbClr val="C00000"/>
                </a:solidFill>
                <a:latin typeface="Arial Narrow" panose="020B0606020202030204" pitchFamily="34" charset="0"/>
              </a:rPr>
              <a:t>Gravity – can cause death if fall</a:t>
            </a:r>
          </a:p>
          <a:p>
            <a:pPr marL="971550" lvl="1" indent="-514350">
              <a:buFont typeface="+mj-lt"/>
              <a:buAutoNum type="arabicPeriod"/>
            </a:pPr>
            <a:r>
              <a:rPr lang="en-US" sz="2400" dirty="0" smtClean="0">
                <a:solidFill>
                  <a:srgbClr val="C00000"/>
                </a:solidFill>
                <a:latin typeface="Arial Narrow" panose="020B0606020202030204" pitchFamily="34" charset="0"/>
              </a:rPr>
              <a:t>Cannot have the advantages without the disadvantages</a:t>
            </a:r>
            <a:endParaRPr lang="en-US" sz="2400" dirty="0">
              <a:latin typeface="Arial Narrow" panose="020B0606020202030204" pitchFamily="34" charset="0"/>
            </a:endParaRPr>
          </a:p>
        </p:txBody>
      </p:sp>
      <p:sp>
        <p:nvSpPr>
          <p:cNvPr id="3" name="TextBox 2"/>
          <p:cNvSpPr txBox="1"/>
          <p:nvPr/>
        </p:nvSpPr>
        <p:spPr>
          <a:xfrm>
            <a:off x="2690657" y="1067795"/>
            <a:ext cx="4278479" cy="523220"/>
          </a:xfrm>
          <a:prstGeom prst="rect">
            <a:avLst/>
          </a:prstGeom>
          <a:solidFill>
            <a:schemeClr val="bg1"/>
          </a:solidFill>
          <a:ln>
            <a:solidFill>
              <a:srgbClr val="C00000"/>
            </a:solidFill>
          </a:ln>
        </p:spPr>
        <p:txBody>
          <a:bodyPr wrap="none" rtlCol="0">
            <a:spAutoFit/>
          </a:bodyPr>
          <a:lstStyle/>
          <a:p>
            <a:r>
              <a:rPr lang="en-US" sz="2800" i="1" dirty="0" smtClean="0"/>
              <a:t>No Dilemma for the Believer</a:t>
            </a:r>
            <a:endParaRPr lang="en-US" sz="2800" i="1" dirty="0"/>
          </a:p>
        </p:txBody>
      </p:sp>
    </p:spTree>
    <p:extLst>
      <p:ext uri="{BB962C8B-B14F-4D97-AF65-F5344CB8AC3E}">
        <p14:creationId xmlns:p14="http://schemas.microsoft.com/office/powerpoint/2010/main" val="42025222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Effect transition="in" filter="fade">
                                      <p:cBhvr>
                                        <p:cTn id="21" dur="1000"/>
                                        <p:tgtEl>
                                          <p:spTgt spid="6">
                                            <p:txEl>
                                              <p:pRg st="7" end="7"/>
                                            </p:txEl>
                                          </p:spTgt>
                                        </p:tgtEl>
                                      </p:cBhvr>
                                    </p:animEffect>
                                    <p:anim calcmode="lin" valueType="num">
                                      <p:cBhvr>
                                        <p:cTn id="2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8" end="8"/>
                                            </p:txEl>
                                          </p:spTgt>
                                        </p:tgtEl>
                                        <p:attrNameLst>
                                          <p:attrName>style.visibility</p:attrName>
                                        </p:attrNameLst>
                                      </p:cBhvr>
                                      <p:to>
                                        <p:strVal val="visible"/>
                                      </p:to>
                                    </p:set>
                                    <p:animEffect transition="in" filter="fade">
                                      <p:cBhvr>
                                        <p:cTn id="28" dur="1000"/>
                                        <p:tgtEl>
                                          <p:spTgt spid="6">
                                            <p:txEl>
                                              <p:pRg st="8" end="8"/>
                                            </p:txEl>
                                          </p:spTgt>
                                        </p:tgtEl>
                                      </p:cBhvr>
                                    </p:animEffect>
                                    <p:anim calcmode="lin" valueType="num">
                                      <p:cBhvr>
                                        <p:cTn id="29"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fade">
                                      <p:cBhvr>
                                        <p:cTn id="35" dur="1000"/>
                                        <p:tgtEl>
                                          <p:spTgt spid="6">
                                            <p:txEl>
                                              <p:pRg st="9" end="9"/>
                                            </p:txEl>
                                          </p:spTgt>
                                        </p:tgtEl>
                                      </p:cBhvr>
                                    </p:animEffect>
                                    <p:anim calcmode="lin" valueType="num">
                                      <p:cBhvr>
                                        <p:cTn id="36"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A Reasonable Response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4585871"/>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 is not in position to assess all the probabilities about suffering</a:t>
            </a:r>
          </a:p>
          <a:p>
            <a:pPr marL="514350" indent="-514350">
              <a:buFontTx/>
              <a:buAutoNum type="alphaUcPeriod"/>
            </a:pPr>
            <a:r>
              <a:rPr lang="en-US" sz="2800" b="1" dirty="0" smtClean="0">
                <a:latin typeface="Arial Narrow" panose="020B0606020202030204" pitchFamily="34" charset="0"/>
              </a:rPr>
              <a:t>Burden of proof is on the atheist</a:t>
            </a:r>
          </a:p>
          <a:p>
            <a:pPr marL="514350" indent="-514350">
              <a:buFontTx/>
              <a:buAutoNum type="alphaUcPeriod"/>
            </a:pPr>
            <a:r>
              <a:rPr lang="en-US" sz="2800" b="1" dirty="0" smtClean="0">
                <a:latin typeface="Arial Narrow" panose="020B0606020202030204" pitchFamily="34" charset="0"/>
              </a:rPr>
              <a:t>If God created man with free will – cannot eliminate evil</a:t>
            </a:r>
          </a:p>
          <a:p>
            <a:pPr marL="514350" indent="-514350">
              <a:buFontTx/>
              <a:buAutoNum type="alphaUcPeriod"/>
            </a:pPr>
            <a:r>
              <a:rPr lang="en-US" sz="2800" b="1" dirty="0" smtClean="0">
                <a:latin typeface="Arial Narrow" panose="020B0606020202030204" pitchFamily="34" charset="0"/>
              </a:rPr>
              <a:t>Why does God permit suffering?</a:t>
            </a:r>
          </a:p>
          <a:p>
            <a:pPr marL="514350" indent="-514350">
              <a:buFontTx/>
              <a:buAutoNum type="alphaUcPeriod"/>
            </a:pPr>
            <a:r>
              <a:rPr lang="en-US" sz="2800" b="1" dirty="0" smtClean="0">
                <a:latin typeface="Arial Narrow" panose="020B0606020202030204" pitchFamily="34" charset="0"/>
              </a:rPr>
              <a:t>World has underlying principle of regularity of law</a:t>
            </a:r>
          </a:p>
          <a:p>
            <a:pPr marL="514350" indent="-514350">
              <a:buFontTx/>
              <a:buAutoNum type="alphaUcPeriod"/>
            </a:pPr>
            <a:r>
              <a:rPr lang="en-US" sz="2800" b="1" dirty="0" smtClean="0">
                <a:latin typeface="Arial Narrow" panose="020B0606020202030204" pitchFamily="34" charset="0"/>
              </a:rPr>
              <a:t>Why doesn’t evil prove there is a God?</a:t>
            </a:r>
          </a:p>
          <a:p>
            <a:pPr marL="971550" lvl="1" indent="-514350">
              <a:buFont typeface="+mj-lt"/>
              <a:buAutoNum type="arabicPeriod"/>
            </a:pPr>
            <a:r>
              <a:rPr lang="en-US" sz="2400" dirty="0" smtClean="0">
                <a:solidFill>
                  <a:srgbClr val="C00000"/>
                </a:solidFill>
                <a:latin typeface="Arial Narrow" panose="020B0606020202030204" pitchFamily="34" charset="0"/>
              </a:rPr>
              <a:t>If God does not exist, then objective moral values do not exist</a:t>
            </a:r>
          </a:p>
          <a:p>
            <a:pPr marL="971550" lvl="1" indent="-514350">
              <a:buFont typeface="+mj-lt"/>
              <a:buAutoNum type="arabicPeriod"/>
            </a:pPr>
            <a:r>
              <a:rPr lang="en-US" sz="2400" dirty="0" smtClean="0">
                <a:solidFill>
                  <a:srgbClr val="C00000"/>
                </a:solidFill>
                <a:latin typeface="Arial Narrow" panose="020B0606020202030204" pitchFamily="34" charset="0"/>
              </a:rPr>
              <a:t>Evil exist</a:t>
            </a:r>
          </a:p>
          <a:p>
            <a:pPr marL="971550" lvl="1" indent="-514350">
              <a:buFont typeface="+mj-lt"/>
              <a:buAutoNum type="arabicPeriod"/>
            </a:pPr>
            <a:r>
              <a:rPr lang="en-US" sz="2400" dirty="0" smtClean="0">
                <a:solidFill>
                  <a:srgbClr val="C00000"/>
                </a:solidFill>
                <a:latin typeface="Arial Narrow" panose="020B0606020202030204" pitchFamily="34" charset="0"/>
              </a:rPr>
              <a:t>Therefore, objective moral values exist (some things are evil)</a:t>
            </a:r>
          </a:p>
          <a:p>
            <a:pPr marL="971550" lvl="1" indent="-514350">
              <a:buFont typeface="+mj-lt"/>
              <a:buAutoNum type="arabicPeriod"/>
            </a:pPr>
            <a:r>
              <a:rPr lang="en-US" sz="2400" dirty="0" smtClean="0">
                <a:solidFill>
                  <a:srgbClr val="C00000"/>
                </a:solidFill>
                <a:latin typeface="Arial Narrow" panose="020B0606020202030204" pitchFamily="34" charset="0"/>
              </a:rPr>
              <a:t>Therefore, God exist!</a:t>
            </a:r>
            <a:endParaRPr lang="en-US" sz="2400" dirty="0">
              <a:latin typeface="Arial Narrow" panose="020B0606020202030204" pitchFamily="34" charset="0"/>
            </a:endParaRPr>
          </a:p>
        </p:txBody>
      </p:sp>
      <p:sp>
        <p:nvSpPr>
          <p:cNvPr id="3" name="TextBox 2"/>
          <p:cNvSpPr txBox="1"/>
          <p:nvPr/>
        </p:nvSpPr>
        <p:spPr>
          <a:xfrm>
            <a:off x="2690657" y="1067795"/>
            <a:ext cx="4278479" cy="523220"/>
          </a:xfrm>
          <a:prstGeom prst="rect">
            <a:avLst/>
          </a:prstGeom>
          <a:solidFill>
            <a:schemeClr val="bg1"/>
          </a:solidFill>
          <a:ln>
            <a:solidFill>
              <a:srgbClr val="C00000"/>
            </a:solidFill>
          </a:ln>
        </p:spPr>
        <p:txBody>
          <a:bodyPr wrap="none" rtlCol="0">
            <a:spAutoFit/>
          </a:bodyPr>
          <a:lstStyle/>
          <a:p>
            <a:r>
              <a:rPr lang="en-US" sz="2800" i="1" dirty="0" smtClean="0"/>
              <a:t>No Dilemma for the Believer</a:t>
            </a:r>
            <a:endParaRPr lang="en-US" sz="2800" i="1" dirty="0"/>
          </a:p>
        </p:txBody>
      </p:sp>
    </p:spTree>
    <p:extLst>
      <p:ext uri="{BB962C8B-B14F-4D97-AF65-F5344CB8AC3E}">
        <p14:creationId xmlns:p14="http://schemas.microsoft.com/office/powerpoint/2010/main" val="27284317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animEffect transition="in" filter="fade">
                                      <p:cBhvr>
                                        <p:cTn id="7" dur="1000"/>
                                        <p:tgtEl>
                                          <p:spTgt spid="6">
                                            <p:txEl>
                                              <p:pRg st="6" end="6"/>
                                            </p:txEl>
                                          </p:spTgt>
                                        </p:tgtEl>
                                      </p:cBhvr>
                                    </p:animEffect>
                                    <p:anim calcmode="lin" valueType="num">
                                      <p:cBhvr>
                                        <p:cTn id="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7" end="7"/>
                                            </p:txEl>
                                          </p:spTgt>
                                        </p:tgtEl>
                                        <p:attrNameLst>
                                          <p:attrName>style.visibility</p:attrName>
                                        </p:attrNameLst>
                                      </p:cBhvr>
                                      <p:to>
                                        <p:strVal val="visible"/>
                                      </p:to>
                                    </p:set>
                                    <p:animEffect transition="in" filter="fade">
                                      <p:cBhvr>
                                        <p:cTn id="14" dur="1000"/>
                                        <p:tgtEl>
                                          <p:spTgt spid="6">
                                            <p:txEl>
                                              <p:pRg st="7" end="7"/>
                                            </p:txEl>
                                          </p:spTgt>
                                        </p:tgtEl>
                                      </p:cBhvr>
                                    </p:animEffect>
                                    <p:anim calcmode="lin" valueType="num">
                                      <p:cBhvr>
                                        <p:cTn id="15"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animEffect transition="in" filter="fade">
                                      <p:cBhvr>
                                        <p:cTn id="21" dur="1000"/>
                                        <p:tgtEl>
                                          <p:spTgt spid="6">
                                            <p:txEl>
                                              <p:pRg st="8" end="8"/>
                                            </p:txEl>
                                          </p:spTgt>
                                        </p:tgtEl>
                                      </p:cBhvr>
                                    </p:animEffect>
                                    <p:anim calcmode="lin" valueType="num">
                                      <p:cBhvr>
                                        <p:cTn id="22"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9" end="9"/>
                                            </p:txEl>
                                          </p:spTgt>
                                        </p:tgtEl>
                                        <p:attrNameLst>
                                          <p:attrName>style.visibility</p:attrName>
                                        </p:attrNameLst>
                                      </p:cBhvr>
                                      <p:to>
                                        <p:strVal val="visible"/>
                                      </p:to>
                                    </p:set>
                                    <p:animEffect transition="in" filter="fade">
                                      <p:cBhvr>
                                        <p:cTn id="28" dur="1000"/>
                                        <p:tgtEl>
                                          <p:spTgt spid="6">
                                            <p:txEl>
                                              <p:pRg st="9" end="9"/>
                                            </p:txEl>
                                          </p:spTgt>
                                        </p:tgtEl>
                                      </p:cBhvr>
                                    </p:animEffect>
                                    <p:anim calcmode="lin" valueType="num">
                                      <p:cBhvr>
                                        <p:cTn id="29"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A Reasonable Response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4708981"/>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Man is not in position to assess all the probabilities about suffering</a:t>
            </a:r>
          </a:p>
          <a:p>
            <a:pPr marL="514350" indent="-514350">
              <a:buFontTx/>
              <a:buAutoNum type="alphaUcPeriod"/>
            </a:pPr>
            <a:r>
              <a:rPr lang="en-US" sz="2800" b="1" dirty="0" smtClean="0">
                <a:latin typeface="Arial Narrow" panose="020B0606020202030204" pitchFamily="34" charset="0"/>
              </a:rPr>
              <a:t>Burden of proof is on the atheist</a:t>
            </a:r>
          </a:p>
          <a:p>
            <a:pPr marL="514350" indent="-514350">
              <a:buFontTx/>
              <a:buAutoNum type="alphaUcPeriod"/>
            </a:pPr>
            <a:r>
              <a:rPr lang="en-US" sz="2800" b="1" dirty="0" smtClean="0">
                <a:latin typeface="Arial Narrow" panose="020B0606020202030204" pitchFamily="34" charset="0"/>
              </a:rPr>
              <a:t>If God created man with free will – cannot eliminate evil</a:t>
            </a:r>
          </a:p>
          <a:p>
            <a:pPr marL="514350" indent="-514350">
              <a:buFontTx/>
              <a:buAutoNum type="alphaUcPeriod"/>
            </a:pPr>
            <a:r>
              <a:rPr lang="en-US" sz="2800" b="1" dirty="0" smtClean="0">
                <a:latin typeface="Arial Narrow" panose="020B0606020202030204" pitchFamily="34" charset="0"/>
              </a:rPr>
              <a:t>Why does God permit suffering?</a:t>
            </a:r>
          </a:p>
          <a:p>
            <a:pPr marL="514350" indent="-514350">
              <a:buFontTx/>
              <a:buAutoNum type="alphaUcPeriod"/>
            </a:pPr>
            <a:r>
              <a:rPr lang="en-US" sz="2800" b="1" dirty="0" smtClean="0">
                <a:latin typeface="Arial Narrow" panose="020B0606020202030204" pitchFamily="34" charset="0"/>
              </a:rPr>
              <a:t>World has underlying principle of regularity of law</a:t>
            </a:r>
          </a:p>
          <a:p>
            <a:pPr marL="514350" indent="-514350">
              <a:buFontTx/>
              <a:buAutoNum type="alphaUcPeriod"/>
            </a:pPr>
            <a:r>
              <a:rPr lang="en-US" sz="2800" b="1" dirty="0" smtClean="0">
                <a:latin typeface="Arial Narrow" panose="020B0606020202030204" pitchFamily="34" charset="0"/>
              </a:rPr>
              <a:t>Why doesn’t evil prove there is a God?</a:t>
            </a:r>
          </a:p>
          <a:p>
            <a:pPr marL="514350" indent="-514350">
              <a:buFontTx/>
              <a:buAutoNum type="alphaUcPeriod"/>
            </a:pPr>
            <a:r>
              <a:rPr lang="en-US" sz="2800" b="1" dirty="0" smtClean="0">
                <a:latin typeface="Arial Narrow" panose="020B0606020202030204" pitchFamily="34" charset="0"/>
              </a:rPr>
              <a:t>Must of what atheist say about this – deals with God’s character</a:t>
            </a:r>
          </a:p>
          <a:p>
            <a:pPr marL="971550" lvl="1" indent="-514350">
              <a:buFont typeface="+mj-lt"/>
              <a:buAutoNum type="arabicPeriod"/>
            </a:pPr>
            <a:r>
              <a:rPr lang="en-US" sz="2400" dirty="0" smtClean="0">
                <a:solidFill>
                  <a:srgbClr val="C00000"/>
                </a:solidFill>
                <a:latin typeface="Arial Narrow" panose="020B0606020202030204" pitchFamily="34" charset="0"/>
              </a:rPr>
              <a:t>The question of the hour is not His character</a:t>
            </a:r>
          </a:p>
          <a:p>
            <a:pPr marL="971550" lvl="1" indent="-514350">
              <a:buFont typeface="+mj-lt"/>
              <a:buAutoNum type="arabicPeriod"/>
            </a:pPr>
            <a:r>
              <a:rPr lang="en-US" sz="2400" dirty="0" smtClean="0">
                <a:solidFill>
                  <a:srgbClr val="C00000"/>
                </a:solidFill>
                <a:latin typeface="Arial Narrow" panose="020B0606020202030204" pitchFamily="34" charset="0"/>
              </a:rPr>
              <a:t>It is a question of the existence of God!</a:t>
            </a:r>
            <a:endParaRPr lang="en-US" sz="2400" dirty="0">
              <a:latin typeface="Arial Narrow" panose="020B0606020202030204" pitchFamily="34" charset="0"/>
            </a:endParaRPr>
          </a:p>
        </p:txBody>
      </p:sp>
      <p:sp>
        <p:nvSpPr>
          <p:cNvPr id="3" name="TextBox 2"/>
          <p:cNvSpPr txBox="1"/>
          <p:nvPr/>
        </p:nvSpPr>
        <p:spPr>
          <a:xfrm>
            <a:off x="2690657" y="1067795"/>
            <a:ext cx="4278479" cy="523220"/>
          </a:xfrm>
          <a:prstGeom prst="rect">
            <a:avLst/>
          </a:prstGeom>
          <a:solidFill>
            <a:schemeClr val="bg1"/>
          </a:solidFill>
          <a:ln>
            <a:solidFill>
              <a:srgbClr val="C00000"/>
            </a:solidFill>
          </a:ln>
        </p:spPr>
        <p:txBody>
          <a:bodyPr wrap="none" rtlCol="0">
            <a:spAutoFit/>
          </a:bodyPr>
          <a:lstStyle/>
          <a:p>
            <a:r>
              <a:rPr lang="en-US" sz="2800" i="1" dirty="0" smtClean="0"/>
              <a:t>No Dilemma for the Believer</a:t>
            </a:r>
            <a:endParaRPr lang="en-US" sz="2800" i="1" dirty="0"/>
          </a:p>
        </p:txBody>
      </p:sp>
    </p:spTree>
    <p:extLst>
      <p:ext uri="{BB962C8B-B14F-4D97-AF65-F5344CB8AC3E}">
        <p14:creationId xmlns:p14="http://schemas.microsoft.com/office/powerpoint/2010/main" val="8756034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animEffect transition="in" filter="fade">
                                      <p:cBhvr>
                                        <p:cTn id="7" dur="1000"/>
                                        <p:tgtEl>
                                          <p:spTgt spid="6">
                                            <p:txEl>
                                              <p:pRg st="7" end="7"/>
                                            </p:txEl>
                                          </p:spTgt>
                                        </p:tgtEl>
                                      </p:cBhvr>
                                    </p:animEffect>
                                    <p:anim calcmode="lin" valueType="num">
                                      <p:cBhvr>
                                        <p:cTn id="8"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8" end="8"/>
                                            </p:txEl>
                                          </p:spTgt>
                                        </p:tgtEl>
                                        <p:attrNameLst>
                                          <p:attrName>style.visibility</p:attrName>
                                        </p:attrNameLst>
                                      </p:cBhvr>
                                      <p:to>
                                        <p:strVal val="visible"/>
                                      </p:to>
                                    </p:set>
                                    <p:animEffect transition="in" filter="fade">
                                      <p:cBhvr>
                                        <p:cTn id="14" dur="1000"/>
                                        <p:tgtEl>
                                          <p:spTgt spid="6">
                                            <p:txEl>
                                              <p:pRg st="8" end="8"/>
                                            </p:txEl>
                                          </p:spTgt>
                                        </p:tgtEl>
                                      </p:cBhvr>
                                    </p:animEffect>
                                    <p:anim calcmode="lin" valueType="num">
                                      <p:cBhvr>
                                        <p:cTn id="1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Problem of Evil</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716692" y="3284084"/>
            <a:ext cx="8019535" cy="2246769"/>
          </a:xfrm>
          <a:prstGeom prst="rect">
            <a:avLst/>
          </a:prstGeom>
          <a:noFill/>
        </p:spPr>
        <p:txBody>
          <a:bodyPr wrap="square" rtlCol="0">
            <a:spAutoFit/>
          </a:bodyPr>
          <a:lstStyle/>
          <a:p>
            <a:pPr marL="400050" indent="-400050">
              <a:buFont typeface="+mj-lt"/>
              <a:buAutoNum type="romanUcPeriod"/>
            </a:pPr>
            <a:r>
              <a:rPr lang="en-US" sz="4000" b="1" dirty="0" smtClean="0">
                <a:solidFill>
                  <a:prstClr val="black"/>
                </a:solidFill>
                <a:latin typeface="Baskerville Old Face" panose="02020602080505020303" pitchFamily="18" charset="0"/>
              </a:rPr>
              <a:t>The Atheists’ Argument </a:t>
            </a:r>
          </a:p>
          <a:p>
            <a:pPr marL="400050" indent="-400050">
              <a:buFont typeface="+mj-lt"/>
              <a:buAutoNum type="romanUcPeriod"/>
            </a:pPr>
            <a:endParaRPr lang="en-US" sz="100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The Apologists’ Assessment</a:t>
            </a:r>
          </a:p>
          <a:p>
            <a:pPr marL="400050" indent="-400050">
              <a:buFont typeface="+mj-lt"/>
              <a:buAutoNum type="romanUcPeriod"/>
            </a:pPr>
            <a:endParaRPr lang="en-US" sz="1000" b="1" dirty="0" smtClean="0">
              <a:solidFill>
                <a:prstClr val="black"/>
              </a:solidFill>
              <a:latin typeface="Baskerville Old Face" panose="02020602080505020303" pitchFamily="18" charset="0"/>
            </a:endParaRPr>
          </a:p>
          <a:p>
            <a:pPr marL="400050" indent="-400050">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A Reasonable Response</a:t>
            </a:r>
            <a:endParaRPr lang="en-US" sz="4000" b="1" dirty="0">
              <a:solidFill>
                <a:prstClr val="black"/>
              </a:solidFill>
              <a:latin typeface="Baskerville Old Face" panose="02020602080505020303" pitchFamily="18" charset="0"/>
            </a:endParaRPr>
          </a:p>
        </p:txBody>
      </p:sp>
    </p:spTree>
    <p:extLst>
      <p:ext uri="{BB962C8B-B14F-4D97-AF65-F5344CB8AC3E}">
        <p14:creationId xmlns:p14="http://schemas.microsoft.com/office/powerpoint/2010/main" val="1968878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0418" y="1205948"/>
            <a:ext cx="7487478" cy="3539430"/>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“Paradoxically, then, even though the problem of suffering is the greatest objection to the existence of God, at the end of the day God, is the only solution to the problem of suffering.”</a:t>
            </a:r>
          </a:p>
          <a:p>
            <a:endParaRPr lang="en-US" sz="3200" dirty="0">
              <a:latin typeface="Times New Roman" panose="02020603050405020304" pitchFamily="18" charset="0"/>
              <a:cs typeface="Times New Roman" panose="02020603050405020304" pitchFamily="18" charset="0"/>
            </a:endParaRPr>
          </a:p>
          <a:p>
            <a:pPr algn="r"/>
            <a:r>
              <a:rPr lang="en-US" sz="2800" dirty="0" smtClean="0">
                <a:latin typeface="Times New Roman" panose="02020603050405020304" pitchFamily="18" charset="0"/>
                <a:cs typeface="Times New Roman" panose="02020603050405020304" pitchFamily="18" charset="0"/>
              </a:rPr>
              <a:t>William Lane Craig, </a:t>
            </a:r>
            <a:r>
              <a:rPr lang="en-US" sz="2800" i="1" dirty="0" smtClean="0">
                <a:latin typeface="Times New Roman" panose="02020603050405020304" pitchFamily="18" charset="0"/>
                <a:cs typeface="Times New Roman" panose="02020603050405020304" pitchFamily="18" charset="0"/>
              </a:rPr>
              <a:t>On Guard</a:t>
            </a:r>
            <a:r>
              <a:rPr lang="en-US" sz="2800" dirty="0" smtClean="0">
                <a:latin typeface="Times New Roman" panose="02020603050405020304" pitchFamily="18" charset="0"/>
                <a:cs typeface="Times New Roman" panose="02020603050405020304" pitchFamily="18" charset="0"/>
              </a:rPr>
              <a:t>, 173</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9575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4015</TotalTime>
  <Words>2639</Words>
  <Application>Microsoft Office PowerPoint</Application>
  <PresentationFormat>On-screen Show (4:3)</PresentationFormat>
  <Paragraphs>276</Paragraphs>
  <Slides>36</Slides>
  <Notes>2</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36</vt:i4>
      </vt:variant>
    </vt:vector>
  </HeadingPairs>
  <TitlesOfParts>
    <vt:vector size="49" baseType="lpstr">
      <vt:lpstr>Calibri</vt:lpstr>
      <vt:lpstr>Wingdings</vt:lpstr>
      <vt:lpstr>Segoe Script</vt:lpstr>
      <vt:lpstr>Arial</vt:lpstr>
      <vt:lpstr>Baskerville Old Face</vt:lpstr>
      <vt:lpstr>Times New Roman</vt:lpstr>
      <vt:lpstr>Calibri Light</vt:lpstr>
      <vt:lpstr>AR CENA</vt:lpstr>
      <vt:lpstr>Arial Narrow</vt:lpstr>
      <vt:lpstr>Office Theme</vt:lpstr>
      <vt:lpstr>2_Office Theme</vt:lpstr>
      <vt:lpstr>1_Office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89</cp:revision>
  <cp:lastPrinted>2015-11-15T21:22:00Z</cp:lastPrinted>
  <dcterms:created xsi:type="dcterms:W3CDTF">2015-11-09T14:41:00Z</dcterms:created>
  <dcterms:modified xsi:type="dcterms:W3CDTF">2015-11-30T05:06:31Z</dcterms:modified>
</cp:coreProperties>
</file>