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08" r:id="rId4"/>
  </p:sldMasterIdLst>
  <p:notesMasterIdLst>
    <p:notesMasterId r:id="rId35"/>
  </p:notesMasterIdLst>
  <p:handoutMasterIdLst>
    <p:handoutMasterId r:id="rId36"/>
  </p:handoutMasterIdLst>
  <p:sldIdLst>
    <p:sldId id="256" r:id="rId5"/>
    <p:sldId id="316" r:id="rId6"/>
    <p:sldId id="312" r:id="rId7"/>
    <p:sldId id="313" r:id="rId8"/>
    <p:sldId id="323" r:id="rId9"/>
    <p:sldId id="327" r:id="rId10"/>
    <p:sldId id="328" r:id="rId11"/>
    <p:sldId id="329" r:id="rId12"/>
    <p:sldId id="330" r:id="rId13"/>
    <p:sldId id="331" r:id="rId14"/>
    <p:sldId id="332" r:id="rId15"/>
    <p:sldId id="333" r:id="rId16"/>
    <p:sldId id="334" r:id="rId17"/>
    <p:sldId id="319" r:id="rId18"/>
    <p:sldId id="324" r:id="rId19"/>
    <p:sldId id="335" r:id="rId20"/>
    <p:sldId id="336" r:id="rId21"/>
    <p:sldId id="337" r:id="rId22"/>
    <p:sldId id="338" r:id="rId23"/>
    <p:sldId id="339" r:id="rId24"/>
    <p:sldId id="340" r:id="rId25"/>
    <p:sldId id="314" r:id="rId26"/>
    <p:sldId id="320" r:id="rId27"/>
    <p:sldId id="325" r:id="rId28"/>
    <p:sldId id="341" r:id="rId29"/>
    <p:sldId id="342" r:id="rId30"/>
    <p:sldId id="321" r:id="rId31"/>
    <p:sldId id="326" r:id="rId32"/>
    <p:sldId id="343" r:id="rId33"/>
    <p:sldId id="322" r:id="rId34"/>
  </p:sldIdLst>
  <p:sldSz cx="9144000" cy="6858000" type="screen4x3"/>
  <p:notesSz cx="7010400" cy="9296400"/>
  <p:embeddedFontLst>
    <p:embeddedFont>
      <p:font typeface="Arial Narrow" panose="020B0606020202030204" pitchFamily="3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Segoe Script" panose="020B0504020000000003" pitchFamily="34" charset="0"/>
      <p:regular r:id="rId45"/>
      <p:bold r:id="rId46"/>
    </p:embeddedFont>
    <p:embeddedFont>
      <p:font typeface="Baskerville Old Face" panose="02020602080505020303" pitchFamily="18" charset="0"/>
      <p:regular r:id="rId47"/>
    </p:embeddedFont>
    <p:embeddedFont>
      <p:font typeface="Calibri Light" panose="020F0302020204030204" pitchFamily="34" charset="0"/>
      <p:regular r:id="rId48"/>
      <p: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2169" autoAdjust="0"/>
  </p:normalViewPr>
  <p:slideViewPr>
    <p:cSldViewPr snapToGrid="0">
      <p:cViewPr varScale="1">
        <p:scale>
          <a:sx n="61" d="100"/>
          <a:sy n="61" d="100"/>
        </p:scale>
        <p:origin x="13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49" Type="http://schemas.openxmlformats.org/officeDocument/2006/relationships/font" Target="fonts/font1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F83CEB3-008C-4789-B446-44CEBEDEF5F4}" type="datetimeFigureOut">
              <a:rPr lang="en-US" smtClean="0"/>
              <a:t>11/22/2015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946377C-B6AF-4488-8A2B-E244952F9003}" type="slidenum">
              <a:rPr lang="en-US" smtClean="0"/>
              <a:t>‹#›</a:t>
            </a:fld>
            <a:endParaRPr lang="en-US"/>
          </a:p>
        </p:txBody>
      </p:sp>
    </p:spTree>
    <p:extLst>
      <p:ext uri="{BB962C8B-B14F-4D97-AF65-F5344CB8AC3E}">
        <p14:creationId xmlns:p14="http://schemas.microsoft.com/office/powerpoint/2010/main" val="3714787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4296011-8C14-46E7-BED3-E866FDEA90AC}" type="datetimeFigureOut">
              <a:rPr lang="en-US" smtClean="0"/>
              <a:t>11/22/2015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CCB2E99-6815-4E3E-8BD8-788906D97131}" type="slidenum">
              <a:rPr lang="en-US" smtClean="0"/>
              <a:t>‹#›</a:t>
            </a:fld>
            <a:endParaRPr lang="en-US"/>
          </a:p>
        </p:txBody>
      </p:sp>
    </p:spTree>
    <p:extLst>
      <p:ext uri="{BB962C8B-B14F-4D97-AF65-F5344CB8AC3E}">
        <p14:creationId xmlns:p14="http://schemas.microsoft.com/office/powerpoint/2010/main" val="172485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https://www.apologeticspress.org/apPubPage.aspx?pub=2&amp;issue=1074&amp;article=1918</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10</a:t>
            </a:fld>
            <a:endParaRPr lang="en-US"/>
          </a:p>
        </p:txBody>
      </p:sp>
    </p:spTree>
    <p:extLst>
      <p:ext uri="{BB962C8B-B14F-4D97-AF65-F5344CB8AC3E}">
        <p14:creationId xmlns:p14="http://schemas.microsoft.com/office/powerpoint/2010/main" val="1767848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err="1" smtClean="0">
                <a:solidFill>
                  <a:schemeClr val="tx1"/>
                </a:solidFill>
                <a:latin typeface="+mn-lt"/>
                <a:ea typeface="+mn-ea"/>
                <a:cs typeface="+mn-cs"/>
              </a:rPr>
              <a:t>Futuyma</a:t>
            </a:r>
            <a:r>
              <a:rPr lang="en-US" sz="1200" b="0" i="0" u="none" strike="noStrike" kern="1200" baseline="0" dirty="0" smtClean="0">
                <a:solidFill>
                  <a:schemeClr val="tx1"/>
                </a:solidFill>
                <a:latin typeface="+mn-lt"/>
                <a:ea typeface="+mn-ea"/>
                <a:cs typeface="+mn-cs"/>
              </a:rPr>
              <a:t>, Douglas (1983), </a:t>
            </a:r>
            <a:r>
              <a:rPr lang="en-US" sz="1200" b="0" i="1" u="none" strike="noStrike" kern="1200" baseline="0" dirty="0" smtClean="0">
                <a:solidFill>
                  <a:schemeClr val="tx1"/>
                </a:solidFill>
                <a:latin typeface="+mn-lt"/>
                <a:ea typeface="+mn-ea"/>
                <a:cs typeface="+mn-cs"/>
              </a:rPr>
              <a:t>Science on Trial </a:t>
            </a:r>
            <a:r>
              <a:rPr lang="en-US" sz="1200" b="0" i="0" u="none" strike="noStrike" kern="1200" baseline="0" dirty="0" smtClean="0">
                <a:solidFill>
                  <a:schemeClr val="tx1"/>
                </a:solidFill>
                <a:latin typeface="+mn-lt"/>
                <a:ea typeface="+mn-ea"/>
                <a:cs typeface="+mn-cs"/>
              </a:rPr>
              <a:t>(New York: Pantheon). </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11</a:t>
            </a:fld>
            <a:endParaRPr lang="en-US"/>
          </a:p>
        </p:txBody>
      </p:sp>
    </p:spTree>
    <p:extLst>
      <p:ext uri="{BB962C8B-B14F-4D97-AF65-F5344CB8AC3E}">
        <p14:creationId xmlns:p14="http://schemas.microsoft.com/office/powerpoint/2010/main" val="3260948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12</a:t>
            </a:fld>
            <a:endParaRPr lang="en-US"/>
          </a:p>
        </p:txBody>
      </p:sp>
    </p:spTree>
    <p:extLst>
      <p:ext uri="{BB962C8B-B14F-4D97-AF65-F5344CB8AC3E}">
        <p14:creationId xmlns:p14="http://schemas.microsoft.com/office/powerpoint/2010/main" val="1935492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17</a:t>
            </a:fld>
            <a:endParaRPr lang="en-US"/>
          </a:p>
        </p:txBody>
      </p:sp>
    </p:spTree>
    <p:extLst>
      <p:ext uri="{BB962C8B-B14F-4D97-AF65-F5344CB8AC3E}">
        <p14:creationId xmlns:p14="http://schemas.microsoft.com/office/powerpoint/2010/main" val="811841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270480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4924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914C9-4353-4C01-B4FC-FA857D9AB6FB}" type="datetimeFigureOut">
              <a:rPr lang="en-US" smtClean="0"/>
              <a:t>11/22/2015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08835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E914C9-4353-4C01-B4FC-FA857D9AB6FB}" type="datetimeFigureOut">
              <a:rPr lang="en-US" smtClean="0"/>
              <a:t>11/22/2015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20819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E914C9-4353-4C01-B4FC-FA857D9AB6FB}" type="datetimeFigureOut">
              <a:rPr lang="en-US" smtClean="0"/>
              <a:t>11/22/2015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975889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E914C9-4353-4C01-B4FC-FA857D9AB6FB}" type="datetimeFigureOut">
              <a:rPr lang="en-US" smtClean="0"/>
              <a:t>11/22/2015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586874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14C9-4353-4C01-B4FC-FA857D9AB6FB}" type="datetimeFigureOut">
              <a:rPr lang="en-US" smtClean="0"/>
              <a:t>11/22/2015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33063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50929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84358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928928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037191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8801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4700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26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6182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481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87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35352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078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8470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1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7291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3319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8422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129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625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454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6114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060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77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8533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7637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5590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879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0420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50020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1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344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7911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6376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8882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3838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101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0490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gi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914C9-4353-4C01-B4FC-FA857D9AB6FB}" type="datetimeFigureOut">
              <a:rPr lang="en-US" smtClean="0"/>
              <a:t>11/22/2015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5BCD2-CE24-4392-8A87-FDAEB4F960B0}" type="slidenum">
              <a:rPr lang="en-US" smtClean="0"/>
              <a:t>‹#›</a:t>
            </a:fld>
            <a:endParaRPr lang="en-US"/>
          </a:p>
        </p:txBody>
      </p:sp>
      <p:pic>
        <p:nvPicPr>
          <p:cNvPr id="7" name="Picture 2" descr="http://img.docstoccdn.com/thumb/orig/414808.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69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defense.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2117745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age_ofthe_earth.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521737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11/22/2015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earth1.gif"/>
          <p:cNvPicPr>
            <a:picLocks noChangeAspect="1"/>
          </p:cNvPicPr>
          <p:nvPr userDrawn="1"/>
        </p:nvPicPr>
        <p:blipFill>
          <a:blip r:embed="rId13"/>
          <a:stretch>
            <a:fillRect/>
          </a:stretch>
        </p:blipFill>
        <p:spPr>
          <a:xfrm>
            <a:off x="1447800" y="304800"/>
            <a:ext cx="6248400" cy="6192360"/>
          </a:xfrm>
          <a:prstGeom prst="ellipse">
            <a:avLst/>
          </a:prstGeom>
          <a:ln>
            <a:noFill/>
          </a:ln>
          <a:effectLst>
            <a:softEdge rad="112500"/>
          </a:effectLst>
        </p:spPr>
      </p:pic>
    </p:spTree>
    <p:extLst>
      <p:ext uri="{BB962C8B-B14F-4D97-AF65-F5344CB8AC3E}">
        <p14:creationId xmlns:p14="http://schemas.microsoft.com/office/powerpoint/2010/main" val="24018941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janiczek.com/wp-content/uploads/Evidence.png"/>
          <p:cNvPicPr>
            <a:picLocks noChangeAspect="1" noChangeArrowheads="1"/>
          </p:cNvPicPr>
          <p:nvPr/>
        </p:nvPicPr>
        <p:blipFill rotWithShape="1">
          <a:blip r:embed="rId2">
            <a:extLst>
              <a:ext uri="{28A0092B-C50C-407E-A947-70E740481C1C}">
                <a14:useLocalDpi xmlns:a14="http://schemas.microsoft.com/office/drawing/2010/main" val="0"/>
              </a:ext>
            </a:extLst>
          </a:blip>
          <a:srcRect l="16333" r="15633"/>
          <a:stretch/>
        </p:blipFill>
        <p:spPr bwMode="auto">
          <a:xfrm>
            <a:off x="315685" y="315688"/>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6951" y="74664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71256" y="2029210"/>
            <a:ext cx="4680858" cy="4154984"/>
          </a:xfrm>
          <a:prstGeom prst="rect">
            <a:avLst/>
          </a:prstGeom>
          <a:noFill/>
        </p:spPr>
        <p:txBody>
          <a:bodyPr wrap="square" rtlCol="0">
            <a:spAutoFit/>
          </a:bodyPr>
          <a:lstStyle/>
          <a:p>
            <a:pPr marL="342900" indent="-342900">
              <a:buFont typeface="+mj-lt"/>
              <a:buAutoNum type="arabicPeriod"/>
            </a:pPr>
            <a:r>
              <a:rPr lang="en-US" sz="2400" dirty="0" smtClean="0">
                <a:latin typeface="Arial Narrow" panose="020B0606020202030204" pitchFamily="34" charset="0"/>
              </a:rPr>
              <a:t>Evidence for God part 1 (11-15)</a:t>
            </a:r>
          </a:p>
          <a:p>
            <a:pPr marL="342900" indent="-342900">
              <a:buFont typeface="+mj-lt"/>
              <a:buAutoNum type="arabicPeriod"/>
            </a:pPr>
            <a:r>
              <a:rPr lang="en-US" sz="2400" b="1" dirty="0" smtClean="0">
                <a:latin typeface="Arial Narrow" panose="020B0606020202030204" pitchFamily="34" charset="0"/>
              </a:rPr>
              <a:t>Evidence for God part 2 (11-22</a:t>
            </a:r>
            <a:r>
              <a:rPr lang="en-US" sz="2400" dirty="0" smtClean="0">
                <a:latin typeface="Arial Narrow" panose="020B0606020202030204" pitchFamily="34" charset="0"/>
              </a:rPr>
              <a:t>)</a:t>
            </a:r>
            <a:endParaRPr lang="en-US" sz="2400" dirty="0">
              <a:latin typeface="Arial Narrow" panose="020B0606020202030204" pitchFamily="34" charset="0"/>
            </a:endParaRPr>
          </a:p>
          <a:p>
            <a:pPr marL="342900" indent="-342900">
              <a:buFont typeface="+mj-lt"/>
              <a:buAutoNum type="arabicPeriod"/>
            </a:pPr>
            <a:r>
              <a:rPr lang="en-US" sz="2400" dirty="0" smtClean="0">
                <a:latin typeface="Arial Narrow" panose="020B0606020202030204" pitchFamily="34" charset="0"/>
              </a:rPr>
              <a:t>The Problem of Evil (11-29)</a:t>
            </a:r>
          </a:p>
          <a:p>
            <a:pPr marL="342900" indent="-342900">
              <a:buFont typeface="+mj-lt"/>
              <a:buAutoNum type="arabicPeriod"/>
            </a:pPr>
            <a:r>
              <a:rPr lang="en-US" sz="2400" dirty="0" smtClean="0">
                <a:latin typeface="Arial Narrow" panose="020B0606020202030204" pitchFamily="34" charset="0"/>
              </a:rPr>
              <a:t>The Bible and Science (12-06)</a:t>
            </a:r>
          </a:p>
          <a:p>
            <a:pPr marL="342900" indent="-342900">
              <a:buFont typeface="+mj-lt"/>
              <a:buAutoNum type="arabicPeriod"/>
            </a:pPr>
            <a:r>
              <a:rPr lang="en-US" sz="2400" dirty="0" smtClean="0">
                <a:latin typeface="Arial Narrow" panose="020B0606020202030204" pitchFamily="34" charset="0"/>
              </a:rPr>
              <a:t>Creation (12-13)</a:t>
            </a:r>
          </a:p>
          <a:p>
            <a:pPr marL="342900" indent="-342900">
              <a:buFont typeface="+mj-lt"/>
              <a:buAutoNum type="arabicPeriod"/>
            </a:pPr>
            <a:r>
              <a:rPr lang="en-US" sz="2400" dirty="0" smtClean="0">
                <a:latin typeface="Arial Narrow" panose="020B0606020202030204" pitchFamily="34" charset="0"/>
              </a:rPr>
              <a:t>The Genesis Flood (12-20)</a:t>
            </a:r>
          </a:p>
          <a:p>
            <a:pPr marL="342900" indent="-342900">
              <a:buFont typeface="+mj-lt"/>
              <a:buAutoNum type="arabicPeriod"/>
            </a:pPr>
            <a:r>
              <a:rPr lang="en-US" sz="2400" dirty="0" smtClean="0">
                <a:latin typeface="Arial Narrow" panose="020B0606020202030204" pitchFamily="34" charset="0"/>
              </a:rPr>
              <a:t>Archeology (01-03)</a:t>
            </a:r>
          </a:p>
          <a:p>
            <a:pPr marL="342900" indent="-342900">
              <a:buFont typeface="+mj-lt"/>
              <a:buAutoNum type="arabicPeriod"/>
            </a:pPr>
            <a:r>
              <a:rPr lang="en-US" sz="2400" dirty="0" smtClean="0">
                <a:latin typeface="Arial Narrow" panose="020B0606020202030204" pitchFamily="34" charset="0"/>
              </a:rPr>
              <a:t>Historical Jesus (01-10)</a:t>
            </a:r>
          </a:p>
          <a:p>
            <a:pPr marL="342900" indent="-342900">
              <a:buFont typeface="+mj-lt"/>
              <a:buAutoNum type="arabicPeriod"/>
            </a:pPr>
            <a:r>
              <a:rPr lang="en-US" sz="2400" dirty="0" smtClean="0">
                <a:latin typeface="Arial Narrow" panose="020B0606020202030204" pitchFamily="34" charset="0"/>
              </a:rPr>
              <a:t>The Resurrection of Christ (01-17)</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Inspiration of Scripture (01-24)</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Cannon and the Apocrypha (02-17)</a:t>
            </a:r>
          </a:p>
        </p:txBody>
      </p:sp>
      <p:sp>
        <p:nvSpPr>
          <p:cNvPr id="5" name="Snip Diagonal Corner Rectangle 4"/>
          <p:cNvSpPr/>
          <p:nvPr/>
        </p:nvSpPr>
        <p:spPr>
          <a:xfrm>
            <a:off x="740229" y="3105644"/>
            <a:ext cx="2394856" cy="3026228"/>
          </a:xfrm>
          <a:prstGeom prst="snip2Diag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latin typeface="Arial Narrow" panose="020B0606020202030204" pitchFamily="34" charset="0"/>
              </a:rPr>
              <a:t>Sunday Evening</a:t>
            </a:r>
          </a:p>
          <a:p>
            <a:pPr algn="ctr"/>
            <a:r>
              <a:rPr lang="en-US" sz="2200" b="1" dirty="0" smtClean="0">
                <a:solidFill>
                  <a:schemeClr val="tx1"/>
                </a:solidFill>
                <a:latin typeface="Arial Narrow" panose="020B0606020202030204" pitchFamily="34" charset="0"/>
              </a:rPr>
              <a:t>Studies</a:t>
            </a:r>
          </a:p>
          <a:p>
            <a:pPr algn="ctr"/>
            <a:endParaRPr lang="en-US" sz="2200" dirty="0">
              <a:solidFill>
                <a:schemeClr val="tx1"/>
              </a:solidFill>
              <a:latin typeface="Arial Narrow" panose="020B0606020202030204" pitchFamily="34" charset="0"/>
            </a:endParaRPr>
          </a:p>
          <a:p>
            <a:pPr algn="ctr"/>
            <a:r>
              <a:rPr lang="en-US" sz="2200" i="1" dirty="0" smtClean="0">
                <a:solidFill>
                  <a:schemeClr val="tx1"/>
                </a:solidFill>
                <a:latin typeface="Arial Narrow" panose="020B0606020202030204" pitchFamily="34" charset="0"/>
              </a:rPr>
              <a:t>Designed to build and strengthen</a:t>
            </a:r>
          </a:p>
          <a:p>
            <a:pPr algn="ctr"/>
            <a:r>
              <a:rPr lang="en-US" sz="2200" i="1" dirty="0">
                <a:solidFill>
                  <a:schemeClr val="tx1"/>
                </a:solidFill>
                <a:latin typeface="Arial Narrow" panose="020B0606020202030204" pitchFamily="34" charset="0"/>
              </a:rPr>
              <a:t>r</a:t>
            </a:r>
            <a:r>
              <a:rPr lang="en-US" sz="2200" i="1" dirty="0" smtClean="0">
                <a:solidFill>
                  <a:schemeClr val="tx1"/>
                </a:solidFill>
                <a:latin typeface="Arial Narrow" panose="020B0606020202030204" pitchFamily="34" charset="0"/>
              </a:rPr>
              <a:t>eal faith</a:t>
            </a:r>
            <a:endParaRPr lang="en-US" sz="2200" i="1" dirty="0">
              <a:solidFill>
                <a:schemeClr val="tx1"/>
              </a:solidFill>
              <a:latin typeface="Arial Narrow" panose="020B0606020202030204" pitchFamily="34" charset="0"/>
            </a:endParaRPr>
          </a:p>
        </p:txBody>
      </p:sp>
      <p:sp>
        <p:nvSpPr>
          <p:cNvPr id="6" name="Folded Corner 5"/>
          <p:cNvSpPr/>
          <p:nvPr/>
        </p:nvSpPr>
        <p:spPr>
          <a:xfrm rot="709574">
            <a:off x="5986743" y="251494"/>
            <a:ext cx="1513037" cy="1754824"/>
          </a:xfrm>
          <a:prstGeom prst="foldedCorne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70C0"/>
                </a:solidFill>
                <a:latin typeface="Segoe Script" panose="020B0504020000000003" pitchFamily="34" charset="0"/>
              </a:rPr>
              <a:t>Is there real</a:t>
            </a:r>
          </a:p>
          <a:p>
            <a:pPr algn="ctr"/>
            <a:r>
              <a:rPr lang="en-US" dirty="0" smtClean="0">
                <a:solidFill>
                  <a:srgbClr val="0070C0"/>
                </a:solidFill>
                <a:latin typeface="Segoe Script" panose="020B0504020000000003" pitchFamily="34" charset="0"/>
              </a:rPr>
              <a:t>evidence for believing?</a:t>
            </a:r>
            <a:endParaRPr lang="en-US" dirty="0">
              <a:solidFill>
                <a:srgbClr val="0070C0"/>
              </a:solidFill>
              <a:latin typeface="Segoe Script" panose="020B0504020000000003" pitchFamily="34" charset="0"/>
            </a:endParaRPr>
          </a:p>
        </p:txBody>
      </p:sp>
    </p:spTree>
    <p:extLst>
      <p:ext uri="{BB962C8B-B14F-4D97-AF65-F5344CB8AC3E}">
        <p14:creationId xmlns:p14="http://schemas.microsoft.com/office/powerpoint/2010/main" val="1255273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9739" y="328910"/>
            <a:ext cx="510357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i="1" dirty="0" smtClean="0">
                <a:ln/>
                <a:solidFill>
                  <a:srgbClr val="0070C0"/>
                </a:solidFill>
              </a:rPr>
              <a:t>Proof &amp; Evidence</a:t>
            </a:r>
            <a:endParaRPr lang="en-US" sz="5400" b="1" i="1" dirty="0">
              <a:ln/>
              <a:solidFill>
                <a:srgbClr val="0070C0"/>
              </a:solidFill>
            </a:endParaRPr>
          </a:p>
        </p:txBody>
      </p:sp>
      <p:pic>
        <p:nvPicPr>
          <p:cNvPr id="3" name="Picture 2"/>
          <p:cNvPicPr>
            <a:picLocks noChangeAspect="1"/>
          </p:cNvPicPr>
          <p:nvPr/>
        </p:nvPicPr>
        <p:blipFill rotWithShape="1">
          <a:blip r:embed="rId2"/>
          <a:srcRect t="10148" b="2475"/>
          <a:stretch/>
        </p:blipFill>
        <p:spPr>
          <a:xfrm>
            <a:off x="168026" y="2476500"/>
            <a:ext cx="8804524" cy="3362326"/>
          </a:xfrm>
          <a:prstGeom prst="rect">
            <a:avLst/>
          </a:prstGeom>
          <a:ln>
            <a:solidFill>
              <a:srgbClr val="0070C0"/>
            </a:solidFill>
          </a:ln>
        </p:spPr>
      </p:pic>
      <p:sp>
        <p:nvSpPr>
          <p:cNvPr id="4" name="TextBox 3"/>
          <p:cNvSpPr txBox="1"/>
          <p:nvPr/>
        </p:nvSpPr>
        <p:spPr>
          <a:xfrm>
            <a:off x="4352925" y="6027003"/>
            <a:ext cx="5038725" cy="830997"/>
          </a:xfrm>
          <a:prstGeom prst="rect">
            <a:avLst/>
          </a:prstGeom>
          <a:noFill/>
        </p:spPr>
        <p:txBody>
          <a:bodyPr wrap="square" rtlCol="0">
            <a:spAutoFit/>
          </a:bodyPr>
          <a:lstStyle/>
          <a:p>
            <a:r>
              <a:rPr lang="en-US" sz="2400" dirty="0" smtClean="0">
                <a:solidFill>
                  <a:prstClr val="black"/>
                </a:solidFill>
              </a:rPr>
              <a:t>Bert Thompson, Ph.D.</a:t>
            </a:r>
          </a:p>
          <a:p>
            <a:r>
              <a:rPr lang="en-US" sz="2400" i="1" dirty="0" smtClean="0">
                <a:solidFill>
                  <a:prstClr val="black"/>
                </a:solidFill>
              </a:rPr>
              <a:t>The Case for the Existence of God</a:t>
            </a:r>
            <a:r>
              <a:rPr lang="en-US" sz="2400" dirty="0" smtClean="0">
                <a:solidFill>
                  <a:prstClr val="black"/>
                </a:solidFill>
              </a:rPr>
              <a:t>, 2</a:t>
            </a:r>
            <a:endParaRPr lang="en-US" sz="2400" dirty="0">
              <a:solidFill>
                <a:prstClr val="black"/>
              </a:solidFill>
            </a:endParaRPr>
          </a:p>
        </p:txBody>
      </p:sp>
      <p:sp>
        <p:nvSpPr>
          <p:cNvPr id="5" name="TextBox 4"/>
          <p:cNvSpPr txBox="1"/>
          <p:nvPr/>
        </p:nvSpPr>
        <p:spPr>
          <a:xfrm>
            <a:off x="885825" y="1252240"/>
            <a:ext cx="7743825"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prstClr val="black"/>
                </a:solidFill>
              </a:rPr>
              <a:t>Not demonstrative proof!</a:t>
            </a:r>
          </a:p>
          <a:p>
            <a:pPr marL="285750" indent="-285750">
              <a:buFont typeface="Arial" panose="020B0604020202020204" pitchFamily="34" charset="0"/>
              <a:buChar char="•"/>
            </a:pPr>
            <a:r>
              <a:rPr lang="en-US" sz="2400" dirty="0" smtClean="0">
                <a:solidFill>
                  <a:prstClr val="black"/>
                </a:solidFill>
              </a:rPr>
              <a:t>Can show it is more reasonable to believe than not believe</a:t>
            </a:r>
            <a:endParaRPr lang="en-US" sz="2400" dirty="0">
              <a:solidFill>
                <a:prstClr val="black"/>
              </a:solidFill>
            </a:endParaRPr>
          </a:p>
        </p:txBody>
      </p:sp>
    </p:spTree>
    <p:extLst>
      <p:ext uri="{BB962C8B-B14F-4D97-AF65-F5344CB8AC3E}">
        <p14:creationId xmlns:p14="http://schemas.microsoft.com/office/powerpoint/2010/main" val="1099662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Evidence for God (Part 1)</a:t>
            </a:r>
            <a:endParaRPr lang="en-US" sz="4400" b="1" i="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TextBox 1"/>
          <p:cNvSpPr txBox="1"/>
          <p:nvPr/>
        </p:nvSpPr>
        <p:spPr>
          <a:xfrm>
            <a:off x="716692" y="3284084"/>
            <a:ext cx="8019535" cy="2262158"/>
          </a:xfrm>
          <a:prstGeom prst="rect">
            <a:avLst/>
          </a:prstGeom>
          <a:noFill/>
        </p:spPr>
        <p:txBody>
          <a:bodyPr wrap="square" rtlCol="0">
            <a:spAutoFit/>
          </a:bodyPr>
          <a:lstStyle/>
          <a:p>
            <a:pPr marL="400050" indent="-400050">
              <a:buFont typeface="+mj-lt"/>
              <a:buAutoNum type="romanUcPeriod"/>
            </a:pPr>
            <a:r>
              <a:rPr lang="en-US" sz="4000" b="1" dirty="0" smtClean="0">
                <a:latin typeface="Baskerville Old Face" panose="02020602080505020303" pitchFamily="18" charset="0"/>
              </a:rPr>
              <a:t>Passages that Argue From Creation</a:t>
            </a:r>
          </a:p>
          <a:p>
            <a:pPr marL="400050" indent="-400050">
              <a:buFont typeface="+mj-lt"/>
              <a:buAutoNum type="romanUcPeriod"/>
            </a:pPr>
            <a:endParaRPr lang="en-US" sz="1050" b="1" dirty="0" smtClean="0">
              <a:latin typeface="Baskerville Old Face" panose="02020602080505020303" pitchFamily="18" charset="0"/>
            </a:endParaRPr>
          </a:p>
          <a:p>
            <a:pPr marL="400050" indent="-400050">
              <a:buFont typeface="+mj-lt"/>
              <a:buAutoNum type="romanUcPeriod"/>
            </a:pPr>
            <a:r>
              <a:rPr lang="en-US" sz="4000" b="1" dirty="0" smtClean="0">
                <a:latin typeface="Baskerville Old Face" panose="02020602080505020303" pitchFamily="18" charset="0"/>
              </a:rPr>
              <a:t> Argument for a Cause</a:t>
            </a:r>
          </a:p>
          <a:p>
            <a:pPr marL="400050" indent="-400050">
              <a:buFont typeface="+mj-lt"/>
              <a:buAutoNum type="romanUcPeriod"/>
            </a:pPr>
            <a:endParaRPr lang="en-US" sz="1050" b="1" dirty="0" smtClean="0">
              <a:latin typeface="Baskerville Old Face" panose="02020602080505020303" pitchFamily="18" charset="0"/>
            </a:endParaRPr>
          </a:p>
          <a:p>
            <a:pPr marL="400050" indent="-400050">
              <a:buFont typeface="+mj-lt"/>
              <a:buAutoNum type="romanUcPeriod"/>
            </a:pPr>
            <a:r>
              <a:rPr lang="en-US" sz="4000" b="1" dirty="0">
                <a:latin typeface="Baskerville Old Face" panose="02020602080505020303" pitchFamily="18" charset="0"/>
              </a:rPr>
              <a:t> </a:t>
            </a:r>
            <a:r>
              <a:rPr lang="en-US" sz="4000" b="1" dirty="0" smtClean="0">
                <a:latin typeface="Baskerville Old Face" panose="02020602080505020303" pitchFamily="18" charset="0"/>
              </a:rPr>
              <a:t>Argument for a Designer</a:t>
            </a:r>
            <a:endParaRPr lang="en-US" sz="4000" b="1" dirty="0">
              <a:latin typeface="Baskerville Old Face" panose="02020602080505020303" pitchFamily="18" charset="0"/>
            </a:endParaRPr>
          </a:p>
        </p:txBody>
      </p:sp>
      <p:sp>
        <p:nvSpPr>
          <p:cNvPr id="5" name="Wave 4"/>
          <p:cNvSpPr/>
          <p:nvPr/>
        </p:nvSpPr>
        <p:spPr>
          <a:xfrm rot="19654073">
            <a:off x="157258" y="324842"/>
            <a:ext cx="1600200" cy="996424"/>
          </a:xfrm>
          <a:prstGeom prst="wave">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i="1" dirty="0" smtClean="0">
                <a:solidFill>
                  <a:srgbClr val="0070C0"/>
                </a:solidFill>
              </a:rPr>
              <a:t>Review</a:t>
            </a:r>
            <a:endParaRPr lang="en-US" sz="3200" i="1" dirty="0">
              <a:solidFill>
                <a:srgbClr val="0070C0"/>
              </a:solidFill>
            </a:endParaRPr>
          </a:p>
        </p:txBody>
      </p:sp>
    </p:spTree>
    <p:extLst>
      <p:ext uri="{BB962C8B-B14F-4D97-AF65-F5344CB8AC3E}">
        <p14:creationId xmlns:p14="http://schemas.microsoft.com/office/powerpoint/2010/main" val="1025385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Evidence for God (Part 2)</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716692" y="3284084"/>
            <a:ext cx="8019535" cy="707886"/>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Atheism’s “Non-Design” Response</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3298594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Atheism’s “Non-Design” Response</a:t>
            </a:r>
            <a:endParaRPr lang="en-US" sz="4000" b="1" dirty="0">
              <a:solidFill>
                <a:prstClr val="black"/>
              </a:solidFill>
              <a:latin typeface="Baskerville Old Face" panose="0202060208050502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78108">
            <a:off x="1496551" y="1552574"/>
            <a:ext cx="2775288" cy="4333874"/>
          </a:xfrm>
          <a:prstGeom prst="rect">
            <a:avLst/>
          </a:prstGeom>
        </p:spPr>
      </p:pic>
      <p:pic>
        <p:nvPicPr>
          <p:cNvPr id="1028" name="Picture 4" descr="Image result for richard dawk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04156">
            <a:off x="4482126" y="1795165"/>
            <a:ext cx="2597150" cy="28641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742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Atheism’s “Non-Design” Response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573817" y="1428750"/>
            <a:ext cx="8382000" cy="3477875"/>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Their argument is a two pronged approach:</a:t>
            </a:r>
          </a:p>
          <a:p>
            <a:pPr marL="971550" lvl="1" indent="-514350">
              <a:buFont typeface="+mj-lt"/>
              <a:buAutoNum type="arabicPeriod"/>
            </a:pPr>
            <a:r>
              <a:rPr lang="en-US" sz="2400" dirty="0" smtClean="0">
                <a:solidFill>
                  <a:srgbClr val="C00000"/>
                </a:solidFill>
                <a:latin typeface="Arial Narrow" panose="020B0606020202030204" pitchFamily="34" charset="0"/>
              </a:rPr>
              <a:t>“Design” is apparent – not actual</a:t>
            </a:r>
          </a:p>
          <a:p>
            <a:pPr marL="1428750" lvl="2" indent="-514350">
              <a:buFont typeface="Arial" panose="020B0604020202020204" pitchFamily="34" charset="0"/>
              <a:buChar char="•"/>
            </a:pPr>
            <a:r>
              <a:rPr lang="en-US" sz="2400" dirty="0" smtClean="0">
                <a:latin typeface="Arial Narrow" panose="020B0606020202030204" pitchFamily="34" charset="0"/>
              </a:rPr>
              <a:t>What “appears” to be design can be explained on basis of adaptations, random chance operations over eons of time</a:t>
            </a:r>
          </a:p>
          <a:p>
            <a:pPr marL="971550" lvl="1" indent="-514350">
              <a:buFont typeface="+mj-lt"/>
              <a:buAutoNum type="arabicPeriod"/>
            </a:pPr>
            <a:r>
              <a:rPr lang="en-US" sz="2400" dirty="0" smtClean="0">
                <a:solidFill>
                  <a:srgbClr val="C00000"/>
                </a:solidFill>
                <a:latin typeface="Arial Narrow" panose="020B0606020202030204" pitchFamily="34" charset="0"/>
              </a:rPr>
              <a:t>Poor design </a:t>
            </a:r>
            <a:r>
              <a:rPr lang="en-US" sz="2400" dirty="0" smtClean="0">
                <a:latin typeface="Arial Narrow" panose="020B0606020202030204" pitchFamily="34" charset="0"/>
              </a:rPr>
              <a:t>– would not be present if is an intelligent designer</a:t>
            </a:r>
          </a:p>
          <a:p>
            <a:pPr marL="1428750" lvl="2" indent="-514350">
              <a:buFont typeface="Arial" panose="020B0604020202020204" pitchFamily="34" charset="0"/>
              <a:buChar char="•"/>
            </a:pPr>
            <a:r>
              <a:rPr lang="en-US" sz="2400" dirty="0" smtClean="0">
                <a:latin typeface="Arial Narrow" panose="020B0606020202030204" pitchFamily="34" charset="0"/>
              </a:rPr>
              <a:t>Argument: </a:t>
            </a:r>
            <a:r>
              <a:rPr lang="en-US" sz="2400" b="1" i="1" dirty="0" smtClean="0">
                <a:solidFill>
                  <a:srgbClr val="0070C0"/>
                </a:solidFill>
                <a:latin typeface="Arial Narrow" panose="020B0606020202030204" pitchFamily="34" charset="0"/>
              </a:rPr>
              <a:t>If design proves existence of God, then poor design disproves the same God!</a:t>
            </a:r>
            <a:endParaRPr lang="en-US" sz="2400" b="1" i="1" dirty="0" smtClean="0">
              <a:latin typeface="Arial Narrow" panose="020B0606020202030204" pitchFamily="34" charset="0"/>
            </a:endParaRPr>
          </a:p>
          <a:p>
            <a:pPr marL="971550" lvl="1" indent="-514350">
              <a:buFont typeface="+mj-lt"/>
              <a:buAutoNum type="arabicPeriod"/>
            </a:pPr>
            <a:r>
              <a:rPr lang="en-US" sz="2400" dirty="0" smtClean="0">
                <a:latin typeface="Arial Narrow" panose="020B0606020202030204" pitchFamily="34" charset="0"/>
              </a:rPr>
              <a:t>Argue from sub-optimality: If all design is perfect – everything will be optimal</a:t>
            </a:r>
            <a:endParaRPr lang="en-US" sz="2400" dirty="0">
              <a:latin typeface="Arial Narrow" panose="020B0606020202030204" pitchFamily="34" charset="0"/>
            </a:endParaRPr>
          </a:p>
        </p:txBody>
      </p:sp>
    </p:spTree>
    <p:extLst>
      <p:ext uri="{BB962C8B-B14F-4D97-AF65-F5344CB8AC3E}">
        <p14:creationId xmlns:p14="http://schemas.microsoft.com/office/powerpoint/2010/main" val="99929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Atheism’s “Non-Design” Response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573817" y="1428750"/>
            <a:ext cx="8382000" cy="3170099"/>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Their argument is a two pronged approach:</a:t>
            </a:r>
          </a:p>
          <a:p>
            <a:pPr marL="514350" indent="-514350">
              <a:buFontTx/>
              <a:buAutoNum type="alphaUcPeriod"/>
            </a:pPr>
            <a:r>
              <a:rPr lang="en-US" sz="2800" b="1" dirty="0" smtClean="0">
                <a:latin typeface="Arial Narrow" panose="020B0606020202030204" pitchFamily="34" charset="0"/>
              </a:rPr>
              <a:t>Reasons “Non-Design” argument is flawed:</a:t>
            </a:r>
          </a:p>
          <a:p>
            <a:pPr marL="971550" lvl="1" indent="-514350">
              <a:buFont typeface="+mj-lt"/>
              <a:buAutoNum type="arabicPeriod"/>
            </a:pPr>
            <a:r>
              <a:rPr lang="en-US" sz="2400" dirty="0" smtClean="0">
                <a:solidFill>
                  <a:srgbClr val="C00000"/>
                </a:solidFill>
                <a:latin typeface="Arial Narrow" panose="020B0606020202030204" pitchFamily="34" charset="0"/>
              </a:rPr>
              <a:t>Theist /Creationist is not obligated to show </a:t>
            </a:r>
            <a:r>
              <a:rPr lang="en-US" sz="2400" b="1" dirty="0" smtClean="0">
                <a:solidFill>
                  <a:srgbClr val="C00000"/>
                </a:solidFill>
                <a:latin typeface="Arial Narrow" panose="020B0606020202030204" pitchFamily="34" charset="0"/>
              </a:rPr>
              <a:t>obvious</a:t>
            </a:r>
            <a:r>
              <a:rPr lang="en-US" sz="2400" dirty="0" smtClean="0">
                <a:solidFill>
                  <a:srgbClr val="C00000"/>
                </a:solidFill>
                <a:latin typeface="Arial Narrow" panose="020B0606020202030204" pitchFamily="34" charset="0"/>
              </a:rPr>
              <a:t> design in every single feature of the Universe</a:t>
            </a:r>
          </a:p>
          <a:p>
            <a:pPr marL="971550" lvl="1" indent="-514350">
              <a:buFont typeface="+mj-lt"/>
              <a:buAutoNum type="arabicPeriod"/>
            </a:pPr>
            <a:r>
              <a:rPr lang="en-US" sz="2400" dirty="0" smtClean="0">
                <a:solidFill>
                  <a:srgbClr val="C00000"/>
                </a:solidFill>
                <a:latin typeface="Arial Narrow" panose="020B0606020202030204" pitchFamily="34" charset="0"/>
              </a:rPr>
              <a:t>Possible that an object could possess purposeful design that we don’t yet recognize</a:t>
            </a:r>
            <a:endParaRPr lang="en-US" sz="2400" dirty="0" smtClean="0">
              <a:latin typeface="Arial Narrow" panose="020B0606020202030204" pitchFamily="34" charset="0"/>
            </a:endParaRPr>
          </a:p>
          <a:p>
            <a:pPr marL="1428750" lvl="2" indent="-514350">
              <a:buFont typeface="Arial" panose="020B0604020202020204" pitchFamily="34" charset="0"/>
              <a:buChar char="•"/>
            </a:pPr>
            <a:r>
              <a:rPr lang="en-US" sz="2400" dirty="0" smtClean="0">
                <a:latin typeface="Arial Narrow" panose="020B0606020202030204" pitchFamily="34" charset="0"/>
              </a:rPr>
              <a:t>May not PRESENTLY know the design</a:t>
            </a:r>
          </a:p>
          <a:p>
            <a:pPr marL="1428750" lvl="2" indent="-514350">
              <a:buFont typeface="Arial" panose="020B0604020202020204" pitchFamily="34" charset="0"/>
              <a:buChar char="•"/>
            </a:pPr>
            <a:r>
              <a:rPr lang="en-US" sz="2400" dirty="0" smtClean="0">
                <a:latin typeface="Arial Narrow" panose="020B0606020202030204" pitchFamily="34" charset="0"/>
              </a:rPr>
              <a:t>Further research – may cause design to be discovered</a:t>
            </a:r>
            <a:endParaRPr lang="en-US" sz="2400" dirty="0">
              <a:latin typeface="Arial Narrow" panose="020B0606020202030204" pitchFamily="34" charset="0"/>
            </a:endParaRPr>
          </a:p>
        </p:txBody>
      </p:sp>
    </p:spTree>
    <p:extLst>
      <p:ext uri="{BB962C8B-B14F-4D97-AF65-F5344CB8AC3E}">
        <p14:creationId xmlns:p14="http://schemas.microsoft.com/office/powerpoint/2010/main" val="36659551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ecx.images-amazon.com/images/I/51CYX-c44dL._SY344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701" y="195785"/>
            <a:ext cx="2788042" cy="42684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jennyross.com/gallery/d/1613-3/The+Panda_s+Thumb+%232.jpg"/>
          <p:cNvPicPr>
            <a:picLocks noChangeAspect="1" noChangeArrowheads="1"/>
          </p:cNvPicPr>
          <p:nvPr/>
        </p:nvPicPr>
        <p:blipFill rotWithShape="1">
          <a:blip r:embed="rId3">
            <a:extLst>
              <a:ext uri="{28A0092B-C50C-407E-A947-70E740481C1C}">
                <a14:useLocalDpi xmlns:a14="http://schemas.microsoft.com/office/drawing/2010/main" val="0"/>
              </a:ext>
            </a:extLst>
          </a:blip>
          <a:srcRect l="15254" t="6249"/>
          <a:stretch/>
        </p:blipFill>
        <p:spPr bwMode="auto">
          <a:xfrm>
            <a:off x="3156370" y="195785"/>
            <a:ext cx="5787605" cy="426842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3962400" y="2076450"/>
            <a:ext cx="942975" cy="847725"/>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63254" y="4804840"/>
            <a:ext cx="8342726" cy="1200329"/>
          </a:xfrm>
          <a:prstGeom prst="rect">
            <a:avLst/>
          </a:prstGeom>
          <a:noFill/>
        </p:spPr>
        <p:txBody>
          <a:bodyPr wrap="square" rtlCol="0">
            <a:spAutoFit/>
          </a:bodyPr>
          <a:lstStyle/>
          <a:p>
            <a:pPr marL="342900" indent="-342900">
              <a:buFont typeface="Wingdings" panose="05000000000000000000" pitchFamily="2" charset="2"/>
              <a:buChar char="§"/>
            </a:pPr>
            <a:r>
              <a:rPr lang="en-US" sz="2400" dirty="0" smtClean="0"/>
              <a:t>Argued that Panda’s thumb is very clumsy – not well designed</a:t>
            </a:r>
          </a:p>
          <a:p>
            <a:pPr marL="342900" indent="-342900">
              <a:buFont typeface="Wingdings" panose="05000000000000000000" pitchFamily="2" charset="2"/>
              <a:buChar char="§"/>
            </a:pPr>
            <a:r>
              <a:rPr lang="en-US" sz="2400" dirty="0" smtClean="0"/>
              <a:t>Would be more functional if like that of a human</a:t>
            </a:r>
          </a:p>
          <a:p>
            <a:pPr marL="342900" indent="-342900">
              <a:buFont typeface="Wingdings" panose="05000000000000000000" pitchFamily="2" charset="2"/>
              <a:buChar char="§"/>
            </a:pPr>
            <a:r>
              <a:rPr lang="en-US" sz="2400" dirty="0" smtClean="0"/>
              <a:t>Thus, proves that an all wise Creator did not design the Panda</a:t>
            </a:r>
            <a:endParaRPr lang="en-US" sz="2400" dirty="0"/>
          </a:p>
        </p:txBody>
      </p:sp>
    </p:spTree>
    <p:extLst>
      <p:ext uri="{BB962C8B-B14F-4D97-AF65-F5344CB8AC3E}">
        <p14:creationId xmlns:p14="http://schemas.microsoft.com/office/powerpoint/2010/main" val="3375798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jennyross.com/gallery/d/1613-3/The+Panda_s+Thumb+%232.jpg"/>
          <p:cNvPicPr>
            <a:picLocks noChangeAspect="1" noChangeArrowheads="1"/>
          </p:cNvPicPr>
          <p:nvPr/>
        </p:nvPicPr>
        <p:blipFill rotWithShape="1">
          <a:blip r:embed="rId2">
            <a:extLst>
              <a:ext uri="{28A0092B-C50C-407E-A947-70E740481C1C}">
                <a14:useLocalDpi xmlns:a14="http://schemas.microsoft.com/office/drawing/2010/main" val="0"/>
              </a:ext>
            </a:extLst>
          </a:blip>
          <a:srcRect l="15254" t="6249"/>
          <a:stretch/>
        </p:blipFill>
        <p:spPr bwMode="auto">
          <a:xfrm>
            <a:off x="6334125" y="129110"/>
            <a:ext cx="2695575" cy="19880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Oval 2"/>
          <p:cNvSpPr/>
          <p:nvPr/>
        </p:nvSpPr>
        <p:spPr>
          <a:xfrm>
            <a:off x="6715125" y="990600"/>
            <a:ext cx="428625" cy="409575"/>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rot="20824832">
            <a:off x="426118" y="164979"/>
            <a:ext cx="1790699" cy="2781298"/>
          </a:xfrm>
          <a:prstGeom prst="rect">
            <a:avLst/>
          </a:prstGeom>
        </p:spPr>
      </p:pic>
      <p:sp>
        <p:nvSpPr>
          <p:cNvPr id="6" name="TextBox 5"/>
          <p:cNvSpPr txBox="1"/>
          <p:nvPr/>
        </p:nvSpPr>
        <p:spPr>
          <a:xfrm>
            <a:off x="1885951" y="244495"/>
            <a:ext cx="4524374" cy="1200329"/>
          </a:xfrm>
          <a:prstGeom prst="rect">
            <a:avLst/>
          </a:prstGeom>
          <a:noFill/>
        </p:spPr>
        <p:txBody>
          <a:bodyPr wrap="square" rtlCol="0">
            <a:spAutoFit/>
          </a:bodyPr>
          <a:lstStyle/>
          <a:p>
            <a:pPr algn="ctr"/>
            <a:r>
              <a:rPr lang="en-US" sz="2400" i="1" dirty="0" smtClean="0"/>
              <a:t>The Case for the Existence of God</a:t>
            </a:r>
          </a:p>
          <a:p>
            <a:pPr algn="ctr"/>
            <a:r>
              <a:rPr lang="en-US" sz="2400" dirty="0" smtClean="0"/>
              <a:t>Bert Thompson, Ph.D.</a:t>
            </a:r>
          </a:p>
          <a:p>
            <a:pPr algn="ctr"/>
            <a:r>
              <a:rPr lang="en-US" sz="2400" dirty="0" smtClean="0"/>
              <a:t>Page 147</a:t>
            </a:r>
            <a:endParaRPr lang="en-US" sz="2400" dirty="0"/>
          </a:p>
        </p:txBody>
      </p:sp>
      <p:sp>
        <p:nvSpPr>
          <p:cNvPr id="7" name="TextBox 6"/>
          <p:cNvSpPr txBox="1"/>
          <p:nvPr/>
        </p:nvSpPr>
        <p:spPr>
          <a:xfrm>
            <a:off x="657223" y="4904014"/>
            <a:ext cx="7877175" cy="1569660"/>
          </a:xfrm>
          <a:prstGeom prst="rect">
            <a:avLst/>
          </a:prstGeom>
          <a:noFill/>
        </p:spPr>
        <p:txBody>
          <a:bodyPr wrap="square" rtlCol="0">
            <a:spAutoFit/>
          </a:bodyPr>
          <a:lstStyle/>
          <a:p>
            <a:r>
              <a:rPr lang="en-US" sz="2400" dirty="0" smtClean="0">
                <a:latin typeface="Arial Narrow" panose="020B0606020202030204" pitchFamily="34" charset="0"/>
              </a:rPr>
              <a:t>“The panda can handle bamboo stems with great precision by holding them as if with forceps in the hairless groove connecting the pad of the first digit and </a:t>
            </a:r>
            <a:r>
              <a:rPr lang="en-US" sz="2400" dirty="0" err="1" smtClean="0">
                <a:latin typeface="Arial Narrow" panose="020B0606020202030204" pitchFamily="34" charset="0"/>
              </a:rPr>
              <a:t>pseudothumb</a:t>
            </a:r>
            <a:r>
              <a:rPr lang="en-US" sz="2400" dirty="0" smtClean="0">
                <a:latin typeface="Arial Narrow" panose="020B0606020202030204" pitchFamily="34" charset="0"/>
              </a:rPr>
              <a:t>” (</a:t>
            </a:r>
            <a:r>
              <a:rPr lang="en-US" sz="2400" i="1" dirty="0" smtClean="0">
                <a:latin typeface="Arial Narrow" panose="020B0606020202030204" pitchFamily="34" charset="0"/>
              </a:rPr>
              <a:t>The Giant Pandas of </a:t>
            </a:r>
            <a:r>
              <a:rPr lang="en-US" sz="2400" i="1" dirty="0" err="1" smtClean="0">
                <a:latin typeface="Arial Narrow" panose="020B0606020202030204" pitchFamily="34" charset="0"/>
              </a:rPr>
              <a:t>WoLong</a:t>
            </a:r>
            <a:r>
              <a:rPr lang="en-US" sz="2400" i="1" dirty="0" smtClean="0">
                <a:latin typeface="Arial Narrow" panose="020B0606020202030204" pitchFamily="34" charset="0"/>
              </a:rPr>
              <a:t>, </a:t>
            </a:r>
            <a:r>
              <a:rPr lang="en-US" sz="2400" dirty="0" smtClean="0">
                <a:latin typeface="Arial Narrow" panose="020B0606020202030204" pitchFamily="34" charset="0"/>
              </a:rPr>
              <a:t>Schaller (1985), 4)</a:t>
            </a:r>
            <a:endParaRPr lang="en-US" sz="2400" dirty="0">
              <a:latin typeface="Arial Narrow" panose="020B0606020202030204" pitchFamily="34" charset="0"/>
            </a:endParaRPr>
          </a:p>
        </p:txBody>
      </p:sp>
      <p:sp>
        <p:nvSpPr>
          <p:cNvPr id="8" name="TextBox 7"/>
          <p:cNvSpPr txBox="1"/>
          <p:nvPr/>
        </p:nvSpPr>
        <p:spPr>
          <a:xfrm>
            <a:off x="657223" y="3407471"/>
            <a:ext cx="7877175" cy="1200329"/>
          </a:xfrm>
          <a:prstGeom prst="rect">
            <a:avLst/>
          </a:prstGeom>
          <a:noFill/>
        </p:spPr>
        <p:txBody>
          <a:bodyPr wrap="square" rtlCol="0">
            <a:spAutoFit/>
          </a:bodyPr>
          <a:lstStyle/>
          <a:p>
            <a:r>
              <a:rPr lang="en-US" sz="2400" dirty="0" smtClean="0">
                <a:latin typeface="Arial Narrow" panose="020B0606020202030204" pitchFamily="34" charset="0"/>
              </a:rPr>
              <a:t>“In fact, the giant panda is one of the few large animals that can grab things as tightly as a human can.” (San Diego Zoo’s </a:t>
            </a:r>
            <a:r>
              <a:rPr lang="en-US" sz="2400" i="1" dirty="0" smtClean="0">
                <a:latin typeface="Arial Narrow" panose="020B0606020202030204" pitchFamily="34" charset="0"/>
              </a:rPr>
              <a:t>Giant Panda </a:t>
            </a:r>
            <a:r>
              <a:rPr lang="en-US" sz="2400" i="1" dirty="0" err="1" smtClean="0">
                <a:latin typeface="Arial Narrow" panose="020B0606020202030204" pitchFamily="34" charset="0"/>
              </a:rPr>
              <a:t>Zoobook</a:t>
            </a:r>
            <a:r>
              <a:rPr lang="en-US" sz="2400" dirty="0" smtClean="0">
                <a:latin typeface="Arial Narrow" panose="020B0606020202030204" pitchFamily="34" charset="0"/>
              </a:rPr>
              <a:t>, 6)</a:t>
            </a:r>
            <a:endParaRPr lang="en-US" sz="2400" dirty="0">
              <a:latin typeface="Arial Narrow" panose="020B0606020202030204" pitchFamily="34" charset="0"/>
            </a:endParaRPr>
          </a:p>
        </p:txBody>
      </p:sp>
    </p:spTree>
    <p:extLst>
      <p:ext uri="{BB962C8B-B14F-4D97-AF65-F5344CB8AC3E}">
        <p14:creationId xmlns:p14="http://schemas.microsoft.com/office/powerpoint/2010/main" val="36445423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ap.lanexdev.com/user_images/Discovery/image/magazine/2012/06-12/DSC_08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5" y="2454275"/>
            <a:ext cx="2857500" cy="4257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14726" y="212943"/>
            <a:ext cx="5334000" cy="6370975"/>
          </a:xfrm>
          <a:prstGeom prst="rect">
            <a:avLst/>
          </a:prstGeom>
          <a:solidFill>
            <a:schemeClr val="bg1"/>
          </a:solidFill>
        </p:spPr>
        <p:txBody>
          <a:bodyPr wrap="square" rtlCol="0">
            <a:spAutoFit/>
          </a:bodyPr>
          <a:lstStyle/>
          <a:p>
            <a:r>
              <a:rPr lang="en-US" sz="2400" dirty="0" smtClean="0">
                <a:latin typeface="Arial Narrow" panose="020B0606020202030204" pitchFamily="34" charset="0"/>
              </a:rPr>
              <a:t>“What </a:t>
            </a:r>
            <a:r>
              <a:rPr lang="en-US" sz="2400" dirty="0">
                <a:latin typeface="Arial Narrow" panose="020B0606020202030204" pitchFamily="34" charset="0"/>
              </a:rPr>
              <a:t>Gould did not understand is that the panda’s thumb is perfectly designed to do the job it needs to do. Sure, the panda can’t use its thumb to write a letter or screw a lid on a peanut butter jar. But its thumb is ideal for holding bamboo. In fact, the </a:t>
            </a:r>
            <a:r>
              <a:rPr lang="en-US" sz="2400" dirty="0" smtClean="0">
                <a:latin typeface="Arial Narrow" panose="020B0606020202030204" pitchFamily="34" charset="0"/>
              </a:rPr>
              <a:t>‘clumsy’ </a:t>
            </a:r>
            <a:r>
              <a:rPr lang="en-US" sz="2400" dirty="0">
                <a:latin typeface="Arial Narrow" panose="020B0606020202030204" pitchFamily="34" charset="0"/>
              </a:rPr>
              <a:t>thumb of the panda can hold bamboo in a grip so tight it is like a vice. This allows the panda to strip the bamboo of its leaves and stem. That is good for the panda, because it spends about 12 hours every day eating about 50 pounds of food. In the wild, almost all of the food pandas eat is bamboo. They rarely eat anything else. We see then that their thumb is not an example of </a:t>
            </a:r>
            <a:r>
              <a:rPr lang="en-US" sz="2400" dirty="0" smtClean="0">
                <a:latin typeface="Arial Narrow" panose="020B0606020202030204" pitchFamily="34" charset="0"/>
              </a:rPr>
              <a:t>‘bad </a:t>
            </a:r>
            <a:r>
              <a:rPr lang="en-US" sz="2400" dirty="0">
                <a:latin typeface="Arial Narrow" panose="020B0606020202030204" pitchFamily="34" charset="0"/>
              </a:rPr>
              <a:t>design</a:t>
            </a:r>
            <a:r>
              <a:rPr lang="en-US" sz="2400" dirty="0" smtClean="0">
                <a:latin typeface="Arial Narrow" panose="020B0606020202030204" pitchFamily="34" charset="0"/>
              </a:rPr>
              <a:t>.’ </a:t>
            </a:r>
            <a:r>
              <a:rPr lang="en-US" sz="2400" dirty="0">
                <a:latin typeface="Arial Narrow" panose="020B0606020202030204" pitchFamily="34" charset="0"/>
              </a:rPr>
              <a:t>Instead, God designed the panda to have the perfect tool it needed to eat bamboo all day long</a:t>
            </a:r>
            <a:r>
              <a:rPr lang="en-US" sz="2400" dirty="0" smtClean="0">
                <a:latin typeface="Arial Narrow" panose="020B0606020202030204" pitchFamily="34" charset="0"/>
              </a:rPr>
              <a:t>.”</a:t>
            </a:r>
            <a:endParaRPr lang="en-US" sz="2400" dirty="0">
              <a:latin typeface="Arial Narrow" panose="020B0606020202030204" pitchFamily="34" charset="0"/>
            </a:endParaRPr>
          </a:p>
        </p:txBody>
      </p:sp>
      <p:sp>
        <p:nvSpPr>
          <p:cNvPr id="3" name="TextBox 2"/>
          <p:cNvSpPr txBox="1"/>
          <p:nvPr/>
        </p:nvSpPr>
        <p:spPr>
          <a:xfrm>
            <a:off x="212725" y="462455"/>
            <a:ext cx="3034972" cy="1569660"/>
          </a:xfrm>
          <a:prstGeom prst="rect">
            <a:avLst/>
          </a:prstGeom>
          <a:noFill/>
        </p:spPr>
        <p:txBody>
          <a:bodyPr wrap="square" rtlCol="0">
            <a:spAutoFit/>
          </a:bodyPr>
          <a:lstStyle/>
          <a:p>
            <a:pPr algn="ctr"/>
            <a:r>
              <a:rPr lang="en-US" sz="2400" b="1" dirty="0" smtClean="0"/>
              <a:t>The Panda’s Thumb</a:t>
            </a:r>
          </a:p>
          <a:p>
            <a:pPr algn="ctr"/>
            <a:r>
              <a:rPr lang="en-US" sz="2400" dirty="0" smtClean="0"/>
              <a:t>Kyle Butt, M.A.</a:t>
            </a:r>
          </a:p>
          <a:p>
            <a:pPr algn="ctr"/>
            <a:r>
              <a:rPr lang="en-US" sz="2400" dirty="0" smtClean="0"/>
              <a:t>Apologetics Press</a:t>
            </a:r>
          </a:p>
          <a:p>
            <a:pPr algn="ctr"/>
            <a:r>
              <a:rPr lang="en-US" sz="2400" dirty="0"/>
              <a:t>a</a:t>
            </a:r>
            <a:r>
              <a:rPr lang="en-US" sz="2400" dirty="0" smtClean="0"/>
              <a:t>pologeticspress.org </a:t>
            </a:r>
            <a:endParaRPr lang="en-US" sz="2400" dirty="0"/>
          </a:p>
        </p:txBody>
      </p:sp>
    </p:spTree>
    <p:extLst>
      <p:ext uri="{BB962C8B-B14F-4D97-AF65-F5344CB8AC3E}">
        <p14:creationId xmlns:p14="http://schemas.microsoft.com/office/powerpoint/2010/main" val="3851257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Atheism’s “Non-Design” Response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573817" y="1428750"/>
            <a:ext cx="8382000" cy="5386090"/>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Their argument is a two pronged approach:</a:t>
            </a:r>
          </a:p>
          <a:p>
            <a:pPr marL="514350" indent="-514350">
              <a:buFontTx/>
              <a:buAutoNum type="alphaUcPeriod"/>
            </a:pPr>
            <a:r>
              <a:rPr lang="en-US" sz="2800" b="1" dirty="0" smtClean="0">
                <a:latin typeface="Arial Narrow" panose="020B0606020202030204" pitchFamily="34" charset="0"/>
              </a:rPr>
              <a:t>Reasons “Non-Design” argument is flawed:</a:t>
            </a:r>
          </a:p>
          <a:p>
            <a:pPr marL="971550" lvl="1" indent="-514350">
              <a:buFont typeface="+mj-lt"/>
              <a:buAutoNum type="arabicPeriod"/>
            </a:pPr>
            <a:r>
              <a:rPr lang="en-US" sz="2400" dirty="0" smtClean="0">
                <a:solidFill>
                  <a:srgbClr val="C00000"/>
                </a:solidFill>
                <a:latin typeface="Arial Narrow" panose="020B0606020202030204" pitchFamily="34" charset="0"/>
              </a:rPr>
              <a:t>Theist /Creationist is not obligated to show </a:t>
            </a:r>
            <a:r>
              <a:rPr lang="en-US" sz="2400" b="1" dirty="0" smtClean="0">
                <a:solidFill>
                  <a:srgbClr val="C00000"/>
                </a:solidFill>
                <a:latin typeface="Arial Narrow" panose="020B0606020202030204" pitchFamily="34" charset="0"/>
              </a:rPr>
              <a:t>obvious</a:t>
            </a:r>
            <a:r>
              <a:rPr lang="en-US" sz="2400" dirty="0" smtClean="0">
                <a:solidFill>
                  <a:srgbClr val="C00000"/>
                </a:solidFill>
                <a:latin typeface="Arial Narrow" panose="020B0606020202030204" pitchFamily="34" charset="0"/>
              </a:rPr>
              <a:t> design in every single feature of the Universe</a:t>
            </a:r>
          </a:p>
          <a:p>
            <a:pPr marL="971550" lvl="1" indent="-514350">
              <a:buFont typeface="+mj-lt"/>
              <a:buAutoNum type="arabicPeriod"/>
            </a:pPr>
            <a:r>
              <a:rPr lang="en-US" sz="2400" dirty="0" smtClean="0">
                <a:solidFill>
                  <a:srgbClr val="C00000"/>
                </a:solidFill>
                <a:latin typeface="Arial Narrow" panose="020B0606020202030204" pitchFamily="34" charset="0"/>
              </a:rPr>
              <a:t>Possible that an object could possess purposeful design that we don’t yet recognize</a:t>
            </a:r>
          </a:p>
          <a:p>
            <a:pPr marL="971550" lvl="1" indent="-514350">
              <a:buFont typeface="+mj-lt"/>
              <a:buAutoNum type="arabicPeriod"/>
            </a:pPr>
            <a:r>
              <a:rPr lang="en-US" sz="2400" dirty="0" smtClean="0">
                <a:solidFill>
                  <a:srgbClr val="C00000"/>
                </a:solidFill>
                <a:latin typeface="Arial Narrow" panose="020B0606020202030204" pitchFamily="34" charset="0"/>
              </a:rPr>
              <a:t>Those who claim something is “sub-optimal” set selves up as the sole judge of what is and is not “optimal”</a:t>
            </a:r>
            <a:endParaRPr lang="en-US" sz="2400" dirty="0" smtClean="0">
              <a:latin typeface="Arial Narrow" panose="020B0606020202030204" pitchFamily="34" charset="0"/>
            </a:endParaRPr>
          </a:p>
          <a:p>
            <a:pPr marL="1428750" lvl="2" indent="-514350">
              <a:buFont typeface="Arial" panose="020B0604020202020204" pitchFamily="34" charset="0"/>
              <a:buChar char="•"/>
            </a:pPr>
            <a:r>
              <a:rPr lang="en-US" sz="2400" dirty="0" smtClean="0">
                <a:latin typeface="Arial Narrow" panose="020B0606020202030204" pitchFamily="34" charset="0"/>
              </a:rPr>
              <a:t>Based on </a:t>
            </a:r>
            <a:r>
              <a:rPr lang="en-US" sz="2400" u="sng" dirty="0" smtClean="0">
                <a:latin typeface="Arial Narrow" panose="020B0606020202030204" pitchFamily="34" charset="0"/>
              </a:rPr>
              <a:t>assumption</a:t>
            </a:r>
            <a:r>
              <a:rPr lang="en-US" sz="2400" dirty="0" smtClean="0">
                <a:latin typeface="Arial Narrow" panose="020B0606020202030204" pitchFamily="34" charset="0"/>
              </a:rPr>
              <a:t> – what they think!</a:t>
            </a:r>
          </a:p>
          <a:p>
            <a:pPr marL="1428750" lvl="2" indent="-514350">
              <a:buFont typeface="Arial" panose="020B0604020202020204" pitchFamily="34" charset="0"/>
              <a:buChar char="•"/>
            </a:pPr>
            <a:r>
              <a:rPr lang="en-US" sz="2400" dirty="0" smtClean="0">
                <a:latin typeface="Arial Narrow" panose="020B0606020202030204" pitchFamily="34" charset="0"/>
              </a:rPr>
              <a:t>“The case for evolution then has two sides; positive evidence – that evolution has occurred; and negative evidence – that the natural world does not conform to </a:t>
            </a:r>
            <a:r>
              <a:rPr lang="en-US" sz="2400" b="1" dirty="0" smtClean="0">
                <a:latin typeface="Arial Narrow" panose="020B0606020202030204" pitchFamily="34" charset="0"/>
              </a:rPr>
              <a:t>our expectations </a:t>
            </a:r>
            <a:r>
              <a:rPr lang="en-US" sz="2400" dirty="0" smtClean="0">
                <a:latin typeface="Arial Narrow" panose="020B0606020202030204" pitchFamily="34" charset="0"/>
              </a:rPr>
              <a:t>of what an omnipotent, omniscient, truthful Creator </a:t>
            </a:r>
            <a:r>
              <a:rPr lang="en-US" sz="2400" b="1" dirty="0" smtClean="0">
                <a:latin typeface="Arial Narrow" panose="020B0606020202030204" pitchFamily="34" charset="0"/>
              </a:rPr>
              <a:t>would have </a:t>
            </a:r>
            <a:r>
              <a:rPr lang="en-US" sz="2400" dirty="0" smtClean="0">
                <a:latin typeface="Arial Narrow" panose="020B0606020202030204" pitchFamily="34" charset="0"/>
              </a:rPr>
              <a:t>created” (Douglas </a:t>
            </a:r>
            <a:r>
              <a:rPr lang="en-US" sz="2400" dirty="0" err="1" smtClean="0">
                <a:latin typeface="Arial Narrow" panose="020B0606020202030204" pitchFamily="34" charset="0"/>
              </a:rPr>
              <a:t>Futuyma</a:t>
            </a:r>
            <a:r>
              <a:rPr lang="en-US" sz="2400" dirty="0" smtClean="0">
                <a:latin typeface="Arial Narrow" panose="020B0606020202030204" pitchFamily="34" charset="0"/>
              </a:rPr>
              <a:t>, </a:t>
            </a:r>
            <a:r>
              <a:rPr lang="en-US" sz="2400" i="1" dirty="0" smtClean="0">
                <a:latin typeface="Arial Narrow" panose="020B0606020202030204" pitchFamily="34" charset="0"/>
              </a:rPr>
              <a:t>Science on Trial</a:t>
            </a:r>
            <a:r>
              <a:rPr lang="en-US" sz="2400" dirty="0" smtClean="0">
                <a:latin typeface="Arial Narrow" panose="020B0606020202030204" pitchFamily="34" charset="0"/>
              </a:rPr>
              <a:t>, 198.)</a:t>
            </a:r>
            <a:endParaRPr lang="en-US" sz="2400" dirty="0">
              <a:latin typeface="Arial Narrow" panose="020B0606020202030204" pitchFamily="34" charset="0"/>
            </a:endParaRPr>
          </a:p>
        </p:txBody>
      </p:sp>
    </p:spTree>
    <p:extLst>
      <p:ext uri="{BB962C8B-B14F-4D97-AF65-F5344CB8AC3E}">
        <p14:creationId xmlns:p14="http://schemas.microsoft.com/office/powerpoint/2010/main" val="14155047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Atheism’s “Non-Design” Response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573817" y="1428750"/>
            <a:ext cx="8382000" cy="3539430"/>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Their argument is a two pronged approach:</a:t>
            </a:r>
          </a:p>
          <a:p>
            <a:pPr marL="514350" indent="-514350">
              <a:buFontTx/>
              <a:buAutoNum type="alphaUcPeriod"/>
            </a:pPr>
            <a:r>
              <a:rPr lang="en-US" sz="2800" b="1" dirty="0" smtClean="0">
                <a:latin typeface="Arial Narrow" panose="020B0606020202030204" pitchFamily="34" charset="0"/>
              </a:rPr>
              <a:t>Reasons “Non-Design” argument is flawed:</a:t>
            </a:r>
          </a:p>
          <a:p>
            <a:pPr marL="971550" lvl="1" indent="-514350">
              <a:buFont typeface="+mj-lt"/>
              <a:buAutoNum type="arabicPeriod"/>
            </a:pPr>
            <a:r>
              <a:rPr lang="en-US" sz="2400" dirty="0" smtClean="0">
                <a:solidFill>
                  <a:srgbClr val="C00000"/>
                </a:solidFill>
                <a:latin typeface="Arial Narrow" panose="020B0606020202030204" pitchFamily="34" charset="0"/>
              </a:rPr>
              <a:t>Theist /Creationist is not obligated to show </a:t>
            </a:r>
            <a:r>
              <a:rPr lang="en-US" sz="2400" b="1" dirty="0" smtClean="0">
                <a:solidFill>
                  <a:srgbClr val="C00000"/>
                </a:solidFill>
                <a:latin typeface="Arial Narrow" panose="020B0606020202030204" pitchFamily="34" charset="0"/>
              </a:rPr>
              <a:t>obvious</a:t>
            </a:r>
            <a:r>
              <a:rPr lang="en-US" sz="2400" dirty="0" smtClean="0">
                <a:solidFill>
                  <a:srgbClr val="C00000"/>
                </a:solidFill>
                <a:latin typeface="Arial Narrow" panose="020B0606020202030204" pitchFamily="34" charset="0"/>
              </a:rPr>
              <a:t> design in every single feature of the Universe</a:t>
            </a:r>
          </a:p>
          <a:p>
            <a:pPr marL="971550" lvl="1" indent="-514350">
              <a:buFont typeface="+mj-lt"/>
              <a:buAutoNum type="arabicPeriod"/>
            </a:pPr>
            <a:r>
              <a:rPr lang="en-US" sz="2400" dirty="0" smtClean="0">
                <a:solidFill>
                  <a:srgbClr val="C00000"/>
                </a:solidFill>
                <a:latin typeface="Arial Narrow" panose="020B0606020202030204" pitchFamily="34" charset="0"/>
              </a:rPr>
              <a:t>Possible that an object could possess purposeful design that we don’t yet recognize</a:t>
            </a:r>
          </a:p>
          <a:p>
            <a:pPr marL="971550" lvl="1" indent="-514350">
              <a:buFont typeface="+mj-lt"/>
              <a:buAutoNum type="arabicPeriod"/>
            </a:pPr>
            <a:r>
              <a:rPr lang="en-US" sz="2400" dirty="0" smtClean="0">
                <a:solidFill>
                  <a:srgbClr val="C00000"/>
                </a:solidFill>
                <a:latin typeface="Arial Narrow" panose="020B0606020202030204" pitchFamily="34" charset="0"/>
              </a:rPr>
              <a:t>Those who claim something is “sub-optimal” set selves up as the sole judge of what is and is not “optimal”</a:t>
            </a:r>
          </a:p>
          <a:p>
            <a:pPr marL="971550" lvl="1" indent="-514350">
              <a:buFont typeface="+mj-lt"/>
              <a:buAutoNum type="arabicPeriod"/>
            </a:pPr>
            <a:r>
              <a:rPr lang="en-US" sz="2400" dirty="0" smtClean="0">
                <a:solidFill>
                  <a:srgbClr val="C00000"/>
                </a:solidFill>
                <a:latin typeface="Arial Narrow" panose="020B0606020202030204" pitchFamily="34" charset="0"/>
              </a:rPr>
              <a:t>What we see is degeneration</a:t>
            </a:r>
          </a:p>
        </p:txBody>
      </p:sp>
    </p:spTree>
    <p:extLst>
      <p:ext uri="{BB962C8B-B14F-4D97-AF65-F5344CB8AC3E}">
        <p14:creationId xmlns:p14="http://schemas.microsoft.com/office/powerpoint/2010/main" val="1517461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3075" y="189185"/>
            <a:ext cx="7126013" cy="1240221"/>
          </a:xfrm>
          <a:prstGeom prst="rect">
            <a:avLst/>
          </a:prstGeom>
          <a:solidFill>
            <a:schemeClr val="tx1"/>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chemeClr val="bg1">
                    <a:lumMod val="95000"/>
                  </a:schemeClr>
                </a:solidFill>
              </a:rPr>
              <a:t>Degeneration</a:t>
            </a:r>
            <a:endParaRPr lang="en-US" sz="4800" dirty="0">
              <a:solidFill>
                <a:schemeClr val="bg1">
                  <a:lumMod val="95000"/>
                </a:schemeClr>
              </a:solidFill>
            </a:endParaRPr>
          </a:p>
        </p:txBody>
      </p:sp>
      <p:sp>
        <p:nvSpPr>
          <p:cNvPr id="3" name="TextBox 2"/>
          <p:cNvSpPr txBox="1"/>
          <p:nvPr/>
        </p:nvSpPr>
        <p:spPr>
          <a:xfrm>
            <a:off x="499815" y="1704835"/>
            <a:ext cx="8312531" cy="4185761"/>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Illustrated: Suppose find an old book in pile of garden rubbish. Weathered – pages stuck together – type faded – practically illegible. Does </a:t>
            </a:r>
            <a:r>
              <a:rPr lang="en-US" sz="2400" b="1" i="1" dirty="0" smtClean="0">
                <a:latin typeface="Arial Narrow" panose="020B0606020202030204" pitchFamily="34" charset="0"/>
              </a:rPr>
              <a:t>current</a:t>
            </a:r>
            <a:r>
              <a:rPr lang="en-US" sz="2400" dirty="0" smtClean="0">
                <a:latin typeface="Arial Narrow" panose="020B0606020202030204" pitchFamily="34" charset="0"/>
              </a:rPr>
              <a:t> condition mean it was never legible? </a:t>
            </a:r>
          </a:p>
          <a:p>
            <a:pPr marL="342900" indent="-342900">
              <a:buFont typeface="Arial" panose="020B0604020202020204" pitchFamily="34" charset="0"/>
              <a:buChar char="•"/>
            </a:pPr>
            <a:endParaRPr lang="en-US" sz="1000" dirty="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Creation suffers (Rom 8:20-22)</a:t>
            </a: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World is wearing out (Heb. 1:10-11)</a:t>
            </a: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Death (thus disease) is a consequence to sin (Gen. 2:17)</a:t>
            </a: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Thus, heart disease, eye problems, cancer, etc. does not mean that we are not “fearfully and wonderfully made” (Psa. 139:14)</a:t>
            </a: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The atheist blames God for man’s mistakes!</a:t>
            </a:r>
            <a:endParaRPr lang="en-US" sz="2400" dirty="0">
              <a:latin typeface="Arial Narrow" panose="020B0606020202030204" pitchFamily="34" charset="0"/>
            </a:endParaRPr>
          </a:p>
        </p:txBody>
      </p:sp>
    </p:spTree>
    <p:extLst>
      <p:ext uri="{BB962C8B-B14F-4D97-AF65-F5344CB8AC3E}">
        <p14:creationId xmlns:p14="http://schemas.microsoft.com/office/powerpoint/2010/main" val="2201900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Evidence for God (Part 2)</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716692" y="3284084"/>
            <a:ext cx="8019535" cy="1485022"/>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Atheism’s “Non-Design” Response</a:t>
            </a:r>
          </a:p>
          <a:p>
            <a:pPr marL="400050" indent="-400050">
              <a:buFont typeface="+mj-lt"/>
              <a:buAutoNum type="romanUcPeriod"/>
            </a:pPr>
            <a:endParaRPr lang="en-US" sz="105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smtClean="0">
                <a:solidFill>
                  <a:prstClr val="black"/>
                </a:solidFill>
                <a:latin typeface="Baskerville Old Face" panose="02020602080505020303" pitchFamily="18" charset="0"/>
              </a:rPr>
              <a:t> Moral Argument</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1657397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Moral Argument</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392584" y="1397219"/>
            <a:ext cx="8562230" cy="3170099"/>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Man’s moral nature argues for a moral architect – moral designer – moral governor </a:t>
            </a:r>
          </a:p>
          <a:p>
            <a:pPr marL="971550" lvl="1" indent="-514350">
              <a:buFont typeface="+mj-lt"/>
              <a:buAutoNum type="arabicPeriod"/>
            </a:pPr>
            <a:r>
              <a:rPr lang="en-US" sz="2400" dirty="0" smtClean="0">
                <a:solidFill>
                  <a:srgbClr val="C00000"/>
                </a:solidFill>
                <a:latin typeface="Arial Narrow" panose="020B0606020202030204" pitchFamily="34" charset="0"/>
              </a:rPr>
              <a:t>Man has an innate capacity to know &amp; choose right and wrong</a:t>
            </a:r>
          </a:p>
          <a:p>
            <a:pPr marL="971550" lvl="1" indent="-514350">
              <a:buFont typeface="+mj-lt"/>
              <a:buAutoNum type="arabicPeriod"/>
            </a:pPr>
            <a:r>
              <a:rPr lang="en-US" sz="2400" dirty="0" smtClean="0">
                <a:solidFill>
                  <a:srgbClr val="C00000"/>
                </a:solidFill>
                <a:latin typeface="Arial Narrow" panose="020B0606020202030204" pitchFamily="34" charset="0"/>
              </a:rPr>
              <a:t>Universally man (even Atheist) appeal to a standard of morals:</a:t>
            </a:r>
            <a:endParaRPr lang="en-US" sz="2400" dirty="0" smtClean="0">
              <a:latin typeface="Arial Narrow" panose="020B0606020202030204" pitchFamily="34" charset="0"/>
            </a:endParaRPr>
          </a:p>
          <a:p>
            <a:pPr marL="1428750" lvl="2" indent="-514350">
              <a:buFont typeface="Arial" panose="020B0604020202020204" pitchFamily="34" charset="0"/>
              <a:buChar char="•"/>
            </a:pPr>
            <a:r>
              <a:rPr lang="en-US" sz="2400" dirty="0" smtClean="0">
                <a:latin typeface="Arial Narrow" panose="020B0606020202030204" pitchFamily="34" charset="0"/>
              </a:rPr>
              <a:t>“That is mine, you can’t have it.”</a:t>
            </a:r>
          </a:p>
          <a:p>
            <a:pPr marL="1428750" lvl="2" indent="-514350">
              <a:buFont typeface="Arial" panose="020B0604020202020204" pitchFamily="34" charset="0"/>
              <a:buChar char="•"/>
            </a:pPr>
            <a:r>
              <a:rPr lang="en-US" sz="2400" dirty="0" smtClean="0">
                <a:latin typeface="Arial Narrow" panose="020B0606020202030204" pitchFamily="34" charset="0"/>
              </a:rPr>
              <a:t>“How would you like it if someone did you that way?”</a:t>
            </a:r>
          </a:p>
          <a:p>
            <a:pPr marL="1428750" lvl="2" indent="-514350">
              <a:buFont typeface="Arial" panose="020B0604020202020204" pitchFamily="34" charset="0"/>
              <a:buChar char="•"/>
            </a:pPr>
            <a:r>
              <a:rPr lang="en-US" sz="2400" dirty="0" smtClean="0">
                <a:latin typeface="Arial Narrow" panose="020B0606020202030204" pitchFamily="34" charset="0"/>
              </a:rPr>
              <a:t>“That is not fair”</a:t>
            </a:r>
          </a:p>
          <a:p>
            <a:pPr marL="1428750" lvl="2" indent="-514350">
              <a:buFont typeface="Arial" panose="020B0604020202020204" pitchFamily="34" charset="0"/>
              <a:buChar char="•"/>
            </a:pPr>
            <a:r>
              <a:rPr lang="en-US" sz="2400" dirty="0" smtClean="0">
                <a:latin typeface="Arial Narrow" panose="020B0606020202030204" pitchFamily="34" charset="0"/>
              </a:rPr>
              <a:t>“You promised – you made a deal”</a:t>
            </a:r>
          </a:p>
        </p:txBody>
      </p:sp>
    </p:spTree>
    <p:extLst>
      <p:ext uri="{BB962C8B-B14F-4D97-AF65-F5344CB8AC3E}">
        <p14:creationId xmlns:p14="http://schemas.microsoft.com/office/powerpoint/2010/main" val="4166488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d.gr-assets.com/books/1230973494l/606146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665" y="939362"/>
            <a:ext cx="2657475" cy="45243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72910" y="939362"/>
            <a:ext cx="4918841" cy="4401205"/>
          </a:xfrm>
          <a:prstGeom prst="rect">
            <a:avLst/>
          </a:prstGeom>
          <a:noFill/>
        </p:spPr>
        <p:txBody>
          <a:bodyPr wrap="square" rtlCol="0">
            <a:spAutoFit/>
          </a:bodyPr>
          <a:lstStyle/>
          <a:p>
            <a:r>
              <a:rPr lang="en-US" sz="4000" dirty="0" smtClean="0"/>
              <a:t>Man may draw “the line between right and wrong in a different place, but at least they all agree that there is such a line to be drawn” (84).</a:t>
            </a:r>
            <a:endParaRPr lang="en-US" sz="4000" dirty="0"/>
          </a:p>
        </p:txBody>
      </p:sp>
    </p:spTree>
    <p:extLst>
      <p:ext uri="{BB962C8B-B14F-4D97-AF65-F5344CB8AC3E}">
        <p14:creationId xmlns:p14="http://schemas.microsoft.com/office/powerpoint/2010/main" val="1366824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Moral Argument</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392584" y="1292119"/>
            <a:ext cx="8562230" cy="4278094"/>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Man’s moral nature argues for a moral architect – moral designer – moral governor </a:t>
            </a:r>
          </a:p>
          <a:p>
            <a:pPr marL="971550" lvl="1" indent="-514350">
              <a:buFont typeface="+mj-lt"/>
              <a:buAutoNum type="arabicPeriod"/>
            </a:pPr>
            <a:r>
              <a:rPr lang="en-US" sz="2400" dirty="0" smtClean="0">
                <a:solidFill>
                  <a:srgbClr val="C00000"/>
                </a:solidFill>
                <a:latin typeface="Arial Narrow" panose="020B0606020202030204" pitchFamily="34" charset="0"/>
              </a:rPr>
              <a:t>Man has an innate capacity to know &amp; choose right and wrong</a:t>
            </a:r>
          </a:p>
          <a:p>
            <a:pPr marL="971550" lvl="1" indent="-514350">
              <a:buFont typeface="+mj-lt"/>
              <a:buAutoNum type="arabicPeriod"/>
            </a:pPr>
            <a:r>
              <a:rPr lang="en-US" sz="2400" dirty="0" smtClean="0">
                <a:solidFill>
                  <a:srgbClr val="C00000"/>
                </a:solidFill>
                <a:latin typeface="Arial Narrow" panose="020B0606020202030204" pitchFamily="34" charset="0"/>
              </a:rPr>
              <a:t>Universally man (even Atheist) appeal to a standard of morals:</a:t>
            </a:r>
          </a:p>
          <a:p>
            <a:pPr marL="971550" lvl="1" indent="-514350">
              <a:buFont typeface="+mj-lt"/>
              <a:buAutoNum type="arabicPeriod"/>
            </a:pPr>
            <a:r>
              <a:rPr lang="en-US" sz="2400" dirty="0" smtClean="0">
                <a:solidFill>
                  <a:srgbClr val="C00000"/>
                </a:solidFill>
                <a:latin typeface="Arial Narrow" panose="020B0606020202030204" pitchFamily="34" charset="0"/>
              </a:rPr>
              <a:t>Why should man be concerned with the demands of the conscience if he is nothing more than a “chance combination of atoms”?</a:t>
            </a:r>
          </a:p>
          <a:p>
            <a:pPr marL="971550" lvl="1" indent="-514350">
              <a:buFont typeface="+mj-lt"/>
              <a:buAutoNum type="arabicPeriod"/>
            </a:pPr>
            <a:r>
              <a:rPr lang="en-US" sz="2400" dirty="0" smtClean="0">
                <a:solidFill>
                  <a:srgbClr val="C00000"/>
                </a:solidFill>
                <a:latin typeface="Arial Narrow" panose="020B0606020202030204" pitchFamily="34" charset="0"/>
              </a:rPr>
              <a:t>Man is unique – no other creature has an inner moral sense</a:t>
            </a:r>
          </a:p>
          <a:p>
            <a:pPr marL="1428750" lvl="2" indent="-514350">
              <a:buFont typeface="Arial" panose="020B0604020202020204" pitchFamily="34" charset="0"/>
              <a:buChar char="•"/>
            </a:pPr>
            <a:r>
              <a:rPr lang="en-US" sz="2400" dirty="0" smtClean="0">
                <a:latin typeface="Arial Narrow" panose="020B0606020202030204" pitchFamily="34" charset="0"/>
              </a:rPr>
              <a:t>Ox gores a man – no remorse – not arrested &amp; tried</a:t>
            </a:r>
          </a:p>
          <a:p>
            <a:pPr marL="1428750" lvl="2" indent="-514350">
              <a:buFont typeface="Arial" panose="020B0604020202020204" pitchFamily="34" charset="0"/>
              <a:buChar char="•"/>
            </a:pPr>
            <a:r>
              <a:rPr lang="en-US" sz="2400" dirty="0" smtClean="0">
                <a:latin typeface="Arial Narrow" panose="020B0606020202030204" pitchFamily="34" charset="0"/>
              </a:rPr>
              <a:t>Dog takes another dog’s bone – experiences no remorse</a:t>
            </a:r>
          </a:p>
          <a:p>
            <a:pPr marL="1428750" lvl="2" indent="-514350">
              <a:buFont typeface="Arial" panose="020B0604020202020204" pitchFamily="34" charset="0"/>
              <a:buChar char="•"/>
            </a:pPr>
            <a:r>
              <a:rPr lang="en-US" sz="2400" dirty="0" smtClean="0">
                <a:latin typeface="Arial Narrow" panose="020B0606020202030204" pitchFamily="34" charset="0"/>
              </a:rPr>
              <a:t>Man has ability to make moral choices</a:t>
            </a:r>
          </a:p>
        </p:txBody>
      </p:sp>
    </p:spTree>
    <p:extLst>
      <p:ext uri="{BB962C8B-B14F-4D97-AF65-F5344CB8AC3E}">
        <p14:creationId xmlns:p14="http://schemas.microsoft.com/office/powerpoint/2010/main" val="319254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Moral Argument</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392584" y="1292119"/>
            <a:ext cx="8562230" cy="5016758"/>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Man’s moral nature argues for a moral architect – moral designer – moral governor </a:t>
            </a:r>
          </a:p>
          <a:p>
            <a:pPr marL="971550" lvl="1" indent="-514350">
              <a:buFont typeface="+mj-lt"/>
              <a:buAutoNum type="arabicPeriod"/>
            </a:pPr>
            <a:r>
              <a:rPr lang="en-US" sz="2400" dirty="0" smtClean="0">
                <a:solidFill>
                  <a:srgbClr val="C00000"/>
                </a:solidFill>
                <a:latin typeface="Arial Narrow" panose="020B0606020202030204" pitchFamily="34" charset="0"/>
              </a:rPr>
              <a:t>Man has an innate capacity to know &amp; choose right and wrong</a:t>
            </a:r>
          </a:p>
          <a:p>
            <a:pPr marL="971550" lvl="1" indent="-514350">
              <a:buFont typeface="+mj-lt"/>
              <a:buAutoNum type="arabicPeriod"/>
            </a:pPr>
            <a:r>
              <a:rPr lang="en-US" sz="2400" dirty="0" smtClean="0">
                <a:solidFill>
                  <a:srgbClr val="C00000"/>
                </a:solidFill>
                <a:latin typeface="Arial Narrow" panose="020B0606020202030204" pitchFamily="34" charset="0"/>
              </a:rPr>
              <a:t>Universally man (even Atheist) appeal to a standard of morals:</a:t>
            </a:r>
          </a:p>
          <a:p>
            <a:pPr marL="971550" lvl="1" indent="-514350">
              <a:buFont typeface="+mj-lt"/>
              <a:buAutoNum type="arabicPeriod"/>
            </a:pPr>
            <a:r>
              <a:rPr lang="en-US" sz="2400" dirty="0" smtClean="0">
                <a:solidFill>
                  <a:srgbClr val="C00000"/>
                </a:solidFill>
                <a:latin typeface="Arial Narrow" panose="020B0606020202030204" pitchFamily="34" charset="0"/>
              </a:rPr>
              <a:t>Why should man be concerned with the demands of the conscience if he is nothing more than “chance combination of atoms”?</a:t>
            </a:r>
          </a:p>
          <a:p>
            <a:pPr marL="971550" lvl="1" indent="-514350">
              <a:buFont typeface="+mj-lt"/>
              <a:buAutoNum type="arabicPeriod"/>
            </a:pPr>
            <a:r>
              <a:rPr lang="en-US" sz="2400" dirty="0" smtClean="0">
                <a:solidFill>
                  <a:srgbClr val="C00000"/>
                </a:solidFill>
                <a:latin typeface="Arial Narrow" panose="020B0606020202030204" pitchFamily="34" charset="0"/>
              </a:rPr>
              <a:t>Man is unique – no other creature has an inner moral sense</a:t>
            </a:r>
          </a:p>
          <a:p>
            <a:pPr marL="971550" lvl="1" indent="-514350">
              <a:buFont typeface="+mj-lt"/>
              <a:buAutoNum type="arabicPeriod"/>
            </a:pPr>
            <a:r>
              <a:rPr lang="en-US" sz="2400" dirty="0" smtClean="0">
                <a:solidFill>
                  <a:srgbClr val="C00000"/>
                </a:solidFill>
                <a:latin typeface="Arial Narrow" panose="020B0606020202030204" pitchFamily="34" charset="0"/>
              </a:rPr>
              <a:t>From whence did the sense of morality come?</a:t>
            </a:r>
          </a:p>
          <a:p>
            <a:pPr marL="1428750" lvl="2" indent="-514350">
              <a:buFont typeface="Arial" panose="020B0604020202020204" pitchFamily="34" charset="0"/>
              <a:buChar char="•"/>
            </a:pPr>
            <a:r>
              <a:rPr lang="en-US" sz="2400" dirty="0" smtClean="0">
                <a:latin typeface="Arial Narrow" panose="020B0606020202030204" pitchFamily="34" charset="0"/>
              </a:rPr>
              <a:t>Cannot come from matter – matter is neither moral or spiritual</a:t>
            </a:r>
          </a:p>
          <a:p>
            <a:pPr marL="1428750" lvl="2" indent="-514350">
              <a:buFont typeface="Arial" panose="020B0604020202020204" pitchFamily="34" charset="0"/>
              <a:buChar char="•"/>
            </a:pPr>
            <a:r>
              <a:rPr lang="en-US" sz="2400" dirty="0" smtClean="0">
                <a:latin typeface="Arial Narrow" panose="020B0606020202030204" pitchFamily="34" charset="0"/>
              </a:rPr>
              <a:t>Intelligence is moral and spiritual</a:t>
            </a:r>
          </a:p>
          <a:p>
            <a:pPr marL="1428750" lvl="2" indent="-514350">
              <a:buFont typeface="Arial" panose="020B0604020202020204" pitchFamily="34" charset="0"/>
              <a:buChar char="•"/>
            </a:pPr>
            <a:r>
              <a:rPr lang="en-US" sz="2400" dirty="0" smtClean="0">
                <a:latin typeface="Arial Narrow" panose="020B0606020202030204" pitchFamily="34" charset="0"/>
              </a:rPr>
              <a:t>Thus, it is more reasonable to believe it came from God – moral architect!</a:t>
            </a:r>
          </a:p>
        </p:txBody>
      </p:sp>
    </p:spTree>
    <p:extLst>
      <p:ext uri="{BB962C8B-B14F-4D97-AF65-F5344CB8AC3E}">
        <p14:creationId xmlns:p14="http://schemas.microsoft.com/office/powerpoint/2010/main" val="4230558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Moral Argument</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392584" y="1292119"/>
            <a:ext cx="8562230" cy="5509200"/>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Man’s moral nature argues for a moral architect – moral designer – moral governor </a:t>
            </a:r>
          </a:p>
          <a:p>
            <a:pPr marL="514350" indent="-514350">
              <a:buFontTx/>
              <a:buAutoNum type="alphaUcPeriod"/>
            </a:pPr>
            <a:r>
              <a:rPr lang="en-US" sz="2800" b="1" dirty="0" smtClean="0">
                <a:latin typeface="Arial Narrow" panose="020B0606020202030204" pitchFamily="34" charset="0"/>
              </a:rPr>
              <a:t>C.S. Lewis – Fellow of Magdalen College of Oxford University</a:t>
            </a:r>
          </a:p>
          <a:p>
            <a:pPr marL="971550" lvl="1" indent="-514350">
              <a:buFont typeface="+mj-lt"/>
              <a:buAutoNum type="arabicPeriod"/>
            </a:pPr>
            <a:r>
              <a:rPr lang="en-US" sz="2400" dirty="0" smtClean="0">
                <a:solidFill>
                  <a:srgbClr val="C00000"/>
                </a:solidFill>
                <a:latin typeface="Arial Narrow" panose="020B0606020202030204" pitchFamily="34" charset="0"/>
              </a:rPr>
              <a:t>Once an atheist / agnostic – became an effective apologist</a:t>
            </a:r>
          </a:p>
          <a:p>
            <a:pPr marL="971550" lvl="1" indent="-514350">
              <a:buFont typeface="+mj-lt"/>
              <a:buAutoNum type="arabicPeriod"/>
            </a:pPr>
            <a:r>
              <a:rPr lang="en-US" sz="2400" dirty="0" smtClean="0">
                <a:solidFill>
                  <a:srgbClr val="C00000"/>
                </a:solidFill>
                <a:latin typeface="Arial Narrow" panose="020B0606020202030204" pitchFamily="34" charset="0"/>
              </a:rPr>
              <a:t>In </a:t>
            </a:r>
            <a:r>
              <a:rPr lang="en-US" sz="2400" i="1" dirty="0" smtClean="0">
                <a:solidFill>
                  <a:srgbClr val="C00000"/>
                </a:solidFill>
                <a:latin typeface="Arial Narrow" panose="020B0606020202030204" pitchFamily="34" charset="0"/>
              </a:rPr>
              <a:t>Mere Christianity</a:t>
            </a:r>
            <a:r>
              <a:rPr lang="en-US" sz="2400" dirty="0" smtClean="0">
                <a:solidFill>
                  <a:srgbClr val="C00000"/>
                </a:solidFill>
                <a:latin typeface="Arial Narrow" panose="020B0606020202030204" pitchFamily="34" charset="0"/>
              </a:rPr>
              <a:t> gives moral law as evidence of existence of God.</a:t>
            </a:r>
          </a:p>
          <a:p>
            <a:pPr marL="971550" lvl="1" indent="-514350">
              <a:buFont typeface="+mj-lt"/>
              <a:buAutoNum type="arabicPeriod"/>
            </a:pPr>
            <a:r>
              <a:rPr lang="en-US" sz="2400" dirty="0" smtClean="0">
                <a:solidFill>
                  <a:srgbClr val="C00000"/>
                </a:solidFill>
                <a:latin typeface="Arial Narrow" panose="020B0606020202030204" pitchFamily="34" charset="0"/>
              </a:rPr>
              <a:t>Argues that Moral Law is more than an instinct (ex: man standing on bank of swift water – sees a guy about to drown)</a:t>
            </a:r>
          </a:p>
          <a:p>
            <a:pPr marL="1428750" lvl="2" indent="-514350">
              <a:buFont typeface="Arial" panose="020B0604020202020204" pitchFamily="34" charset="0"/>
              <a:buChar char="•"/>
            </a:pPr>
            <a:r>
              <a:rPr lang="en-US" sz="2400" dirty="0" smtClean="0">
                <a:latin typeface="Arial Narrow" panose="020B0606020202030204" pitchFamily="34" charset="0"/>
              </a:rPr>
              <a:t>First </a:t>
            </a:r>
            <a:r>
              <a:rPr lang="en-US" sz="2400" dirty="0">
                <a:latin typeface="Arial Narrow" panose="020B0606020202030204" pitchFamily="34" charset="0"/>
              </a:rPr>
              <a:t>–</a:t>
            </a:r>
            <a:r>
              <a:rPr lang="en-US" sz="2400" dirty="0" smtClean="0">
                <a:latin typeface="Arial Narrow" panose="020B0606020202030204" pitchFamily="34" charset="0"/>
              </a:rPr>
              <a:t> desire to jump and save the man</a:t>
            </a:r>
          </a:p>
          <a:p>
            <a:pPr marL="1428750" lvl="2" indent="-514350">
              <a:buFont typeface="Arial" panose="020B0604020202020204" pitchFamily="34" charset="0"/>
              <a:buChar char="•"/>
            </a:pPr>
            <a:r>
              <a:rPr lang="en-US" sz="2400" dirty="0" smtClean="0">
                <a:latin typeface="Arial Narrow" panose="020B0606020202030204" pitchFamily="34" charset="0"/>
              </a:rPr>
              <a:t>Second – desire to avoid danger – thus not help</a:t>
            </a:r>
          </a:p>
          <a:p>
            <a:pPr marL="1428750" lvl="2" indent="-514350">
              <a:buFont typeface="Arial" panose="020B0604020202020204" pitchFamily="34" charset="0"/>
              <a:buChar char="•"/>
            </a:pPr>
            <a:r>
              <a:rPr lang="en-US" sz="2400" dirty="0" smtClean="0">
                <a:latin typeface="Arial Narrow" panose="020B0606020202030204" pitchFamily="34" charset="0"/>
              </a:rPr>
              <a:t>Third – Something that tells you to follow impulse to help – suppress the impulse to run away</a:t>
            </a:r>
          </a:p>
          <a:p>
            <a:pPr marL="1428750" lvl="2" indent="-514350">
              <a:buFont typeface="Arial" panose="020B0604020202020204" pitchFamily="34" charset="0"/>
              <a:buChar char="•"/>
            </a:pPr>
            <a:r>
              <a:rPr lang="en-US" sz="2400" dirty="0" smtClean="0">
                <a:latin typeface="Arial Narrow" panose="020B0606020202030204" pitchFamily="34" charset="0"/>
              </a:rPr>
              <a:t>Often: act on the weaker impulse</a:t>
            </a:r>
          </a:p>
        </p:txBody>
      </p:sp>
      <p:pic>
        <p:nvPicPr>
          <p:cNvPr id="11266" name="Picture 2" descr="http://georgemacdonald.info/lewi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1946" y="1828800"/>
            <a:ext cx="882868" cy="1277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7261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Moral Argument</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392584" y="1292119"/>
            <a:ext cx="8562230" cy="4401205"/>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Man’s moral nature argues for a moral architect – moral designer – moral governor </a:t>
            </a:r>
          </a:p>
          <a:p>
            <a:pPr marL="514350" indent="-514350">
              <a:buFontTx/>
              <a:buAutoNum type="alphaUcPeriod"/>
            </a:pPr>
            <a:r>
              <a:rPr lang="en-US" sz="2800" b="1" dirty="0" smtClean="0">
                <a:latin typeface="Arial Narrow" panose="020B0606020202030204" pitchFamily="34" charset="0"/>
              </a:rPr>
              <a:t>C.S. Lewis – Fellow of Magdalen College of Oxford University</a:t>
            </a:r>
          </a:p>
          <a:p>
            <a:pPr marL="971550" lvl="1" indent="-514350">
              <a:buFont typeface="+mj-lt"/>
              <a:buAutoNum type="arabicPeriod"/>
            </a:pPr>
            <a:r>
              <a:rPr lang="en-US" sz="2400" dirty="0" smtClean="0">
                <a:solidFill>
                  <a:srgbClr val="C00000"/>
                </a:solidFill>
                <a:latin typeface="Arial Narrow" panose="020B0606020202030204" pitchFamily="34" charset="0"/>
              </a:rPr>
              <a:t>Once an atheist / agnostic – became an effective apologist</a:t>
            </a:r>
          </a:p>
          <a:p>
            <a:pPr marL="971550" lvl="1" indent="-514350">
              <a:buFont typeface="+mj-lt"/>
              <a:buAutoNum type="arabicPeriod"/>
            </a:pPr>
            <a:r>
              <a:rPr lang="en-US" sz="2400" dirty="0" smtClean="0">
                <a:solidFill>
                  <a:srgbClr val="C00000"/>
                </a:solidFill>
                <a:latin typeface="Arial Narrow" panose="020B0606020202030204" pitchFamily="34" charset="0"/>
              </a:rPr>
              <a:t>In </a:t>
            </a:r>
            <a:r>
              <a:rPr lang="en-US" sz="2400" i="1" dirty="0" smtClean="0">
                <a:solidFill>
                  <a:srgbClr val="C00000"/>
                </a:solidFill>
                <a:latin typeface="Arial Narrow" panose="020B0606020202030204" pitchFamily="34" charset="0"/>
              </a:rPr>
              <a:t>Mere Christianity</a:t>
            </a:r>
            <a:r>
              <a:rPr lang="en-US" sz="2400" dirty="0" smtClean="0">
                <a:solidFill>
                  <a:srgbClr val="C00000"/>
                </a:solidFill>
                <a:latin typeface="Arial Narrow" panose="020B0606020202030204" pitchFamily="34" charset="0"/>
              </a:rPr>
              <a:t> gives moral law as evidence of existence of God.</a:t>
            </a:r>
          </a:p>
          <a:p>
            <a:pPr marL="971550" lvl="1" indent="-514350">
              <a:buFont typeface="+mj-lt"/>
              <a:buAutoNum type="arabicPeriod"/>
            </a:pPr>
            <a:r>
              <a:rPr lang="en-US" sz="2400" dirty="0" smtClean="0">
                <a:solidFill>
                  <a:srgbClr val="C00000"/>
                </a:solidFill>
                <a:latin typeface="Arial Narrow" panose="020B0606020202030204" pitchFamily="34" charset="0"/>
              </a:rPr>
              <a:t>Argues that Moral Law is more than an instinct (ex: man standing on bank of swift water – sees a guy about to drown)</a:t>
            </a:r>
            <a:endParaRPr lang="en-US" sz="2400" dirty="0">
              <a:solidFill>
                <a:srgbClr val="C00000"/>
              </a:solidFill>
              <a:latin typeface="Arial Narrow" panose="020B0606020202030204" pitchFamily="34" charset="0"/>
            </a:endParaRPr>
          </a:p>
          <a:p>
            <a:pPr marL="971550" lvl="1" indent="-514350">
              <a:buFont typeface="+mj-lt"/>
              <a:buAutoNum type="arabicPeriod"/>
            </a:pPr>
            <a:r>
              <a:rPr lang="en-US" sz="2400" dirty="0" smtClean="0">
                <a:solidFill>
                  <a:srgbClr val="C00000"/>
                </a:solidFill>
                <a:latin typeface="Arial Narrow" panose="020B0606020202030204" pitchFamily="34" charset="0"/>
              </a:rPr>
              <a:t>Lewis argues: the sense of ought within man – demonstrates that there is a moral /ethical Being behind the universe.</a:t>
            </a:r>
          </a:p>
        </p:txBody>
      </p:sp>
      <p:pic>
        <p:nvPicPr>
          <p:cNvPr id="11266" name="Picture 2" descr="http://georgemacdonald.info/lewi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1946" y="1828800"/>
            <a:ext cx="882868" cy="1277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7344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Moral Argument</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392584" y="1292119"/>
            <a:ext cx="8562230" cy="4832092"/>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Man’s moral nature argues for a moral architect – moral designer – moral governor </a:t>
            </a:r>
          </a:p>
          <a:p>
            <a:pPr marL="514350" indent="-514350">
              <a:buFontTx/>
              <a:buAutoNum type="alphaUcPeriod"/>
            </a:pPr>
            <a:r>
              <a:rPr lang="en-US" sz="2800" b="1" dirty="0" smtClean="0">
                <a:latin typeface="Arial Narrow" panose="020B0606020202030204" pitchFamily="34" charset="0"/>
              </a:rPr>
              <a:t>C.S. Lewis – Fellow of Magdalen College of Oxford University</a:t>
            </a:r>
          </a:p>
          <a:p>
            <a:pPr marL="514350" indent="-514350">
              <a:buFontTx/>
              <a:buAutoNum type="alphaUcPeriod"/>
            </a:pPr>
            <a:r>
              <a:rPr lang="en-US" sz="2800" b="1" dirty="0" smtClean="0">
                <a:latin typeface="Arial Narrow" panose="020B0606020202030204" pitchFamily="34" charset="0"/>
              </a:rPr>
              <a:t>Atheist have a severe burden of proof</a:t>
            </a:r>
          </a:p>
          <a:p>
            <a:pPr marL="971550" lvl="1" indent="-514350">
              <a:buFont typeface="+mj-lt"/>
              <a:buAutoNum type="arabicPeriod"/>
            </a:pPr>
            <a:r>
              <a:rPr lang="en-US" sz="2400" dirty="0" smtClean="0">
                <a:solidFill>
                  <a:srgbClr val="C00000"/>
                </a:solidFill>
                <a:latin typeface="Arial Narrow" panose="020B0606020202030204" pitchFamily="34" charset="0"/>
              </a:rPr>
              <a:t>Must demonstrate how a morally responsible being could come from purely materialistic source!</a:t>
            </a:r>
          </a:p>
          <a:p>
            <a:pPr marL="971550" lvl="1" indent="-514350">
              <a:buFont typeface="+mj-lt"/>
              <a:buAutoNum type="arabicPeriod"/>
            </a:pPr>
            <a:r>
              <a:rPr lang="en-US" sz="2400" dirty="0" smtClean="0">
                <a:solidFill>
                  <a:srgbClr val="C00000"/>
                </a:solidFill>
                <a:latin typeface="Arial Narrow" panose="020B0606020202030204" pitchFamily="34" charset="0"/>
              </a:rPr>
              <a:t>Must contend that raw, eternal, inorganic matter was able, by means of an extended evolutionary process, to concoct, promote and maintain morality!</a:t>
            </a:r>
          </a:p>
          <a:p>
            <a:pPr marL="971550" lvl="1" indent="-514350">
              <a:buFont typeface="+mj-lt"/>
              <a:buAutoNum type="arabicPeriod"/>
            </a:pPr>
            <a:r>
              <a:rPr lang="en-US" sz="2400" dirty="0" smtClean="0">
                <a:solidFill>
                  <a:srgbClr val="C00000"/>
                </a:solidFill>
                <a:latin typeface="Arial Narrow" panose="020B0606020202030204" pitchFamily="34" charset="0"/>
              </a:rPr>
              <a:t>Fact is: infidelity (atheism) cannot explain the origin of morality or ethics!</a:t>
            </a:r>
          </a:p>
        </p:txBody>
      </p:sp>
    </p:spTree>
    <p:extLst>
      <p:ext uri="{BB962C8B-B14F-4D97-AF65-F5344CB8AC3E}">
        <p14:creationId xmlns:p14="http://schemas.microsoft.com/office/powerpoint/2010/main" val="2004936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504" y="781878"/>
            <a:ext cx="9310983" cy="6076122"/>
          </a:xfrm>
          <a:prstGeom prst="rect">
            <a:avLst/>
          </a:prstGeom>
        </p:spPr>
      </p:pic>
    </p:spTree>
    <p:extLst>
      <p:ext uri="{BB962C8B-B14F-4D97-AF65-F5344CB8AC3E}">
        <p14:creationId xmlns:p14="http://schemas.microsoft.com/office/powerpoint/2010/main" val="3811397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84082"/>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Evidence for God (Part 2)</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716692" y="3284084"/>
            <a:ext cx="8019535" cy="2254463"/>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Atheism’s “Non-Design” Response</a:t>
            </a:r>
          </a:p>
          <a:p>
            <a:pPr marL="400050" indent="-400050">
              <a:buFont typeface="+mj-lt"/>
              <a:buAutoNum type="romanUcPeriod"/>
            </a:pPr>
            <a:endParaRPr lang="en-US" sz="105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smtClean="0">
                <a:solidFill>
                  <a:prstClr val="black"/>
                </a:solidFill>
                <a:latin typeface="Baskerville Old Face" panose="02020602080505020303" pitchFamily="18" charset="0"/>
              </a:rPr>
              <a:t> Moral Argument</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Universal Belief in God</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36989640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4292"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Universal Belief in God</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392584" y="1292119"/>
            <a:ext cx="8562230" cy="3847207"/>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All men / all </a:t>
            </a:r>
            <a:r>
              <a:rPr lang="en-US" sz="2800" b="1" dirty="0">
                <a:latin typeface="Arial Narrow" panose="020B0606020202030204" pitchFamily="34" charset="0"/>
              </a:rPr>
              <a:t>n</a:t>
            </a:r>
            <a:r>
              <a:rPr lang="en-US" sz="2800" b="1" dirty="0" smtClean="0">
                <a:latin typeface="Arial Narrow" panose="020B0606020202030204" pitchFamily="34" charset="0"/>
              </a:rPr>
              <a:t>ations – believe in a supreme being</a:t>
            </a:r>
          </a:p>
          <a:p>
            <a:pPr marL="971550" lvl="1" indent="-514350">
              <a:buFont typeface="+mj-lt"/>
              <a:buAutoNum type="arabicPeriod"/>
            </a:pPr>
            <a:r>
              <a:rPr lang="en-US" sz="2400" dirty="0" smtClean="0">
                <a:solidFill>
                  <a:srgbClr val="C00000"/>
                </a:solidFill>
                <a:latin typeface="Arial Narrow" panose="020B0606020202030204" pitchFamily="34" charset="0"/>
              </a:rPr>
              <a:t>Believe in some deity – worship</a:t>
            </a:r>
          </a:p>
          <a:p>
            <a:pPr marL="971550" lvl="1" indent="-514350">
              <a:buFont typeface="+mj-lt"/>
              <a:buAutoNum type="arabicPeriod"/>
            </a:pPr>
            <a:r>
              <a:rPr lang="en-US" sz="2400" dirty="0" smtClean="0">
                <a:solidFill>
                  <a:srgbClr val="C00000"/>
                </a:solidFill>
                <a:latin typeface="Arial Narrow" panose="020B0606020202030204" pitchFamily="34" charset="0"/>
              </a:rPr>
              <a:t>Religion dominates their thoughts and history</a:t>
            </a:r>
          </a:p>
          <a:p>
            <a:pPr marL="971550" lvl="1" indent="-514350">
              <a:buFont typeface="+mj-lt"/>
              <a:buAutoNum type="arabicPeriod"/>
            </a:pPr>
            <a:r>
              <a:rPr lang="en-US" sz="2400" dirty="0" smtClean="0">
                <a:solidFill>
                  <a:srgbClr val="C00000"/>
                </a:solidFill>
                <a:latin typeface="Arial Narrow" panose="020B0606020202030204" pitchFamily="34" charset="0"/>
              </a:rPr>
              <a:t>The human heart has a craving for God</a:t>
            </a:r>
          </a:p>
          <a:p>
            <a:pPr marL="971550" lvl="1" indent="-514350">
              <a:buFont typeface="+mj-lt"/>
              <a:buAutoNum type="arabicPeriod"/>
            </a:pPr>
            <a:r>
              <a:rPr lang="en-US" sz="2400" dirty="0" smtClean="0">
                <a:solidFill>
                  <a:srgbClr val="C00000"/>
                </a:solidFill>
                <a:latin typeface="Arial Narrow" panose="020B0606020202030204" pitchFamily="34" charset="0"/>
              </a:rPr>
              <a:t>“An impartial examination of the relevant facts, it appears to me, shows that religion is virtually universal” (Robert Flint, Quoted by Dickson, </a:t>
            </a:r>
            <a:r>
              <a:rPr lang="en-US" sz="2400" i="1" dirty="0" smtClean="0">
                <a:solidFill>
                  <a:srgbClr val="C00000"/>
                </a:solidFill>
                <a:latin typeface="Arial Narrow" panose="020B0606020202030204" pitchFamily="34" charset="0"/>
              </a:rPr>
              <a:t>The Fall of Unbelief</a:t>
            </a:r>
            <a:r>
              <a:rPr lang="en-US" sz="2400" dirty="0" smtClean="0">
                <a:solidFill>
                  <a:srgbClr val="C00000"/>
                </a:solidFill>
                <a:latin typeface="Arial Narrow" panose="020B0606020202030204" pitchFamily="34" charset="0"/>
              </a:rPr>
              <a:t>, 86)</a:t>
            </a:r>
          </a:p>
          <a:p>
            <a:pPr marL="971550" lvl="1" indent="-514350">
              <a:buFont typeface="+mj-lt"/>
              <a:buAutoNum type="arabicPeriod"/>
            </a:pPr>
            <a:r>
              <a:rPr lang="en-US" sz="2400" dirty="0" smtClean="0">
                <a:solidFill>
                  <a:srgbClr val="C00000"/>
                </a:solidFill>
                <a:latin typeface="Arial Narrow" panose="020B0606020202030204" pitchFamily="34" charset="0"/>
              </a:rPr>
              <a:t>“As far as our present knowledge goes, religion appears to be universal among men” (C.H. Troy, </a:t>
            </a:r>
            <a:r>
              <a:rPr lang="en-US" sz="2400" i="1" dirty="0" smtClean="0">
                <a:solidFill>
                  <a:srgbClr val="C00000"/>
                </a:solidFill>
                <a:latin typeface="Arial Narrow" panose="020B0606020202030204" pitchFamily="34" charset="0"/>
              </a:rPr>
              <a:t>Introduction to the History of Religion</a:t>
            </a:r>
            <a:r>
              <a:rPr lang="en-US" sz="2400" dirty="0" smtClean="0">
                <a:solidFill>
                  <a:srgbClr val="C00000"/>
                </a:solidFill>
                <a:latin typeface="Arial Narrow" panose="020B0606020202030204" pitchFamily="34" charset="0"/>
              </a:rPr>
              <a:t>, 5)</a:t>
            </a:r>
          </a:p>
        </p:txBody>
      </p:sp>
    </p:spTree>
    <p:extLst>
      <p:ext uri="{BB962C8B-B14F-4D97-AF65-F5344CB8AC3E}">
        <p14:creationId xmlns:p14="http://schemas.microsoft.com/office/powerpoint/2010/main" val="41371269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4292"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Universal Belief in God</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392584" y="1292119"/>
            <a:ext cx="8562230" cy="2123658"/>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All men / all </a:t>
            </a:r>
            <a:r>
              <a:rPr lang="en-US" sz="2800" b="1" dirty="0">
                <a:latin typeface="Arial Narrow" panose="020B0606020202030204" pitchFamily="34" charset="0"/>
              </a:rPr>
              <a:t>n</a:t>
            </a:r>
            <a:r>
              <a:rPr lang="en-US" sz="2800" b="1" dirty="0" smtClean="0">
                <a:latin typeface="Arial Narrow" panose="020B0606020202030204" pitchFamily="34" charset="0"/>
              </a:rPr>
              <a:t>ations – believe in a supreme being</a:t>
            </a:r>
          </a:p>
          <a:p>
            <a:pPr marL="514350" indent="-514350">
              <a:buFontTx/>
              <a:buAutoNum type="alphaUcPeriod"/>
            </a:pPr>
            <a:r>
              <a:rPr lang="en-US" sz="2800" b="1" dirty="0" smtClean="0">
                <a:latin typeface="Arial Narrow" panose="020B0606020202030204" pitchFamily="34" charset="0"/>
              </a:rPr>
              <a:t>If God does not exist, then matter has produced a false idea that God does exist</a:t>
            </a:r>
          </a:p>
          <a:p>
            <a:pPr marL="971550" lvl="1" indent="-514350">
              <a:buFont typeface="+mj-lt"/>
              <a:buAutoNum type="arabicPeriod"/>
            </a:pPr>
            <a:r>
              <a:rPr lang="en-US" sz="2400" dirty="0" smtClean="0">
                <a:solidFill>
                  <a:srgbClr val="C00000"/>
                </a:solidFill>
                <a:latin typeface="Arial Narrow" panose="020B0606020202030204" pitchFamily="34" charset="0"/>
              </a:rPr>
              <a:t>If God exists, we have an adequate </a:t>
            </a:r>
            <a:r>
              <a:rPr lang="en-US" sz="2400" u="sng" dirty="0" smtClean="0">
                <a:solidFill>
                  <a:srgbClr val="C00000"/>
                </a:solidFill>
                <a:latin typeface="Arial Narrow" panose="020B0606020202030204" pitchFamily="34" charset="0"/>
              </a:rPr>
              <a:t>cause</a:t>
            </a:r>
            <a:r>
              <a:rPr lang="en-US" sz="2400" dirty="0" smtClean="0">
                <a:solidFill>
                  <a:srgbClr val="C00000"/>
                </a:solidFill>
                <a:latin typeface="Arial Narrow" panose="020B0606020202030204" pitchFamily="34" charset="0"/>
              </a:rPr>
              <a:t> for the </a:t>
            </a:r>
            <a:r>
              <a:rPr lang="en-US" sz="2400" u="sng" dirty="0" smtClean="0">
                <a:solidFill>
                  <a:srgbClr val="C00000"/>
                </a:solidFill>
                <a:latin typeface="Arial Narrow" panose="020B0606020202030204" pitchFamily="34" charset="0"/>
              </a:rPr>
              <a:t>effect</a:t>
            </a:r>
          </a:p>
          <a:p>
            <a:pPr marL="971550" lvl="1" indent="-514350">
              <a:buFont typeface="+mj-lt"/>
              <a:buAutoNum type="arabicPeriod"/>
            </a:pPr>
            <a:r>
              <a:rPr lang="en-US" sz="2400" dirty="0" smtClean="0">
                <a:solidFill>
                  <a:srgbClr val="C00000"/>
                </a:solidFill>
                <a:latin typeface="Arial Narrow" panose="020B0606020202030204" pitchFamily="34" charset="0"/>
              </a:rPr>
              <a:t>If God does not exist, we do not have an adequate cause!</a:t>
            </a:r>
          </a:p>
        </p:txBody>
      </p:sp>
    </p:spTree>
    <p:extLst>
      <p:ext uri="{BB962C8B-B14F-4D97-AF65-F5344CB8AC3E}">
        <p14:creationId xmlns:p14="http://schemas.microsoft.com/office/powerpoint/2010/main" val="271624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4292" y="3218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Universal Belief in God</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392584" y="1292119"/>
            <a:ext cx="8562230" cy="2923877"/>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All men / all </a:t>
            </a:r>
            <a:r>
              <a:rPr lang="en-US" sz="2800" b="1" dirty="0">
                <a:latin typeface="Arial Narrow" panose="020B0606020202030204" pitchFamily="34" charset="0"/>
              </a:rPr>
              <a:t>n</a:t>
            </a:r>
            <a:r>
              <a:rPr lang="en-US" sz="2800" b="1" dirty="0" smtClean="0">
                <a:latin typeface="Arial Narrow" panose="020B0606020202030204" pitchFamily="34" charset="0"/>
              </a:rPr>
              <a:t>ations – believe in a supreme being</a:t>
            </a:r>
          </a:p>
          <a:p>
            <a:pPr marL="514350" indent="-514350">
              <a:buFontTx/>
              <a:buAutoNum type="alphaUcPeriod"/>
            </a:pPr>
            <a:r>
              <a:rPr lang="en-US" sz="2800" b="1" dirty="0" smtClean="0">
                <a:latin typeface="Arial Narrow" panose="020B0606020202030204" pitchFamily="34" charset="0"/>
              </a:rPr>
              <a:t>If God does not exist, then matter has produced a false idea that God does exist</a:t>
            </a:r>
          </a:p>
          <a:p>
            <a:pPr marL="514350" indent="-514350">
              <a:buFontTx/>
              <a:buAutoNum type="alphaUcPeriod"/>
            </a:pPr>
            <a:r>
              <a:rPr lang="en-US" sz="2800" b="1" dirty="0" smtClean="0">
                <a:latin typeface="Arial Narrow" panose="020B0606020202030204" pitchFamily="34" charset="0"/>
              </a:rPr>
              <a:t>Conclusion:</a:t>
            </a:r>
          </a:p>
          <a:p>
            <a:pPr marL="971550" lvl="1" indent="-514350">
              <a:buFont typeface="+mj-lt"/>
              <a:buAutoNum type="arabicPeriod"/>
            </a:pPr>
            <a:r>
              <a:rPr lang="en-US" sz="2400" dirty="0" smtClean="0">
                <a:solidFill>
                  <a:srgbClr val="C00000"/>
                </a:solidFill>
                <a:latin typeface="Arial Narrow" panose="020B0606020202030204" pitchFamily="34" charset="0"/>
              </a:rPr>
              <a:t>There is a Supreme being who created within man the attitudes of a higher being and worship</a:t>
            </a:r>
          </a:p>
          <a:p>
            <a:pPr marL="971550" lvl="1" indent="-514350">
              <a:buFont typeface="+mj-lt"/>
              <a:buAutoNum type="arabicPeriod"/>
            </a:pPr>
            <a:r>
              <a:rPr lang="en-US" sz="2400" dirty="0" smtClean="0">
                <a:solidFill>
                  <a:srgbClr val="C00000"/>
                </a:solidFill>
                <a:latin typeface="Arial Narrow" panose="020B0606020202030204" pitchFamily="34" charset="0"/>
              </a:rPr>
              <a:t>Acts 17:26-28</a:t>
            </a:r>
          </a:p>
        </p:txBody>
      </p:sp>
    </p:spTree>
    <p:extLst>
      <p:ext uri="{BB962C8B-B14F-4D97-AF65-F5344CB8AC3E}">
        <p14:creationId xmlns:p14="http://schemas.microsoft.com/office/powerpoint/2010/main" val="3500940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Evidence for God (Part 2)</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716692" y="3284084"/>
            <a:ext cx="8019535" cy="3023905"/>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Atheism’s “Non-Design” Response</a:t>
            </a:r>
          </a:p>
          <a:p>
            <a:pPr marL="400050" indent="-400050">
              <a:buFont typeface="+mj-lt"/>
              <a:buAutoNum type="romanUcPeriod"/>
            </a:pPr>
            <a:endParaRPr lang="en-US" sz="105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smtClean="0">
                <a:solidFill>
                  <a:prstClr val="black"/>
                </a:solidFill>
                <a:latin typeface="Baskerville Old Face" panose="02020602080505020303" pitchFamily="18" charset="0"/>
              </a:rPr>
              <a:t> Moral Argument</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Universal Belief in God</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Beliefs of Atheism</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24385201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5242" y="331334"/>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000" b="1" dirty="0" smtClean="0">
                <a:solidFill>
                  <a:prstClr val="black"/>
                </a:solidFill>
                <a:latin typeface="Baskerville Old Face" panose="02020602080505020303" pitchFamily="18" charset="0"/>
              </a:rPr>
              <a:t>Beliefs of Atheism</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392584" y="1292119"/>
            <a:ext cx="8562230" cy="3477875"/>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An atheist is a believer</a:t>
            </a:r>
          </a:p>
          <a:p>
            <a:pPr marL="971550" lvl="1" indent="-514350">
              <a:buFont typeface="+mj-lt"/>
              <a:buAutoNum type="arabicPeriod"/>
            </a:pPr>
            <a:r>
              <a:rPr lang="en-US" sz="2400" dirty="0" smtClean="0">
                <a:solidFill>
                  <a:srgbClr val="C00000"/>
                </a:solidFill>
                <a:latin typeface="Arial Narrow" panose="020B0606020202030204" pitchFamily="34" charset="0"/>
              </a:rPr>
              <a:t>Believes, but cannot prove that God does not exist</a:t>
            </a:r>
          </a:p>
          <a:p>
            <a:pPr marL="971550" lvl="1" indent="-514350">
              <a:buFont typeface="+mj-lt"/>
              <a:buAutoNum type="arabicPeriod"/>
            </a:pPr>
            <a:r>
              <a:rPr lang="en-US" sz="2400" dirty="0" smtClean="0">
                <a:solidFill>
                  <a:srgbClr val="C00000"/>
                </a:solidFill>
                <a:latin typeface="Arial Narrow" panose="020B0606020202030204" pitchFamily="34" charset="0"/>
              </a:rPr>
              <a:t>Believes in the eternal existence of matter</a:t>
            </a:r>
          </a:p>
          <a:p>
            <a:pPr marL="971550" lvl="1" indent="-514350">
              <a:buFont typeface="+mj-lt"/>
              <a:buAutoNum type="arabicPeriod"/>
            </a:pPr>
            <a:r>
              <a:rPr lang="en-US" sz="2400" dirty="0" smtClean="0">
                <a:solidFill>
                  <a:srgbClr val="C00000"/>
                </a:solidFill>
                <a:latin typeface="Arial Narrow" panose="020B0606020202030204" pitchFamily="34" charset="0"/>
              </a:rPr>
              <a:t>Believes in the spontaneous generation of life from non-life</a:t>
            </a:r>
          </a:p>
          <a:p>
            <a:pPr marL="971550" lvl="1" indent="-514350">
              <a:buFont typeface="+mj-lt"/>
              <a:buAutoNum type="arabicPeriod"/>
            </a:pPr>
            <a:r>
              <a:rPr lang="en-US" sz="2400" dirty="0" smtClean="0">
                <a:solidFill>
                  <a:srgbClr val="C00000"/>
                </a:solidFill>
                <a:latin typeface="Arial Narrow" panose="020B0606020202030204" pitchFamily="34" charset="0"/>
              </a:rPr>
              <a:t>Believes that order evidence in nature is the result of chance</a:t>
            </a:r>
          </a:p>
          <a:p>
            <a:pPr marL="971550" lvl="1" indent="-514350">
              <a:buFont typeface="+mj-lt"/>
              <a:buAutoNum type="arabicPeriod"/>
            </a:pPr>
            <a:r>
              <a:rPr lang="en-US" sz="2400" dirty="0" smtClean="0">
                <a:solidFill>
                  <a:srgbClr val="C00000"/>
                </a:solidFill>
                <a:latin typeface="Arial Narrow" panose="020B0606020202030204" pitchFamily="34" charset="0"/>
              </a:rPr>
              <a:t>Believes that consciousness arose out of non-conscious matter</a:t>
            </a:r>
          </a:p>
          <a:p>
            <a:pPr marL="971550" lvl="1" indent="-514350">
              <a:buFont typeface="+mj-lt"/>
              <a:buAutoNum type="arabicPeriod"/>
            </a:pPr>
            <a:r>
              <a:rPr lang="en-US" sz="2400" dirty="0" smtClean="0">
                <a:solidFill>
                  <a:srgbClr val="C00000"/>
                </a:solidFill>
                <a:latin typeface="Arial Narrow" panose="020B0606020202030204" pitchFamily="34" charset="0"/>
              </a:rPr>
              <a:t>Believes that man is a machine without responsibility for his conduct</a:t>
            </a:r>
          </a:p>
          <a:p>
            <a:pPr marL="971550" lvl="1" indent="-514350">
              <a:buFont typeface="+mj-lt"/>
              <a:buAutoNum type="arabicPeriod"/>
            </a:pPr>
            <a:r>
              <a:rPr lang="en-US" sz="2400" dirty="0" smtClean="0">
                <a:solidFill>
                  <a:srgbClr val="C00000"/>
                </a:solidFill>
                <a:latin typeface="Arial Narrow" panose="020B0606020202030204" pitchFamily="34" charset="0"/>
              </a:rPr>
              <a:t>Believes that man has no moral values</a:t>
            </a:r>
          </a:p>
        </p:txBody>
      </p:sp>
    </p:spTree>
    <p:extLst>
      <p:ext uri="{BB962C8B-B14F-4D97-AF65-F5344CB8AC3E}">
        <p14:creationId xmlns:p14="http://schemas.microsoft.com/office/powerpoint/2010/main" val="873970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5242" y="331334"/>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000" b="1" dirty="0" smtClean="0">
                <a:solidFill>
                  <a:prstClr val="black"/>
                </a:solidFill>
                <a:latin typeface="Baskerville Old Face" panose="02020602080505020303" pitchFamily="18" charset="0"/>
              </a:rPr>
              <a:t>Beliefs of Atheism</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392584" y="1292119"/>
            <a:ext cx="8562230" cy="954107"/>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An atheist is a believer</a:t>
            </a:r>
          </a:p>
          <a:p>
            <a:pPr marL="514350" indent="-514350">
              <a:buFontTx/>
              <a:buAutoNum type="alphaUcPeriod"/>
            </a:pPr>
            <a:r>
              <a:rPr lang="en-US" sz="2800" b="1" dirty="0" smtClean="0">
                <a:latin typeface="Arial Narrow" panose="020B0606020202030204" pitchFamily="34" charset="0"/>
              </a:rPr>
              <a:t>Contrasted views</a:t>
            </a:r>
            <a:endParaRPr lang="en-US" sz="2400" dirty="0" smtClean="0">
              <a:solidFill>
                <a:srgbClr val="C00000"/>
              </a:solidFill>
              <a:latin typeface="Arial Narrow" panose="020B0606020202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97584772"/>
              </p:ext>
            </p:extLst>
          </p:nvPr>
        </p:nvGraphicFramePr>
        <p:xfrm>
          <a:off x="545241" y="2340099"/>
          <a:ext cx="8019536" cy="4376035"/>
        </p:xfrm>
        <a:graphic>
          <a:graphicData uri="http://schemas.openxmlformats.org/drawingml/2006/table">
            <a:tbl>
              <a:tblPr firstRow="1" bandRow="1">
                <a:tableStyleId>{5C22544A-7EE6-4342-B048-85BDC9FD1C3A}</a:tableStyleId>
              </a:tblPr>
              <a:tblGrid>
                <a:gridCol w="4009768"/>
                <a:gridCol w="4009768"/>
              </a:tblGrid>
              <a:tr h="546023">
                <a:tc>
                  <a:txBody>
                    <a:bodyPr/>
                    <a:lstStyle/>
                    <a:p>
                      <a:pPr algn="ctr"/>
                      <a:r>
                        <a:rPr lang="en-US" sz="2800" b="1" dirty="0" smtClean="0">
                          <a:effectLst>
                            <a:outerShdw blurRad="38100" dist="38100" dir="2700000" algn="tl">
                              <a:srgbClr val="000000">
                                <a:alpha val="43137"/>
                              </a:srgbClr>
                            </a:outerShdw>
                          </a:effectLst>
                        </a:rPr>
                        <a:t>Christian / Theist</a:t>
                      </a:r>
                      <a:endParaRPr lang="en-US" sz="2800" b="1" dirty="0">
                        <a:effectLst>
                          <a:outerShdw blurRad="38100" dist="38100" dir="2700000" algn="tl">
                            <a:srgbClr val="000000">
                              <a:alpha val="43137"/>
                            </a:srgbClr>
                          </a:outerShdw>
                        </a:effectLst>
                      </a:endParaRPr>
                    </a:p>
                  </a:txBody>
                  <a:tcPr/>
                </a:tc>
                <a:tc>
                  <a:txBody>
                    <a:bodyPr/>
                    <a:lstStyle/>
                    <a:p>
                      <a:pPr algn="ctr"/>
                      <a:r>
                        <a:rPr lang="en-US" sz="2800" b="1" dirty="0" smtClean="0">
                          <a:effectLst>
                            <a:outerShdw blurRad="38100" dist="38100" dir="2700000" algn="tl">
                              <a:srgbClr val="000000">
                                <a:alpha val="43137"/>
                              </a:srgbClr>
                            </a:outerShdw>
                          </a:effectLst>
                        </a:rPr>
                        <a:t>Atheist / Skeptic</a:t>
                      </a:r>
                      <a:endParaRPr lang="en-US" sz="2800" b="1" dirty="0">
                        <a:effectLst>
                          <a:outerShdw blurRad="38100" dist="38100" dir="2700000" algn="tl">
                            <a:srgbClr val="000000">
                              <a:alpha val="43137"/>
                            </a:srgbClr>
                          </a:outerShdw>
                        </a:effectLst>
                      </a:endParaRPr>
                    </a:p>
                  </a:txBody>
                  <a:tcPr/>
                </a:tc>
              </a:tr>
              <a:tr h="546023">
                <a:tc>
                  <a:txBody>
                    <a:bodyPr/>
                    <a:lstStyle/>
                    <a:p>
                      <a:pPr algn="ctr"/>
                      <a:r>
                        <a:rPr lang="en-US" sz="2400" dirty="0" smtClean="0"/>
                        <a:t>God involved</a:t>
                      </a:r>
                      <a:r>
                        <a:rPr lang="en-US" sz="2400" baseline="0" dirty="0" smtClean="0"/>
                        <a:t> in history</a:t>
                      </a:r>
                      <a:endParaRPr lang="en-US" sz="2400" dirty="0"/>
                    </a:p>
                  </a:txBody>
                  <a:tcPr/>
                </a:tc>
                <a:tc>
                  <a:txBody>
                    <a:bodyPr/>
                    <a:lstStyle/>
                    <a:p>
                      <a:pPr algn="ctr"/>
                      <a:r>
                        <a:rPr lang="en-US" sz="2400" dirty="0" smtClean="0"/>
                        <a:t>No</a:t>
                      </a:r>
                      <a:r>
                        <a:rPr lang="en-US" sz="2400" baseline="0" dirty="0" smtClean="0"/>
                        <a:t> God (referee or umpire)</a:t>
                      </a:r>
                      <a:endParaRPr lang="en-US" sz="2400" dirty="0"/>
                    </a:p>
                  </a:txBody>
                  <a:tcPr/>
                </a:tc>
              </a:tr>
              <a:tr h="546023">
                <a:tc>
                  <a:txBody>
                    <a:bodyPr/>
                    <a:lstStyle/>
                    <a:p>
                      <a:pPr algn="ctr"/>
                      <a:r>
                        <a:rPr lang="en-US" sz="2400" dirty="0" smtClean="0"/>
                        <a:t>Man is in God’s image</a:t>
                      </a:r>
                      <a:endParaRPr lang="en-US" sz="2400" dirty="0"/>
                    </a:p>
                  </a:txBody>
                  <a:tcPr/>
                </a:tc>
                <a:tc>
                  <a:txBody>
                    <a:bodyPr/>
                    <a:lstStyle/>
                    <a:p>
                      <a:pPr algn="ctr"/>
                      <a:r>
                        <a:rPr lang="en-US" sz="2400" dirty="0" smtClean="0"/>
                        <a:t>Man</a:t>
                      </a:r>
                      <a:r>
                        <a:rPr lang="en-US" sz="2400" baseline="0" dirty="0" smtClean="0"/>
                        <a:t> is a graduate beast</a:t>
                      </a:r>
                    </a:p>
                  </a:txBody>
                  <a:tcPr/>
                </a:tc>
              </a:tr>
              <a:tr h="546023">
                <a:tc>
                  <a:txBody>
                    <a:bodyPr/>
                    <a:lstStyle/>
                    <a:p>
                      <a:pPr algn="ctr"/>
                      <a:r>
                        <a:rPr lang="en-US" sz="2400" dirty="0" smtClean="0"/>
                        <a:t>God is the</a:t>
                      </a:r>
                      <a:r>
                        <a:rPr lang="en-US" sz="2400" baseline="0" dirty="0" smtClean="0"/>
                        <a:t> authority</a:t>
                      </a:r>
                      <a:endParaRPr lang="en-US" sz="2400" dirty="0"/>
                    </a:p>
                  </a:txBody>
                  <a:tcPr/>
                </a:tc>
                <a:tc>
                  <a:txBody>
                    <a:bodyPr/>
                    <a:lstStyle/>
                    <a:p>
                      <a:pPr algn="ctr"/>
                      <a:r>
                        <a:rPr lang="en-US" sz="2400" dirty="0" smtClean="0"/>
                        <a:t>Man is the highest</a:t>
                      </a:r>
                      <a:r>
                        <a:rPr lang="en-US" sz="2400" baseline="0" dirty="0" smtClean="0"/>
                        <a:t> authority</a:t>
                      </a:r>
                      <a:endParaRPr lang="en-US" sz="2400" dirty="0"/>
                    </a:p>
                  </a:txBody>
                  <a:tcPr/>
                </a:tc>
              </a:tr>
              <a:tr h="546023">
                <a:tc>
                  <a:txBody>
                    <a:bodyPr/>
                    <a:lstStyle/>
                    <a:p>
                      <a:pPr algn="ctr"/>
                      <a:r>
                        <a:rPr lang="en-US" sz="2400" dirty="0" smtClean="0"/>
                        <a:t>God’s word is standard</a:t>
                      </a:r>
                      <a:endParaRPr lang="en-US" sz="2400" dirty="0"/>
                    </a:p>
                  </a:txBody>
                  <a:tcPr/>
                </a:tc>
                <a:tc>
                  <a:txBody>
                    <a:bodyPr/>
                    <a:lstStyle/>
                    <a:p>
                      <a:pPr algn="ctr"/>
                      <a:r>
                        <a:rPr lang="en-US" sz="2400" dirty="0" smtClean="0"/>
                        <a:t>Truth is relative (no right or wrong)</a:t>
                      </a:r>
                      <a:endParaRPr lang="en-US" sz="2400" dirty="0"/>
                    </a:p>
                  </a:txBody>
                  <a:tcPr/>
                </a:tc>
              </a:tr>
              <a:tr h="546023">
                <a:tc>
                  <a:txBody>
                    <a:bodyPr/>
                    <a:lstStyle/>
                    <a:p>
                      <a:pPr algn="ctr"/>
                      <a:r>
                        <a:rPr lang="en-US" sz="2400" dirty="0" smtClean="0"/>
                        <a:t>God created universe</a:t>
                      </a:r>
                      <a:endParaRPr lang="en-US" sz="2400" dirty="0"/>
                    </a:p>
                  </a:txBody>
                  <a:tcPr/>
                </a:tc>
                <a:tc>
                  <a:txBody>
                    <a:bodyPr/>
                    <a:lstStyle/>
                    <a:p>
                      <a:pPr algn="ctr"/>
                      <a:r>
                        <a:rPr lang="en-US" sz="2400" dirty="0" smtClean="0"/>
                        <a:t>Universe happened by</a:t>
                      </a:r>
                      <a:r>
                        <a:rPr lang="en-US" sz="2400" baseline="0" dirty="0" smtClean="0"/>
                        <a:t> chance</a:t>
                      </a:r>
                      <a:endParaRPr lang="en-US" sz="2400" dirty="0"/>
                    </a:p>
                  </a:txBody>
                  <a:tcPr/>
                </a:tc>
              </a:tr>
              <a:tr h="546023">
                <a:tc>
                  <a:txBody>
                    <a:bodyPr/>
                    <a:lstStyle/>
                    <a:p>
                      <a:pPr algn="ctr"/>
                      <a:r>
                        <a:rPr lang="en-US" sz="2400" dirty="0" smtClean="0"/>
                        <a:t>Man is a worshipping being</a:t>
                      </a:r>
                      <a:endParaRPr lang="en-US" sz="2400" dirty="0"/>
                    </a:p>
                  </a:txBody>
                  <a:tcPr/>
                </a:tc>
                <a:tc>
                  <a:txBody>
                    <a:bodyPr/>
                    <a:lstStyle/>
                    <a:p>
                      <a:pPr algn="ctr"/>
                      <a:r>
                        <a:rPr lang="en-US" sz="2400" dirty="0" smtClean="0"/>
                        <a:t>Desire to worship is sign of immaturity</a:t>
                      </a:r>
                      <a:endParaRPr lang="en-US" sz="2400" dirty="0"/>
                    </a:p>
                  </a:txBody>
                  <a:tcPr/>
                </a:tc>
              </a:tr>
            </a:tbl>
          </a:graphicData>
        </a:graphic>
      </p:graphicFrame>
    </p:spTree>
    <p:extLst>
      <p:ext uri="{BB962C8B-B14F-4D97-AF65-F5344CB8AC3E}">
        <p14:creationId xmlns:p14="http://schemas.microsoft.com/office/powerpoint/2010/main" val="976543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Evidence for God (Part 2)</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716692" y="3284084"/>
            <a:ext cx="8019535" cy="3023905"/>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Atheism’s “Non-Design” Response</a:t>
            </a:r>
          </a:p>
          <a:p>
            <a:pPr marL="400050" indent="-400050">
              <a:buFont typeface="+mj-lt"/>
              <a:buAutoNum type="romanUcPeriod"/>
            </a:pPr>
            <a:endParaRPr lang="en-US" sz="105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smtClean="0">
                <a:solidFill>
                  <a:prstClr val="black"/>
                </a:solidFill>
                <a:latin typeface="Baskerville Old Face" panose="02020602080505020303" pitchFamily="18" charset="0"/>
              </a:rPr>
              <a:t> Moral Argument</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Universal Belief in God</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Beliefs of Atheism</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2915086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3497</TotalTime>
  <Words>2070</Words>
  <Application>Microsoft Office PowerPoint</Application>
  <PresentationFormat>On-screen Show (4:3)</PresentationFormat>
  <Paragraphs>222</Paragraphs>
  <Slides>30</Slides>
  <Notes>4</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30</vt:i4>
      </vt:variant>
    </vt:vector>
  </HeadingPairs>
  <TitlesOfParts>
    <vt:vector size="41" baseType="lpstr">
      <vt:lpstr>Arial Narrow</vt:lpstr>
      <vt:lpstr>Calibri</vt:lpstr>
      <vt:lpstr>Wingdings</vt:lpstr>
      <vt:lpstr>Segoe Script</vt:lpstr>
      <vt:lpstr>Arial</vt:lpstr>
      <vt:lpstr>Baskerville Old Face</vt:lpstr>
      <vt:lpstr>Calibri Light</vt:lpstr>
      <vt:lpstr>Office Theme</vt:lpstr>
      <vt:lpstr>2_Office Theme</vt:lpstr>
      <vt:lpstr>1_Office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66</cp:revision>
  <cp:lastPrinted>2015-11-15T21:22:00Z</cp:lastPrinted>
  <dcterms:created xsi:type="dcterms:W3CDTF">2015-11-09T14:41:00Z</dcterms:created>
  <dcterms:modified xsi:type="dcterms:W3CDTF">2015-11-23T03:34:54Z</dcterms:modified>
</cp:coreProperties>
</file>