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708" r:id="rId4"/>
    <p:sldMasterId id="2147483763" r:id="rId5"/>
    <p:sldMasterId id="2147483775" r:id="rId6"/>
  </p:sldMasterIdLst>
  <p:notesMasterIdLst>
    <p:notesMasterId r:id="rId44"/>
  </p:notesMasterIdLst>
  <p:handoutMasterIdLst>
    <p:handoutMasterId r:id="rId45"/>
  </p:handoutMasterIdLst>
  <p:sldIdLst>
    <p:sldId id="256" r:id="rId7"/>
    <p:sldId id="328" r:id="rId8"/>
    <p:sldId id="339" r:id="rId9"/>
    <p:sldId id="551" r:id="rId10"/>
    <p:sldId id="561" r:id="rId11"/>
    <p:sldId id="575" r:id="rId12"/>
    <p:sldId id="574" r:id="rId13"/>
    <p:sldId id="507" r:id="rId14"/>
    <p:sldId id="493" r:id="rId15"/>
    <p:sldId id="557" r:id="rId16"/>
    <p:sldId id="583" r:id="rId17"/>
    <p:sldId id="554" r:id="rId18"/>
    <p:sldId id="555" r:id="rId19"/>
    <p:sldId id="556" r:id="rId20"/>
    <p:sldId id="541" r:id="rId21"/>
    <p:sldId id="546" r:id="rId22"/>
    <p:sldId id="558" r:id="rId23"/>
    <p:sldId id="542" r:id="rId24"/>
    <p:sldId id="547" r:id="rId25"/>
    <p:sldId id="559" r:id="rId26"/>
    <p:sldId id="560" r:id="rId27"/>
    <p:sldId id="543" r:id="rId28"/>
    <p:sldId id="548" r:id="rId29"/>
    <p:sldId id="565" r:id="rId30"/>
    <p:sldId id="566" r:id="rId31"/>
    <p:sldId id="567" r:id="rId32"/>
    <p:sldId id="562" r:id="rId33"/>
    <p:sldId id="564" r:id="rId34"/>
    <p:sldId id="568" r:id="rId35"/>
    <p:sldId id="569" r:id="rId36"/>
    <p:sldId id="544" r:id="rId37"/>
    <p:sldId id="549" r:id="rId38"/>
    <p:sldId id="570" r:id="rId39"/>
    <p:sldId id="571" r:id="rId40"/>
    <p:sldId id="572" r:id="rId41"/>
    <p:sldId id="573" r:id="rId42"/>
    <p:sldId id="563" r:id="rId43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Calibri Light" panose="020F0302020204030204" pitchFamily="34" charset="0"/>
      <p:regular r:id="rId50"/>
      <p:italic r:id="rId51"/>
    </p:embeddedFont>
    <p:embeddedFont>
      <p:font typeface="Arial Narrow" panose="020B0606020202030204" pitchFamily="34" charset="0"/>
      <p:regular r:id="rId52"/>
      <p:bold r:id="rId53"/>
      <p:italic r:id="rId54"/>
      <p:boldItalic r:id="rId55"/>
    </p:embeddedFont>
    <p:embeddedFont>
      <p:font typeface="Microsoft Sans Serif" panose="020B0604020202020204" pitchFamily="34" charset="0"/>
      <p:regular r:id="rId56"/>
    </p:embeddedFont>
    <p:embeddedFont>
      <p:font typeface="Baskerville Old Face" panose="02020602080505020303" pitchFamily="18" charset="0"/>
      <p:regular r:id="rId57"/>
    </p:embeddedFont>
    <p:embeddedFont>
      <p:font typeface="AR ESSENCE" panose="02000000000000000000" pitchFamily="2" charset="0"/>
      <p:regular r:id="rId58"/>
    </p:embeddedFont>
    <p:embeddedFont>
      <p:font typeface="Segoe Script" panose="020B0504020000000003" pitchFamily="34" charset="0"/>
      <p:regular r:id="rId59"/>
      <p:bold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00"/>
    <a:srgbClr val="FF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6" autoAdjust="0"/>
    <p:restoredTop sz="92169" autoAdjust="0"/>
  </p:normalViewPr>
  <p:slideViewPr>
    <p:cSldViewPr snapToGrid="0">
      <p:cViewPr varScale="1">
        <p:scale>
          <a:sx n="47" d="100"/>
          <a:sy n="47" d="100"/>
        </p:scale>
        <p:origin x="1184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63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font" Target="fonts/font9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61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Relationship Id="rId60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64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font" Target="fonts/font1.fntdata"/><Relationship Id="rId59" Type="http://schemas.openxmlformats.org/officeDocument/2006/relationships/font" Target="fonts/font1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3CEB3-008C-4789-B446-44CEBEDEF5F4}" type="datetimeFigureOut">
              <a:rPr lang="en-US" smtClean="0"/>
              <a:t>1/17/2016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46377C-B6AF-4488-8A2B-E244952F90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787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296011-8C14-46E7-BED3-E866FDEA90AC}" type="datetimeFigureOut">
              <a:rPr lang="en-US" smtClean="0"/>
              <a:t>1/17/2016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B2E99-6815-4E3E-8BD8-788906D9713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859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E6906A-1688-48FE-8FF4-89945DD72D5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66636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E6906A-1688-48FE-8FF4-89945DD72D5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98629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E6906A-1688-48FE-8FF4-89945DD72D5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01761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4800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44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8354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1/17/2016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8191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1/17/2016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8890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1/17/2016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8748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1/17/2016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0633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1/17/2016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9295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1/17/2016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3583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289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1912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8014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7008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2657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1825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819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8774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3522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787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4709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148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2919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3199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4226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2956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2595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5499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1148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0600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76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5330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6370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5907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7918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4205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0207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0179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4490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110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3761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8826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8383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0123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4906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50ACC7-3908-4E49-80D3-73D7F0FDBF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1/17/2016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2FA3C6-7C60-430F-B028-42B5104B86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13350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50ACC7-3908-4E49-80D3-73D7F0FDBF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1/17/2016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2FA3C6-7C60-430F-B028-42B5104B86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0325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50ACC7-3908-4E49-80D3-73D7F0FDBF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1/17/2016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2FA3C6-7C60-430F-B028-42B5104B86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7993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50ACC7-3908-4E49-80D3-73D7F0FDBF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1/17/2016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2FA3C6-7C60-430F-B028-42B5104B86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33762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50ACC7-3908-4E49-80D3-73D7F0FDBF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1/17/2016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2FA3C6-7C60-430F-B028-42B5104B86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88681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50ACC7-3908-4E49-80D3-73D7F0FDBF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1/17/2016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2FA3C6-7C60-430F-B028-42B5104B86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69057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50ACC7-3908-4E49-80D3-73D7F0FDBF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1/17/2016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2FA3C6-7C60-430F-B028-42B5104B86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91410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50ACC7-3908-4E49-80D3-73D7F0FDBF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1/17/2016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2FA3C6-7C60-430F-B028-42B5104B86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96472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50ACC7-3908-4E49-80D3-73D7F0FDBF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1/17/2016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2FA3C6-7C60-430F-B028-42B5104B86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50671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50ACC7-3908-4E49-80D3-73D7F0FDBF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1/17/2016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2FA3C6-7C60-430F-B028-42B5104B86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49414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50ACC7-3908-4E49-80D3-73D7F0FDBF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1/17/2016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2FA3C6-7C60-430F-B028-42B5104B86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86625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7227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447800"/>
            <a:ext cx="7315200" cy="4267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7045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40640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447800"/>
            <a:ext cx="3581400" cy="4267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447800"/>
            <a:ext cx="3581400" cy="4267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8492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257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426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13653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45099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85263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447800"/>
            <a:ext cx="7315200" cy="4267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230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19075"/>
            <a:ext cx="2181225" cy="54959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8125" y="219075"/>
            <a:ext cx="6391275" cy="54959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927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gif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914C9-4353-4C01-B4FC-FA857D9AB6FB}" type="datetimeFigureOut">
              <a:rPr lang="en-US" smtClean="0"/>
              <a:t>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 descr="http://img.docstoccdn.com/thumb/orig/414808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269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 descr="defense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45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 descr="age_ofthe_earth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37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1274E-D35D-474F-BAAA-112E7EBFA8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89173-4896-4A87-9DDE-ACCAC9A138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 descr="earth1.gif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447800" y="304800"/>
            <a:ext cx="6248400" cy="6192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1894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0ACC7-3908-4E49-80D3-73D7F0FDBF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1/17/2016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2FA3C6-7C60-430F-B028-42B5104B86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66" y="0"/>
            <a:ext cx="91636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194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455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2">
                        <a:gamma/>
                        <a:tint val="26667"/>
                        <a:invGamma/>
                      </a:schemeClr>
                    </a:gs>
                    <a:gs pos="100000">
                      <a:schemeClr val="bg2">
                        <a:alpha val="14999"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 userDrawn="1"/>
        </p:nvCxnSpPr>
        <p:spPr bwMode="auto">
          <a:xfrm>
            <a:off x="2045537" y="0"/>
            <a:ext cx="1" cy="685800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381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25873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janiczek.com/wp-content/uploads/Evidenc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3" r="15633"/>
          <a:stretch/>
        </p:blipFill>
        <p:spPr bwMode="auto">
          <a:xfrm>
            <a:off x="315685" y="315688"/>
            <a:ext cx="3614057" cy="3320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406951" y="746648"/>
            <a:ext cx="27190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skerville Old Face" panose="02020602080505020303" pitchFamily="18" charset="0"/>
              </a:rPr>
              <a:t>For Faith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7457" y="228600"/>
            <a:ext cx="8512629" cy="6346371"/>
          </a:xfrm>
          <a:prstGeom prst="rect">
            <a:avLst/>
          </a:prstGeom>
          <a:noFill/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71256" y="2018936"/>
            <a:ext cx="468085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Evidence for God part 1 (11-15)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Evidence for God part 2 (11-22)</a:t>
            </a:r>
            <a:endParaRPr lang="en-US" sz="2400" dirty="0"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The Problem of Evil (11-29)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The Bible and Science (12-06)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Creation (12-13)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Evolution (12-20)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The Genesis Flood (12-27)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Archaeology (01-03)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Historical Jesus (01-10)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The Resurrection of Christ (01-17)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smtClean="0">
                <a:latin typeface="Arial Narrow" panose="020B0606020202030204" pitchFamily="34" charset="0"/>
              </a:rPr>
              <a:t>Inspiration of Scripture (01-24)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smtClean="0">
                <a:latin typeface="Arial Narrow" panose="020B0606020202030204" pitchFamily="34" charset="0"/>
              </a:rPr>
              <a:t>Canon and the Apocrypha (02-07)</a:t>
            </a:r>
          </a:p>
        </p:txBody>
      </p:sp>
      <p:sp>
        <p:nvSpPr>
          <p:cNvPr id="5" name="Snip Diagonal Corner Rectangle 4"/>
          <p:cNvSpPr/>
          <p:nvPr/>
        </p:nvSpPr>
        <p:spPr>
          <a:xfrm>
            <a:off x="740229" y="3105644"/>
            <a:ext cx="2394856" cy="3026228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Sunday Evening</a:t>
            </a:r>
          </a:p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Studies</a:t>
            </a:r>
          </a:p>
          <a:p>
            <a:pPr algn="ctr"/>
            <a:endParaRPr lang="en-US" sz="22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n-US" sz="2200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Designed to build and strengthen</a:t>
            </a:r>
          </a:p>
          <a:p>
            <a:pPr algn="ctr"/>
            <a:r>
              <a:rPr lang="en-US" sz="2200" i="1" dirty="0">
                <a:solidFill>
                  <a:schemeClr val="tx1"/>
                </a:solidFill>
                <a:latin typeface="Arial Narrow" panose="020B0606020202030204" pitchFamily="34" charset="0"/>
              </a:rPr>
              <a:t>r</a:t>
            </a:r>
            <a:r>
              <a:rPr lang="en-US" sz="2200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eal faith</a:t>
            </a:r>
            <a:endParaRPr lang="en-US" sz="2200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Folded Corner 5"/>
          <p:cNvSpPr/>
          <p:nvPr/>
        </p:nvSpPr>
        <p:spPr>
          <a:xfrm rot="709574">
            <a:off x="5986743" y="241220"/>
            <a:ext cx="1513037" cy="1754824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70C0"/>
                </a:solidFill>
                <a:latin typeface="Segoe Script" panose="020B0504020000000003" pitchFamily="34" charset="0"/>
              </a:rPr>
              <a:t>Is there real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  <a:latin typeface="Segoe Script" panose="020B0504020000000003" pitchFamily="34" charset="0"/>
              </a:rPr>
              <a:t>evidence for believing?</a:t>
            </a:r>
            <a:endParaRPr lang="en-US" dirty="0">
              <a:solidFill>
                <a:srgbClr val="0070C0"/>
              </a:solidFill>
              <a:latin typeface="Segoe Script" panose="020B050402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2734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0804" y="593078"/>
            <a:ext cx="27190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skerville Old Face" panose="02020602080505020303" pitchFamily="18" charset="0"/>
              </a:rPr>
              <a:t>For Faith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7457" y="228600"/>
            <a:ext cx="8512629" cy="6346371"/>
          </a:xfrm>
          <a:prstGeom prst="rect">
            <a:avLst/>
          </a:prstGeom>
          <a:noFill/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 descr="https://scontent-atl3-1.xx.fbcdn.net/hphotos-xla1/t31.0-8/s720x720/323877_1768878641443_6922023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879" y="475402"/>
            <a:ext cx="2058292" cy="28832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353065" y="3401785"/>
            <a:ext cx="53506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Daniel H. King, Ph.D.</a:t>
            </a:r>
          </a:p>
          <a:p>
            <a:pPr algn="ctr"/>
            <a:r>
              <a:rPr lang="en-US" sz="1400" i="1" dirty="0" smtClean="0">
                <a:latin typeface="Baskerville Old Face" panose="02020602080505020303" pitchFamily="18" charset="0"/>
              </a:rPr>
              <a:t>(Old Testament Studies &amp; Biblical Languages)</a:t>
            </a:r>
            <a:endParaRPr lang="en-US" sz="1400" i="1" dirty="0"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8981" y="4236862"/>
            <a:ext cx="80611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9:00 AM: </a:t>
            </a:r>
            <a:r>
              <a:rPr lang="en-US" sz="3200" b="1" i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Plenary Inspiration of the Scriptures</a:t>
            </a:r>
          </a:p>
          <a:p>
            <a:r>
              <a:rPr lang="en-US" sz="32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9:50 AM: </a:t>
            </a:r>
            <a:r>
              <a:rPr lang="en-US" sz="3200" b="1" i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The Canonization of the Scriptures</a:t>
            </a:r>
          </a:p>
          <a:p>
            <a:r>
              <a:rPr lang="en-US" sz="32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5:30  PM: </a:t>
            </a:r>
            <a:r>
              <a:rPr lang="en-US" sz="3200" b="1" i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The Apocrypha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5041" y="3407116"/>
            <a:ext cx="3019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Baskerville Old Face" panose="02020602080505020303" pitchFamily="18" charset="0"/>
              </a:rPr>
              <a:t>February 7, </a:t>
            </a:r>
            <a:r>
              <a:rPr lang="en-US" sz="3200" b="1" dirty="0" smtClean="0">
                <a:latin typeface="Baskerville Old Face" panose="02020602080505020303" pitchFamily="18" charset="0"/>
              </a:rPr>
              <a:t>2015</a:t>
            </a:r>
            <a:endParaRPr lang="en-US" sz="3200" b="1" dirty="0">
              <a:latin typeface="Baskerville Old Face" panose="02020602080505020303" pitchFamily="18" charset="0"/>
            </a:endParaRPr>
          </a:p>
        </p:txBody>
      </p:sp>
      <p:pic>
        <p:nvPicPr>
          <p:cNvPr id="1026" name="Picture 2" descr="http://janiczek.com/wp-content/uploads/Evidence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3" r="15633"/>
          <a:stretch/>
        </p:blipFill>
        <p:spPr bwMode="auto">
          <a:xfrm>
            <a:off x="337457" y="148271"/>
            <a:ext cx="3614057" cy="3320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8983" y="6139976"/>
            <a:ext cx="86974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Baskerville Old Face" panose="02020602080505020303" pitchFamily="18" charset="0"/>
              </a:rPr>
              <a:t>El Bethel Church of Christ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♦</a:t>
            </a:r>
            <a:r>
              <a:rPr lang="en-US" sz="2000" b="1" dirty="0" smtClean="0">
                <a:latin typeface="Baskerville Old Face" panose="02020602080505020303" pitchFamily="18" charset="0"/>
              </a:rPr>
              <a:t> 1801 Highway 41-A North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♦</a:t>
            </a:r>
            <a:r>
              <a:rPr lang="en-US" sz="2000" b="1" dirty="0" smtClean="0">
                <a:latin typeface="Baskerville Old Face" panose="02020602080505020303" pitchFamily="18" charset="0"/>
              </a:rPr>
              <a:t> Shelbyville, TN 37160</a:t>
            </a:r>
            <a:endParaRPr lang="en-US" sz="2000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7156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janiczek.com/wp-content/uploads/Eviden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520" y="0"/>
            <a:ext cx="4773864" cy="298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85382" y="311219"/>
            <a:ext cx="27190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Baskerville Old Face" panose="02020602080505020303" pitchFamily="18" charset="0"/>
              </a:rPr>
              <a:t>For Faith</a:t>
            </a:r>
            <a:endParaRPr lang="en-US" sz="5400" b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0195" y="1822861"/>
            <a:ext cx="7747685" cy="76944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i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Baskerville Old Face" panose="02020602080505020303" pitchFamily="18" charset="0"/>
              </a:rPr>
              <a:t>Resurrection of Christ</a:t>
            </a:r>
            <a:endParaRPr lang="en-US" sz="4400" b="1" i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137" y="3372943"/>
            <a:ext cx="21008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</a:rPr>
              <a:t>If Jesus was raised from the dead:</a:t>
            </a:r>
            <a:endParaRPr kumimoji="0" lang="en-US" sz="3600" b="0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307953" y="2774505"/>
            <a:ext cx="3733800" cy="1143000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God Is….</a:t>
            </a:r>
          </a:p>
        </p:txBody>
      </p:sp>
      <p:sp>
        <p:nvSpPr>
          <p:cNvPr id="9" name="Oval 8"/>
          <p:cNvSpPr/>
          <p:nvPr/>
        </p:nvSpPr>
        <p:spPr bwMode="auto">
          <a:xfrm>
            <a:off x="3477229" y="3571977"/>
            <a:ext cx="3733800" cy="1143000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Jesus is Son of God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4467829" y="4527105"/>
            <a:ext cx="3733800" cy="1143000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Word is True</a:t>
            </a:r>
          </a:p>
        </p:txBody>
      </p:sp>
      <p:sp>
        <p:nvSpPr>
          <p:cNvPr id="11" name="Oval 10"/>
          <p:cNvSpPr/>
          <p:nvPr/>
        </p:nvSpPr>
        <p:spPr bwMode="auto">
          <a:xfrm>
            <a:off x="5306029" y="5365305"/>
            <a:ext cx="3733800" cy="1143000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“Hub” of Gospel</a:t>
            </a:r>
          </a:p>
        </p:txBody>
      </p:sp>
    </p:spTree>
    <p:extLst>
      <p:ext uri="{BB962C8B-B14F-4D97-AF65-F5344CB8AC3E}">
        <p14:creationId xmlns:p14="http://schemas.microsoft.com/office/powerpoint/2010/main" val="40388201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9112" y="31045"/>
            <a:ext cx="359831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Resurrection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 at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Heart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 all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Believe</a:t>
            </a:r>
          </a:p>
        </p:txBody>
      </p:sp>
      <p:pic>
        <p:nvPicPr>
          <p:cNvPr id="11" name="Picture 2" descr="http://www.jennysmith.net/sites/default/files/images/cg_clipart/cg_wagon-wheel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93" t="6727" r="5105" b="8223"/>
          <a:stretch/>
        </p:blipFill>
        <p:spPr bwMode="auto">
          <a:xfrm>
            <a:off x="2242723" y="0"/>
            <a:ext cx="68870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 bwMode="auto">
          <a:xfrm>
            <a:off x="6324600" y="3276600"/>
            <a:ext cx="2438400" cy="3810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Our Faith</a:t>
            </a:r>
          </a:p>
        </p:txBody>
      </p:sp>
      <p:sp>
        <p:nvSpPr>
          <p:cNvPr id="14" name="Rectangle 13"/>
          <p:cNvSpPr/>
          <p:nvPr/>
        </p:nvSpPr>
        <p:spPr bwMode="auto">
          <a:xfrm rot="18934445">
            <a:off x="5728447" y="1944229"/>
            <a:ext cx="2438400" cy="3810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Preaching</a:t>
            </a:r>
          </a:p>
        </p:txBody>
      </p:sp>
      <p:sp>
        <p:nvSpPr>
          <p:cNvPr id="15" name="Rectangle 14"/>
          <p:cNvSpPr/>
          <p:nvPr/>
        </p:nvSpPr>
        <p:spPr bwMode="auto">
          <a:xfrm rot="2857382">
            <a:off x="5728448" y="4705837"/>
            <a:ext cx="2438400" cy="3810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Witnessing</a:t>
            </a:r>
          </a:p>
        </p:txBody>
      </p:sp>
      <p:sp>
        <p:nvSpPr>
          <p:cNvPr id="16" name="Rectangle 15"/>
          <p:cNvSpPr/>
          <p:nvPr/>
        </p:nvSpPr>
        <p:spPr bwMode="auto">
          <a:xfrm rot="18825659">
            <a:off x="2885847" y="4664595"/>
            <a:ext cx="2438400" cy="3810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Hope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for Dead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283372" y="3218793"/>
            <a:ext cx="2438400" cy="3810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Our Hope</a:t>
            </a:r>
          </a:p>
        </p:txBody>
      </p:sp>
      <p:sp>
        <p:nvSpPr>
          <p:cNvPr id="18" name="Rectangle 17"/>
          <p:cNvSpPr/>
          <p:nvPr/>
        </p:nvSpPr>
        <p:spPr bwMode="auto">
          <a:xfrm rot="2881786">
            <a:off x="3081631" y="1823638"/>
            <a:ext cx="2438400" cy="3810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Christ’s Deity</a:t>
            </a:r>
          </a:p>
        </p:txBody>
      </p:sp>
      <p:sp>
        <p:nvSpPr>
          <p:cNvPr id="19" name="Oval 18"/>
          <p:cNvSpPr/>
          <p:nvPr/>
        </p:nvSpPr>
        <p:spPr bwMode="auto">
          <a:xfrm>
            <a:off x="4724400" y="2667000"/>
            <a:ext cx="1600200" cy="16002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Res. Of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Christ</a:t>
            </a:r>
          </a:p>
        </p:txBody>
      </p:sp>
      <p:sp>
        <p:nvSpPr>
          <p:cNvPr id="20" name="Rectangle 19"/>
          <p:cNvSpPr/>
          <p:nvPr/>
        </p:nvSpPr>
        <p:spPr bwMode="auto">
          <a:xfrm rot="16200000">
            <a:off x="4395873" y="1271673"/>
            <a:ext cx="2438400" cy="352253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Christ’s Work</a:t>
            </a:r>
          </a:p>
        </p:txBody>
      </p:sp>
      <p:sp>
        <p:nvSpPr>
          <p:cNvPr id="21" name="Rectangle 20"/>
          <p:cNvSpPr/>
          <p:nvPr/>
        </p:nvSpPr>
        <p:spPr bwMode="auto">
          <a:xfrm rot="5400000">
            <a:off x="4276553" y="5249917"/>
            <a:ext cx="2438400" cy="3810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Rem. of  Sins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3455" y="6136034"/>
            <a:ext cx="329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1 Cor. 15:14-18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7653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97824">
            <a:off x="647480" y="641710"/>
            <a:ext cx="6851072" cy="5110486"/>
          </a:xfrm>
          <a:prstGeom prst="rect">
            <a:avLst/>
          </a:prstGeom>
          <a:ln w="28575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6145619" y="223283"/>
            <a:ext cx="29983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Historical </a:t>
            </a:r>
          </a:p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Accuracy</a:t>
            </a:r>
          </a:p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 NT</a:t>
            </a:r>
          </a:p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Documents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2776727" cy="461665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Lesson 9</a:t>
            </a:r>
            <a:endParaRPr lang="en-US" sz="24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47953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02980">
            <a:off x="579481" y="653051"/>
            <a:ext cx="7022984" cy="527748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145619" y="223283"/>
            <a:ext cx="29983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Historical </a:t>
            </a:r>
          </a:p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Accuracy</a:t>
            </a:r>
          </a:p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 NT</a:t>
            </a:r>
          </a:p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Documents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2776727" cy="461665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Lesson 9</a:t>
            </a:r>
            <a:endParaRPr lang="en-US" sz="24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17043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42400">
            <a:off x="508207" y="803821"/>
            <a:ext cx="7016723" cy="5254346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145619" y="223283"/>
            <a:ext cx="29983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Historical </a:t>
            </a:r>
          </a:p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Accuracy</a:t>
            </a:r>
          </a:p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 NT</a:t>
            </a:r>
          </a:p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Documents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2776727" cy="461665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Lesson 9</a:t>
            </a:r>
            <a:endParaRPr lang="en-US" sz="24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62188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janiczek.com/wp-content/uploads/Eviden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520" y="0"/>
            <a:ext cx="4773864" cy="298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85382" y="311219"/>
            <a:ext cx="27190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Baskerville Old Face" panose="02020602080505020303" pitchFamily="18" charset="0"/>
              </a:rPr>
              <a:t>For Faith</a:t>
            </a:r>
            <a:endParaRPr lang="en-US" sz="5400" b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0195" y="1822861"/>
            <a:ext cx="7747685" cy="76944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i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Baskerville Old Face" panose="02020602080505020303" pitchFamily="18" charset="0"/>
              </a:rPr>
              <a:t>Resurrection of Christ</a:t>
            </a:r>
            <a:endParaRPr lang="en-US" sz="4400" b="1" i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34926" y="2994298"/>
            <a:ext cx="735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spcAft>
                <a:spcPts val="600"/>
              </a:spcAft>
              <a:buFont typeface="+mj-lt"/>
              <a:buAutoNum type="romanUcPeriod"/>
            </a:pP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 The Empty Tomb</a:t>
            </a:r>
            <a:endParaRPr lang="en-US" sz="4000" b="1" dirty="0">
              <a:solidFill>
                <a:prstClr val="black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237" y="5209953"/>
            <a:ext cx="2140824" cy="12622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6083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The Empty Tomb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3817" y="1446028"/>
            <a:ext cx="801953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 smtClean="0">
                <a:latin typeface="Arial Narrow" panose="020B0606020202030204" pitchFamily="34" charset="0"/>
              </a:rPr>
              <a:t>Fact That the Tomb is Empty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Matt. 28:6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Luke 24:3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Admitted by all</a:t>
            </a:r>
            <a:endParaRPr lang="en-US" sz="2400" dirty="0">
              <a:latin typeface="Arial Narrow" panose="020B0606020202030204" pitchFamily="34" charset="0"/>
            </a:endParaRPr>
          </a:p>
        </p:txBody>
      </p:sp>
      <p:pic>
        <p:nvPicPr>
          <p:cNvPr id="5" name="Picture 4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528" y="1552353"/>
            <a:ext cx="2140824" cy="12622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5336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The Empty Tomb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3816" y="1456662"/>
            <a:ext cx="801953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 smtClean="0">
                <a:latin typeface="Arial Narrow" panose="020B0606020202030204" pitchFamily="34" charset="0"/>
              </a:rPr>
              <a:t>Fact That the Tomb is Empty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 smtClean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b="1" dirty="0" smtClean="0">
                <a:latin typeface="Arial Narrow" panose="020B0606020202030204" pitchFamily="34" charset="0"/>
              </a:rPr>
              <a:t>How Did it Become Empty?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latin typeface="Arial Narrow" panose="020B0606020202030204" pitchFamily="34" charset="0"/>
              </a:rPr>
              <a:t>“Swoon Theory” </a:t>
            </a:r>
            <a:r>
              <a:rPr lang="en-US" sz="2400" dirty="0" smtClean="0">
                <a:latin typeface="Arial Narrow" panose="020B0606020202030204" pitchFamily="34" charset="0"/>
              </a:rPr>
              <a:t>(didn’t really die)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Stone 3 women could not move (Mark 16:3)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Jesus in a weakened condition could not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</a:rPr>
              <a:t>Blood he has lost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</a:rPr>
              <a:t>He had not eaten in 3 days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Those at the cross knew he was dead</a:t>
            </a:r>
            <a:endParaRPr lang="en-US" sz="2400" dirty="0">
              <a:latin typeface="Arial Narrow" panose="020B0606020202030204" pitchFamily="34" charset="0"/>
            </a:endParaRPr>
          </a:p>
        </p:txBody>
      </p:sp>
      <p:pic>
        <p:nvPicPr>
          <p:cNvPr id="5" name="Picture 4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528" y="1552353"/>
            <a:ext cx="2140824" cy="12622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8178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72" y="2294994"/>
            <a:ext cx="4103061" cy="2419146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57099" y="600502"/>
            <a:ext cx="3139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AR ESSENCE" panose="02000000000000000000" pitchFamily="2" charset="0"/>
              </a:rPr>
              <a:t>The Tomb Itself</a:t>
            </a:r>
            <a:endParaRPr lang="en-US" sz="4000" dirty="0">
              <a:latin typeface="AR ESSENCE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63069" y="1734852"/>
            <a:ext cx="40260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u="sng" dirty="0" smtClean="0">
                <a:latin typeface="Arial Narrow" panose="020B0606020202030204" pitchFamily="34" charset="0"/>
              </a:rPr>
              <a:t>New Tomb</a:t>
            </a:r>
            <a:r>
              <a:rPr lang="en-US" sz="2800" dirty="0" smtClean="0">
                <a:latin typeface="Arial Narrow" panose="020B0606020202030204" pitchFamily="34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(Luke 23:53; John 19:41)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 smtClean="0"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u="sng" dirty="0" smtClean="0">
                <a:latin typeface="Arial Narrow" panose="020B0606020202030204" pitchFamily="34" charset="0"/>
              </a:rPr>
              <a:t>Made of Solid Rock</a:t>
            </a:r>
            <a:r>
              <a:rPr lang="en-US" sz="2800" dirty="0" smtClean="0">
                <a:latin typeface="Arial Narrow" panose="020B0606020202030204" pitchFamily="34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(Matt. 27:60; Mark 15:46)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 smtClean="0"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u="sng" dirty="0" smtClean="0">
                <a:latin typeface="Arial Narrow" panose="020B0606020202030204" pitchFamily="34" charset="0"/>
              </a:rPr>
              <a:t>Only Opening Sealed with a Great Stone</a:t>
            </a:r>
            <a:r>
              <a:rPr lang="en-US" sz="2800" dirty="0" smtClean="0">
                <a:latin typeface="Arial Narrow" panose="020B0606020202030204" pitchFamily="34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(Mark 16:4; Matt. 27:62-66)</a:t>
            </a:r>
            <a:endParaRPr lang="en-US" sz="28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6044" y="5492011"/>
            <a:ext cx="78611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Found in the tomb: linen cloths &amp; face cloth (John 20:6-7)</a:t>
            </a:r>
            <a:endParaRPr lang="en-US" sz="3200" b="1" i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2940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1424068"/>
            <a:ext cx="801953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Fact That Tomb is Empty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How Did It Become Empty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“Swoon Theory”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Disciples stole it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Was the charge (Matt. 28:13)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How could they without waking the guards?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If disciples had the body – wouldn’t make the claim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The Empty Tomb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pic>
        <p:nvPicPr>
          <p:cNvPr id="8" name="Picture 7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528" y="1552353"/>
            <a:ext cx="2140824" cy="12622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8051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1445338"/>
            <a:ext cx="801953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Fact That Tomb is Empty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How Did It Become Empty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“Swoon Theory”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Disciples stole it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Enemies stole it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If so could produce the dead body and destroyed “Christianity”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What motive would they have?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Proof for enemies would be to have the body still in grave!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The Empty Tomb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pic>
        <p:nvPicPr>
          <p:cNvPr id="8" name="Picture 7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528" y="1552353"/>
            <a:ext cx="2140824" cy="12622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0645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1455970"/>
            <a:ext cx="801953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Fact That Tomb is Empty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How Did It Become Empty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“Swoon Theory”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Disciples stole it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Enemies stole it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Really was raised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Was the conclusion of the angel (Matt. 28:7)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Fulfilled prophecy (Psa. 16:10)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The Empty Tomb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pic>
        <p:nvPicPr>
          <p:cNvPr id="8" name="Picture 7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528" y="1552353"/>
            <a:ext cx="2140824" cy="12622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8809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janiczek.com/wp-content/uploads/Eviden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520" y="0"/>
            <a:ext cx="4773864" cy="298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85382" y="311219"/>
            <a:ext cx="27190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Baskerville Old Face" panose="02020602080505020303" pitchFamily="18" charset="0"/>
              </a:rPr>
              <a:t>For Faith</a:t>
            </a:r>
            <a:endParaRPr lang="en-US" sz="5400" b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0195" y="1822861"/>
            <a:ext cx="7747685" cy="76944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i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Baskerville Old Face" panose="02020602080505020303" pitchFamily="18" charset="0"/>
              </a:rPr>
              <a:t>Resurrection of Christ</a:t>
            </a:r>
            <a:endParaRPr lang="en-US" sz="4400" b="1" i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34926" y="2994298"/>
            <a:ext cx="7359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 The Empty Tomb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Transformation of Disciples</a:t>
            </a:r>
            <a:endParaRPr lang="en-US" sz="4000" b="1" dirty="0">
              <a:solidFill>
                <a:prstClr val="black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" name="Picture 5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237" y="5209953"/>
            <a:ext cx="2140824" cy="12622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504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Transformation of Disciples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3817" y="1455972"/>
            <a:ext cx="794286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When Jesus Died – Disciples Were in Utter Despair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Hearts troubled (John 14:1-3)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Shortly after res. they are changed!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They were not expecting a resurrection (Luke 24:11)</a:t>
            </a:r>
          </a:p>
        </p:txBody>
      </p:sp>
    </p:spTree>
    <p:extLst>
      <p:ext uri="{BB962C8B-B14F-4D97-AF65-F5344CB8AC3E}">
        <p14:creationId xmlns:p14="http://schemas.microsoft.com/office/powerpoint/2010/main" val="10293645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Transformation of Disciples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3818" y="1450568"/>
            <a:ext cx="801953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When Jesus Died – Disciples Were in Utter Despair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Peter As An Example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Just prior to Christ’s death – denied the Lord (Matt. 26:69-75)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At tomb he wondered… (Luke 24:12)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Within few days – different man – boldness: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Acts 4:10 – proclaims resurrection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Acts 4:19-20 – cannot but speak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Acts 5:29 – ought to obey God rather than 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6027" y="5253742"/>
            <a:ext cx="6496493" cy="954107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Nothing but the resurrection could have done that!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052553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janiczek.com/wp-content/uploads/Eviden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520" y="0"/>
            <a:ext cx="4773864" cy="298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85382" y="311219"/>
            <a:ext cx="27190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Baskerville Old Face" panose="02020602080505020303" pitchFamily="18" charset="0"/>
              </a:rPr>
              <a:t>For Faith</a:t>
            </a:r>
            <a:endParaRPr lang="en-US" sz="5400" b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0195" y="1822861"/>
            <a:ext cx="7747685" cy="76944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i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Baskerville Old Face" panose="02020602080505020303" pitchFamily="18" charset="0"/>
              </a:rPr>
              <a:t>Resurrection of Christ</a:t>
            </a:r>
            <a:endParaRPr lang="en-US" sz="4400" b="1" i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34926" y="2994298"/>
            <a:ext cx="7359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 The Empty Tomb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Transformation of Disciples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Change in the Jews</a:t>
            </a:r>
            <a:endParaRPr lang="en-US" sz="4000" b="1" dirty="0">
              <a:solidFill>
                <a:prstClr val="black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" name="Picture 5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237" y="5209953"/>
            <a:ext cx="2140824" cy="12622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674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Change in the Jews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3816" y="1466604"/>
            <a:ext cx="801953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The Jews Wanted to Kill Jesus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“Crucify him” (Mark 15:13, 14)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Very ones at Pentecost (Acts 2:22-23)</a:t>
            </a:r>
          </a:p>
        </p:txBody>
      </p:sp>
    </p:spTree>
    <p:extLst>
      <p:ext uri="{BB962C8B-B14F-4D97-AF65-F5344CB8AC3E}">
        <p14:creationId xmlns:p14="http://schemas.microsoft.com/office/powerpoint/2010/main" val="15753016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Change in the Jews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3817" y="1445337"/>
            <a:ext cx="801953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The Jews Wanted to Kill Jesus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What They Heard (Acts 2)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Preaching about resurrection of Christ (vv. 24-36)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Peter shows – fulfills Psa. 16:10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Shows could not refer to David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Concluded that Jesus is both Lord and Christ (v. 36)</a:t>
            </a:r>
          </a:p>
        </p:txBody>
      </p:sp>
    </p:spTree>
    <p:extLst>
      <p:ext uri="{BB962C8B-B14F-4D97-AF65-F5344CB8AC3E}">
        <p14:creationId xmlns:p14="http://schemas.microsoft.com/office/powerpoint/2010/main" val="31352683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Change in the Jews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3817" y="1445334"/>
            <a:ext cx="79109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The Jews Wanted to Kill Jesus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What They Heard (Acts 2)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They Changed!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Pricked in hearts (v. 37)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Asked what do to (v. 37)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Did what told – submitted to the authority of Christ (v. 38, 41)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They were convinced of a bodily resurrection of Christ!</a:t>
            </a:r>
            <a:endParaRPr kumimoji="0" lang="en-US" sz="2400" b="0" i="0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6256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janiczek.com/wp-content/uploads/Eviden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520" y="0"/>
            <a:ext cx="4773864" cy="298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85382" y="311219"/>
            <a:ext cx="27190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Baskerville Old Face" panose="02020602080505020303" pitchFamily="18" charset="0"/>
              </a:rPr>
              <a:t>For Faith</a:t>
            </a:r>
            <a:endParaRPr lang="en-US" sz="5400" b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0195" y="1822861"/>
            <a:ext cx="7747685" cy="76944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i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Baskerville Old Face" panose="02020602080505020303" pitchFamily="18" charset="0"/>
              </a:rPr>
              <a:t>Resurrection of Christ</a:t>
            </a:r>
            <a:endParaRPr lang="en-US" sz="4400" b="1" i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34926" y="2994298"/>
            <a:ext cx="73599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 The Empty Tomb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Transformation of Disciples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Change in the Jews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Witnesses</a:t>
            </a:r>
            <a:endParaRPr lang="en-US" sz="4000" b="1" dirty="0">
              <a:solidFill>
                <a:prstClr val="black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" name="Picture 5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237" y="5209953"/>
            <a:ext cx="2140824" cy="12622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0408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Witnesses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3817" y="1439266"/>
            <a:ext cx="801953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Criteria for Witnesses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Honesty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Ability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Number</a:t>
            </a:r>
            <a:r>
              <a:rPr kumimoji="0" lang="en-US" sz="2400" b="0" i="1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  </a:t>
            </a: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(agreement)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83584" y="5009337"/>
            <a:ext cx="40088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Simon Greenleaf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Testimony of the Evangelist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Practiced law 1806-1853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Professor at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Harvard Law School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pic>
        <p:nvPicPr>
          <p:cNvPr id="3074" name="Picture 2" descr="http://naotg.wpengine.netdna-cdn.com/wp-content/uploads/2015/03/Simon-Greenlea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753" y="4778640"/>
            <a:ext cx="1784831" cy="17848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01704" y="1439266"/>
            <a:ext cx="44933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Narrow" panose="020B0606020202030204" pitchFamily="34" charset="0"/>
              </a:rPr>
              <a:t>“The credit due to the testimony of witnesses depends upon firstly, their </a:t>
            </a:r>
            <a:r>
              <a:rPr lang="en-US" sz="2400" b="1" dirty="0" smtClean="0">
                <a:latin typeface="Arial Narrow" panose="020B0606020202030204" pitchFamily="34" charset="0"/>
              </a:rPr>
              <a:t>honesty</a:t>
            </a:r>
            <a:r>
              <a:rPr lang="en-US" sz="2400" dirty="0" smtClean="0">
                <a:latin typeface="Arial Narrow" panose="020B0606020202030204" pitchFamily="34" charset="0"/>
              </a:rPr>
              <a:t>; secondly, their </a:t>
            </a:r>
            <a:r>
              <a:rPr lang="en-US" sz="2400" b="1" dirty="0" smtClean="0">
                <a:latin typeface="Arial Narrow" panose="020B0606020202030204" pitchFamily="34" charset="0"/>
              </a:rPr>
              <a:t>ability</a:t>
            </a:r>
            <a:r>
              <a:rPr lang="en-US" sz="2400" dirty="0" smtClean="0">
                <a:latin typeface="Arial Narrow" panose="020B0606020202030204" pitchFamily="34" charset="0"/>
              </a:rPr>
              <a:t>; thirdly, their </a:t>
            </a:r>
            <a:r>
              <a:rPr lang="en-US" sz="2400" b="1" dirty="0" smtClean="0">
                <a:latin typeface="Arial Narrow" panose="020B0606020202030204" pitchFamily="34" charset="0"/>
              </a:rPr>
              <a:t>numbe</a:t>
            </a:r>
            <a:r>
              <a:rPr lang="en-US" sz="2400" dirty="0" smtClean="0">
                <a:latin typeface="Arial Narrow" panose="020B0606020202030204" pitchFamily="34" charset="0"/>
              </a:rPr>
              <a:t>r and the consistency of their testimony; fourthly, the </a:t>
            </a:r>
            <a:r>
              <a:rPr lang="en-US" sz="2400" b="1" dirty="0" smtClean="0">
                <a:latin typeface="Arial Narrow" panose="020B0606020202030204" pitchFamily="34" charset="0"/>
              </a:rPr>
              <a:t>conformity of their testimony with experience</a:t>
            </a:r>
            <a:r>
              <a:rPr lang="en-US" sz="2400" dirty="0" smtClean="0">
                <a:latin typeface="Arial Narrow" panose="020B0606020202030204" pitchFamily="34" charset="0"/>
              </a:rPr>
              <a:t>; and fifthly, the </a:t>
            </a:r>
            <a:r>
              <a:rPr lang="en-US" sz="2400" b="1" dirty="0" smtClean="0">
                <a:latin typeface="Arial Narrow" panose="020B0606020202030204" pitchFamily="34" charset="0"/>
              </a:rPr>
              <a:t>coincidence of their testimony with collateral circumstances</a:t>
            </a:r>
            <a:r>
              <a:rPr lang="en-US" sz="2400" dirty="0" smtClean="0">
                <a:latin typeface="Arial Narrow" panose="020B0606020202030204" pitchFamily="34" charset="0"/>
              </a:rPr>
              <a:t>” (p. 28)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0533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Witnesses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3816" y="1455980"/>
            <a:ext cx="801953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Criteria for Witnesses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Witnesses Meet The Criteria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Honest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Suffered for cause (would they if knew it was a lie?)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Tell of own faults:</a:t>
            </a:r>
          </a:p>
          <a:p>
            <a:pPr marL="1828800" marR="0" lvl="3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Peter’s denial (Matt. 26:69-75)</a:t>
            </a:r>
          </a:p>
          <a:p>
            <a:pPr marL="1828800" marR="0" lvl="3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Ambition (Matt. 20:20-28)</a:t>
            </a:r>
          </a:p>
          <a:p>
            <a:pPr marL="1828800" marR="0" lvl="3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Failure to understand (Jn. 20:9)</a:t>
            </a:r>
          </a:p>
          <a:p>
            <a:pPr marL="1257300" marR="0" lvl="2" indent="-3429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Reasons for lying cannot be found:</a:t>
            </a:r>
          </a:p>
          <a:p>
            <a:pPr marL="1714500" marR="0" lvl="3" indent="-3429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Fear – testified in face of death!</a:t>
            </a:r>
          </a:p>
          <a:p>
            <a:pPr marL="1714500" marR="0" lvl="3" indent="-3429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Greed – had nothing to gain</a:t>
            </a:r>
          </a:p>
          <a:p>
            <a:pPr marL="1714500" marR="0" lvl="3" indent="-3429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Ambition – no power was gained</a:t>
            </a:r>
          </a:p>
        </p:txBody>
      </p:sp>
    </p:spTree>
    <p:extLst>
      <p:ext uri="{BB962C8B-B14F-4D97-AF65-F5344CB8AC3E}">
        <p14:creationId xmlns:p14="http://schemas.microsoft.com/office/powerpoint/2010/main" val="23844344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Witnesses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3817" y="1455965"/>
            <a:ext cx="801953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Criteria for Witnesses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Witnesses Meet The Criteria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Honest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Competent (Ability)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Been with Christ since his baptism (Acts 1:21-22)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Matthew was a tax collector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Luke was a doctor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Peter, Andrew, James &amp; John were business men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John noted details (</a:t>
            </a:r>
            <a:r>
              <a:rPr kumimoji="0" lang="en-US" sz="2400" b="0" i="0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Jno</a:t>
            </a: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. 20:7)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Paul was highly educated</a:t>
            </a:r>
          </a:p>
        </p:txBody>
      </p:sp>
    </p:spTree>
    <p:extLst>
      <p:ext uri="{BB962C8B-B14F-4D97-AF65-F5344CB8AC3E}">
        <p14:creationId xmlns:p14="http://schemas.microsoft.com/office/powerpoint/2010/main" val="8999148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Witnesses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3816" y="1455960"/>
            <a:ext cx="801953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Criteria for Witnesses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Witnesses Meet The Criteria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Honest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Competent (Ability)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Number (and agreement)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Reach point need no more </a:t>
            </a: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witness needed (cf. Lk</a:t>
            </a: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. 22:71)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All said the same thing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Over 500 claimed they saw him (1 Cor. 15:6)</a:t>
            </a:r>
          </a:p>
        </p:txBody>
      </p:sp>
    </p:spTree>
    <p:extLst>
      <p:ext uri="{BB962C8B-B14F-4D97-AF65-F5344CB8AC3E}">
        <p14:creationId xmlns:p14="http://schemas.microsoft.com/office/powerpoint/2010/main" val="37821749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janiczek.com/wp-content/uploads/Eviden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520" y="0"/>
            <a:ext cx="4773864" cy="298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85382" y="311219"/>
            <a:ext cx="27190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Baskerville Old Face" panose="02020602080505020303" pitchFamily="18" charset="0"/>
              </a:rPr>
              <a:t>For Faith</a:t>
            </a:r>
            <a:endParaRPr lang="en-US" sz="5400" b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0195" y="1822861"/>
            <a:ext cx="7747685" cy="76944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i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Baskerville Old Face" panose="02020602080505020303" pitchFamily="18" charset="0"/>
              </a:rPr>
              <a:t>Resurrection of Christ</a:t>
            </a:r>
            <a:endParaRPr lang="en-US" sz="4400" b="1" i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34926" y="2994298"/>
            <a:ext cx="73599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spcAft>
                <a:spcPts val="600"/>
              </a:spcAft>
              <a:buFont typeface="+mj-lt"/>
              <a:buAutoNum type="romanUcPeriod"/>
            </a:pP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 The Empty Tomb</a:t>
            </a:r>
          </a:p>
          <a:p>
            <a:pPr marL="400050" indent="-400050">
              <a:spcAft>
                <a:spcPts val="600"/>
              </a:spcAft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Transformation of Disciples</a:t>
            </a:r>
          </a:p>
          <a:p>
            <a:pPr marL="400050" indent="-400050">
              <a:spcAft>
                <a:spcPts val="600"/>
              </a:spcAft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Change in the Jews</a:t>
            </a:r>
          </a:p>
          <a:p>
            <a:pPr marL="400050" indent="-400050">
              <a:spcAft>
                <a:spcPts val="600"/>
              </a:spcAft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Witnesses</a:t>
            </a:r>
          </a:p>
          <a:p>
            <a:pPr marL="400050" indent="-400050">
              <a:spcAft>
                <a:spcPts val="600"/>
              </a:spcAft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Appearances</a:t>
            </a:r>
            <a:endParaRPr lang="en-US" sz="4000" b="1" dirty="0">
              <a:solidFill>
                <a:prstClr val="black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" name="Picture 5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237" y="5209953"/>
            <a:ext cx="2140824" cy="12622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4927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Appearances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3817" y="1445332"/>
            <a:ext cx="791096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When Jesus Appeared After Resurrection – That Proved He Was Raised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Thomas would not believe until he saw the Lord (John 20:25)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When he saw the Lord (vv. 27-28):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Saw his hands and side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Concluded “My Lord and my God”</a:t>
            </a:r>
          </a:p>
        </p:txBody>
      </p:sp>
      <p:pic>
        <p:nvPicPr>
          <p:cNvPr id="1026" name="Picture 2" descr="https://media.licdn.com/mpr/mpr/shrinknp_400_400/AAEAAQAAAAAAAAJjAAAAJDM4OTE4MjMyLWY5OWMtNDliZS1hY2VmLTFmNDM5ZmI0ZDljM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504" y="3951195"/>
            <a:ext cx="4900160" cy="27195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5772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Appearances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3817" y="1466604"/>
            <a:ext cx="793223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When Jesus Appeared After Resurrection – That Proved He Was Raised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Appeared to Many</a:t>
            </a:r>
            <a:endParaRPr kumimoji="0" lang="en-US" sz="2800" b="1" i="1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pic>
        <p:nvPicPr>
          <p:cNvPr id="5" name="Picture 2" descr="https://media.licdn.com/mpr/mpr/shrinknp_400_400/AAEAAQAAAAAAAAJjAAAAJDM4OTE4MjMyLWY5OWMtNDliZS1hY2VmLTFmNDM5ZmI0ZDljM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504" y="3951195"/>
            <a:ext cx="4900160" cy="27195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9062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edia.licdn.com/mpr/mpr/shrinknp_400_400/AAEAAQAAAAAAAAJjAAAAJDM4OTE4MjMyLWY5OWMtNDliZS1hY2VmLTFmNDM5ZmI0ZDljMQ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30" y="1280867"/>
            <a:ext cx="8883210" cy="49301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Appearances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3979" y="948070"/>
            <a:ext cx="85592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Mary Magdalene (Jn. 20:14-18; Mk. 16:9)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Two other women (Mt. 28:9)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Simon –</a:t>
            </a:r>
            <a:r>
              <a:rPr kumimoji="0" lang="en-US" sz="2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Cephas</a:t>
            </a: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 (</a:t>
            </a:r>
            <a:r>
              <a:rPr kumimoji="0" lang="en-US" sz="2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Lk</a:t>
            </a: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. 24:34; 1 Cor. 15:5)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Two on road to Emmaus (</a:t>
            </a:r>
            <a:r>
              <a:rPr kumimoji="0" lang="en-US" sz="2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Lk</a:t>
            </a: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. 24:13)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The eleven (</a:t>
            </a:r>
            <a:r>
              <a:rPr kumimoji="0" lang="en-US" sz="2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Lk</a:t>
            </a: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. 24:33-49; Mk. 16:14; Jn. 20:19-23)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Over 500 at once (1 Cor. 15:6)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James (1 Cor. 15:7)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A</a:t>
            </a: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ll apostles –including Thomas (1 Cor. 15:7; Jn. 20:26-29)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Peter, Thomas, Nathanael, James, John, and others (Jn. 21:1-14)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Eleven giving great comm. (Mt. 28:16-20)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Eleven at Jerusalem (</a:t>
            </a:r>
            <a:r>
              <a:rPr kumimoji="0" lang="en-US" sz="2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Lk</a:t>
            </a: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. 24:44-49; Acts 1:3-8)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Eleven at mount of Olives (</a:t>
            </a:r>
            <a:r>
              <a:rPr kumimoji="0" lang="en-US" sz="2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Lk</a:t>
            </a: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. 24:50-53: Acts 1:9-11)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Paul (1 Cor. 15:8; Acts 9:1-9)</a:t>
            </a:r>
          </a:p>
        </p:txBody>
      </p:sp>
    </p:spTree>
    <p:extLst>
      <p:ext uri="{BB962C8B-B14F-4D97-AF65-F5344CB8AC3E}">
        <p14:creationId xmlns:p14="http://schemas.microsoft.com/office/powerpoint/2010/main" val="33793373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janiczek.com/wp-content/uploads/Eviden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520" y="0"/>
            <a:ext cx="4773864" cy="298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85382" y="311219"/>
            <a:ext cx="27190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Baskerville Old Face" panose="02020602080505020303" pitchFamily="18" charset="0"/>
              </a:rPr>
              <a:t>For Faith</a:t>
            </a:r>
            <a:endParaRPr lang="en-US" sz="5400" b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0195" y="1822861"/>
            <a:ext cx="7747685" cy="76944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i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Baskerville Old Face" panose="02020602080505020303" pitchFamily="18" charset="0"/>
              </a:rPr>
              <a:t>Resurrection of Christ</a:t>
            </a:r>
            <a:endParaRPr lang="en-US" sz="4400" b="1" i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34926" y="2994298"/>
            <a:ext cx="73599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 The Empty Tomb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Transformation of Disciples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Change in the Jews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Witnesses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Appearances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Conversion of Saul</a:t>
            </a:r>
            <a:endParaRPr lang="en-US" sz="4000" b="1" dirty="0">
              <a:solidFill>
                <a:prstClr val="black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" name="Picture 5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237" y="5209953"/>
            <a:ext cx="2140824" cy="12622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129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6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Conversion of Saul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3816" y="1487871"/>
            <a:ext cx="819804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Argument Presented by Lord George </a:t>
            </a:r>
            <a:r>
              <a:rPr kumimoji="0" lang="en-US" sz="2800" b="1" i="0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Lyttelton</a:t>
            </a: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 in 1747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Gilbert West – Resurrection of Christ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Lord </a:t>
            </a:r>
            <a:r>
              <a:rPr kumimoji="0" lang="en-US" sz="2400" b="0" i="1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Lyttelton</a:t>
            </a: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 – Conversion of Saul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Set out to disprove the resurrection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Changed – to believe in resurrection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Lyttelton</a:t>
            </a: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: “The conversion was of itself a demonstration sufficient to prove Christianity to be a divine revelation”</a:t>
            </a:r>
          </a:p>
        </p:txBody>
      </p:sp>
    </p:spTree>
    <p:extLst>
      <p:ext uri="{BB962C8B-B14F-4D97-AF65-F5344CB8AC3E}">
        <p14:creationId xmlns:p14="http://schemas.microsoft.com/office/powerpoint/2010/main" val="23714063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6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Conversion of Saul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8585" y="1455972"/>
            <a:ext cx="813390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Argument Presented by Lord George </a:t>
            </a:r>
            <a:r>
              <a:rPr kumimoji="0" lang="en-US" sz="2800" b="1" i="0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Lyttelton</a:t>
            </a: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 in 1747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Lyttelton’s</a:t>
            </a: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 Four Propositions: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Paul was an imposter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Paul was an enthusiast – imagination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Paul was deceived (by others)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What he said about his conversion – really happened</a:t>
            </a:r>
          </a:p>
        </p:txBody>
      </p:sp>
    </p:spTree>
    <p:extLst>
      <p:ext uri="{BB962C8B-B14F-4D97-AF65-F5344CB8AC3E}">
        <p14:creationId xmlns:p14="http://schemas.microsoft.com/office/powerpoint/2010/main" val="10374422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6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Conversion of Saul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3817" y="1455976"/>
            <a:ext cx="816614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Argument Presented by Lord George </a:t>
            </a:r>
            <a:r>
              <a:rPr kumimoji="0" lang="en-US" sz="2800" b="1" i="0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Lyttelton</a:t>
            </a: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 in 1747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Lyttelton’s</a:t>
            </a: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 Four Propositions: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Paul was not an imposter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No motive for lying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Money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Reputation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Power</a:t>
            </a:r>
            <a:endParaRPr kumimoji="0" lang="en-US" sz="2400" b="0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Placed his story on road to Damascus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Miracles he worked shows he as not a fraud (Acts 13, 14, 16)</a:t>
            </a:r>
          </a:p>
        </p:txBody>
      </p:sp>
    </p:spTree>
    <p:extLst>
      <p:ext uri="{BB962C8B-B14F-4D97-AF65-F5344CB8AC3E}">
        <p14:creationId xmlns:p14="http://schemas.microsoft.com/office/powerpoint/2010/main" val="38767796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6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Conversion of Saul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3816" y="1455963"/>
            <a:ext cx="8219309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Argument Presented by Lord George </a:t>
            </a:r>
            <a:r>
              <a:rPr kumimoji="0" lang="en-US" sz="2800" b="1" i="0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Lyttelton</a:t>
            </a: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 in 1747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Lyttelton’s</a:t>
            </a: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 Four Propositions: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Paul was not an imposter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Paul was not an enthusiast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An enthusiast sees things he is looking for – Saul was not looking for </a:t>
            </a: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resurrected </a:t>
            </a: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Lord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Were other witnesses (Acts </a:t>
            </a: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22,</a:t>
            </a:r>
            <a:r>
              <a:rPr kumimoji="0" lang="en-US" sz="2400" b="0" i="1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 </a:t>
            </a: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26</a:t>
            </a: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No marks of an enthusiast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Temper – wild </a:t>
            </a: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and </a:t>
            </a: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unreasonable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Ignorance – (cf. Acts 26:24)</a:t>
            </a:r>
          </a:p>
          <a:p>
            <a:pPr marL="1371600" marR="0" lvl="2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Misguided zeal</a:t>
            </a:r>
          </a:p>
        </p:txBody>
      </p:sp>
    </p:spTree>
    <p:extLst>
      <p:ext uri="{BB962C8B-B14F-4D97-AF65-F5344CB8AC3E}">
        <p14:creationId xmlns:p14="http://schemas.microsoft.com/office/powerpoint/2010/main" val="28916550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17" y="359909"/>
            <a:ext cx="801953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6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Conversion of Saul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3817" y="1450567"/>
            <a:ext cx="820867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Argument Presented by Lord George </a:t>
            </a:r>
            <a:r>
              <a:rPr kumimoji="0" lang="en-US" sz="2800" b="1" i="0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Lyttelton</a:t>
            </a: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 in 1747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Lyttelton’s</a:t>
            </a: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 Four Propositions: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Paul was not an imposter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Paul was not an enthusiast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Paul was not deceived by others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Impossible to produce a light brighter than noon sun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Could not cause the voice to be heard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Nor could they cause Saul to be blind for 3 days (and then return his sight)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780782"/>
            <a:ext cx="9155584" cy="1077218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</a:rPr>
              <a:t>Only Conclusion: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</a:rPr>
              <a:t>It Really Did Happen!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8124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janiczek.com/wp-content/uploads/Eviden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520" y="0"/>
            <a:ext cx="4773864" cy="298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85382" y="311219"/>
            <a:ext cx="27190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Baskerville Old Face" panose="02020602080505020303" pitchFamily="18" charset="0"/>
              </a:rPr>
              <a:t>For Faith</a:t>
            </a:r>
            <a:endParaRPr lang="en-US" sz="5400" b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0195" y="1822861"/>
            <a:ext cx="7747685" cy="76944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i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Baskerville Old Face" panose="02020602080505020303" pitchFamily="18" charset="0"/>
              </a:rPr>
              <a:t>Resurrection of Christ</a:t>
            </a:r>
            <a:endParaRPr lang="en-US" sz="4400" b="1" i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34926" y="2994298"/>
            <a:ext cx="73599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 The Empty Tomb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Transformation of Disciples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Change in the Jews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Witnesses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Appearances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Conversion of Saul</a:t>
            </a:r>
            <a:endParaRPr lang="en-US" sz="4000" b="1" dirty="0">
              <a:solidFill>
                <a:prstClr val="black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" name="Picture 5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237" y="5209953"/>
            <a:ext cx="2140824" cy="12622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2443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powerpoint-template">
  <a:themeElements>
    <a:clrScheme name="powerpoint-template-24 13">
      <a:dk1>
        <a:srgbClr val="4D4D4D"/>
      </a:dk1>
      <a:lt1>
        <a:srgbClr val="FFFFFF"/>
      </a:lt1>
      <a:dk2>
        <a:srgbClr val="4D4D4D"/>
      </a:dk2>
      <a:lt2>
        <a:srgbClr val="045B4B"/>
      </a:lt2>
      <a:accent1>
        <a:srgbClr val="1C7C70"/>
      </a:accent1>
      <a:accent2>
        <a:srgbClr val="379690"/>
      </a:accent2>
      <a:accent3>
        <a:srgbClr val="FFFFFF"/>
      </a:accent3>
      <a:accent4>
        <a:srgbClr val="404040"/>
      </a:accent4>
      <a:accent5>
        <a:srgbClr val="ABBFBB"/>
      </a:accent5>
      <a:accent6>
        <a:srgbClr val="318782"/>
      </a:accent6>
      <a:hlink>
        <a:srgbClr val="54B2A4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93CB6A"/>
        </a:lt2>
        <a:accent1>
          <a:srgbClr val="71BE5E"/>
        </a:accent1>
        <a:accent2>
          <a:srgbClr val="A0CD6E"/>
        </a:accent2>
        <a:accent3>
          <a:srgbClr val="FFFFFF"/>
        </a:accent3>
        <a:accent4>
          <a:srgbClr val="404040"/>
        </a:accent4>
        <a:accent5>
          <a:srgbClr val="BBDBB6"/>
        </a:accent5>
        <a:accent6>
          <a:srgbClr val="91BA63"/>
        </a:accent6>
        <a:hlink>
          <a:srgbClr val="6BAB4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189C25"/>
        </a:lt2>
        <a:accent1>
          <a:srgbClr val="33B642"/>
        </a:accent1>
        <a:accent2>
          <a:srgbClr val="5ED05F"/>
        </a:accent2>
        <a:accent3>
          <a:srgbClr val="FFFFFF"/>
        </a:accent3>
        <a:accent4>
          <a:srgbClr val="404040"/>
        </a:accent4>
        <a:accent5>
          <a:srgbClr val="ADD7B0"/>
        </a:accent5>
        <a:accent6>
          <a:srgbClr val="54BC55"/>
        </a:accent6>
        <a:hlink>
          <a:srgbClr val="66D1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1E14F"/>
        </a:lt2>
        <a:accent1>
          <a:srgbClr val="33B642"/>
        </a:accent1>
        <a:accent2>
          <a:srgbClr val="5ED05F"/>
        </a:accent2>
        <a:accent3>
          <a:srgbClr val="FFFFFF"/>
        </a:accent3>
        <a:accent4>
          <a:srgbClr val="404040"/>
        </a:accent4>
        <a:accent5>
          <a:srgbClr val="ADD7B0"/>
        </a:accent5>
        <a:accent6>
          <a:srgbClr val="54BC55"/>
        </a:accent6>
        <a:hlink>
          <a:srgbClr val="66D1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4C8E3D"/>
        </a:lt2>
        <a:accent1>
          <a:srgbClr val="66A050"/>
        </a:accent1>
        <a:accent2>
          <a:srgbClr val="6EA552"/>
        </a:accent2>
        <a:accent3>
          <a:srgbClr val="FFFFFF"/>
        </a:accent3>
        <a:accent4>
          <a:srgbClr val="404040"/>
        </a:accent4>
        <a:accent5>
          <a:srgbClr val="B8CDB3"/>
        </a:accent5>
        <a:accent6>
          <a:srgbClr val="639549"/>
        </a:accent6>
        <a:hlink>
          <a:srgbClr val="89B96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4D7C48"/>
        </a:lt2>
        <a:accent1>
          <a:srgbClr val="599148"/>
        </a:accent1>
        <a:accent2>
          <a:srgbClr val="69A253"/>
        </a:accent2>
        <a:accent3>
          <a:srgbClr val="FFFFFF"/>
        </a:accent3>
        <a:accent4>
          <a:srgbClr val="404040"/>
        </a:accent4>
        <a:accent5>
          <a:srgbClr val="B5C7B1"/>
        </a:accent5>
        <a:accent6>
          <a:srgbClr val="5E924A"/>
        </a:accent6>
        <a:hlink>
          <a:srgbClr val="80C15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467F20"/>
        </a:lt2>
        <a:accent1>
          <a:srgbClr val="5CA822"/>
        </a:accent1>
        <a:accent2>
          <a:srgbClr val="66C022"/>
        </a:accent2>
        <a:accent3>
          <a:srgbClr val="FFFFFF"/>
        </a:accent3>
        <a:accent4>
          <a:srgbClr val="404040"/>
        </a:accent4>
        <a:accent5>
          <a:srgbClr val="B5D1AB"/>
        </a:accent5>
        <a:accent6>
          <a:srgbClr val="5CAE1E"/>
        </a:accent6>
        <a:hlink>
          <a:srgbClr val="71CF2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8A9BA5"/>
        </a:lt2>
        <a:accent1>
          <a:srgbClr val="5CA822"/>
        </a:accent1>
        <a:accent2>
          <a:srgbClr val="66C022"/>
        </a:accent2>
        <a:accent3>
          <a:srgbClr val="FFFFFF"/>
        </a:accent3>
        <a:accent4>
          <a:srgbClr val="404040"/>
        </a:accent4>
        <a:accent5>
          <a:srgbClr val="B5D1AB"/>
        </a:accent5>
        <a:accent6>
          <a:srgbClr val="5CAE1E"/>
        </a:accent6>
        <a:hlink>
          <a:srgbClr val="71CF2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51873B"/>
        </a:lt2>
        <a:accent1>
          <a:srgbClr val="669E4B"/>
        </a:accent1>
        <a:accent2>
          <a:srgbClr val="79B25C"/>
        </a:accent2>
        <a:accent3>
          <a:srgbClr val="FFFFFF"/>
        </a:accent3>
        <a:accent4>
          <a:srgbClr val="404040"/>
        </a:accent4>
        <a:accent5>
          <a:srgbClr val="B8CCB1"/>
        </a:accent5>
        <a:accent6>
          <a:srgbClr val="6DA153"/>
        </a:accent6>
        <a:hlink>
          <a:srgbClr val="92CB6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E7E24"/>
        </a:lt2>
        <a:accent1>
          <a:srgbClr val="369026"/>
        </a:accent1>
        <a:accent2>
          <a:srgbClr val="57A025"/>
        </a:accent2>
        <a:accent3>
          <a:srgbClr val="FFFFFF"/>
        </a:accent3>
        <a:accent4>
          <a:srgbClr val="404040"/>
        </a:accent4>
        <a:accent5>
          <a:srgbClr val="AEC6AC"/>
        </a:accent5>
        <a:accent6>
          <a:srgbClr val="4E9120"/>
        </a:accent6>
        <a:hlink>
          <a:srgbClr val="73B02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15802"/>
        </a:lt2>
        <a:accent1>
          <a:srgbClr val="016E01"/>
        </a:accent1>
        <a:accent2>
          <a:srgbClr val="019003"/>
        </a:accent2>
        <a:accent3>
          <a:srgbClr val="FFFFFF"/>
        </a:accent3>
        <a:accent4>
          <a:srgbClr val="404040"/>
        </a:accent4>
        <a:accent5>
          <a:srgbClr val="AABAAA"/>
        </a:accent5>
        <a:accent6>
          <a:srgbClr val="018202"/>
        </a:accent6>
        <a:hlink>
          <a:srgbClr val="01A60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45B4B"/>
        </a:lt2>
        <a:accent1>
          <a:srgbClr val="1C7C70"/>
        </a:accent1>
        <a:accent2>
          <a:srgbClr val="379690"/>
        </a:accent2>
        <a:accent3>
          <a:srgbClr val="FFFFFF"/>
        </a:accent3>
        <a:accent4>
          <a:srgbClr val="404040"/>
        </a:accent4>
        <a:accent5>
          <a:srgbClr val="ABBFBB"/>
        </a:accent5>
        <a:accent6>
          <a:srgbClr val="318782"/>
        </a:accent6>
        <a:hlink>
          <a:srgbClr val="54B2A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14483</TotalTime>
  <Words>1676</Words>
  <Application>Microsoft Office PowerPoint</Application>
  <PresentationFormat>On-screen Show (4:3)</PresentationFormat>
  <Paragraphs>330</Paragraphs>
  <Slides>37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37</vt:i4>
      </vt:variant>
    </vt:vector>
  </HeadingPairs>
  <TitlesOfParts>
    <vt:vector size="53" baseType="lpstr">
      <vt:lpstr>Calibri</vt:lpstr>
      <vt:lpstr>Calibri Light</vt:lpstr>
      <vt:lpstr>Arial Narrow</vt:lpstr>
      <vt:lpstr>Wingdings</vt:lpstr>
      <vt:lpstr>Microsoft Sans Serif</vt:lpstr>
      <vt:lpstr>Baskerville Old Face</vt:lpstr>
      <vt:lpstr>Times New Roman</vt:lpstr>
      <vt:lpstr>Arial</vt:lpstr>
      <vt:lpstr>AR ESSENCE</vt:lpstr>
      <vt:lpstr>Segoe Script</vt:lpstr>
      <vt:lpstr>Office Theme</vt:lpstr>
      <vt:lpstr>2_Office Theme</vt:lpstr>
      <vt:lpstr>1_Office Theme</vt:lpstr>
      <vt:lpstr>4_Office Theme</vt:lpstr>
      <vt:lpstr>3_Office Theme</vt:lpstr>
      <vt:lpstr>1_powerpoint-template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428</cp:revision>
  <cp:lastPrinted>2016-01-17T20:57:34Z</cp:lastPrinted>
  <dcterms:created xsi:type="dcterms:W3CDTF">2015-11-09T14:41:00Z</dcterms:created>
  <dcterms:modified xsi:type="dcterms:W3CDTF">2016-01-17T20:58:03Z</dcterms:modified>
</cp:coreProperties>
</file>