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72" r:id="rId2"/>
    <p:sldMasterId id="2147483684" r:id="rId3"/>
    <p:sldMasterId id="2147483708" r:id="rId4"/>
  </p:sldMasterIdLst>
  <p:handoutMasterIdLst>
    <p:handoutMasterId r:id="rId54"/>
  </p:handoutMasterIdLst>
  <p:sldIdLst>
    <p:sldId id="256" r:id="rId5"/>
    <p:sldId id="355" r:id="rId6"/>
    <p:sldId id="313" r:id="rId7"/>
    <p:sldId id="314" r:id="rId8"/>
    <p:sldId id="315" r:id="rId9"/>
    <p:sldId id="316" r:id="rId10"/>
    <p:sldId id="317" r:id="rId11"/>
    <p:sldId id="318" r:id="rId12"/>
    <p:sldId id="319" r:id="rId13"/>
    <p:sldId id="320" r:id="rId14"/>
    <p:sldId id="321" r:id="rId15"/>
    <p:sldId id="322" r:id="rId16"/>
    <p:sldId id="323" r:id="rId17"/>
    <p:sldId id="324" r:id="rId18"/>
    <p:sldId id="309" r:id="rId19"/>
    <p:sldId id="326" r:id="rId20"/>
    <p:sldId id="333" r:id="rId21"/>
    <p:sldId id="334" r:id="rId22"/>
    <p:sldId id="335" r:id="rId23"/>
    <p:sldId id="329" r:id="rId24"/>
    <p:sldId id="336" r:id="rId25"/>
    <p:sldId id="330" r:id="rId26"/>
    <p:sldId id="337" r:id="rId27"/>
    <p:sldId id="331" r:id="rId28"/>
    <p:sldId id="338" r:id="rId29"/>
    <p:sldId id="339" r:id="rId30"/>
    <p:sldId id="340" r:id="rId31"/>
    <p:sldId id="332" r:id="rId32"/>
    <p:sldId id="341" r:id="rId33"/>
    <p:sldId id="310" r:id="rId34"/>
    <p:sldId id="327" r:id="rId35"/>
    <p:sldId id="346" r:id="rId36"/>
    <p:sldId id="347" r:id="rId37"/>
    <p:sldId id="348" r:id="rId38"/>
    <p:sldId id="311" r:id="rId39"/>
    <p:sldId id="328" r:id="rId40"/>
    <p:sldId id="352" r:id="rId41"/>
    <p:sldId id="349" r:id="rId42"/>
    <p:sldId id="353" r:id="rId43"/>
    <p:sldId id="354" r:id="rId44"/>
    <p:sldId id="350" r:id="rId45"/>
    <p:sldId id="300" r:id="rId46"/>
    <p:sldId id="301" r:id="rId47"/>
    <p:sldId id="302" r:id="rId48"/>
    <p:sldId id="303" r:id="rId49"/>
    <p:sldId id="304" r:id="rId50"/>
    <p:sldId id="305" r:id="rId51"/>
    <p:sldId id="306" r:id="rId52"/>
    <p:sldId id="312" r:id="rId53"/>
  </p:sldIdLst>
  <p:sldSz cx="9144000" cy="6858000" type="screen4x3"/>
  <p:notesSz cx="7010400" cy="9296400"/>
  <p:embeddedFontLst>
    <p:embeddedFont>
      <p:font typeface="Segoe Script" panose="020B0504020000000003" pitchFamily="34" charset="0"/>
      <p:regular r:id="rId55"/>
      <p:bold r:id="rId56"/>
    </p:embeddedFont>
    <p:embeddedFont>
      <p:font typeface="Baskerville Old Face" panose="02020602080505020303" pitchFamily="18" charset="0"/>
      <p:regular r:id="rId57"/>
    </p:embeddedFont>
    <p:embeddedFont>
      <p:font typeface="Lucida Console" panose="020B0609040504020204" pitchFamily="49" charset="0"/>
      <p:regular r:id="rId58"/>
    </p:embeddedFont>
    <p:embeddedFont>
      <p:font typeface="Calibri Light" panose="020F0302020204030204" pitchFamily="34" charset="0"/>
      <p:regular r:id="rId59"/>
      <p:italic r:id="rId60"/>
    </p:embeddedFont>
    <p:embeddedFont>
      <p:font typeface="Arial Narrow" panose="020B0606020202030204" pitchFamily="34" charset="0"/>
      <p:regular r:id="rId61"/>
      <p:bold r:id="rId62"/>
      <p:italic r:id="rId63"/>
      <p:boldItalic r:id="rId64"/>
    </p:embeddedFont>
    <p:embeddedFont>
      <p:font typeface="Calibri" panose="020F0502020204030204" pitchFamily="34" charset="0"/>
      <p:regular r:id="rId65"/>
      <p:bold r:id="rId66"/>
      <p:italic r:id="rId67"/>
      <p:boldItalic r:id="rId68"/>
    </p:embeddedFont>
    <p:embeddedFont>
      <p:font typeface="Arial Rounded MT Bold" panose="020F0704030504030204" pitchFamily="34" charset="0"/>
      <p:regular r:id="rId6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67" d="100"/>
          <a:sy n="67" d="100"/>
        </p:scale>
        <p:origin x="1212"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font" Target="fonts/font1.fntdata"/><Relationship Id="rId63" Type="http://schemas.openxmlformats.org/officeDocument/2006/relationships/font" Target="fonts/font9.fntdata"/><Relationship Id="rId68" Type="http://schemas.openxmlformats.org/officeDocument/2006/relationships/font" Target="fonts/font14.fntdata"/><Relationship Id="rId7" Type="http://schemas.openxmlformats.org/officeDocument/2006/relationships/slide" Target="slides/slide3.xml"/><Relationship Id="rId71"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font" Target="fonts/font4.fntdata"/><Relationship Id="rId66" Type="http://schemas.openxmlformats.org/officeDocument/2006/relationships/font" Target="fonts/font12.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font" Target="fonts/font3.fntdata"/><Relationship Id="rId61" Type="http://schemas.openxmlformats.org/officeDocument/2006/relationships/font" Target="fonts/font7.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font" Target="fonts/font6.fntdata"/><Relationship Id="rId65" Type="http://schemas.openxmlformats.org/officeDocument/2006/relationships/font" Target="fonts/font11.fntdata"/><Relationship Id="rId73"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font" Target="fonts/font2.fntdata"/><Relationship Id="rId64" Type="http://schemas.openxmlformats.org/officeDocument/2006/relationships/font" Target="fonts/font10.fntdata"/><Relationship Id="rId69" Type="http://schemas.openxmlformats.org/officeDocument/2006/relationships/font" Target="fonts/font15.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font" Target="fonts/font5.fntdata"/><Relationship Id="rId67" Type="http://schemas.openxmlformats.org/officeDocument/2006/relationships/font" Target="fonts/font13.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handoutMaster" Target="handoutMasters/handoutMaster1.xml"/><Relationship Id="rId62" Type="http://schemas.openxmlformats.org/officeDocument/2006/relationships/font" Target="fonts/font8.fntdata"/><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8F83CEB3-008C-4789-B446-44CEBEDEF5F4}" type="datetimeFigureOut">
              <a:rPr lang="en-US" smtClean="0"/>
              <a:t>11/15/2015</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2946377C-B6AF-4488-8A2B-E244952F9003}" type="slidenum">
              <a:rPr lang="en-US" smtClean="0"/>
              <a:t>‹#›</a:t>
            </a:fld>
            <a:endParaRPr lang="en-US"/>
          </a:p>
        </p:txBody>
      </p:sp>
    </p:spTree>
    <p:extLst>
      <p:ext uri="{BB962C8B-B14F-4D97-AF65-F5344CB8AC3E}">
        <p14:creationId xmlns:p14="http://schemas.microsoft.com/office/powerpoint/2010/main" val="3714787325"/>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EE914C9-4353-4C01-B4FC-FA857D9AB6FB}" type="datetimeFigureOut">
              <a:rPr lang="en-US" smtClean="0"/>
              <a:t>11/15/2015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32704800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EE914C9-4353-4C01-B4FC-FA857D9AB6FB}" type="datetimeFigureOut">
              <a:rPr lang="en-US" smtClean="0"/>
              <a:t>11/15/2015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3549244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EE914C9-4353-4C01-B4FC-FA857D9AB6FB}" type="datetimeFigureOut">
              <a:rPr lang="en-US" smtClean="0"/>
              <a:t>11/15/2015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11088354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EE914C9-4353-4C01-B4FC-FA857D9AB6FB}" type="datetimeFigureOut">
              <a:rPr lang="en-US" smtClean="0"/>
              <a:t>11/15/2015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26208191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EE914C9-4353-4C01-B4FC-FA857D9AB6FB}" type="datetimeFigureOut">
              <a:rPr lang="en-US" smtClean="0"/>
              <a:t>11/15/2015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39758890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EE914C9-4353-4C01-B4FC-FA857D9AB6FB}" type="datetimeFigureOut">
              <a:rPr lang="en-US" smtClean="0"/>
              <a:t>11/15/2015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5868748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E914C9-4353-4C01-B4FC-FA857D9AB6FB}" type="datetimeFigureOut">
              <a:rPr lang="en-US" smtClean="0"/>
              <a:t>11/15/2015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11330633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E914C9-4353-4C01-B4FC-FA857D9AB6FB}" type="datetimeFigureOut">
              <a:rPr lang="en-US" smtClean="0"/>
              <a:t>11/15/2015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35509295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E914C9-4353-4C01-B4FC-FA857D9AB6FB}" type="datetimeFigureOut">
              <a:rPr lang="en-US" smtClean="0"/>
              <a:t>11/15/2015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26843583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EE914C9-4353-4C01-B4FC-FA857D9AB6FB}" type="datetimeFigureOut">
              <a:rPr lang="en-US" smtClean="0"/>
              <a:t>11/15/2015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9289289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EE914C9-4353-4C01-B4FC-FA857D9AB6FB}" type="datetimeFigureOut">
              <a:rPr lang="en-US" smtClean="0"/>
              <a:t>11/15/2015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20371912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11/15/2015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988014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11/15/2015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347008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11/15/2015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002657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11/15/2015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661825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F1274E-D35D-474F-BAAA-112E7EBFA8EF}" type="datetimeFigureOut">
              <a:rPr lang="en-US" smtClean="0">
                <a:solidFill>
                  <a:prstClr val="black">
                    <a:tint val="75000"/>
                  </a:prstClr>
                </a:solidFill>
              </a:rPr>
              <a:pPr/>
              <a:t>11/15/2015</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44819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F1274E-D35D-474F-BAAA-112E7EBFA8EF}" type="datetimeFigureOut">
              <a:rPr lang="en-US" smtClean="0">
                <a:solidFill>
                  <a:prstClr val="black">
                    <a:tint val="75000"/>
                  </a:prstClr>
                </a:solidFill>
              </a:rPr>
              <a:pPr/>
              <a:t>11/15/2015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578774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F1274E-D35D-474F-BAAA-112E7EBFA8EF}" type="datetimeFigureOut">
              <a:rPr lang="en-US" smtClean="0">
                <a:solidFill>
                  <a:prstClr val="black">
                    <a:tint val="75000"/>
                  </a:prstClr>
                </a:solidFill>
              </a:rPr>
              <a:pPr/>
              <a:t>11/15/2015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2353522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11/15/2015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700787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11/15/2015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884709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11/15/2015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96148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11/15/2015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872919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11/15/2015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233199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11/15/2015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284226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11/15/2015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112956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11/15/2015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762595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F1274E-D35D-474F-BAAA-112E7EBFA8EF}" type="datetimeFigureOut">
              <a:rPr lang="en-US" smtClean="0">
                <a:solidFill>
                  <a:prstClr val="black">
                    <a:tint val="75000"/>
                  </a:prstClr>
                </a:solidFill>
              </a:rPr>
              <a:pPr/>
              <a:t>11/15/2015</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745499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F1274E-D35D-474F-BAAA-112E7EBFA8EF}" type="datetimeFigureOut">
              <a:rPr lang="en-US" smtClean="0">
                <a:solidFill>
                  <a:prstClr val="black">
                    <a:tint val="75000"/>
                  </a:prstClr>
                </a:solidFill>
              </a:rPr>
              <a:pPr/>
              <a:t>11/15/2015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661148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F1274E-D35D-474F-BAAA-112E7EBFA8EF}" type="datetimeFigureOut">
              <a:rPr lang="en-US" smtClean="0">
                <a:solidFill>
                  <a:prstClr val="black">
                    <a:tint val="75000"/>
                  </a:prstClr>
                </a:solidFill>
              </a:rPr>
              <a:pPr/>
              <a:t>11/15/2015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920600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11/15/2015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8776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11/15/2015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885330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11/15/2015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276370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11/15/2015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855907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11/15/2015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787918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11/15/2015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504205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11/15/2015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500207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11/15/2015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740179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F1274E-D35D-474F-BAAA-112E7EBFA8EF}" type="datetimeFigureOut">
              <a:rPr lang="en-US" smtClean="0">
                <a:solidFill>
                  <a:prstClr val="black">
                    <a:tint val="75000"/>
                  </a:prstClr>
                </a:solidFill>
              </a:rPr>
              <a:pPr/>
              <a:t>11/15/2015</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534490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F1274E-D35D-474F-BAAA-112E7EBFA8EF}" type="datetimeFigureOut">
              <a:rPr lang="en-US" smtClean="0">
                <a:solidFill>
                  <a:prstClr val="black">
                    <a:tint val="75000"/>
                  </a:prstClr>
                </a:solidFill>
              </a:rPr>
              <a:pPr/>
              <a:t>11/15/2015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479110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F1274E-D35D-474F-BAAA-112E7EBFA8EF}" type="datetimeFigureOut">
              <a:rPr lang="en-US" smtClean="0">
                <a:solidFill>
                  <a:prstClr val="black">
                    <a:tint val="75000"/>
                  </a:prstClr>
                </a:solidFill>
              </a:rPr>
              <a:pPr/>
              <a:t>11/15/2015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763761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11/15/2015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288826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11/15/2015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838383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11/15/2015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010123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11/15/2015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104906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4.gif"/><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E914C9-4353-4C01-B4FC-FA857D9AB6FB}" type="datetimeFigureOut">
              <a:rPr lang="en-US" smtClean="0"/>
              <a:t>11/15/2015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45BCD2-CE24-4392-8A87-FDAEB4F960B0}" type="slidenum">
              <a:rPr lang="en-US" smtClean="0"/>
              <a:t>‹#›</a:t>
            </a:fld>
            <a:endParaRPr lang="en-US"/>
          </a:p>
        </p:txBody>
      </p:sp>
      <p:pic>
        <p:nvPicPr>
          <p:cNvPr id="7" name="Picture 2" descr="http://img.docstoccdn.com/thumb/orig/414808.pn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12694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F1274E-D35D-474F-BAAA-112E7EBFA8EF}" type="datetimeFigureOut">
              <a:rPr lang="en-US" smtClean="0">
                <a:solidFill>
                  <a:prstClr val="black">
                    <a:tint val="75000"/>
                  </a:prstClr>
                </a:solidFill>
              </a:rPr>
              <a:pPr/>
              <a:t>11/15/2015</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pic>
        <p:nvPicPr>
          <p:cNvPr id="8" name="Picture 7" descr="defense.jpg"/>
          <p:cNvPicPr>
            <a:picLocks noChangeAspect="1"/>
          </p:cNvPicPr>
          <p:nvPr userDrawn="1"/>
        </p:nvPicPr>
        <p:blipFill>
          <a:blip r:embed="rId13"/>
          <a:stretch>
            <a:fillRect/>
          </a:stretch>
        </p:blipFill>
        <p:spPr>
          <a:xfrm>
            <a:off x="0" y="0"/>
            <a:ext cx="9144000" cy="6858000"/>
          </a:xfrm>
          <a:prstGeom prst="rect">
            <a:avLst/>
          </a:prstGeom>
        </p:spPr>
      </p:pic>
    </p:spTree>
    <p:extLst>
      <p:ext uri="{BB962C8B-B14F-4D97-AF65-F5344CB8AC3E}">
        <p14:creationId xmlns:p14="http://schemas.microsoft.com/office/powerpoint/2010/main" val="211774543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F1274E-D35D-474F-BAAA-112E7EBFA8EF}" type="datetimeFigureOut">
              <a:rPr lang="en-US" smtClean="0">
                <a:solidFill>
                  <a:prstClr val="black">
                    <a:tint val="75000"/>
                  </a:prstClr>
                </a:solidFill>
              </a:rPr>
              <a:pPr/>
              <a:t>11/15/2015</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pic>
        <p:nvPicPr>
          <p:cNvPr id="8" name="Picture 7" descr="age_ofthe_earth.jpg"/>
          <p:cNvPicPr>
            <a:picLocks noChangeAspect="1"/>
          </p:cNvPicPr>
          <p:nvPr userDrawn="1"/>
        </p:nvPicPr>
        <p:blipFill>
          <a:blip r:embed="rId13"/>
          <a:stretch>
            <a:fillRect/>
          </a:stretch>
        </p:blipFill>
        <p:spPr>
          <a:xfrm>
            <a:off x="0" y="0"/>
            <a:ext cx="9144000" cy="6858000"/>
          </a:xfrm>
          <a:prstGeom prst="rect">
            <a:avLst/>
          </a:prstGeom>
        </p:spPr>
      </p:pic>
    </p:spTree>
    <p:extLst>
      <p:ext uri="{BB962C8B-B14F-4D97-AF65-F5344CB8AC3E}">
        <p14:creationId xmlns:p14="http://schemas.microsoft.com/office/powerpoint/2010/main" val="152173776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F1274E-D35D-474F-BAAA-112E7EBFA8EF}" type="datetimeFigureOut">
              <a:rPr lang="en-US" smtClean="0">
                <a:solidFill>
                  <a:prstClr val="black">
                    <a:tint val="75000"/>
                  </a:prstClr>
                </a:solidFill>
              </a:rPr>
              <a:pPr/>
              <a:t>11/15/2015</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pic>
        <p:nvPicPr>
          <p:cNvPr id="8" name="Picture 7" descr="earth1.gif"/>
          <p:cNvPicPr>
            <a:picLocks noChangeAspect="1"/>
          </p:cNvPicPr>
          <p:nvPr userDrawn="1"/>
        </p:nvPicPr>
        <p:blipFill>
          <a:blip r:embed="rId13"/>
          <a:stretch>
            <a:fillRect/>
          </a:stretch>
        </p:blipFill>
        <p:spPr>
          <a:xfrm>
            <a:off x="1447800" y="304800"/>
            <a:ext cx="6248400" cy="6192360"/>
          </a:xfrm>
          <a:prstGeom prst="ellipse">
            <a:avLst/>
          </a:prstGeom>
          <a:ln>
            <a:noFill/>
          </a:ln>
          <a:effectLst>
            <a:softEdge rad="112500"/>
          </a:effectLst>
        </p:spPr>
      </p:pic>
    </p:spTree>
    <p:extLst>
      <p:ext uri="{BB962C8B-B14F-4D97-AF65-F5344CB8AC3E}">
        <p14:creationId xmlns:p14="http://schemas.microsoft.com/office/powerpoint/2010/main" val="240189417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wmf"/><Relationship Id="rId4" Type="http://schemas.openxmlformats.org/officeDocument/2006/relationships/image" Target="../media/image12.jpeg"/></Relationships>
</file>

<file path=ppt/slides/_rels/slide4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janiczek.com/wp-content/uploads/Evidence.png"/>
          <p:cNvPicPr>
            <a:picLocks noChangeAspect="1" noChangeArrowheads="1"/>
          </p:cNvPicPr>
          <p:nvPr/>
        </p:nvPicPr>
        <p:blipFill rotWithShape="1">
          <a:blip r:embed="rId2">
            <a:extLst>
              <a:ext uri="{28A0092B-C50C-407E-A947-70E740481C1C}">
                <a14:useLocalDpi xmlns:a14="http://schemas.microsoft.com/office/drawing/2010/main" val="0"/>
              </a:ext>
            </a:extLst>
          </a:blip>
          <a:srcRect l="16333" r="15633"/>
          <a:stretch/>
        </p:blipFill>
        <p:spPr bwMode="auto">
          <a:xfrm>
            <a:off x="315685" y="315688"/>
            <a:ext cx="3614057" cy="332014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406951" y="746648"/>
            <a:ext cx="2719014"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rPr>
              <a:t>For Faith</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endParaRPr>
          </a:p>
        </p:txBody>
      </p:sp>
      <p:sp>
        <p:nvSpPr>
          <p:cNvPr id="2" name="Rectangle 1"/>
          <p:cNvSpPr/>
          <p:nvPr/>
        </p:nvSpPr>
        <p:spPr>
          <a:xfrm>
            <a:off x="337457" y="228600"/>
            <a:ext cx="8512629" cy="6346371"/>
          </a:xfrm>
          <a:prstGeom prst="rect">
            <a:avLst/>
          </a:prstGeom>
          <a:noFill/>
          <a:ln w="1905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4071256" y="2029210"/>
            <a:ext cx="4680858" cy="4154984"/>
          </a:xfrm>
          <a:prstGeom prst="rect">
            <a:avLst/>
          </a:prstGeom>
          <a:noFill/>
        </p:spPr>
        <p:txBody>
          <a:bodyPr wrap="square" rtlCol="0">
            <a:spAutoFit/>
          </a:bodyPr>
          <a:lstStyle/>
          <a:p>
            <a:pPr marL="342900" indent="-342900">
              <a:buFont typeface="+mj-lt"/>
              <a:buAutoNum type="arabicPeriod"/>
            </a:pPr>
            <a:r>
              <a:rPr lang="en-US" sz="2400" dirty="0" smtClean="0">
                <a:latin typeface="Arial Narrow" panose="020B0606020202030204" pitchFamily="34" charset="0"/>
              </a:rPr>
              <a:t>Evidence for God part 1 (11-15)</a:t>
            </a:r>
          </a:p>
          <a:p>
            <a:pPr marL="342900" indent="-342900">
              <a:buFont typeface="+mj-lt"/>
              <a:buAutoNum type="arabicPeriod"/>
            </a:pPr>
            <a:r>
              <a:rPr lang="en-US" sz="2400" dirty="0" smtClean="0">
                <a:latin typeface="Arial Narrow" panose="020B0606020202030204" pitchFamily="34" charset="0"/>
              </a:rPr>
              <a:t>Evidence for God part 2 (11-22)</a:t>
            </a:r>
            <a:endParaRPr lang="en-US" sz="2400" dirty="0">
              <a:latin typeface="Arial Narrow" panose="020B0606020202030204" pitchFamily="34" charset="0"/>
            </a:endParaRPr>
          </a:p>
          <a:p>
            <a:pPr marL="342900" indent="-342900">
              <a:buFont typeface="+mj-lt"/>
              <a:buAutoNum type="arabicPeriod"/>
            </a:pPr>
            <a:r>
              <a:rPr lang="en-US" sz="2400" dirty="0" smtClean="0">
                <a:latin typeface="Arial Narrow" panose="020B0606020202030204" pitchFamily="34" charset="0"/>
              </a:rPr>
              <a:t>The Problem of Evil (11-29)</a:t>
            </a:r>
          </a:p>
          <a:p>
            <a:pPr marL="342900" indent="-342900">
              <a:buFont typeface="+mj-lt"/>
              <a:buAutoNum type="arabicPeriod"/>
            </a:pPr>
            <a:r>
              <a:rPr lang="en-US" sz="2400" dirty="0" smtClean="0">
                <a:latin typeface="Arial Narrow" panose="020B0606020202030204" pitchFamily="34" charset="0"/>
              </a:rPr>
              <a:t>The Bible and Science (12-06)</a:t>
            </a:r>
          </a:p>
          <a:p>
            <a:pPr marL="342900" indent="-342900">
              <a:buFont typeface="+mj-lt"/>
              <a:buAutoNum type="arabicPeriod"/>
            </a:pPr>
            <a:r>
              <a:rPr lang="en-US" sz="2400" dirty="0" smtClean="0">
                <a:latin typeface="Arial Narrow" panose="020B0606020202030204" pitchFamily="34" charset="0"/>
              </a:rPr>
              <a:t>Creation (12-13)</a:t>
            </a:r>
          </a:p>
          <a:p>
            <a:pPr marL="342900" indent="-342900">
              <a:buFont typeface="+mj-lt"/>
              <a:buAutoNum type="arabicPeriod"/>
            </a:pPr>
            <a:r>
              <a:rPr lang="en-US" sz="2400" dirty="0" smtClean="0">
                <a:latin typeface="Arial Narrow" panose="020B0606020202030204" pitchFamily="34" charset="0"/>
              </a:rPr>
              <a:t>The Genesis Flood (12-20)</a:t>
            </a:r>
          </a:p>
          <a:p>
            <a:pPr marL="342900" indent="-342900">
              <a:buFont typeface="+mj-lt"/>
              <a:buAutoNum type="arabicPeriod"/>
            </a:pPr>
            <a:r>
              <a:rPr lang="en-US" sz="2400" dirty="0" smtClean="0">
                <a:latin typeface="Arial Narrow" panose="020B0606020202030204" pitchFamily="34" charset="0"/>
              </a:rPr>
              <a:t>Archeology (01-03)</a:t>
            </a:r>
          </a:p>
          <a:p>
            <a:pPr marL="342900" indent="-342900">
              <a:buFont typeface="+mj-lt"/>
              <a:buAutoNum type="arabicPeriod"/>
            </a:pPr>
            <a:r>
              <a:rPr lang="en-US" sz="2400" dirty="0" smtClean="0">
                <a:latin typeface="Arial Narrow" panose="020B0606020202030204" pitchFamily="34" charset="0"/>
              </a:rPr>
              <a:t>Historical Jesus (01-10)</a:t>
            </a:r>
          </a:p>
          <a:p>
            <a:pPr marL="342900" indent="-342900">
              <a:buFont typeface="+mj-lt"/>
              <a:buAutoNum type="arabicPeriod"/>
            </a:pPr>
            <a:r>
              <a:rPr lang="en-US" sz="2400" dirty="0" smtClean="0">
                <a:latin typeface="Arial Narrow" panose="020B0606020202030204" pitchFamily="34" charset="0"/>
              </a:rPr>
              <a:t>The Resurrection of Christ (01-17)</a:t>
            </a:r>
          </a:p>
          <a:p>
            <a:pPr marL="342900" indent="-342900">
              <a:buFont typeface="+mj-lt"/>
              <a:buAutoNum type="arabicPeriod"/>
            </a:pPr>
            <a:r>
              <a:rPr lang="en-US" sz="2400" dirty="0">
                <a:latin typeface="Arial Narrow" panose="020B0606020202030204" pitchFamily="34" charset="0"/>
              </a:rPr>
              <a:t> </a:t>
            </a:r>
            <a:r>
              <a:rPr lang="en-US" sz="2400" dirty="0" smtClean="0">
                <a:latin typeface="Arial Narrow" panose="020B0606020202030204" pitchFamily="34" charset="0"/>
              </a:rPr>
              <a:t>Inspiration of Scripture (01-24)</a:t>
            </a:r>
          </a:p>
          <a:p>
            <a:pPr marL="342900" indent="-342900">
              <a:buFont typeface="+mj-lt"/>
              <a:buAutoNum type="arabicPeriod"/>
            </a:pPr>
            <a:r>
              <a:rPr lang="en-US" sz="2400" dirty="0">
                <a:latin typeface="Arial Narrow" panose="020B0606020202030204" pitchFamily="34" charset="0"/>
              </a:rPr>
              <a:t> </a:t>
            </a:r>
            <a:r>
              <a:rPr lang="en-US" sz="2400" dirty="0" smtClean="0">
                <a:latin typeface="Arial Narrow" panose="020B0606020202030204" pitchFamily="34" charset="0"/>
              </a:rPr>
              <a:t>Cannon and the Apocrypha (02-17)</a:t>
            </a:r>
          </a:p>
        </p:txBody>
      </p:sp>
      <p:sp>
        <p:nvSpPr>
          <p:cNvPr id="5" name="Snip Diagonal Corner Rectangle 4"/>
          <p:cNvSpPr/>
          <p:nvPr/>
        </p:nvSpPr>
        <p:spPr>
          <a:xfrm>
            <a:off x="740229" y="3105644"/>
            <a:ext cx="2394856" cy="3026228"/>
          </a:xfrm>
          <a:prstGeom prst="snip2DiagRect">
            <a:avLst/>
          </a:prstGeom>
          <a:solidFill>
            <a:schemeClr val="accent1">
              <a:lumMod val="40000"/>
              <a:lumOff val="6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smtClean="0">
                <a:solidFill>
                  <a:schemeClr val="tx1"/>
                </a:solidFill>
                <a:latin typeface="Arial Narrow" panose="020B0606020202030204" pitchFamily="34" charset="0"/>
              </a:rPr>
              <a:t>Sunday Evening</a:t>
            </a:r>
          </a:p>
          <a:p>
            <a:pPr algn="ctr"/>
            <a:r>
              <a:rPr lang="en-US" sz="2200" b="1" dirty="0" smtClean="0">
                <a:solidFill>
                  <a:schemeClr val="tx1"/>
                </a:solidFill>
                <a:latin typeface="Arial Narrow" panose="020B0606020202030204" pitchFamily="34" charset="0"/>
              </a:rPr>
              <a:t>Studies</a:t>
            </a:r>
          </a:p>
          <a:p>
            <a:pPr algn="ctr"/>
            <a:endParaRPr lang="en-US" sz="2200" dirty="0">
              <a:solidFill>
                <a:schemeClr val="tx1"/>
              </a:solidFill>
              <a:latin typeface="Arial Narrow" panose="020B0606020202030204" pitchFamily="34" charset="0"/>
            </a:endParaRPr>
          </a:p>
          <a:p>
            <a:pPr algn="ctr"/>
            <a:r>
              <a:rPr lang="en-US" sz="2200" i="1" dirty="0" smtClean="0">
                <a:solidFill>
                  <a:schemeClr val="tx1"/>
                </a:solidFill>
                <a:latin typeface="Arial Narrow" panose="020B0606020202030204" pitchFamily="34" charset="0"/>
              </a:rPr>
              <a:t>Designed to build and strengthen</a:t>
            </a:r>
          </a:p>
          <a:p>
            <a:pPr algn="ctr"/>
            <a:r>
              <a:rPr lang="en-US" sz="2200" i="1" dirty="0">
                <a:solidFill>
                  <a:schemeClr val="tx1"/>
                </a:solidFill>
                <a:latin typeface="Arial Narrow" panose="020B0606020202030204" pitchFamily="34" charset="0"/>
              </a:rPr>
              <a:t>r</a:t>
            </a:r>
            <a:r>
              <a:rPr lang="en-US" sz="2200" i="1" dirty="0" smtClean="0">
                <a:solidFill>
                  <a:schemeClr val="tx1"/>
                </a:solidFill>
                <a:latin typeface="Arial Narrow" panose="020B0606020202030204" pitchFamily="34" charset="0"/>
              </a:rPr>
              <a:t>eal faith</a:t>
            </a:r>
            <a:endParaRPr lang="en-US" sz="2200" i="1" dirty="0">
              <a:solidFill>
                <a:schemeClr val="tx1"/>
              </a:solidFill>
              <a:latin typeface="Arial Narrow" panose="020B0606020202030204" pitchFamily="34" charset="0"/>
            </a:endParaRPr>
          </a:p>
        </p:txBody>
      </p:sp>
      <p:sp>
        <p:nvSpPr>
          <p:cNvPr id="6" name="Folded Corner 5"/>
          <p:cNvSpPr/>
          <p:nvPr/>
        </p:nvSpPr>
        <p:spPr>
          <a:xfrm rot="709574">
            <a:off x="5986743" y="251494"/>
            <a:ext cx="1513037" cy="1754824"/>
          </a:xfrm>
          <a:prstGeom prst="foldedCorne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70C0"/>
                </a:solidFill>
                <a:latin typeface="Segoe Script" panose="020B0504020000000003" pitchFamily="34" charset="0"/>
              </a:rPr>
              <a:t>Is there real</a:t>
            </a:r>
          </a:p>
          <a:p>
            <a:pPr algn="ctr"/>
            <a:r>
              <a:rPr lang="en-US" dirty="0" smtClean="0">
                <a:solidFill>
                  <a:srgbClr val="0070C0"/>
                </a:solidFill>
                <a:latin typeface="Segoe Script" panose="020B0504020000000003" pitchFamily="34" charset="0"/>
              </a:rPr>
              <a:t>evidence for believing?</a:t>
            </a:r>
            <a:endParaRPr lang="en-US" dirty="0">
              <a:solidFill>
                <a:srgbClr val="0070C0"/>
              </a:solidFill>
              <a:latin typeface="Segoe Script" panose="020B0504020000000003" pitchFamily="34" charset="0"/>
            </a:endParaRPr>
          </a:p>
        </p:txBody>
      </p:sp>
    </p:spTree>
    <p:extLst>
      <p:ext uri="{BB962C8B-B14F-4D97-AF65-F5344CB8AC3E}">
        <p14:creationId xmlns:p14="http://schemas.microsoft.com/office/powerpoint/2010/main" val="12552734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29739" y="328910"/>
            <a:ext cx="5103577"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i="1" cap="none" spc="0" dirty="0" smtClean="0">
                <a:ln/>
                <a:solidFill>
                  <a:srgbClr val="0070C0"/>
                </a:solidFill>
                <a:effectLst/>
              </a:rPr>
              <a:t>Proof &amp; Evidence</a:t>
            </a:r>
            <a:endParaRPr lang="en-US" sz="5400" b="1" i="1" cap="none" spc="0" dirty="0">
              <a:ln/>
              <a:solidFill>
                <a:srgbClr val="0070C0"/>
              </a:solidFill>
              <a:effectLst/>
            </a:endParaRPr>
          </a:p>
        </p:txBody>
      </p:sp>
      <p:pic>
        <p:nvPicPr>
          <p:cNvPr id="3" name="Picture 2"/>
          <p:cNvPicPr>
            <a:picLocks noChangeAspect="1"/>
          </p:cNvPicPr>
          <p:nvPr/>
        </p:nvPicPr>
        <p:blipFill rotWithShape="1">
          <a:blip r:embed="rId2"/>
          <a:srcRect t="10148" b="2475"/>
          <a:stretch/>
        </p:blipFill>
        <p:spPr>
          <a:xfrm>
            <a:off x="168026" y="2476500"/>
            <a:ext cx="8804524" cy="3362326"/>
          </a:xfrm>
          <a:prstGeom prst="rect">
            <a:avLst/>
          </a:prstGeom>
          <a:ln>
            <a:solidFill>
              <a:srgbClr val="0070C0"/>
            </a:solidFill>
          </a:ln>
        </p:spPr>
      </p:pic>
      <p:sp>
        <p:nvSpPr>
          <p:cNvPr id="4" name="TextBox 3"/>
          <p:cNvSpPr txBox="1"/>
          <p:nvPr/>
        </p:nvSpPr>
        <p:spPr>
          <a:xfrm>
            <a:off x="4352925" y="6027003"/>
            <a:ext cx="5038725" cy="830997"/>
          </a:xfrm>
          <a:prstGeom prst="rect">
            <a:avLst/>
          </a:prstGeom>
          <a:noFill/>
        </p:spPr>
        <p:txBody>
          <a:bodyPr wrap="square" rtlCol="0">
            <a:spAutoFit/>
          </a:bodyPr>
          <a:lstStyle/>
          <a:p>
            <a:r>
              <a:rPr lang="en-US" sz="2400" dirty="0" smtClean="0"/>
              <a:t>Bert Thompson, Ph.D.</a:t>
            </a:r>
          </a:p>
          <a:p>
            <a:r>
              <a:rPr lang="en-US" sz="2400" i="1" dirty="0" smtClean="0"/>
              <a:t>The Case for the Existence of God</a:t>
            </a:r>
            <a:r>
              <a:rPr lang="en-US" sz="2400" dirty="0" smtClean="0"/>
              <a:t>, 2</a:t>
            </a:r>
            <a:endParaRPr lang="en-US" sz="2400" dirty="0"/>
          </a:p>
        </p:txBody>
      </p:sp>
      <p:sp>
        <p:nvSpPr>
          <p:cNvPr id="5" name="TextBox 4"/>
          <p:cNvSpPr txBox="1"/>
          <p:nvPr/>
        </p:nvSpPr>
        <p:spPr>
          <a:xfrm>
            <a:off x="885825" y="1252240"/>
            <a:ext cx="7743825" cy="830997"/>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t>Not demonstrative proof!</a:t>
            </a:r>
          </a:p>
          <a:p>
            <a:pPr marL="285750" indent="-285750">
              <a:buFont typeface="Arial" panose="020B0604020202020204" pitchFamily="34" charset="0"/>
              <a:buChar char="•"/>
            </a:pPr>
            <a:r>
              <a:rPr lang="en-US" sz="2400" dirty="0" smtClean="0"/>
              <a:t>Can show it is more reasonable to believe than not believe</a:t>
            </a:r>
            <a:endParaRPr lang="en-US" sz="2400" dirty="0"/>
          </a:p>
        </p:txBody>
      </p:sp>
    </p:spTree>
    <p:extLst>
      <p:ext uri="{BB962C8B-B14F-4D97-AF65-F5344CB8AC3E}">
        <p14:creationId xmlns:p14="http://schemas.microsoft.com/office/powerpoint/2010/main" val="13973059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200329"/>
          </a:xfrm>
          <a:prstGeom prst="rect">
            <a:avLst/>
          </a:prstGeom>
          <a:noFill/>
          <a:ln>
            <a:noFill/>
          </a:ln>
        </p:spPr>
        <p:txBody>
          <a:bodyPr wrap="square" rtlCol="0">
            <a:spAutoFit/>
          </a:bodyPr>
          <a:lstStyle/>
          <a:p>
            <a:pPr algn="ctr"/>
            <a:endParaRPr lang="en-US" b="1" u="sng" dirty="0" smtClean="0">
              <a:latin typeface="Lucida Console" pitchFamily="49" charset="0"/>
            </a:endParaRPr>
          </a:p>
          <a:p>
            <a:pPr algn="ctr"/>
            <a:r>
              <a:rPr lang="en-US" sz="3600" b="1" u="sng" dirty="0" smtClean="0">
                <a:latin typeface="Lucida Console" pitchFamily="49" charset="0"/>
              </a:rPr>
              <a:t>God Has Always Given Proof</a:t>
            </a:r>
          </a:p>
          <a:p>
            <a:pPr algn="ctr"/>
            <a:endParaRPr lang="en-US" b="1" u="sng" dirty="0">
              <a:latin typeface="Lucida Console" pitchFamily="49" charset="0"/>
            </a:endParaRPr>
          </a:p>
        </p:txBody>
      </p:sp>
      <p:sp>
        <p:nvSpPr>
          <p:cNvPr id="3" name="TextBox 2"/>
          <p:cNvSpPr txBox="1"/>
          <p:nvPr/>
        </p:nvSpPr>
        <p:spPr>
          <a:xfrm>
            <a:off x="603421" y="1740243"/>
            <a:ext cx="8305800" cy="3323987"/>
          </a:xfrm>
          <a:prstGeom prst="rect">
            <a:avLst/>
          </a:prstGeom>
          <a:noFill/>
        </p:spPr>
        <p:txBody>
          <a:bodyPr wrap="square" rtlCol="0">
            <a:spAutoFit/>
          </a:bodyPr>
          <a:lstStyle/>
          <a:p>
            <a:pPr>
              <a:lnSpc>
                <a:spcPct val="150000"/>
              </a:lnSpc>
              <a:buFont typeface="Wingdings" pitchFamily="2" charset="2"/>
              <a:buChar char="ü"/>
            </a:pPr>
            <a:r>
              <a:rPr lang="en-US" sz="2800" dirty="0" smtClean="0"/>
              <a:t> Faith is based on evidence (Rom. 10:17)</a:t>
            </a:r>
          </a:p>
          <a:p>
            <a:pPr>
              <a:lnSpc>
                <a:spcPct val="150000"/>
              </a:lnSpc>
              <a:buFont typeface="Wingdings" pitchFamily="2" charset="2"/>
              <a:buChar char="ü"/>
            </a:pPr>
            <a:r>
              <a:rPr lang="en-US" sz="2800" dirty="0" smtClean="0"/>
              <a:t> Many infallible proofs (Acts 1:3)</a:t>
            </a:r>
          </a:p>
          <a:p>
            <a:pPr>
              <a:lnSpc>
                <a:spcPct val="150000"/>
              </a:lnSpc>
              <a:buFont typeface="Wingdings" pitchFamily="2" charset="2"/>
              <a:buChar char="ü"/>
            </a:pPr>
            <a:r>
              <a:rPr lang="en-US" sz="2800" dirty="0" smtClean="0"/>
              <a:t> The heathen is without excuse (Rom. 1:20)</a:t>
            </a:r>
          </a:p>
          <a:p>
            <a:pPr>
              <a:lnSpc>
                <a:spcPct val="150000"/>
              </a:lnSpc>
              <a:buFont typeface="Wingdings" pitchFamily="2" charset="2"/>
              <a:buChar char="ü"/>
            </a:pPr>
            <a:r>
              <a:rPr lang="en-US" sz="2800" dirty="0" smtClean="0"/>
              <a:t> Word confirmed by wonders &amp; signs (Heb. 2:4)</a:t>
            </a:r>
          </a:p>
          <a:p>
            <a:pPr>
              <a:lnSpc>
                <a:spcPct val="150000"/>
              </a:lnSpc>
              <a:buFont typeface="Wingdings" pitchFamily="2" charset="2"/>
              <a:buChar char="ü"/>
            </a:pPr>
            <a:r>
              <a:rPr lang="en-US" sz="2800" dirty="0" smtClean="0"/>
              <a:t> Witnesses give evidence of resurrection (Acts 2:32)</a:t>
            </a:r>
            <a:endParaRPr lang="en-US" sz="2800" dirty="0"/>
          </a:p>
        </p:txBody>
      </p:sp>
    </p:spTree>
    <p:extLst>
      <p:ext uri="{BB962C8B-B14F-4D97-AF65-F5344CB8AC3E}">
        <p14:creationId xmlns:p14="http://schemas.microsoft.com/office/powerpoint/2010/main" val="41914947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3">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3">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9" presetClass="entr" presetSubtype="0" accel="10000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500" fill="hold"/>
                                        <p:tgtEl>
                                          <p:spTgt spid="3">
                                            <p:txEl>
                                              <p:pRg st="1" end="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6" dur="500" fill="hold"/>
                                        <p:tgtEl>
                                          <p:spTgt spid="3">
                                            <p:txEl>
                                              <p:pRg st="1" end="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7" dur="500" fill="hold"/>
                                        <p:tgtEl>
                                          <p:spTgt spid="3">
                                            <p:txEl>
                                              <p:pRg st="1" end="1"/>
                                            </p:txEl>
                                          </p:spTgt>
                                        </p:tgtEl>
                                        <p:attrNameLst>
                                          <p:attrName>ppt_x</p:attrName>
                                        </p:attrNameLst>
                                      </p:cBhvr>
                                      <p:tavLst>
                                        <p:tav tm="0">
                                          <p:val>
                                            <p:strVal val="#ppt_x-.3"/>
                                          </p:val>
                                        </p:tav>
                                        <p:tav tm="50000">
                                          <p:val>
                                            <p:strVal val="#ppt_x"/>
                                          </p:val>
                                        </p:tav>
                                        <p:tav tm="100000">
                                          <p:val>
                                            <p:strVal val="#ppt_x"/>
                                          </p:val>
                                        </p:tav>
                                      </p:tavLst>
                                    </p:anim>
                                    <p:anim calcmode="lin" valueType="num">
                                      <p:cBhvr>
                                        <p:cTn id="18"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9" presetClass="entr" presetSubtype="0" accel="10000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500" fill="hold"/>
                                        <p:tgtEl>
                                          <p:spTgt spid="3">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4" dur="500" fill="hold"/>
                                        <p:tgtEl>
                                          <p:spTgt spid="3">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5" dur="500" fill="hold"/>
                                        <p:tgtEl>
                                          <p:spTgt spid="3">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26"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9" presetClass="entr" presetSubtype="0" accel="10000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500" fill="hold"/>
                                        <p:tgtEl>
                                          <p:spTgt spid="3">
                                            <p:txEl>
                                              <p:pRg st="3" end="3"/>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2" dur="500" fill="hold"/>
                                        <p:tgtEl>
                                          <p:spTgt spid="3">
                                            <p:txEl>
                                              <p:pRg st="3" end="3"/>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3" dur="500" fill="hold"/>
                                        <p:tgtEl>
                                          <p:spTgt spid="3">
                                            <p:txEl>
                                              <p:pRg st="3" end="3"/>
                                            </p:txEl>
                                          </p:spTgt>
                                        </p:tgtEl>
                                        <p:attrNameLst>
                                          <p:attrName>ppt_x</p:attrName>
                                        </p:attrNameLst>
                                      </p:cBhvr>
                                      <p:tavLst>
                                        <p:tav tm="0">
                                          <p:val>
                                            <p:strVal val="#ppt_x-.3"/>
                                          </p:val>
                                        </p:tav>
                                        <p:tav tm="50000">
                                          <p:val>
                                            <p:strVal val="#ppt_x"/>
                                          </p:val>
                                        </p:tav>
                                        <p:tav tm="100000">
                                          <p:val>
                                            <p:strVal val="#ppt_x"/>
                                          </p:val>
                                        </p:tav>
                                      </p:tavLst>
                                    </p:anim>
                                    <p:anim calcmode="lin" valueType="num">
                                      <p:cBhvr>
                                        <p:cTn id="34"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9" presetClass="entr" presetSubtype="0" accel="10000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500" fill="hold"/>
                                        <p:tgtEl>
                                          <p:spTgt spid="3">
                                            <p:txEl>
                                              <p:pRg st="4" end="4"/>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40" dur="500" fill="hold"/>
                                        <p:tgtEl>
                                          <p:spTgt spid="3">
                                            <p:txEl>
                                              <p:pRg st="4" end="4"/>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1" dur="500" fill="hold"/>
                                        <p:tgtEl>
                                          <p:spTgt spid="3">
                                            <p:txEl>
                                              <p:pRg st="4" end="4"/>
                                            </p:txEl>
                                          </p:spTgt>
                                        </p:tgtEl>
                                        <p:attrNameLst>
                                          <p:attrName>ppt_x</p:attrName>
                                        </p:attrNameLst>
                                      </p:cBhvr>
                                      <p:tavLst>
                                        <p:tav tm="0">
                                          <p:val>
                                            <p:strVal val="#ppt_x-.3"/>
                                          </p:val>
                                        </p:tav>
                                        <p:tav tm="50000">
                                          <p:val>
                                            <p:strVal val="#ppt_x"/>
                                          </p:val>
                                        </p:tav>
                                        <p:tav tm="100000">
                                          <p:val>
                                            <p:strVal val="#ppt_x"/>
                                          </p:val>
                                        </p:tav>
                                      </p:tavLst>
                                    </p:anim>
                                    <p:anim calcmode="lin" valueType="num">
                                      <p:cBhvr>
                                        <p:cTn id="4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200329"/>
          </a:xfrm>
          <a:prstGeom prst="rect">
            <a:avLst/>
          </a:prstGeom>
          <a:noFill/>
          <a:ln>
            <a:noFill/>
          </a:ln>
        </p:spPr>
        <p:txBody>
          <a:bodyPr wrap="square" rtlCol="0">
            <a:spAutoFit/>
          </a:bodyPr>
          <a:lstStyle/>
          <a:p>
            <a:pPr algn="ctr"/>
            <a:endParaRPr lang="en-US" b="1" u="sng" dirty="0" smtClean="0">
              <a:latin typeface="Lucida Console" pitchFamily="49" charset="0"/>
            </a:endParaRPr>
          </a:p>
          <a:p>
            <a:pPr algn="ctr"/>
            <a:r>
              <a:rPr lang="en-US" sz="3600" b="1" u="sng" dirty="0" smtClean="0">
                <a:latin typeface="Lucida Console" pitchFamily="49" charset="0"/>
              </a:rPr>
              <a:t>Faith Is Knowledge</a:t>
            </a:r>
          </a:p>
          <a:p>
            <a:pPr algn="ctr"/>
            <a:endParaRPr lang="en-US" b="1" u="sng" dirty="0">
              <a:latin typeface="Lucida Console" pitchFamily="49" charset="0"/>
            </a:endParaRPr>
          </a:p>
        </p:txBody>
      </p:sp>
      <p:sp>
        <p:nvSpPr>
          <p:cNvPr id="3" name="TextBox 2"/>
          <p:cNvSpPr txBox="1"/>
          <p:nvPr/>
        </p:nvSpPr>
        <p:spPr>
          <a:xfrm>
            <a:off x="533400" y="1435443"/>
            <a:ext cx="8610600" cy="3724096"/>
          </a:xfrm>
          <a:prstGeom prst="rect">
            <a:avLst/>
          </a:prstGeom>
          <a:noFill/>
        </p:spPr>
        <p:txBody>
          <a:bodyPr wrap="square" rtlCol="0">
            <a:spAutoFit/>
          </a:bodyPr>
          <a:lstStyle/>
          <a:p>
            <a:pPr>
              <a:buFont typeface="Wingdings" pitchFamily="2" charset="2"/>
              <a:buChar char="q"/>
            </a:pPr>
            <a:r>
              <a:rPr lang="en-US" sz="2800" dirty="0" smtClean="0"/>
              <a:t> Can Know there is a God (Psa. 46:10; 1 </a:t>
            </a:r>
            <a:r>
              <a:rPr lang="en-US" sz="2800" dirty="0" err="1" smtClean="0"/>
              <a:t>Jno</a:t>
            </a:r>
            <a:r>
              <a:rPr lang="en-US" sz="2800" dirty="0" smtClean="0"/>
              <a:t>. 5:13)</a:t>
            </a:r>
          </a:p>
          <a:p>
            <a:pPr>
              <a:buFont typeface="Wingdings" pitchFamily="2" charset="2"/>
              <a:buChar char="q"/>
            </a:pPr>
            <a:endParaRPr lang="en-US" sz="1200" dirty="0" smtClean="0"/>
          </a:p>
          <a:p>
            <a:pPr>
              <a:buFont typeface="Wingdings" pitchFamily="2" charset="2"/>
              <a:buChar char="q"/>
            </a:pPr>
            <a:r>
              <a:rPr lang="en-US" sz="2800" dirty="0" smtClean="0"/>
              <a:t> Faith is not:</a:t>
            </a:r>
          </a:p>
          <a:p>
            <a:pPr lvl="1">
              <a:buFont typeface="Arial" pitchFamily="34" charset="0"/>
              <a:buChar char="•"/>
            </a:pPr>
            <a:r>
              <a:rPr lang="en-US" sz="2800" dirty="0" smtClean="0"/>
              <a:t> An unsubstantiated opinion</a:t>
            </a:r>
          </a:p>
          <a:p>
            <a:pPr lvl="1">
              <a:buFont typeface="Arial" pitchFamily="34" charset="0"/>
              <a:buChar char="•"/>
            </a:pPr>
            <a:r>
              <a:rPr lang="en-US" sz="2800" dirty="0" smtClean="0"/>
              <a:t> A blind leap into the dark</a:t>
            </a:r>
          </a:p>
          <a:p>
            <a:pPr lvl="1">
              <a:buFont typeface="Arial" pitchFamily="34" charset="0"/>
              <a:buChar char="•"/>
            </a:pPr>
            <a:r>
              <a:rPr lang="en-US" sz="2800" dirty="0" smtClean="0"/>
              <a:t> Wishful thinking</a:t>
            </a:r>
          </a:p>
          <a:p>
            <a:pPr lvl="1">
              <a:buFont typeface="Arial" pitchFamily="34" charset="0"/>
              <a:buChar char="•"/>
            </a:pPr>
            <a:r>
              <a:rPr lang="en-US" sz="2800" dirty="0" smtClean="0"/>
              <a:t> Irrational anti-intellectualism</a:t>
            </a:r>
          </a:p>
          <a:p>
            <a:pPr lvl="1">
              <a:buFont typeface="Arial" pitchFamily="34" charset="0"/>
              <a:buChar char="•"/>
            </a:pPr>
            <a:r>
              <a:rPr lang="en-US" sz="2800" dirty="0" smtClean="0"/>
              <a:t> Opposed to knowledge</a:t>
            </a:r>
          </a:p>
          <a:p>
            <a:pPr lvl="1">
              <a:buFont typeface="Arial" pitchFamily="34" charset="0"/>
              <a:buChar char="•"/>
            </a:pPr>
            <a:r>
              <a:rPr lang="en-US" sz="2800" dirty="0" smtClean="0"/>
              <a:t> Opposed to reason</a:t>
            </a:r>
          </a:p>
        </p:txBody>
      </p:sp>
    </p:spTree>
    <p:extLst>
      <p:ext uri="{BB962C8B-B14F-4D97-AF65-F5344CB8AC3E}">
        <p14:creationId xmlns:p14="http://schemas.microsoft.com/office/powerpoint/2010/main" val="36032132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amond(in)">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amond(in)">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diamond(in)">
                                      <p:cBhvr>
                                        <p:cTn id="22" dur="20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diamond(in)">
                                      <p:cBhvr>
                                        <p:cTn id="27" dur="20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diamond(in)">
                                      <p:cBhvr>
                                        <p:cTn id="32" dur="20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8" presetClass="entr" presetSubtype="16"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diamond(in)">
                                      <p:cBhvr>
                                        <p:cTn id="37" dur="20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8" presetClass="entr" presetSubtype="16"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diamond(in)">
                                      <p:cBhvr>
                                        <p:cTn id="42"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200329"/>
          </a:xfrm>
          <a:prstGeom prst="rect">
            <a:avLst/>
          </a:prstGeom>
          <a:noFill/>
          <a:ln>
            <a:noFill/>
          </a:ln>
        </p:spPr>
        <p:txBody>
          <a:bodyPr wrap="square" rtlCol="0">
            <a:spAutoFit/>
          </a:bodyPr>
          <a:lstStyle/>
          <a:p>
            <a:pPr algn="ctr"/>
            <a:endParaRPr lang="en-US" b="1" dirty="0" smtClean="0">
              <a:latin typeface="Lucida Console" pitchFamily="49" charset="0"/>
            </a:endParaRPr>
          </a:p>
          <a:p>
            <a:pPr algn="ctr"/>
            <a:r>
              <a:rPr lang="en-US" sz="3600" b="1" dirty="0" smtClean="0">
                <a:latin typeface="Lucida Console" pitchFamily="49" charset="0"/>
              </a:rPr>
              <a:t>Faith Is Knowledge</a:t>
            </a:r>
          </a:p>
          <a:p>
            <a:pPr algn="ctr"/>
            <a:endParaRPr lang="en-US" b="1" dirty="0">
              <a:latin typeface="Lucida Console" pitchFamily="49" charset="0"/>
            </a:endParaRPr>
          </a:p>
        </p:txBody>
      </p:sp>
      <p:sp>
        <p:nvSpPr>
          <p:cNvPr id="3" name="TextBox 2"/>
          <p:cNvSpPr txBox="1"/>
          <p:nvPr/>
        </p:nvSpPr>
        <p:spPr>
          <a:xfrm>
            <a:off x="152400" y="1447800"/>
            <a:ext cx="8610600" cy="4832092"/>
          </a:xfrm>
          <a:prstGeom prst="rect">
            <a:avLst/>
          </a:prstGeom>
          <a:noFill/>
        </p:spPr>
        <p:txBody>
          <a:bodyPr wrap="square" rtlCol="0">
            <a:spAutoFit/>
          </a:bodyPr>
          <a:lstStyle/>
          <a:p>
            <a:pPr>
              <a:buFont typeface="Wingdings" pitchFamily="2" charset="2"/>
              <a:buChar char="q"/>
            </a:pPr>
            <a:r>
              <a:rPr lang="en-US" sz="2800" dirty="0" smtClean="0"/>
              <a:t> Can Know there is a God (Psa. 46:10; 1 </a:t>
            </a:r>
            <a:r>
              <a:rPr lang="en-US" sz="2800" dirty="0" err="1" smtClean="0"/>
              <a:t>Jno</a:t>
            </a:r>
            <a:r>
              <a:rPr lang="en-US" sz="2800" dirty="0" smtClean="0"/>
              <a:t>. 5:13)</a:t>
            </a:r>
          </a:p>
          <a:p>
            <a:pPr>
              <a:buFont typeface="Wingdings" pitchFamily="2" charset="2"/>
              <a:buChar char="q"/>
            </a:pPr>
            <a:r>
              <a:rPr lang="en-US" sz="2800" dirty="0" smtClean="0"/>
              <a:t> Faith is not:</a:t>
            </a:r>
          </a:p>
          <a:p>
            <a:pPr>
              <a:buFont typeface="Wingdings" pitchFamily="2" charset="2"/>
              <a:buChar char="q"/>
            </a:pPr>
            <a:r>
              <a:rPr lang="en-US" sz="2800" dirty="0" smtClean="0"/>
              <a:t> How knowledge is acquired:</a:t>
            </a:r>
          </a:p>
          <a:p>
            <a:pPr marL="971550" lvl="1" indent="-514350">
              <a:buFont typeface="+mj-lt"/>
              <a:buAutoNum type="arabicPeriod"/>
            </a:pPr>
            <a:r>
              <a:rPr lang="en-US" sz="2800" dirty="0" smtClean="0"/>
              <a:t> </a:t>
            </a:r>
            <a:r>
              <a:rPr lang="en-US" sz="2800" b="1" dirty="0" smtClean="0"/>
              <a:t>Sense perception </a:t>
            </a:r>
            <a:r>
              <a:rPr lang="en-US" sz="2800" dirty="0" smtClean="0"/>
              <a:t>(certainty depends upon accurate senses &amp; correct interpretation)</a:t>
            </a:r>
          </a:p>
          <a:p>
            <a:pPr marL="971550" lvl="1" indent="-514350">
              <a:buFont typeface="+mj-lt"/>
              <a:buAutoNum type="arabicPeriod"/>
            </a:pPr>
            <a:r>
              <a:rPr lang="en-US" sz="2800" dirty="0" smtClean="0"/>
              <a:t> </a:t>
            </a:r>
            <a:r>
              <a:rPr lang="en-US" sz="2800" b="1" dirty="0" smtClean="0"/>
              <a:t>Inference</a:t>
            </a:r>
            <a:r>
              <a:rPr lang="en-US" sz="2800" dirty="0" smtClean="0"/>
              <a:t> [reason] (certainty depends upon the truthfulness of the premises &amp; validity of the inference) – </a:t>
            </a:r>
            <a:r>
              <a:rPr lang="en-US" sz="2800" dirty="0" err="1" smtClean="0"/>
              <a:t>Jno</a:t>
            </a:r>
            <a:r>
              <a:rPr lang="en-US" sz="2800" dirty="0" smtClean="0"/>
              <a:t>. 2:11; 3:2, 8; 20:8</a:t>
            </a:r>
          </a:p>
          <a:p>
            <a:pPr marL="971550" lvl="1" indent="-514350">
              <a:buFont typeface="+mj-lt"/>
              <a:buAutoNum type="arabicPeriod"/>
            </a:pPr>
            <a:r>
              <a:rPr lang="en-US" sz="2800" dirty="0" smtClean="0"/>
              <a:t> </a:t>
            </a:r>
            <a:r>
              <a:rPr lang="en-US" sz="2800" b="1" dirty="0" smtClean="0"/>
              <a:t>Testimony</a:t>
            </a:r>
            <a:r>
              <a:rPr lang="en-US" sz="2800" dirty="0" smtClean="0"/>
              <a:t> [revelation] (certainty depends upon the strength of evidence &amp; credibility of witness) – Luke 1:1-4; </a:t>
            </a:r>
            <a:r>
              <a:rPr lang="en-US" sz="2800" dirty="0" err="1" smtClean="0"/>
              <a:t>Jno</a:t>
            </a:r>
            <a:r>
              <a:rPr lang="en-US" sz="2800" dirty="0" smtClean="0"/>
              <a:t>. 20:29-31</a:t>
            </a:r>
          </a:p>
        </p:txBody>
      </p:sp>
    </p:spTree>
    <p:extLst>
      <p:ext uri="{BB962C8B-B14F-4D97-AF65-F5344CB8AC3E}">
        <p14:creationId xmlns:p14="http://schemas.microsoft.com/office/powerpoint/2010/main" val="22532961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diamond(in)">
                                      <p:cBhvr>
                                        <p:cTn id="7" dur="20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diamond(in)">
                                      <p:cBhvr>
                                        <p:cTn id="12" dur="20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diamond(in)">
                                      <p:cBhvr>
                                        <p:cTn id="17"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828800"/>
            <a:ext cx="4800600" cy="2554545"/>
          </a:xfrm>
          <a:prstGeom prst="rect">
            <a:avLst/>
          </a:prstGeom>
        </p:spPr>
        <p:txBody>
          <a:bodyPr wrap="square">
            <a:spAutoFit/>
          </a:bodyPr>
          <a:lstStyle/>
          <a:p>
            <a:pPr marL="971550" lvl="1" indent="-514350">
              <a:buFont typeface="+mj-lt"/>
              <a:buAutoNum type="arabicPeriod"/>
            </a:pPr>
            <a:r>
              <a:rPr lang="en-US" sz="3200" dirty="0" smtClean="0"/>
              <a:t> </a:t>
            </a:r>
            <a:r>
              <a:rPr lang="en-US" sz="3200" b="1" dirty="0" smtClean="0"/>
              <a:t>Sense perception</a:t>
            </a:r>
          </a:p>
          <a:p>
            <a:pPr marL="971550" lvl="1" indent="-514350">
              <a:buFont typeface="+mj-lt"/>
              <a:buAutoNum type="arabicPeriod"/>
            </a:pPr>
            <a:endParaRPr lang="en-US" sz="3200" dirty="0" smtClean="0"/>
          </a:p>
          <a:p>
            <a:pPr marL="971550" lvl="1" indent="-514350">
              <a:buFont typeface="+mj-lt"/>
              <a:buAutoNum type="arabicPeriod"/>
            </a:pPr>
            <a:r>
              <a:rPr lang="en-US" sz="3200" dirty="0" smtClean="0"/>
              <a:t> </a:t>
            </a:r>
            <a:r>
              <a:rPr lang="en-US" sz="3200" b="1" dirty="0" smtClean="0"/>
              <a:t>Inference</a:t>
            </a:r>
            <a:r>
              <a:rPr lang="en-US" sz="3200" dirty="0" smtClean="0"/>
              <a:t> </a:t>
            </a:r>
          </a:p>
          <a:p>
            <a:pPr marL="971550" lvl="1" indent="-514350">
              <a:buFont typeface="+mj-lt"/>
              <a:buAutoNum type="arabicPeriod"/>
            </a:pPr>
            <a:endParaRPr lang="en-US" sz="3200" dirty="0" smtClean="0"/>
          </a:p>
          <a:p>
            <a:pPr marL="971550" lvl="1" indent="-514350">
              <a:buFont typeface="+mj-lt"/>
              <a:buAutoNum type="arabicPeriod"/>
            </a:pPr>
            <a:r>
              <a:rPr lang="en-US" sz="3200" dirty="0" smtClean="0"/>
              <a:t> </a:t>
            </a:r>
            <a:r>
              <a:rPr lang="en-US" sz="3200" b="1" dirty="0" smtClean="0"/>
              <a:t>Testimony</a:t>
            </a:r>
            <a:endParaRPr lang="en-US" sz="2000" dirty="0"/>
          </a:p>
        </p:txBody>
      </p:sp>
      <p:sp>
        <p:nvSpPr>
          <p:cNvPr id="3" name="TextBox 2"/>
          <p:cNvSpPr txBox="1"/>
          <p:nvPr/>
        </p:nvSpPr>
        <p:spPr>
          <a:xfrm>
            <a:off x="457200" y="381000"/>
            <a:ext cx="8229600" cy="1077218"/>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3200" dirty="0" smtClean="0">
                <a:latin typeface="Lucida Console" panose="020B0609040504020204" pitchFamily="49" charset="0"/>
              </a:rPr>
              <a:t>If Conditions for Accuracy Are Met: </a:t>
            </a:r>
          </a:p>
        </p:txBody>
      </p:sp>
      <p:sp>
        <p:nvSpPr>
          <p:cNvPr id="4" name="Right Brace 3"/>
          <p:cNvSpPr/>
          <p:nvPr/>
        </p:nvSpPr>
        <p:spPr>
          <a:xfrm>
            <a:off x="2895600" y="2971800"/>
            <a:ext cx="685800" cy="1371600"/>
          </a:xfrm>
          <a:prstGeom prst="rightBrace">
            <a:avLst>
              <a:gd name="adj1" fmla="val 19762"/>
              <a:gd name="adj2" fmla="val 47778"/>
            </a:avLst>
          </a:prstGeom>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TextBox 4"/>
          <p:cNvSpPr txBox="1"/>
          <p:nvPr/>
        </p:nvSpPr>
        <p:spPr>
          <a:xfrm>
            <a:off x="3962400" y="3048000"/>
            <a:ext cx="4038600" cy="954107"/>
          </a:xfrm>
          <a:prstGeom prst="rect">
            <a:avLst/>
          </a:prstGeom>
          <a:noFill/>
        </p:spPr>
        <p:txBody>
          <a:bodyPr wrap="square" rtlCol="0">
            <a:spAutoFit/>
          </a:bodyPr>
          <a:lstStyle/>
          <a:p>
            <a:r>
              <a:rPr lang="en-US" sz="2800" dirty="0" smtClean="0"/>
              <a:t>Knowledge gained here is no less certain than …</a:t>
            </a:r>
          </a:p>
        </p:txBody>
      </p:sp>
      <p:grpSp>
        <p:nvGrpSpPr>
          <p:cNvPr id="8" name="Group 7"/>
          <p:cNvGrpSpPr/>
          <p:nvPr/>
        </p:nvGrpSpPr>
        <p:grpSpPr>
          <a:xfrm>
            <a:off x="3962400" y="1915180"/>
            <a:ext cx="4419600" cy="1689242"/>
            <a:chOff x="3962400" y="1915180"/>
            <a:chExt cx="4419600" cy="1689242"/>
          </a:xfrm>
        </p:grpSpPr>
        <p:sp>
          <p:nvSpPr>
            <p:cNvPr id="6" name="TextBox 5"/>
            <p:cNvSpPr txBox="1"/>
            <p:nvPr/>
          </p:nvSpPr>
          <p:spPr>
            <a:xfrm>
              <a:off x="3962400" y="1915180"/>
              <a:ext cx="4038600" cy="523220"/>
            </a:xfrm>
            <a:prstGeom prst="rect">
              <a:avLst/>
            </a:prstGeom>
            <a:noFill/>
          </p:spPr>
          <p:txBody>
            <a:bodyPr wrap="square" rtlCol="0">
              <a:spAutoFit/>
            </a:bodyPr>
            <a:lstStyle/>
            <a:p>
              <a:r>
                <a:rPr lang="en-US" sz="2800" dirty="0" smtClean="0"/>
                <a:t>Knowledge gained here</a:t>
              </a:r>
            </a:p>
          </p:txBody>
        </p:sp>
        <p:sp>
          <p:nvSpPr>
            <p:cNvPr id="7" name="Curved Up Arrow 6"/>
            <p:cNvSpPr/>
            <p:nvPr/>
          </p:nvSpPr>
          <p:spPr>
            <a:xfrm rot="16200000">
              <a:off x="7341789" y="2564211"/>
              <a:ext cx="1470822" cy="609600"/>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Tree>
    <p:extLst>
      <p:ext uri="{BB962C8B-B14F-4D97-AF65-F5344CB8AC3E}">
        <p14:creationId xmlns:p14="http://schemas.microsoft.com/office/powerpoint/2010/main" val="16281938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5"/>
                                        </p:tgtEl>
                                        <p:attrNameLst>
                                          <p:attrName>ppt_y</p:attrName>
                                        </p:attrNameLst>
                                      </p:cBhvr>
                                      <p:tavLst>
                                        <p:tav tm="0">
                                          <p:val>
                                            <p:strVal val="#ppt_y"/>
                                          </p:val>
                                        </p:tav>
                                        <p:tav tm="100000">
                                          <p:val>
                                            <p:strVal val="#ppt_y"/>
                                          </p:val>
                                        </p:tav>
                                      </p:tavLst>
                                    </p:anim>
                                  </p:childTnLst>
                                </p:cTn>
                              </p:par>
                              <p:par>
                                <p:cTn id="11" presetID="22" presetClass="entr" presetSubtype="8"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down)">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828800"/>
            <a:ext cx="4800600" cy="2554545"/>
          </a:xfrm>
          <a:prstGeom prst="rect">
            <a:avLst/>
          </a:prstGeom>
        </p:spPr>
        <p:txBody>
          <a:bodyPr wrap="square">
            <a:spAutoFit/>
          </a:bodyPr>
          <a:lstStyle/>
          <a:p>
            <a:pPr marL="971550" lvl="1" indent="-514350">
              <a:buFont typeface="+mj-lt"/>
              <a:buAutoNum type="arabicPeriod"/>
            </a:pPr>
            <a:r>
              <a:rPr lang="en-US" sz="3200" dirty="0" smtClean="0"/>
              <a:t> </a:t>
            </a:r>
            <a:r>
              <a:rPr lang="en-US" sz="3200" b="1" dirty="0" smtClean="0"/>
              <a:t>Sense perception</a:t>
            </a:r>
          </a:p>
          <a:p>
            <a:pPr marL="971550" lvl="1" indent="-514350">
              <a:buFont typeface="+mj-lt"/>
              <a:buAutoNum type="arabicPeriod"/>
            </a:pPr>
            <a:endParaRPr lang="en-US" sz="3200" dirty="0" smtClean="0"/>
          </a:p>
          <a:p>
            <a:pPr marL="971550" lvl="1" indent="-514350">
              <a:buFont typeface="+mj-lt"/>
              <a:buAutoNum type="arabicPeriod"/>
            </a:pPr>
            <a:r>
              <a:rPr lang="en-US" sz="3200" dirty="0" smtClean="0"/>
              <a:t> </a:t>
            </a:r>
            <a:r>
              <a:rPr lang="en-US" sz="3200" b="1" dirty="0" smtClean="0"/>
              <a:t>Inference</a:t>
            </a:r>
            <a:r>
              <a:rPr lang="en-US" sz="3200" dirty="0" smtClean="0"/>
              <a:t> </a:t>
            </a:r>
          </a:p>
          <a:p>
            <a:pPr marL="971550" lvl="1" indent="-514350">
              <a:buFont typeface="+mj-lt"/>
              <a:buAutoNum type="arabicPeriod"/>
            </a:pPr>
            <a:endParaRPr lang="en-US" sz="3200" dirty="0" smtClean="0"/>
          </a:p>
          <a:p>
            <a:pPr marL="971550" lvl="1" indent="-514350">
              <a:buFont typeface="+mj-lt"/>
              <a:buAutoNum type="arabicPeriod"/>
            </a:pPr>
            <a:r>
              <a:rPr lang="en-US" sz="3200" dirty="0" smtClean="0"/>
              <a:t> </a:t>
            </a:r>
            <a:r>
              <a:rPr lang="en-US" sz="3200" b="1" dirty="0" smtClean="0"/>
              <a:t>Testimony</a:t>
            </a:r>
            <a:endParaRPr lang="en-US" sz="2000" dirty="0"/>
          </a:p>
        </p:txBody>
      </p:sp>
      <p:sp>
        <p:nvSpPr>
          <p:cNvPr id="3" name="TextBox 2"/>
          <p:cNvSpPr txBox="1"/>
          <p:nvPr/>
        </p:nvSpPr>
        <p:spPr>
          <a:xfrm>
            <a:off x="457200" y="381000"/>
            <a:ext cx="8229600" cy="584775"/>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3200" dirty="0" smtClean="0">
                <a:latin typeface="Lucida Console" panose="020B0609040504020204" pitchFamily="49" charset="0"/>
              </a:rPr>
              <a:t>Same Way We Know :</a:t>
            </a:r>
          </a:p>
        </p:txBody>
      </p:sp>
      <p:sp>
        <p:nvSpPr>
          <p:cNvPr id="4" name="Right Brace 3"/>
          <p:cNvSpPr/>
          <p:nvPr/>
        </p:nvSpPr>
        <p:spPr>
          <a:xfrm>
            <a:off x="2895600" y="2971800"/>
            <a:ext cx="685800" cy="1371600"/>
          </a:xfrm>
          <a:prstGeom prst="rightBrace">
            <a:avLst>
              <a:gd name="adj1" fmla="val 19762"/>
              <a:gd name="adj2" fmla="val 47778"/>
            </a:avLst>
          </a:prstGeom>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TextBox 4"/>
          <p:cNvSpPr txBox="1"/>
          <p:nvPr/>
        </p:nvSpPr>
        <p:spPr>
          <a:xfrm>
            <a:off x="3733800" y="2590800"/>
            <a:ext cx="5029200" cy="2708434"/>
          </a:xfrm>
          <a:prstGeom prst="rect">
            <a:avLst/>
          </a:prstGeom>
          <a:noFill/>
        </p:spPr>
        <p:txBody>
          <a:bodyPr wrap="square" rtlCol="0">
            <a:spAutoFit/>
          </a:bodyPr>
          <a:lstStyle/>
          <a:p>
            <a:pPr defTabSz="236538">
              <a:buFont typeface="Arial" pitchFamily="34" charset="0"/>
              <a:buChar char="•"/>
            </a:pPr>
            <a:r>
              <a:rPr lang="en-US" sz="2800" dirty="0" smtClean="0"/>
              <a:t> George Washington was 	president</a:t>
            </a:r>
          </a:p>
          <a:p>
            <a:pPr>
              <a:buFont typeface="Arial" pitchFamily="34" charset="0"/>
              <a:buChar char="•"/>
            </a:pPr>
            <a:endParaRPr lang="en-US" sz="1000" dirty="0" smtClean="0"/>
          </a:p>
          <a:p>
            <a:pPr>
              <a:buFont typeface="Arial" pitchFamily="34" charset="0"/>
              <a:buChar char="•"/>
            </a:pPr>
            <a:r>
              <a:rPr lang="en-US" sz="2800" dirty="0" smtClean="0"/>
              <a:t> Was a Civil War</a:t>
            </a:r>
          </a:p>
          <a:p>
            <a:pPr>
              <a:buFont typeface="Arial" pitchFamily="34" charset="0"/>
              <a:buChar char="•"/>
            </a:pPr>
            <a:endParaRPr lang="en-US" sz="1000" dirty="0" smtClean="0"/>
          </a:p>
          <a:p>
            <a:pPr>
              <a:buFont typeface="Arial" pitchFamily="34" charset="0"/>
              <a:buChar char="•"/>
            </a:pPr>
            <a:r>
              <a:rPr lang="en-US" sz="2800" dirty="0" smtClean="0"/>
              <a:t> A builder built that building</a:t>
            </a:r>
          </a:p>
          <a:p>
            <a:pPr>
              <a:buFont typeface="Arial" pitchFamily="34" charset="0"/>
              <a:buChar char="•"/>
            </a:pPr>
            <a:endParaRPr lang="en-US" sz="1000" dirty="0" smtClean="0"/>
          </a:p>
          <a:p>
            <a:pPr>
              <a:buFont typeface="Arial" pitchFamily="34" charset="0"/>
              <a:buChar char="•"/>
            </a:pPr>
            <a:r>
              <a:rPr lang="en-US" sz="2800" dirty="0" smtClean="0"/>
              <a:t> Lincoln was shot</a:t>
            </a:r>
          </a:p>
        </p:txBody>
      </p:sp>
    </p:spTree>
    <p:extLst>
      <p:ext uri="{BB962C8B-B14F-4D97-AF65-F5344CB8AC3E}">
        <p14:creationId xmlns:p14="http://schemas.microsoft.com/office/powerpoint/2010/main" val="38682804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447800"/>
            <a:ext cx="8763000" cy="2800767"/>
          </a:xfrm>
          <a:prstGeom prst="rect">
            <a:avLst/>
          </a:prstGeom>
          <a:noFill/>
        </p:spPr>
        <p:txBody>
          <a:bodyPr wrap="square" rtlCol="0">
            <a:spAutoFit/>
          </a:bodyPr>
          <a:lstStyle/>
          <a:p>
            <a:pPr algn="ctr"/>
            <a:r>
              <a:rPr lang="en-US" sz="4400" dirty="0" smtClean="0"/>
              <a:t>Faith is not opposed to Knowledge</a:t>
            </a:r>
          </a:p>
          <a:p>
            <a:pPr algn="ctr"/>
            <a:endParaRPr lang="en-US" sz="4400" dirty="0" smtClean="0"/>
          </a:p>
          <a:p>
            <a:pPr algn="ctr"/>
            <a:r>
              <a:rPr lang="en-US" sz="4400" dirty="0" smtClean="0"/>
              <a:t>Faith is opposed to sight</a:t>
            </a:r>
          </a:p>
          <a:p>
            <a:pPr algn="ctr"/>
            <a:r>
              <a:rPr lang="en-US" sz="4400" dirty="0" smtClean="0"/>
              <a:t>(2 Cor. 5:7)</a:t>
            </a:r>
          </a:p>
        </p:txBody>
      </p:sp>
    </p:spTree>
    <p:extLst>
      <p:ext uri="{BB962C8B-B14F-4D97-AF65-F5344CB8AC3E}">
        <p14:creationId xmlns:p14="http://schemas.microsoft.com/office/powerpoint/2010/main" val="3590682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0"/>
            <a:ext cx="10287000" cy="1200329"/>
          </a:xfrm>
          <a:prstGeom prst="rect">
            <a:avLst/>
          </a:prstGeom>
          <a:noFill/>
          <a:ln>
            <a:noFill/>
          </a:ln>
        </p:spPr>
        <p:txBody>
          <a:bodyPr wrap="square" rtlCol="0">
            <a:spAutoFit/>
          </a:bodyPr>
          <a:lstStyle/>
          <a:p>
            <a:pPr algn="ctr"/>
            <a:endParaRPr lang="en-US" b="1" dirty="0" smtClean="0">
              <a:latin typeface="Lucida Console" pitchFamily="49" charset="0"/>
            </a:endParaRPr>
          </a:p>
          <a:p>
            <a:pPr algn="ctr"/>
            <a:r>
              <a:rPr lang="en-US" sz="3600" b="1" dirty="0" smtClean="0">
                <a:latin typeface="Lucida Console" pitchFamily="49" charset="0"/>
              </a:rPr>
              <a:t>If Don’t Believe = Atheist</a:t>
            </a:r>
          </a:p>
          <a:p>
            <a:pPr algn="ctr"/>
            <a:endParaRPr lang="en-US" b="1" dirty="0">
              <a:latin typeface="Lucida Console" pitchFamily="49" charset="0"/>
            </a:endParaRPr>
          </a:p>
        </p:txBody>
      </p:sp>
      <p:sp>
        <p:nvSpPr>
          <p:cNvPr id="3" name="TextBox 2"/>
          <p:cNvSpPr txBox="1"/>
          <p:nvPr/>
        </p:nvSpPr>
        <p:spPr>
          <a:xfrm>
            <a:off x="381000" y="1676400"/>
            <a:ext cx="8458200" cy="1569660"/>
          </a:xfrm>
          <a:prstGeom prst="rect">
            <a:avLst/>
          </a:prstGeom>
          <a:noFill/>
        </p:spPr>
        <p:txBody>
          <a:bodyPr wrap="square" rtlCol="0">
            <a:spAutoFit/>
          </a:bodyPr>
          <a:lstStyle/>
          <a:p>
            <a:pPr>
              <a:buFont typeface="Wingdings" pitchFamily="2" charset="2"/>
              <a:buChar char="v"/>
            </a:pPr>
            <a:r>
              <a:rPr lang="en-US" sz="3200" dirty="0" smtClean="0"/>
              <a:t> Has the real “leap of faith”</a:t>
            </a:r>
          </a:p>
          <a:p>
            <a:pPr>
              <a:buFont typeface="Wingdings" pitchFamily="2" charset="2"/>
              <a:buChar char="v"/>
            </a:pPr>
            <a:endParaRPr lang="en-US" sz="3200" dirty="0" smtClean="0"/>
          </a:p>
          <a:p>
            <a:pPr>
              <a:buFont typeface="Wingdings" pitchFamily="2" charset="2"/>
              <a:buChar char="v"/>
            </a:pPr>
            <a:r>
              <a:rPr lang="en-US" sz="3200" dirty="0" smtClean="0"/>
              <a:t> All happened by time &amp; chance</a:t>
            </a:r>
          </a:p>
        </p:txBody>
      </p:sp>
    </p:spTree>
    <p:extLst>
      <p:ext uri="{BB962C8B-B14F-4D97-AF65-F5344CB8AC3E}">
        <p14:creationId xmlns:p14="http://schemas.microsoft.com/office/powerpoint/2010/main" val="27005156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1665744"/>
            <a:ext cx="7162800" cy="2677656"/>
          </a:xfrm>
          <a:prstGeom prst="rect">
            <a:avLst/>
          </a:prstGeom>
          <a:solidFill>
            <a:schemeClr val="bg1"/>
          </a:solidFill>
          <a:ln w="12700">
            <a:solidFill>
              <a:srgbClr val="002060"/>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3200" dirty="0" smtClean="0">
                <a:solidFill>
                  <a:prstClr val="black"/>
                </a:solidFill>
                <a:latin typeface="Times New Roman" pitchFamily="18" charset="0"/>
                <a:cs typeface="Times New Roman" pitchFamily="18" charset="0"/>
              </a:rPr>
              <a:t>“The Bible makes no formal arguments for the existence of God; it assumes His being. However, it does make allusions to evidence for His existence.”</a:t>
            </a:r>
          </a:p>
          <a:p>
            <a:pPr algn="r"/>
            <a:endParaRPr lang="en-US" sz="2000" dirty="0" smtClean="0">
              <a:solidFill>
                <a:prstClr val="black"/>
              </a:solidFill>
              <a:latin typeface="Times New Roman" pitchFamily="18" charset="0"/>
              <a:cs typeface="Times New Roman" pitchFamily="18" charset="0"/>
            </a:endParaRPr>
          </a:p>
          <a:p>
            <a:pPr algn="r"/>
            <a:r>
              <a:rPr lang="en-US" sz="2000" dirty="0" smtClean="0">
                <a:solidFill>
                  <a:prstClr val="black"/>
                </a:solidFill>
                <a:latin typeface="Times New Roman" pitchFamily="18" charset="0"/>
                <a:cs typeface="Times New Roman" pitchFamily="18" charset="0"/>
              </a:rPr>
              <a:t>Homer Hailey, </a:t>
            </a:r>
            <a:r>
              <a:rPr lang="en-US" sz="2000" i="1" dirty="0" smtClean="0">
                <a:solidFill>
                  <a:prstClr val="black"/>
                </a:solidFill>
                <a:latin typeface="Times New Roman" pitchFamily="18" charset="0"/>
                <a:cs typeface="Times New Roman" pitchFamily="18" charset="0"/>
              </a:rPr>
              <a:t>Internal Evidences of Christianity, </a:t>
            </a:r>
            <a:r>
              <a:rPr lang="en-US" sz="2000" dirty="0" smtClean="0">
                <a:solidFill>
                  <a:prstClr val="black"/>
                </a:solidFill>
                <a:latin typeface="Times New Roman" pitchFamily="18" charset="0"/>
                <a:cs typeface="Times New Roman" pitchFamily="18" charset="0"/>
              </a:rPr>
              <a:t> 5</a:t>
            </a:r>
            <a:endParaRPr lang="en-US" sz="2000" dirty="0">
              <a:solidFill>
                <a:prstClr val="black"/>
              </a:solidFill>
              <a:latin typeface="Times New Roman" pitchFamily="18" charset="0"/>
              <a:cs typeface="Times New Roman" pitchFamily="18" charset="0"/>
            </a:endParaRPr>
          </a:p>
        </p:txBody>
      </p:sp>
    </p:spTree>
    <p:extLst>
      <p:ext uri="{BB962C8B-B14F-4D97-AF65-F5344CB8AC3E}">
        <p14:creationId xmlns:p14="http://schemas.microsoft.com/office/powerpoint/2010/main" val="41951208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71600" y="304800"/>
            <a:ext cx="6400800" cy="1323439"/>
          </a:xfrm>
          <a:prstGeom prst="rect">
            <a:avLst/>
          </a:prstGeom>
          <a:solidFill>
            <a:schemeClr val="bg2">
              <a:lumMod val="9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US" sz="4000" b="1" dirty="0" smtClean="0">
                <a:solidFill>
                  <a:prstClr val="black"/>
                </a:solidFill>
              </a:rPr>
              <a:t>Bible Writers Point to Creation</a:t>
            </a:r>
            <a:endParaRPr lang="en-US" sz="4000" b="1" dirty="0">
              <a:solidFill>
                <a:prstClr val="black"/>
              </a:solidFill>
            </a:endParaRPr>
          </a:p>
        </p:txBody>
      </p:sp>
      <p:grpSp>
        <p:nvGrpSpPr>
          <p:cNvPr id="12" name="Group 11"/>
          <p:cNvGrpSpPr/>
          <p:nvPr/>
        </p:nvGrpSpPr>
        <p:grpSpPr>
          <a:xfrm>
            <a:off x="-457200" y="2286000"/>
            <a:ext cx="9677400" cy="2438400"/>
            <a:chOff x="-457200" y="2286000"/>
            <a:chExt cx="9677400" cy="2438400"/>
          </a:xfrm>
        </p:grpSpPr>
        <p:sp>
          <p:nvSpPr>
            <p:cNvPr id="3" name="TextBox 2"/>
            <p:cNvSpPr txBox="1"/>
            <p:nvPr/>
          </p:nvSpPr>
          <p:spPr>
            <a:xfrm>
              <a:off x="-457200" y="2590800"/>
              <a:ext cx="3657600" cy="1692771"/>
            </a:xfrm>
            <a:prstGeom prst="rect">
              <a:avLst/>
            </a:prstGeom>
            <a:noFill/>
          </p:spPr>
          <p:txBody>
            <a:bodyPr wrap="square" rtlCol="0">
              <a:spAutoFit/>
            </a:bodyPr>
            <a:lstStyle/>
            <a:p>
              <a:pPr algn="ctr"/>
              <a:r>
                <a:rPr lang="en-US" sz="4000" b="1" dirty="0" smtClean="0">
                  <a:solidFill>
                    <a:srgbClr val="002060"/>
                  </a:solidFill>
                  <a:effectLst>
                    <a:outerShdw blurRad="38100" dist="38100" dir="2700000" algn="tl">
                      <a:srgbClr val="000000">
                        <a:alpha val="43137"/>
                      </a:srgbClr>
                    </a:outerShdw>
                  </a:effectLst>
                </a:rPr>
                <a:t>Psa. 19:1-6</a:t>
              </a:r>
            </a:p>
            <a:p>
              <a:pPr algn="ctr"/>
              <a:endParaRPr lang="en-US" sz="2400" b="1" dirty="0" smtClean="0">
                <a:solidFill>
                  <a:srgbClr val="002060"/>
                </a:solidFill>
                <a:effectLst>
                  <a:outerShdw blurRad="38100" dist="38100" dir="2700000" algn="tl">
                    <a:srgbClr val="000000">
                      <a:alpha val="43137"/>
                    </a:srgbClr>
                  </a:outerShdw>
                </a:effectLst>
              </a:endParaRPr>
            </a:p>
            <a:p>
              <a:pPr algn="ctr"/>
              <a:r>
                <a:rPr lang="en-US" sz="4000" b="1" dirty="0" smtClean="0">
                  <a:solidFill>
                    <a:srgbClr val="002060"/>
                  </a:solidFill>
                  <a:effectLst>
                    <a:outerShdw blurRad="38100" dist="38100" dir="2700000" algn="tl">
                      <a:srgbClr val="000000">
                        <a:alpha val="43137"/>
                      </a:srgbClr>
                    </a:outerShdw>
                  </a:effectLst>
                </a:rPr>
                <a:t>Rom. 1:20</a:t>
              </a:r>
              <a:endParaRPr lang="en-US" sz="4000" b="1" dirty="0">
                <a:solidFill>
                  <a:srgbClr val="002060"/>
                </a:solidFill>
                <a:effectLst>
                  <a:outerShdw blurRad="38100" dist="38100" dir="2700000" algn="tl">
                    <a:srgbClr val="000000">
                      <a:alpha val="43137"/>
                    </a:srgbClr>
                  </a:outerShdw>
                </a:effectLst>
              </a:endParaRPr>
            </a:p>
          </p:txBody>
        </p:sp>
        <p:sp>
          <p:nvSpPr>
            <p:cNvPr id="4" name="Right Brace 3"/>
            <p:cNvSpPr/>
            <p:nvPr/>
          </p:nvSpPr>
          <p:spPr>
            <a:xfrm>
              <a:off x="2438400" y="2514600"/>
              <a:ext cx="685800" cy="1828800"/>
            </a:xfrm>
            <a:prstGeom prst="rightBrace">
              <a:avLst>
                <a:gd name="adj1" fmla="val 47043"/>
                <a:gd name="adj2" fmla="val 50000"/>
              </a:avLst>
            </a:prstGeom>
            <a:noFill/>
            <a:ln w="76200">
              <a:solidFill>
                <a:srgbClr val="FFFF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black"/>
                </a:solidFill>
              </a:endParaRPr>
            </a:p>
          </p:txBody>
        </p:sp>
        <p:sp>
          <p:nvSpPr>
            <p:cNvPr id="7" name="Rounded Rectangle 6"/>
            <p:cNvSpPr/>
            <p:nvPr/>
          </p:nvSpPr>
          <p:spPr>
            <a:xfrm>
              <a:off x="3352800" y="2286000"/>
              <a:ext cx="2819400" cy="2438400"/>
            </a:xfrm>
            <a:prstGeom prst="roundRect">
              <a:avLst/>
            </a:prstGeom>
            <a:solidFill>
              <a:schemeClr val="bg1"/>
            </a:solidFill>
            <a:ln>
              <a:solidFill>
                <a:schemeClr val="tx1"/>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TextBox 7"/>
            <p:cNvSpPr txBox="1"/>
            <p:nvPr/>
          </p:nvSpPr>
          <p:spPr>
            <a:xfrm>
              <a:off x="3048000" y="2339876"/>
              <a:ext cx="2286000" cy="2308324"/>
            </a:xfrm>
            <a:prstGeom prst="rect">
              <a:avLst/>
            </a:prstGeom>
            <a:noFill/>
          </p:spPr>
          <p:txBody>
            <a:bodyPr wrap="square" rtlCol="0">
              <a:spAutoFit/>
            </a:bodyPr>
            <a:lstStyle/>
            <a:p>
              <a:pPr algn="ctr"/>
              <a:r>
                <a:rPr lang="en-US" sz="3600" b="1" dirty="0" smtClean="0">
                  <a:solidFill>
                    <a:prstClr val="black"/>
                  </a:solidFill>
                  <a:effectLst>
                    <a:outerShdw blurRad="38100" dist="38100" dir="2700000" algn="tl">
                      <a:srgbClr val="000000">
                        <a:alpha val="43137"/>
                      </a:srgbClr>
                    </a:outerShdw>
                  </a:effectLst>
                </a:rPr>
                <a:t>The</a:t>
              </a:r>
            </a:p>
            <a:p>
              <a:pPr algn="ctr"/>
              <a:r>
                <a:rPr lang="en-US" sz="3600" b="1" dirty="0" smtClean="0">
                  <a:solidFill>
                    <a:prstClr val="black"/>
                  </a:solidFill>
                  <a:effectLst>
                    <a:outerShdw blurRad="38100" dist="38100" dir="2700000" algn="tl">
                      <a:srgbClr val="000000">
                        <a:alpha val="43137"/>
                      </a:srgbClr>
                    </a:outerShdw>
                  </a:effectLst>
                </a:rPr>
                <a:t>World</a:t>
              </a:r>
            </a:p>
            <a:p>
              <a:pPr algn="ctr"/>
              <a:r>
                <a:rPr lang="en-US" sz="3600" b="1" dirty="0" smtClean="0">
                  <a:solidFill>
                    <a:prstClr val="black"/>
                  </a:solidFill>
                  <a:effectLst>
                    <a:outerShdw blurRad="38100" dist="38100" dir="2700000" algn="tl">
                      <a:srgbClr val="000000">
                        <a:alpha val="43137"/>
                      </a:srgbClr>
                    </a:outerShdw>
                  </a:effectLst>
                </a:rPr>
                <a:t>That</a:t>
              </a:r>
            </a:p>
            <a:p>
              <a:pPr algn="ctr"/>
              <a:r>
                <a:rPr lang="en-US" sz="3600" b="1" dirty="0" smtClean="0">
                  <a:solidFill>
                    <a:prstClr val="black"/>
                  </a:solidFill>
                  <a:effectLst>
                    <a:outerShdw blurRad="38100" dist="38100" dir="2700000" algn="tl">
                      <a:srgbClr val="000000">
                        <a:alpha val="43137"/>
                      </a:srgbClr>
                    </a:outerShdw>
                  </a:effectLst>
                </a:rPr>
                <a:t>Exist</a:t>
              </a:r>
              <a:endParaRPr lang="en-US" sz="3600" b="1" dirty="0">
                <a:solidFill>
                  <a:prstClr val="black"/>
                </a:solidFill>
                <a:effectLst>
                  <a:outerShdw blurRad="38100" dist="38100" dir="2700000" algn="tl">
                    <a:srgbClr val="000000">
                      <a:alpha val="43137"/>
                    </a:srgbClr>
                  </a:outerShdw>
                </a:effectLst>
              </a:endParaRPr>
            </a:p>
          </p:txBody>
        </p:sp>
        <p:pic>
          <p:nvPicPr>
            <p:cNvPr id="9" name="Picture 8" descr="earth1.gif"/>
            <p:cNvPicPr>
              <a:picLocks noChangeAspect="1"/>
            </p:cNvPicPr>
            <p:nvPr/>
          </p:nvPicPr>
          <p:blipFill>
            <a:blip r:embed="rId2"/>
            <a:stretch>
              <a:fillRect/>
            </a:stretch>
          </p:blipFill>
          <p:spPr>
            <a:xfrm>
              <a:off x="4569931" y="2743200"/>
              <a:ext cx="1537792" cy="1524000"/>
            </a:xfrm>
            <a:prstGeom prst="ellipse">
              <a:avLst/>
            </a:prstGeom>
            <a:ln>
              <a:noFill/>
            </a:ln>
            <a:effectLst>
              <a:softEdge rad="112500"/>
            </a:effectLst>
          </p:spPr>
        </p:pic>
        <p:sp>
          <p:nvSpPr>
            <p:cNvPr id="10" name="Right Arrow 9"/>
            <p:cNvSpPr/>
            <p:nvPr/>
          </p:nvSpPr>
          <p:spPr>
            <a:xfrm>
              <a:off x="6248400" y="2895600"/>
              <a:ext cx="457200" cy="1219200"/>
            </a:xfrm>
            <a:prstGeom prst="rightArrow">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 name="TextBox 10"/>
            <p:cNvSpPr txBox="1"/>
            <p:nvPr/>
          </p:nvSpPr>
          <p:spPr>
            <a:xfrm>
              <a:off x="6324600" y="2514600"/>
              <a:ext cx="2895600" cy="1938992"/>
            </a:xfrm>
            <a:prstGeom prst="rect">
              <a:avLst/>
            </a:prstGeom>
            <a:noFill/>
          </p:spPr>
          <p:txBody>
            <a:bodyPr wrap="square" rtlCol="0">
              <a:spAutoFit/>
            </a:bodyPr>
            <a:lstStyle/>
            <a:p>
              <a:pPr algn="ctr"/>
              <a:r>
                <a:rPr lang="en-US" sz="4000" b="1" dirty="0" smtClean="0">
                  <a:solidFill>
                    <a:srgbClr val="002060"/>
                  </a:solidFill>
                  <a:effectLst>
                    <a:outerShdw blurRad="38100" dist="38100" dir="2700000" algn="tl">
                      <a:srgbClr val="000000">
                        <a:alpha val="43137"/>
                      </a:srgbClr>
                    </a:outerShdw>
                  </a:effectLst>
                </a:rPr>
                <a:t>Believe</a:t>
              </a:r>
            </a:p>
            <a:p>
              <a:pPr algn="ctr"/>
              <a:r>
                <a:rPr lang="en-US" sz="4000" b="1" dirty="0" smtClean="0">
                  <a:solidFill>
                    <a:srgbClr val="002060"/>
                  </a:solidFill>
                  <a:effectLst>
                    <a:outerShdw blurRad="38100" dist="38100" dir="2700000" algn="tl">
                      <a:srgbClr val="000000">
                        <a:alpha val="43137"/>
                      </a:srgbClr>
                    </a:outerShdw>
                  </a:effectLst>
                </a:rPr>
                <a:t>There Is</a:t>
              </a:r>
            </a:p>
            <a:p>
              <a:pPr algn="ctr"/>
              <a:r>
                <a:rPr lang="en-US" sz="4000" b="1" dirty="0" smtClean="0">
                  <a:solidFill>
                    <a:srgbClr val="002060"/>
                  </a:solidFill>
                  <a:effectLst>
                    <a:outerShdw blurRad="38100" dist="38100" dir="2700000" algn="tl">
                      <a:srgbClr val="000000">
                        <a:alpha val="43137"/>
                      </a:srgbClr>
                    </a:outerShdw>
                  </a:effectLst>
                </a:rPr>
                <a:t>A God</a:t>
              </a:r>
              <a:endParaRPr lang="en-US" sz="4000" b="1" dirty="0">
                <a:solidFill>
                  <a:srgbClr val="002060"/>
                </a:solidFill>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40705734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2000" fill="hold"/>
                                        <p:tgtEl>
                                          <p:spTgt spid="12"/>
                                        </p:tgtEl>
                                        <p:attrNameLst>
                                          <p:attrName>ppt_w</p:attrName>
                                        </p:attrNameLst>
                                      </p:cBhvr>
                                      <p:tavLst>
                                        <p:tav tm="0">
                                          <p:val>
                                            <p:fltVal val="0"/>
                                          </p:val>
                                        </p:tav>
                                        <p:tav tm="100000">
                                          <p:val>
                                            <p:strVal val="#ppt_w"/>
                                          </p:val>
                                        </p:tav>
                                      </p:tavLst>
                                    </p:anim>
                                    <p:anim calcmode="lin" valueType="num">
                                      <p:cBhvr>
                                        <p:cTn id="8" dur="2000" fill="hold"/>
                                        <p:tgtEl>
                                          <p:spTgt spid="1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2624" y="257175"/>
            <a:ext cx="8651151" cy="1754326"/>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5400" b="1" spc="150" dirty="0" smtClean="0">
                <a:ln w="11430"/>
                <a:solidFill>
                  <a:srgbClr val="0070C0"/>
                </a:solidFill>
                <a:effectLst>
                  <a:outerShdw blurRad="38100" dist="38100" dir="2700000" algn="tl">
                    <a:srgbClr val="000000">
                      <a:alpha val="43137"/>
                    </a:srgbClr>
                  </a:outerShdw>
                </a:effectLst>
              </a:rPr>
              <a:t>Cosmological &amp; Teleological</a:t>
            </a:r>
          </a:p>
          <a:p>
            <a:pPr algn="ctr"/>
            <a:r>
              <a:rPr lang="en-US" sz="5400" b="1" spc="150" dirty="0" smtClean="0">
                <a:ln w="11430"/>
                <a:solidFill>
                  <a:srgbClr val="0070C0"/>
                </a:solidFill>
                <a:effectLst>
                  <a:outerShdw blurRad="38100" dist="38100" dir="2700000" algn="tl">
                    <a:srgbClr val="000000">
                      <a:alpha val="43137"/>
                    </a:srgbClr>
                  </a:outerShdw>
                </a:effectLst>
              </a:rPr>
              <a:t>Argument</a:t>
            </a:r>
            <a:endParaRPr lang="en-US" sz="5400" b="1" spc="150" dirty="0">
              <a:ln w="11430"/>
              <a:solidFill>
                <a:srgbClr val="0070C0"/>
              </a:solidFill>
              <a:effectLst>
                <a:outerShdw blurRad="38100" dist="38100" dir="2700000" algn="tl">
                  <a:srgbClr val="000000">
                    <a:alpha val="43137"/>
                  </a:srgbClr>
                </a:outerShdw>
              </a:effectLst>
            </a:endParaRPr>
          </a:p>
        </p:txBody>
      </p:sp>
      <p:sp>
        <p:nvSpPr>
          <p:cNvPr id="3" name="TextBox 2"/>
          <p:cNvSpPr txBox="1"/>
          <p:nvPr/>
        </p:nvSpPr>
        <p:spPr>
          <a:xfrm>
            <a:off x="609600" y="2209800"/>
            <a:ext cx="8077200" cy="3908762"/>
          </a:xfrm>
          <a:prstGeom prst="rect">
            <a:avLst/>
          </a:prstGeom>
          <a:solidFill>
            <a:schemeClr val="bg2"/>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3200" dirty="0" smtClean="0">
                <a:solidFill>
                  <a:prstClr val="black"/>
                </a:solidFill>
                <a:latin typeface="Times New Roman" pitchFamily="18" charset="0"/>
                <a:cs typeface="Times New Roman" pitchFamily="18" charset="0"/>
              </a:rPr>
              <a:t>“The </a:t>
            </a:r>
            <a:r>
              <a:rPr lang="en-US" sz="3200" i="1" dirty="0" smtClean="0">
                <a:solidFill>
                  <a:prstClr val="black"/>
                </a:solidFill>
                <a:latin typeface="Times New Roman" pitchFamily="18" charset="0"/>
                <a:cs typeface="Times New Roman" pitchFamily="18" charset="0"/>
              </a:rPr>
              <a:t>Cosmological Argument </a:t>
            </a:r>
            <a:r>
              <a:rPr lang="en-US" sz="3200" dirty="0" smtClean="0">
                <a:solidFill>
                  <a:prstClr val="black"/>
                </a:solidFill>
                <a:latin typeface="Times New Roman" pitchFamily="18" charset="0"/>
                <a:cs typeface="Times New Roman" pitchFamily="18" charset="0"/>
              </a:rPr>
              <a:t>is the argument that the cosmos is an effect produced by a Primal Cause, which, from the nature of the case, must be a Person. Sometimes it is call the argument from causality, or from cause and effect.”</a:t>
            </a:r>
          </a:p>
          <a:p>
            <a:endParaRPr lang="en-US" sz="2800" dirty="0" smtClean="0">
              <a:solidFill>
                <a:prstClr val="black"/>
              </a:solidFill>
              <a:latin typeface="Times New Roman" pitchFamily="18" charset="0"/>
              <a:cs typeface="Times New Roman" pitchFamily="18" charset="0"/>
            </a:endParaRPr>
          </a:p>
          <a:p>
            <a:pPr algn="r"/>
            <a:r>
              <a:rPr lang="en-US" sz="2800" dirty="0" smtClean="0">
                <a:solidFill>
                  <a:prstClr val="black"/>
                </a:solidFill>
                <a:latin typeface="Times New Roman" pitchFamily="18" charset="0"/>
                <a:cs typeface="Times New Roman" pitchFamily="18" charset="0"/>
              </a:rPr>
              <a:t>L. S. Keyser, </a:t>
            </a:r>
            <a:r>
              <a:rPr lang="en-US" sz="2800" i="1" dirty="0" smtClean="0">
                <a:solidFill>
                  <a:prstClr val="black"/>
                </a:solidFill>
                <a:latin typeface="Times New Roman" pitchFamily="18" charset="0"/>
                <a:cs typeface="Times New Roman" pitchFamily="18" charset="0"/>
              </a:rPr>
              <a:t>A System of Natural Theism</a:t>
            </a:r>
            <a:r>
              <a:rPr lang="en-US" sz="2800" dirty="0" smtClean="0">
                <a:solidFill>
                  <a:prstClr val="black"/>
                </a:solidFill>
                <a:latin typeface="Times New Roman" pitchFamily="18" charset="0"/>
                <a:cs typeface="Times New Roman" pitchFamily="18" charset="0"/>
              </a:rPr>
              <a:t>, 46</a:t>
            </a:r>
            <a:endParaRPr lang="en-US" sz="2800" dirty="0">
              <a:solidFill>
                <a:prstClr val="black"/>
              </a:solidFill>
              <a:latin typeface="Times New Roman" pitchFamily="18" charset="0"/>
              <a:cs typeface="Times New Roman" pitchFamily="18" charset="0"/>
            </a:endParaRPr>
          </a:p>
        </p:txBody>
      </p:sp>
    </p:spTree>
    <p:extLst>
      <p:ext uri="{BB962C8B-B14F-4D97-AF65-F5344CB8AC3E}">
        <p14:creationId xmlns:p14="http://schemas.microsoft.com/office/powerpoint/2010/main" val="17674386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9600" y="2209800"/>
            <a:ext cx="8077200" cy="3416320"/>
          </a:xfrm>
          <a:prstGeom prst="rect">
            <a:avLst/>
          </a:prstGeom>
          <a:solidFill>
            <a:schemeClr val="bg2"/>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3200" dirty="0" smtClean="0">
                <a:solidFill>
                  <a:prstClr val="black"/>
                </a:solidFill>
                <a:latin typeface="Times New Roman" pitchFamily="18" charset="0"/>
                <a:cs typeface="Times New Roman" pitchFamily="18" charset="0"/>
              </a:rPr>
              <a:t>“The </a:t>
            </a:r>
            <a:r>
              <a:rPr lang="en-US" sz="3200" i="1" dirty="0" smtClean="0">
                <a:solidFill>
                  <a:prstClr val="black"/>
                </a:solidFill>
                <a:latin typeface="Times New Roman" pitchFamily="18" charset="0"/>
                <a:cs typeface="Times New Roman" pitchFamily="18" charset="0"/>
              </a:rPr>
              <a:t>Teleological Argument </a:t>
            </a:r>
            <a:r>
              <a:rPr lang="en-US" sz="3200" dirty="0" smtClean="0">
                <a:solidFill>
                  <a:prstClr val="black"/>
                </a:solidFill>
                <a:latin typeface="Times New Roman" pitchFamily="18" charset="0"/>
                <a:cs typeface="Times New Roman" pitchFamily="18" charset="0"/>
              </a:rPr>
              <a:t> is the argument for the divine existence which is based on the evidence of design, the purpose and adaptation in the creation. It is best known as the argument from design, purpose or final cause.”</a:t>
            </a:r>
          </a:p>
          <a:p>
            <a:endParaRPr lang="en-US" sz="2800" dirty="0" smtClean="0">
              <a:solidFill>
                <a:prstClr val="black"/>
              </a:solidFill>
              <a:latin typeface="Times New Roman" pitchFamily="18" charset="0"/>
              <a:cs typeface="Times New Roman" pitchFamily="18" charset="0"/>
            </a:endParaRPr>
          </a:p>
          <a:p>
            <a:pPr algn="r"/>
            <a:r>
              <a:rPr lang="en-US" sz="2800" dirty="0" smtClean="0">
                <a:solidFill>
                  <a:prstClr val="black"/>
                </a:solidFill>
                <a:latin typeface="Times New Roman" pitchFamily="18" charset="0"/>
                <a:cs typeface="Times New Roman" pitchFamily="18" charset="0"/>
              </a:rPr>
              <a:t>L. S. Keyser, </a:t>
            </a:r>
            <a:r>
              <a:rPr lang="en-US" sz="2800" i="1" dirty="0" smtClean="0">
                <a:solidFill>
                  <a:prstClr val="black"/>
                </a:solidFill>
                <a:latin typeface="Times New Roman" pitchFamily="18" charset="0"/>
                <a:cs typeface="Times New Roman" pitchFamily="18" charset="0"/>
              </a:rPr>
              <a:t>A System of Natural Theism</a:t>
            </a:r>
            <a:r>
              <a:rPr lang="en-US" sz="2800" dirty="0" smtClean="0">
                <a:solidFill>
                  <a:prstClr val="black"/>
                </a:solidFill>
                <a:latin typeface="Times New Roman" pitchFamily="18" charset="0"/>
                <a:cs typeface="Times New Roman" pitchFamily="18" charset="0"/>
              </a:rPr>
              <a:t>, 30</a:t>
            </a:r>
            <a:endParaRPr lang="en-US" sz="2800" dirty="0">
              <a:solidFill>
                <a:prstClr val="black"/>
              </a:solidFill>
              <a:latin typeface="Times New Roman" pitchFamily="18" charset="0"/>
              <a:cs typeface="Times New Roman" pitchFamily="18" charset="0"/>
            </a:endParaRPr>
          </a:p>
        </p:txBody>
      </p:sp>
      <p:sp>
        <p:nvSpPr>
          <p:cNvPr id="4" name="Rectangle 3"/>
          <p:cNvSpPr/>
          <p:nvPr/>
        </p:nvSpPr>
        <p:spPr>
          <a:xfrm>
            <a:off x="322624" y="257175"/>
            <a:ext cx="8651151" cy="1754326"/>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5400" b="1" spc="150" dirty="0" smtClean="0">
                <a:ln w="11430"/>
                <a:solidFill>
                  <a:srgbClr val="0070C0"/>
                </a:solidFill>
                <a:effectLst>
                  <a:outerShdw blurRad="38100" dist="38100" dir="2700000" algn="tl">
                    <a:srgbClr val="000000">
                      <a:alpha val="43137"/>
                    </a:srgbClr>
                  </a:outerShdw>
                </a:effectLst>
              </a:rPr>
              <a:t>Cosmological &amp; Teleological</a:t>
            </a:r>
          </a:p>
          <a:p>
            <a:pPr algn="ctr"/>
            <a:r>
              <a:rPr lang="en-US" sz="5400" b="1" spc="150" dirty="0" smtClean="0">
                <a:ln w="11430"/>
                <a:solidFill>
                  <a:srgbClr val="0070C0"/>
                </a:solidFill>
                <a:effectLst>
                  <a:outerShdw blurRad="38100" dist="38100" dir="2700000" algn="tl">
                    <a:srgbClr val="000000">
                      <a:alpha val="43137"/>
                    </a:srgbClr>
                  </a:outerShdw>
                </a:effectLst>
              </a:rPr>
              <a:t>Argument</a:t>
            </a:r>
            <a:endParaRPr lang="en-US" sz="5400" b="1" spc="150" dirty="0">
              <a:ln w="1143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728342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 y="2286000"/>
            <a:ext cx="8610600" cy="1938992"/>
          </a:xfrm>
          <a:prstGeom prst="rect">
            <a:avLst/>
          </a:prstGeom>
          <a:noFill/>
        </p:spPr>
        <p:txBody>
          <a:bodyPr wrap="square" rtlCol="0">
            <a:spAutoFit/>
          </a:bodyPr>
          <a:lstStyle/>
          <a:p>
            <a:pPr algn="ctr"/>
            <a:r>
              <a:rPr lang="en-US" sz="6000" dirty="0" smtClean="0"/>
              <a:t>Cosmos – </a:t>
            </a:r>
            <a:r>
              <a:rPr lang="en-US" sz="6000" i="1" dirty="0" smtClean="0"/>
              <a:t>argues</a:t>
            </a:r>
            <a:r>
              <a:rPr lang="en-US" sz="6000" dirty="0" smtClean="0"/>
              <a:t> – Cause</a:t>
            </a:r>
          </a:p>
          <a:p>
            <a:pPr algn="ctr"/>
            <a:r>
              <a:rPr lang="en-US" sz="6000" dirty="0" smtClean="0"/>
              <a:t>Design – </a:t>
            </a:r>
            <a:r>
              <a:rPr lang="en-US" sz="6000" i="1" dirty="0" smtClean="0"/>
              <a:t>argues</a:t>
            </a:r>
            <a:r>
              <a:rPr lang="en-US" sz="6000" dirty="0" smtClean="0"/>
              <a:t> - Designer</a:t>
            </a:r>
            <a:endParaRPr lang="en-US" sz="6000" dirty="0"/>
          </a:p>
        </p:txBody>
      </p:sp>
      <p:sp>
        <p:nvSpPr>
          <p:cNvPr id="5" name="Rectangle 4"/>
          <p:cNvSpPr/>
          <p:nvPr/>
        </p:nvSpPr>
        <p:spPr>
          <a:xfrm>
            <a:off x="322624" y="257175"/>
            <a:ext cx="8651151" cy="1754326"/>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5400" b="1" spc="150" dirty="0" smtClean="0">
                <a:ln w="11430"/>
                <a:solidFill>
                  <a:srgbClr val="0070C0"/>
                </a:solidFill>
                <a:effectLst>
                  <a:outerShdw blurRad="38100" dist="38100" dir="2700000" algn="tl">
                    <a:srgbClr val="000000">
                      <a:alpha val="43137"/>
                    </a:srgbClr>
                  </a:outerShdw>
                </a:effectLst>
              </a:rPr>
              <a:t>Cosmological &amp; Teleological</a:t>
            </a:r>
          </a:p>
          <a:p>
            <a:pPr algn="ctr"/>
            <a:r>
              <a:rPr lang="en-US" sz="5400" b="1" spc="150" dirty="0" smtClean="0">
                <a:ln w="11430"/>
                <a:solidFill>
                  <a:srgbClr val="0070C0"/>
                </a:solidFill>
                <a:effectLst>
                  <a:outerShdw blurRad="38100" dist="38100" dir="2700000" algn="tl">
                    <a:srgbClr val="000000">
                      <a:alpha val="43137"/>
                    </a:srgbClr>
                  </a:outerShdw>
                </a:effectLst>
              </a:rPr>
              <a:t>Argument</a:t>
            </a:r>
            <a:endParaRPr lang="en-US" sz="5400" b="1" spc="150" dirty="0">
              <a:ln w="1143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235320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janiczek.com/wp-content/uploads/Evidenc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520" y="0"/>
            <a:ext cx="4773864" cy="298366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985382" y="311219"/>
            <a:ext cx="2719014"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rPr>
              <a:t>For Faith</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endParaRPr>
          </a:p>
        </p:txBody>
      </p:sp>
      <p:sp>
        <p:nvSpPr>
          <p:cNvPr id="8" name="Rectangle 7"/>
          <p:cNvSpPr/>
          <p:nvPr/>
        </p:nvSpPr>
        <p:spPr>
          <a:xfrm>
            <a:off x="630195" y="1822861"/>
            <a:ext cx="7747685" cy="769441"/>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4400" b="1" i="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rPr>
              <a:t>Evidence for God (Part 1)</a:t>
            </a:r>
            <a:endParaRPr lang="en-US" sz="4400" b="1" i="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endParaRPr>
          </a:p>
        </p:txBody>
      </p:sp>
      <p:sp>
        <p:nvSpPr>
          <p:cNvPr id="2" name="TextBox 1"/>
          <p:cNvSpPr txBox="1"/>
          <p:nvPr/>
        </p:nvSpPr>
        <p:spPr>
          <a:xfrm>
            <a:off x="716692" y="3284084"/>
            <a:ext cx="8019535" cy="707886"/>
          </a:xfrm>
          <a:prstGeom prst="rect">
            <a:avLst/>
          </a:prstGeom>
          <a:noFill/>
        </p:spPr>
        <p:txBody>
          <a:bodyPr wrap="square" rtlCol="0">
            <a:spAutoFit/>
          </a:bodyPr>
          <a:lstStyle/>
          <a:p>
            <a:pPr marL="400050" indent="-400050">
              <a:buFont typeface="+mj-lt"/>
              <a:buAutoNum type="romanUcPeriod"/>
            </a:pPr>
            <a:r>
              <a:rPr lang="en-US" sz="4000" b="1" dirty="0" smtClean="0">
                <a:latin typeface="Baskerville Old Face" panose="02020602080505020303" pitchFamily="18" charset="0"/>
              </a:rPr>
              <a:t>Passages that Argue From Creation</a:t>
            </a:r>
            <a:endParaRPr lang="en-US" sz="4000" b="1" dirty="0">
              <a:latin typeface="Baskerville Old Face" panose="02020602080505020303" pitchFamily="18" charset="0"/>
            </a:endParaRPr>
          </a:p>
        </p:txBody>
      </p:sp>
    </p:spTree>
    <p:extLst>
      <p:ext uri="{BB962C8B-B14F-4D97-AF65-F5344CB8AC3E}">
        <p14:creationId xmlns:p14="http://schemas.microsoft.com/office/powerpoint/2010/main" val="10856246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4085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400050" indent="-400050" algn="ctr">
              <a:buFont typeface="+mj-lt"/>
              <a:buAutoNum type="romanUcPeriod"/>
            </a:pPr>
            <a:r>
              <a:rPr lang="en-US" sz="4000" b="1" dirty="0" smtClean="0">
                <a:latin typeface="Baskerville Old Face" panose="02020602080505020303" pitchFamily="18" charset="0"/>
              </a:rPr>
              <a:t>Passages that Argue From Creation</a:t>
            </a:r>
            <a:endParaRPr lang="en-US" sz="4000" b="1" dirty="0">
              <a:latin typeface="Baskerville Old Face" panose="02020602080505020303" pitchFamily="18" charset="0"/>
            </a:endParaRPr>
          </a:p>
        </p:txBody>
      </p:sp>
      <p:sp>
        <p:nvSpPr>
          <p:cNvPr id="3" name="TextBox 2"/>
          <p:cNvSpPr txBox="1"/>
          <p:nvPr/>
        </p:nvSpPr>
        <p:spPr>
          <a:xfrm>
            <a:off x="971550" y="1552575"/>
            <a:ext cx="3962400" cy="584775"/>
          </a:xfrm>
          <a:prstGeom prst="rect">
            <a:avLst/>
          </a:prstGeom>
          <a:noFill/>
        </p:spPr>
        <p:txBody>
          <a:bodyPr wrap="square" rtlCol="0">
            <a:spAutoFit/>
          </a:bodyPr>
          <a:lstStyle/>
          <a:p>
            <a:pPr marL="514350" indent="-514350">
              <a:buFont typeface="+mj-lt"/>
              <a:buAutoNum type="alphaUcPeriod"/>
            </a:pPr>
            <a:r>
              <a:rPr lang="en-US" sz="3200" b="1" dirty="0" smtClean="0"/>
              <a:t>Psalm 19:1-6</a:t>
            </a:r>
            <a:endParaRPr lang="en-US" sz="3200" b="1" dirty="0"/>
          </a:p>
        </p:txBody>
      </p:sp>
    </p:spTree>
    <p:extLst>
      <p:ext uri="{BB962C8B-B14F-4D97-AF65-F5344CB8AC3E}">
        <p14:creationId xmlns:p14="http://schemas.microsoft.com/office/powerpoint/2010/main" val="12446192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2347" y="191869"/>
            <a:ext cx="3060453" cy="646331"/>
          </a:xfrm>
          <a:prstGeom prst="rect">
            <a:avLst/>
          </a:prstGeom>
          <a:noFill/>
        </p:spPr>
        <p:txBody>
          <a:bodyPr wrap="none" rtlCol="0">
            <a:spAutoFit/>
          </a:bodyPr>
          <a:lstStyle/>
          <a:p>
            <a:r>
              <a:rPr lang="en-US" sz="3600" dirty="0" smtClean="0">
                <a:solidFill>
                  <a:prstClr val="white"/>
                </a:solidFill>
                <a:latin typeface="Arial Rounded MT Bold" pitchFamily="34" charset="0"/>
              </a:rPr>
              <a:t>Psalm 19:1-6</a:t>
            </a:r>
            <a:endParaRPr lang="en-US" sz="3600" dirty="0">
              <a:solidFill>
                <a:prstClr val="white"/>
              </a:solidFill>
              <a:latin typeface="Arial Rounded MT Bold" pitchFamily="34" charset="0"/>
            </a:endParaRPr>
          </a:p>
        </p:txBody>
      </p:sp>
      <p:sp>
        <p:nvSpPr>
          <p:cNvPr id="3" name="TextBox 2"/>
          <p:cNvSpPr txBox="1"/>
          <p:nvPr/>
        </p:nvSpPr>
        <p:spPr>
          <a:xfrm>
            <a:off x="533400" y="935534"/>
            <a:ext cx="8305800" cy="5693866"/>
          </a:xfrm>
          <a:prstGeom prst="rect">
            <a:avLst/>
          </a:prstGeom>
          <a:solidFill>
            <a:srgbClr val="FFFFFF">
              <a:alpha val="78824"/>
            </a:srgbClr>
          </a:solidFill>
        </p:spPr>
        <p:txBody>
          <a:bodyPr wrap="square" rtlCol="0">
            <a:spAutoFit/>
          </a:bodyPr>
          <a:lstStyle/>
          <a:p>
            <a:r>
              <a:rPr lang="en-US" sz="2800" dirty="0" smtClean="0">
                <a:solidFill>
                  <a:prstClr val="black"/>
                </a:solidFill>
                <a:latin typeface="Times New Roman" pitchFamily="18" charset="0"/>
                <a:cs typeface="Times New Roman" pitchFamily="18" charset="0"/>
              </a:rPr>
              <a:t>1 The heavens declare the glory of God; And the firmament shows His handiwork. </a:t>
            </a:r>
          </a:p>
          <a:p>
            <a:r>
              <a:rPr lang="en-US" sz="2800" dirty="0" smtClean="0">
                <a:solidFill>
                  <a:prstClr val="black"/>
                </a:solidFill>
                <a:latin typeface="Times New Roman" pitchFamily="18" charset="0"/>
                <a:cs typeface="Times New Roman" pitchFamily="18" charset="0"/>
              </a:rPr>
              <a:t>2 Day unto day utters speech, And night unto night reveals knowledge. </a:t>
            </a:r>
          </a:p>
          <a:p>
            <a:r>
              <a:rPr lang="en-US" sz="2800" dirty="0" smtClean="0">
                <a:solidFill>
                  <a:prstClr val="black"/>
                </a:solidFill>
                <a:latin typeface="Times New Roman" pitchFamily="18" charset="0"/>
                <a:cs typeface="Times New Roman" pitchFamily="18" charset="0"/>
              </a:rPr>
              <a:t>3 There is no speech nor language Where their voice is not heard. </a:t>
            </a:r>
          </a:p>
          <a:p>
            <a:r>
              <a:rPr lang="en-US" sz="2800" dirty="0" smtClean="0">
                <a:solidFill>
                  <a:prstClr val="black"/>
                </a:solidFill>
                <a:latin typeface="Times New Roman" pitchFamily="18" charset="0"/>
                <a:cs typeface="Times New Roman" pitchFamily="18" charset="0"/>
              </a:rPr>
              <a:t>4 Their line has gone out through all the earth, And their words to the end of the world. In them He has set a tabernacle for the sun, </a:t>
            </a:r>
          </a:p>
          <a:p>
            <a:r>
              <a:rPr lang="en-US" sz="2800" dirty="0" smtClean="0">
                <a:solidFill>
                  <a:prstClr val="black"/>
                </a:solidFill>
                <a:latin typeface="Times New Roman" pitchFamily="18" charset="0"/>
                <a:cs typeface="Times New Roman" pitchFamily="18" charset="0"/>
              </a:rPr>
              <a:t>5 Which is like a bridegroom coming out of his chamber, And rejoices like a strong man to run its race. </a:t>
            </a:r>
          </a:p>
          <a:p>
            <a:r>
              <a:rPr lang="en-US" sz="2800" dirty="0" smtClean="0">
                <a:solidFill>
                  <a:prstClr val="black"/>
                </a:solidFill>
                <a:latin typeface="Times New Roman" pitchFamily="18" charset="0"/>
                <a:cs typeface="Times New Roman" pitchFamily="18" charset="0"/>
              </a:rPr>
              <a:t>6 Its rising is from one end of heaven, And its circuit to the other end; And there is nothing hidden from its heat. </a:t>
            </a:r>
          </a:p>
        </p:txBody>
      </p:sp>
    </p:spTree>
    <p:extLst>
      <p:ext uri="{BB962C8B-B14F-4D97-AF65-F5344CB8AC3E}">
        <p14:creationId xmlns:p14="http://schemas.microsoft.com/office/powerpoint/2010/main" val="33844058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p:cNvGrpSpPr/>
          <p:nvPr/>
        </p:nvGrpSpPr>
        <p:grpSpPr>
          <a:xfrm>
            <a:off x="304800" y="1180743"/>
            <a:ext cx="8534400" cy="4762857"/>
            <a:chOff x="304800" y="838200"/>
            <a:chExt cx="8534400" cy="4762857"/>
          </a:xfrm>
        </p:grpSpPr>
        <p:sp>
          <p:nvSpPr>
            <p:cNvPr id="3" name="TextBox 2"/>
            <p:cNvSpPr txBox="1"/>
            <p:nvPr/>
          </p:nvSpPr>
          <p:spPr>
            <a:xfrm>
              <a:off x="304800" y="838200"/>
              <a:ext cx="8534400" cy="2400657"/>
            </a:xfrm>
            <a:prstGeom prst="rect">
              <a:avLst/>
            </a:prstGeom>
            <a:solidFill>
              <a:schemeClr val="bg1"/>
            </a:solidFill>
          </p:spPr>
          <p:txBody>
            <a:bodyPr wrap="square" rtlCol="0">
              <a:spAutoFit/>
            </a:bodyPr>
            <a:lstStyle/>
            <a:p>
              <a:pPr marL="514350" indent="-514350">
                <a:lnSpc>
                  <a:spcPct val="150000"/>
                </a:lnSpc>
                <a:buFontTx/>
                <a:buAutoNum type="alphaUcPeriod"/>
              </a:pPr>
              <a:r>
                <a:rPr lang="en-US" sz="2800" dirty="0" smtClean="0">
                  <a:solidFill>
                    <a:prstClr val="black"/>
                  </a:solidFill>
                  <a:effectLst>
                    <a:outerShdw blurRad="38100" dist="38100" dir="2700000" algn="tl">
                      <a:srgbClr val="000000">
                        <a:alpha val="43137"/>
                      </a:srgbClr>
                    </a:outerShdw>
                  </a:effectLst>
                </a:rPr>
                <a:t> </a:t>
              </a:r>
              <a:r>
                <a:rPr lang="en-US" sz="2800" b="1" dirty="0" smtClean="0">
                  <a:solidFill>
                    <a:srgbClr val="1F497D">
                      <a:lumMod val="90000"/>
                    </a:srgbClr>
                  </a:solidFill>
                  <a:effectLst>
                    <a:outerShdw blurRad="38100" dist="38100" dir="2700000" algn="tl">
                      <a:srgbClr val="000000">
                        <a:alpha val="43137"/>
                      </a:srgbClr>
                    </a:outerShdw>
                  </a:effectLst>
                </a:rPr>
                <a:t>Heavens </a:t>
              </a:r>
              <a:r>
                <a:rPr lang="en-US" sz="2800" dirty="0" smtClean="0">
                  <a:solidFill>
                    <a:prstClr val="black"/>
                  </a:solidFill>
                  <a:effectLst>
                    <a:outerShdw blurRad="38100" dist="38100" dir="2700000" algn="tl">
                      <a:srgbClr val="000000">
                        <a:alpha val="43137"/>
                      </a:srgbClr>
                    </a:outerShdw>
                  </a:effectLst>
                </a:rPr>
                <a:t>(vv.1-4a)</a:t>
              </a:r>
              <a:endParaRPr lang="en-US" sz="2400" i="1" dirty="0" smtClean="0">
                <a:solidFill>
                  <a:prstClr val="black"/>
                </a:solidFill>
                <a:effectLst>
                  <a:outerShdw blurRad="38100" dist="38100" dir="2700000" algn="tl">
                    <a:srgbClr val="000000">
                      <a:alpha val="43137"/>
                    </a:srgbClr>
                  </a:outerShdw>
                </a:effectLst>
              </a:endParaRPr>
            </a:p>
            <a:p>
              <a:pPr marL="971550" lvl="1" indent="-514350">
                <a:lnSpc>
                  <a:spcPct val="150000"/>
                </a:lnSpc>
                <a:buFont typeface="+mj-lt"/>
                <a:buAutoNum type="arabicPeriod"/>
              </a:pPr>
              <a:r>
                <a:rPr lang="en-US" sz="2400" i="1" dirty="0" smtClean="0">
                  <a:solidFill>
                    <a:prstClr val="black"/>
                  </a:solidFill>
                  <a:effectLst>
                    <a:outerShdw blurRad="38100" dist="38100" dir="2700000" algn="tl">
                      <a:srgbClr val="000000">
                        <a:alpha val="43137"/>
                      </a:srgbClr>
                    </a:outerShdw>
                  </a:effectLst>
                </a:rPr>
                <a:t>Declare the glory of God (v. 1)</a:t>
              </a:r>
            </a:p>
            <a:p>
              <a:pPr marL="971550" lvl="1" indent="-514350">
                <a:lnSpc>
                  <a:spcPct val="150000"/>
                </a:lnSpc>
                <a:buFont typeface="+mj-lt"/>
                <a:buAutoNum type="arabicPeriod"/>
              </a:pPr>
              <a:r>
                <a:rPr lang="en-US" sz="2400" i="1" dirty="0" smtClean="0">
                  <a:solidFill>
                    <a:prstClr val="black"/>
                  </a:solidFill>
                  <a:effectLst>
                    <a:outerShdw blurRad="38100" dist="38100" dir="2700000" algn="tl">
                      <a:srgbClr val="000000">
                        <a:alpha val="43137"/>
                      </a:srgbClr>
                    </a:outerShdw>
                  </a:effectLst>
                </a:rPr>
                <a:t>Continual story – unfolds (v. 2)</a:t>
              </a:r>
            </a:p>
            <a:p>
              <a:pPr marL="971550" lvl="1" indent="-514350">
                <a:lnSpc>
                  <a:spcPct val="150000"/>
                </a:lnSpc>
                <a:buFont typeface="+mj-lt"/>
                <a:buAutoNum type="arabicPeriod"/>
              </a:pPr>
              <a:r>
                <a:rPr lang="en-US" sz="2400" i="1" dirty="0" smtClean="0">
                  <a:solidFill>
                    <a:prstClr val="black"/>
                  </a:solidFill>
                  <a:effectLst>
                    <a:outerShdw blurRad="38100" dist="38100" dir="2700000" algn="tl">
                      <a:srgbClr val="000000">
                        <a:alpha val="43137"/>
                      </a:srgbClr>
                    </a:outerShdw>
                  </a:effectLst>
                </a:rPr>
                <a:t> Speak an unspoken language – a can understand (vv. 3-4a) </a:t>
              </a:r>
            </a:p>
          </p:txBody>
        </p:sp>
        <p:sp>
          <p:nvSpPr>
            <p:cNvPr id="5" name="TextBox 4"/>
            <p:cNvSpPr txBox="1"/>
            <p:nvPr/>
          </p:nvSpPr>
          <p:spPr>
            <a:xfrm>
              <a:off x="304800" y="3200400"/>
              <a:ext cx="8534400" cy="2400657"/>
            </a:xfrm>
            <a:prstGeom prst="rect">
              <a:avLst/>
            </a:prstGeom>
            <a:solidFill>
              <a:schemeClr val="bg1"/>
            </a:solidFill>
          </p:spPr>
          <p:txBody>
            <a:bodyPr wrap="square" rtlCol="0">
              <a:spAutoFit/>
            </a:bodyPr>
            <a:lstStyle/>
            <a:p>
              <a:pPr marL="514350" indent="-514350">
                <a:lnSpc>
                  <a:spcPct val="150000"/>
                </a:lnSpc>
                <a:buFont typeface="+mj-lt"/>
                <a:buAutoNum type="alphaUcPeriod" startAt="2"/>
              </a:pPr>
              <a:r>
                <a:rPr lang="en-US" sz="2800" b="1" dirty="0" smtClean="0">
                  <a:solidFill>
                    <a:srgbClr val="1F497D">
                      <a:lumMod val="90000"/>
                    </a:srgbClr>
                  </a:solidFill>
                  <a:effectLst>
                    <a:outerShdw blurRad="38100" dist="38100" dir="2700000" algn="tl">
                      <a:srgbClr val="000000">
                        <a:alpha val="43137"/>
                      </a:srgbClr>
                    </a:outerShdw>
                  </a:effectLst>
                </a:rPr>
                <a:t>The Sun </a:t>
              </a:r>
              <a:r>
                <a:rPr lang="en-US" sz="2800" dirty="0" smtClean="0">
                  <a:solidFill>
                    <a:prstClr val="black"/>
                  </a:solidFill>
                  <a:effectLst>
                    <a:outerShdw blurRad="38100" dist="38100" dir="2700000" algn="tl">
                      <a:srgbClr val="000000">
                        <a:alpha val="43137"/>
                      </a:srgbClr>
                    </a:outerShdw>
                  </a:effectLst>
                </a:rPr>
                <a:t>(vv. 4b-6)</a:t>
              </a:r>
              <a:endParaRPr lang="en-US" sz="2400" dirty="0" smtClean="0">
                <a:solidFill>
                  <a:prstClr val="black"/>
                </a:solidFill>
                <a:effectLst>
                  <a:outerShdw blurRad="38100" dist="38100" dir="2700000" algn="tl">
                    <a:srgbClr val="000000">
                      <a:alpha val="43137"/>
                    </a:srgbClr>
                  </a:outerShdw>
                </a:effectLst>
              </a:endParaRPr>
            </a:p>
            <a:p>
              <a:pPr marL="971550" lvl="1" indent="-514350">
                <a:lnSpc>
                  <a:spcPct val="150000"/>
                </a:lnSpc>
                <a:buFont typeface="+mj-lt"/>
                <a:buAutoNum type="arabicPeriod"/>
              </a:pPr>
              <a:r>
                <a:rPr lang="en-US" sz="2400" i="1" dirty="0" smtClean="0">
                  <a:solidFill>
                    <a:prstClr val="black"/>
                  </a:solidFill>
                  <a:effectLst>
                    <a:outerShdw blurRad="38100" dist="38100" dir="2700000" algn="tl">
                      <a:srgbClr val="000000">
                        <a:alpha val="43137"/>
                      </a:srgbClr>
                    </a:outerShdw>
                  </a:effectLst>
                </a:rPr>
                <a:t>Set a dwelling place for Sun (v. 4b)</a:t>
              </a:r>
            </a:p>
            <a:p>
              <a:pPr marL="971550" lvl="1" indent="-514350">
                <a:lnSpc>
                  <a:spcPct val="150000"/>
                </a:lnSpc>
                <a:buFont typeface="+mj-lt"/>
                <a:buAutoNum type="arabicPeriod"/>
              </a:pPr>
              <a:r>
                <a:rPr lang="en-US" sz="2400" i="1" dirty="0" smtClean="0">
                  <a:solidFill>
                    <a:prstClr val="black"/>
                  </a:solidFill>
                  <a:effectLst>
                    <a:outerShdw blurRad="38100" dist="38100" dir="2700000" algn="tl">
                      <a:srgbClr val="000000">
                        <a:alpha val="43137"/>
                      </a:srgbClr>
                    </a:outerShdw>
                  </a:effectLst>
                </a:rPr>
                <a:t>Like a Bridegroom –in radiance –imparts (v. 5a)</a:t>
              </a:r>
            </a:p>
            <a:p>
              <a:pPr marL="971550" lvl="1" indent="-514350">
                <a:lnSpc>
                  <a:spcPct val="150000"/>
                </a:lnSpc>
                <a:buFont typeface="+mj-lt"/>
                <a:buAutoNum type="arabicPeriod"/>
              </a:pPr>
              <a:r>
                <a:rPr lang="en-US" sz="2400" i="1" dirty="0" smtClean="0">
                  <a:solidFill>
                    <a:prstClr val="black"/>
                  </a:solidFill>
                  <a:effectLst>
                    <a:outerShdw blurRad="38100" dist="38100" dir="2700000" algn="tl">
                      <a:srgbClr val="000000">
                        <a:alpha val="43137"/>
                      </a:srgbClr>
                    </a:outerShdw>
                  </a:effectLst>
                </a:rPr>
                <a:t>Like a strong man ready for a race (vv. 5b-6)</a:t>
              </a:r>
            </a:p>
          </p:txBody>
        </p:sp>
      </p:grpSp>
      <p:sp>
        <p:nvSpPr>
          <p:cNvPr id="6" name="TextBox 5"/>
          <p:cNvSpPr txBox="1"/>
          <p:nvPr/>
        </p:nvSpPr>
        <p:spPr>
          <a:xfrm>
            <a:off x="292347" y="191869"/>
            <a:ext cx="3060453" cy="646331"/>
          </a:xfrm>
          <a:prstGeom prst="rect">
            <a:avLst/>
          </a:prstGeom>
          <a:noFill/>
        </p:spPr>
        <p:txBody>
          <a:bodyPr wrap="none" rtlCol="0">
            <a:spAutoFit/>
          </a:bodyPr>
          <a:lstStyle/>
          <a:p>
            <a:r>
              <a:rPr lang="en-US" sz="3600" dirty="0" smtClean="0">
                <a:solidFill>
                  <a:prstClr val="white"/>
                </a:solidFill>
                <a:latin typeface="Arial Rounded MT Bold" pitchFamily="34" charset="0"/>
              </a:rPr>
              <a:t>Psalm 19:1-6</a:t>
            </a:r>
            <a:endParaRPr lang="en-US" sz="3600" dirty="0">
              <a:solidFill>
                <a:prstClr val="white"/>
              </a:solidFill>
              <a:latin typeface="Arial Rounded MT Bold" pitchFamily="34" charset="0"/>
            </a:endParaRPr>
          </a:p>
        </p:txBody>
      </p:sp>
    </p:spTree>
    <p:extLst>
      <p:ext uri="{BB962C8B-B14F-4D97-AF65-F5344CB8AC3E}">
        <p14:creationId xmlns:p14="http://schemas.microsoft.com/office/powerpoint/2010/main" val="35363195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533400"/>
            <a:ext cx="7543800" cy="1200329"/>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n-US" sz="3600" dirty="0" smtClean="0">
                <a:solidFill>
                  <a:prstClr val="white"/>
                </a:solidFill>
                <a:effectLst>
                  <a:outerShdw blurRad="38100" dist="38100" dir="2700000" algn="tl">
                    <a:srgbClr val="000000">
                      <a:alpha val="43137"/>
                    </a:srgbClr>
                  </a:outerShdw>
                </a:effectLst>
              </a:rPr>
              <a:t>Creation Cannot Tell Us The Character of God or His Will</a:t>
            </a:r>
            <a:endParaRPr lang="en-US" sz="3600" dirty="0">
              <a:solidFill>
                <a:prstClr val="white"/>
              </a:solidFill>
              <a:effectLst>
                <a:outerShdw blurRad="38100" dist="38100" dir="2700000" algn="tl">
                  <a:srgbClr val="000000">
                    <a:alpha val="43137"/>
                  </a:srgbClr>
                </a:outerShdw>
              </a:effectLst>
            </a:endParaRPr>
          </a:p>
        </p:txBody>
      </p:sp>
      <p:sp>
        <p:nvSpPr>
          <p:cNvPr id="4" name="TextBox 3"/>
          <p:cNvSpPr txBox="1"/>
          <p:nvPr/>
        </p:nvSpPr>
        <p:spPr>
          <a:xfrm>
            <a:off x="838200" y="2057400"/>
            <a:ext cx="7620000" cy="4154984"/>
          </a:xfrm>
          <a:prstGeom prst="rect">
            <a:avLst/>
          </a:prstGeom>
          <a:solidFill>
            <a:schemeClr val="bg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r>
              <a:rPr lang="en-US" sz="2400" dirty="0" smtClean="0">
                <a:solidFill>
                  <a:prstClr val="black"/>
                </a:solidFill>
              </a:rPr>
              <a:t>“A look at creation impresses us with the fact of limitless, inexhaustible power in the universe. But, no one can determine by such observation, the character or attributes of God; indeed whether there is one God or a million. When we have had revealed to us the one God </a:t>
            </a:r>
            <a:r>
              <a:rPr lang="en-US" sz="2400" i="1" dirty="0" smtClean="0">
                <a:solidFill>
                  <a:prstClr val="black"/>
                </a:solidFill>
              </a:rPr>
              <a:t>by the Bible</a:t>
            </a:r>
            <a:r>
              <a:rPr lang="en-US" sz="2400" dirty="0" smtClean="0">
                <a:solidFill>
                  <a:prstClr val="black"/>
                </a:solidFill>
              </a:rPr>
              <a:t>, nature declares his glory. Nature does not tell us how to be saved or enable us to go to heaven. The Scriptures are the sole source of such information.”</a:t>
            </a:r>
          </a:p>
          <a:p>
            <a:pPr algn="r"/>
            <a:endParaRPr lang="en-US" sz="2400" dirty="0" smtClean="0">
              <a:solidFill>
                <a:prstClr val="black"/>
              </a:solidFill>
            </a:endParaRPr>
          </a:p>
          <a:p>
            <a:pPr algn="r"/>
            <a:r>
              <a:rPr lang="en-US" sz="2000" dirty="0" smtClean="0">
                <a:solidFill>
                  <a:prstClr val="black"/>
                </a:solidFill>
              </a:rPr>
              <a:t>Guy N. Woods, </a:t>
            </a:r>
          </a:p>
          <a:p>
            <a:pPr algn="r"/>
            <a:r>
              <a:rPr lang="en-US" sz="2000" i="1" dirty="0" smtClean="0">
                <a:solidFill>
                  <a:prstClr val="black"/>
                </a:solidFill>
              </a:rPr>
              <a:t>Gospel Advocate Adult Quarterly </a:t>
            </a:r>
            <a:r>
              <a:rPr lang="en-US" sz="2000" dirty="0" smtClean="0">
                <a:solidFill>
                  <a:prstClr val="black"/>
                </a:solidFill>
              </a:rPr>
              <a:t>(July 16, 1972)</a:t>
            </a:r>
            <a:endParaRPr lang="en-US" sz="2000" dirty="0">
              <a:solidFill>
                <a:prstClr val="black"/>
              </a:solidFill>
            </a:endParaRPr>
          </a:p>
        </p:txBody>
      </p:sp>
    </p:spTree>
    <p:extLst>
      <p:ext uri="{BB962C8B-B14F-4D97-AF65-F5344CB8AC3E}">
        <p14:creationId xmlns:p14="http://schemas.microsoft.com/office/powerpoint/2010/main" val="971700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edg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4085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400050" indent="-400050" algn="ctr">
              <a:buFont typeface="+mj-lt"/>
              <a:buAutoNum type="romanUcPeriod"/>
            </a:pPr>
            <a:r>
              <a:rPr lang="en-US" sz="4000" b="1" dirty="0" smtClean="0">
                <a:latin typeface="Baskerville Old Face" panose="02020602080505020303" pitchFamily="18" charset="0"/>
              </a:rPr>
              <a:t>Passages that Argue From Creation</a:t>
            </a:r>
            <a:endParaRPr lang="en-US" sz="4000" b="1" dirty="0">
              <a:latin typeface="Baskerville Old Face" panose="02020602080505020303" pitchFamily="18" charset="0"/>
            </a:endParaRPr>
          </a:p>
        </p:txBody>
      </p:sp>
      <p:sp>
        <p:nvSpPr>
          <p:cNvPr id="3" name="TextBox 2"/>
          <p:cNvSpPr txBox="1"/>
          <p:nvPr/>
        </p:nvSpPr>
        <p:spPr>
          <a:xfrm>
            <a:off x="971550" y="1552575"/>
            <a:ext cx="3962400" cy="1231106"/>
          </a:xfrm>
          <a:prstGeom prst="rect">
            <a:avLst/>
          </a:prstGeom>
          <a:noFill/>
        </p:spPr>
        <p:txBody>
          <a:bodyPr wrap="square" rtlCol="0">
            <a:spAutoFit/>
          </a:bodyPr>
          <a:lstStyle/>
          <a:p>
            <a:pPr marL="514350" indent="-514350">
              <a:buFont typeface="+mj-lt"/>
              <a:buAutoNum type="alphaUcPeriod"/>
            </a:pPr>
            <a:r>
              <a:rPr lang="en-US" sz="3200" b="1" dirty="0" smtClean="0"/>
              <a:t>Psalm 19:1-6</a:t>
            </a:r>
          </a:p>
          <a:p>
            <a:pPr marL="514350" indent="-514350">
              <a:buFont typeface="+mj-lt"/>
              <a:buAutoNum type="alphaUcPeriod"/>
            </a:pPr>
            <a:endParaRPr lang="en-US" sz="1000" b="1" dirty="0" smtClean="0"/>
          </a:p>
          <a:p>
            <a:pPr marL="514350" indent="-514350">
              <a:buFont typeface="+mj-lt"/>
              <a:buAutoNum type="alphaUcPeriod"/>
            </a:pPr>
            <a:r>
              <a:rPr lang="en-US" sz="3200" b="1" dirty="0" smtClean="0"/>
              <a:t>Psalm 139:14</a:t>
            </a:r>
            <a:endParaRPr lang="en-US" sz="3200" b="1" dirty="0"/>
          </a:p>
        </p:txBody>
      </p:sp>
    </p:spTree>
    <p:extLst>
      <p:ext uri="{BB962C8B-B14F-4D97-AF65-F5344CB8AC3E}">
        <p14:creationId xmlns:p14="http://schemas.microsoft.com/office/powerpoint/2010/main" val="1277088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91869"/>
            <a:ext cx="3180679" cy="646331"/>
          </a:xfrm>
          <a:prstGeom prst="rect">
            <a:avLst/>
          </a:prstGeom>
          <a:noFill/>
        </p:spPr>
        <p:txBody>
          <a:bodyPr wrap="none" rtlCol="0">
            <a:spAutoFit/>
          </a:bodyPr>
          <a:lstStyle/>
          <a:p>
            <a:r>
              <a:rPr lang="en-US" sz="3600" dirty="0" smtClean="0">
                <a:solidFill>
                  <a:prstClr val="white"/>
                </a:solidFill>
                <a:latin typeface="Arial Rounded MT Bold" pitchFamily="34" charset="0"/>
              </a:rPr>
              <a:t>Psalm 139:14</a:t>
            </a:r>
            <a:endParaRPr lang="en-US" sz="3600" dirty="0">
              <a:solidFill>
                <a:prstClr val="white"/>
              </a:solidFill>
              <a:latin typeface="Arial Rounded MT Bold" pitchFamily="34" charset="0"/>
            </a:endParaRPr>
          </a:p>
        </p:txBody>
      </p:sp>
      <p:sp>
        <p:nvSpPr>
          <p:cNvPr id="3" name="TextBox 2"/>
          <p:cNvSpPr txBox="1"/>
          <p:nvPr/>
        </p:nvSpPr>
        <p:spPr>
          <a:xfrm>
            <a:off x="457200" y="2590800"/>
            <a:ext cx="8305800" cy="1384995"/>
          </a:xfrm>
          <a:prstGeom prst="rect">
            <a:avLst/>
          </a:prstGeom>
          <a:solidFill>
            <a:srgbClr val="FFFFFF">
              <a:alpha val="78824"/>
            </a:srgbClr>
          </a:solidFill>
        </p:spPr>
        <p:txBody>
          <a:bodyPr wrap="square" rtlCol="0">
            <a:spAutoFit/>
          </a:bodyPr>
          <a:lstStyle/>
          <a:p>
            <a:r>
              <a:rPr lang="en-US" sz="2800" dirty="0" smtClean="0">
                <a:solidFill>
                  <a:prstClr val="black"/>
                </a:solidFill>
                <a:latin typeface="Times New Roman" pitchFamily="18" charset="0"/>
                <a:cs typeface="Times New Roman" pitchFamily="18" charset="0"/>
              </a:rPr>
              <a:t>14 I will praise You, for I am fearfully and wonderfully made; Marvelous are Your works, And that my soul knows very well. </a:t>
            </a:r>
          </a:p>
        </p:txBody>
      </p:sp>
    </p:spTree>
    <p:extLst>
      <p:ext uri="{BB962C8B-B14F-4D97-AF65-F5344CB8AC3E}">
        <p14:creationId xmlns:p14="http://schemas.microsoft.com/office/powerpoint/2010/main" val="11201672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4085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400050" indent="-400050" algn="ctr">
              <a:buFont typeface="+mj-lt"/>
              <a:buAutoNum type="romanUcPeriod"/>
            </a:pPr>
            <a:r>
              <a:rPr lang="en-US" sz="4000" b="1" dirty="0" smtClean="0">
                <a:latin typeface="Baskerville Old Face" panose="02020602080505020303" pitchFamily="18" charset="0"/>
              </a:rPr>
              <a:t>Passages that Argue From Creation</a:t>
            </a:r>
            <a:endParaRPr lang="en-US" sz="4000" b="1" dirty="0">
              <a:latin typeface="Baskerville Old Face" panose="02020602080505020303" pitchFamily="18" charset="0"/>
            </a:endParaRPr>
          </a:p>
        </p:txBody>
      </p:sp>
      <p:sp>
        <p:nvSpPr>
          <p:cNvPr id="3" name="TextBox 2"/>
          <p:cNvSpPr txBox="1"/>
          <p:nvPr/>
        </p:nvSpPr>
        <p:spPr>
          <a:xfrm>
            <a:off x="971550" y="1552575"/>
            <a:ext cx="3962400" cy="1877437"/>
          </a:xfrm>
          <a:prstGeom prst="rect">
            <a:avLst/>
          </a:prstGeom>
          <a:noFill/>
        </p:spPr>
        <p:txBody>
          <a:bodyPr wrap="square" rtlCol="0">
            <a:spAutoFit/>
          </a:bodyPr>
          <a:lstStyle/>
          <a:p>
            <a:pPr marL="514350" indent="-514350">
              <a:buFont typeface="+mj-lt"/>
              <a:buAutoNum type="alphaUcPeriod"/>
            </a:pPr>
            <a:r>
              <a:rPr lang="en-US" sz="3200" b="1" dirty="0" smtClean="0"/>
              <a:t>Psalm 19:1-6</a:t>
            </a:r>
          </a:p>
          <a:p>
            <a:pPr marL="514350" indent="-514350">
              <a:buFont typeface="+mj-lt"/>
              <a:buAutoNum type="alphaUcPeriod"/>
            </a:pPr>
            <a:endParaRPr lang="en-US" sz="1000" b="1" dirty="0" smtClean="0"/>
          </a:p>
          <a:p>
            <a:pPr marL="514350" indent="-514350">
              <a:buFont typeface="+mj-lt"/>
              <a:buAutoNum type="alphaUcPeriod"/>
            </a:pPr>
            <a:r>
              <a:rPr lang="en-US" sz="3200" b="1" dirty="0" smtClean="0"/>
              <a:t>Psalm 139:14</a:t>
            </a:r>
          </a:p>
          <a:p>
            <a:pPr marL="514350" indent="-514350">
              <a:buFont typeface="+mj-lt"/>
              <a:buAutoNum type="alphaUcPeriod"/>
            </a:pPr>
            <a:endParaRPr lang="en-US" sz="1000" b="1" dirty="0" smtClean="0"/>
          </a:p>
          <a:p>
            <a:pPr marL="514350" indent="-514350">
              <a:buFont typeface="+mj-lt"/>
              <a:buAutoNum type="alphaUcPeriod"/>
            </a:pPr>
            <a:r>
              <a:rPr lang="en-US" sz="3200" b="1" dirty="0" smtClean="0"/>
              <a:t>Acts 14:15-17</a:t>
            </a:r>
            <a:endParaRPr lang="en-US" sz="3200" b="1" dirty="0"/>
          </a:p>
        </p:txBody>
      </p:sp>
    </p:spTree>
    <p:extLst>
      <p:ext uri="{BB962C8B-B14F-4D97-AF65-F5344CB8AC3E}">
        <p14:creationId xmlns:p14="http://schemas.microsoft.com/office/powerpoint/2010/main" val="29890581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91869"/>
            <a:ext cx="3262432" cy="646331"/>
          </a:xfrm>
          <a:prstGeom prst="rect">
            <a:avLst/>
          </a:prstGeom>
          <a:noFill/>
        </p:spPr>
        <p:txBody>
          <a:bodyPr wrap="none" rtlCol="0">
            <a:spAutoFit/>
          </a:bodyPr>
          <a:lstStyle/>
          <a:p>
            <a:r>
              <a:rPr lang="en-US" sz="3600" dirty="0" smtClean="0">
                <a:solidFill>
                  <a:prstClr val="white"/>
                </a:solidFill>
                <a:latin typeface="Arial Rounded MT Bold" pitchFamily="34" charset="0"/>
              </a:rPr>
              <a:t>Acts 14:15-17</a:t>
            </a:r>
            <a:endParaRPr lang="en-US" sz="3600" dirty="0">
              <a:solidFill>
                <a:prstClr val="white"/>
              </a:solidFill>
              <a:latin typeface="Arial Rounded MT Bold" pitchFamily="34" charset="0"/>
            </a:endParaRPr>
          </a:p>
        </p:txBody>
      </p:sp>
      <p:sp>
        <p:nvSpPr>
          <p:cNvPr id="3" name="TextBox 2"/>
          <p:cNvSpPr txBox="1"/>
          <p:nvPr/>
        </p:nvSpPr>
        <p:spPr>
          <a:xfrm>
            <a:off x="457200" y="1143000"/>
            <a:ext cx="8305800" cy="4832092"/>
          </a:xfrm>
          <a:prstGeom prst="rect">
            <a:avLst/>
          </a:prstGeom>
          <a:solidFill>
            <a:srgbClr val="FFFFFF">
              <a:alpha val="78824"/>
            </a:srgbClr>
          </a:solidFill>
        </p:spPr>
        <p:txBody>
          <a:bodyPr wrap="square" rtlCol="0">
            <a:spAutoFit/>
          </a:bodyPr>
          <a:lstStyle/>
          <a:p>
            <a:r>
              <a:rPr lang="en-US" sz="2800" dirty="0" smtClean="0">
                <a:solidFill>
                  <a:prstClr val="black"/>
                </a:solidFill>
                <a:latin typeface="Times New Roman" pitchFamily="18" charset="0"/>
                <a:cs typeface="Times New Roman" pitchFamily="18" charset="0"/>
              </a:rPr>
              <a:t>15 and saying, "Men, why are you doing these things? We also are men with the same nature as you, and preach to you that you should turn from these useless things to the living God, who made the heaven, the earth, the sea, and all things that are in them, </a:t>
            </a:r>
          </a:p>
          <a:p>
            <a:r>
              <a:rPr lang="en-US" sz="2800" dirty="0" smtClean="0">
                <a:solidFill>
                  <a:prstClr val="black"/>
                </a:solidFill>
                <a:latin typeface="Times New Roman" pitchFamily="18" charset="0"/>
                <a:cs typeface="Times New Roman" pitchFamily="18" charset="0"/>
              </a:rPr>
              <a:t>16 who in bygone generations allowed all nations to walk in their own ways. </a:t>
            </a:r>
          </a:p>
          <a:p>
            <a:r>
              <a:rPr lang="en-US" sz="2800" dirty="0" smtClean="0">
                <a:solidFill>
                  <a:prstClr val="black"/>
                </a:solidFill>
                <a:latin typeface="Times New Roman" pitchFamily="18" charset="0"/>
                <a:cs typeface="Times New Roman" pitchFamily="18" charset="0"/>
              </a:rPr>
              <a:t>17 Nevertheless He did not leave Himself without witness, in that He did good, gave us rain from heaven and fruitful seasons, filling our hearts with food and gladness." </a:t>
            </a:r>
          </a:p>
        </p:txBody>
      </p:sp>
    </p:spTree>
    <p:extLst>
      <p:ext uri="{BB962C8B-B14F-4D97-AF65-F5344CB8AC3E}">
        <p14:creationId xmlns:p14="http://schemas.microsoft.com/office/powerpoint/2010/main" val="32937348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4085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400050" indent="-400050" algn="ctr">
              <a:buFont typeface="+mj-lt"/>
              <a:buAutoNum type="romanUcPeriod"/>
            </a:pPr>
            <a:r>
              <a:rPr lang="en-US" sz="4000" b="1" dirty="0" smtClean="0">
                <a:latin typeface="Baskerville Old Face" panose="02020602080505020303" pitchFamily="18" charset="0"/>
              </a:rPr>
              <a:t>Passages that Argue From Creation</a:t>
            </a:r>
            <a:endParaRPr lang="en-US" sz="4000" b="1" dirty="0">
              <a:latin typeface="Baskerville Old Face" panose="02020602080505020303" pitchFamily="18" charset="0"/>
            </a:endParaRPr>
          </a:p>
        </p:txBody>
      </p:sp>
      <p:sp>
        <p:nvSpPr>
          <p:cNvPr id="3" name="TextBox 2"/>
          <p:cNvSpPr txBox="1"/>
          <p:nvPr/>
        </p:nvSpPr>
        <p:spPr>
          <a:xfrm>
            <a:off x="971550" y="1552575"/>
            <a:ext cx="3962400" cy="2531462"/>
          </a:xfrm>
          <a:prstGeom prst="rect">
            <a:avLst/>
          </a:prstGeom>
          <a:noFill/>
        </p:spPr>
        <p:txBody>
          <a:bodyPr wrap="square" rtlCol="0">
            <a:spAutoFit/>
          </a:bodyPr>
          <a:lstStyle/>
          <a:p>
            <a:pPr marL="514350" indent="-514350">
              <a:buFont typeface="+mj-lt"/>
              <a:buAutoNum type="alphaUcPeriod"/>
            </a:pPr>
            <a:r>
              <a:rPr lang="en-US" sz="3200" b="1" dirty="0" smtClean="0"/>
              <a:t>Psalm 19:1-6</a:t>
            </a:r>
          </a:p>
          <a:p>
            <a:pPr marL="514350" indent="-514350">
              <a:buFont typeface="+mj-lt"/>
              <a:buAutoNum type="alphaUcPeriod"/>
            </a:pPr>
            <a:endParaRPr lang="en-US" sz="1000" b="1" dirty="0" smtClean="0"/>
          </a:p>
          <a:p>
            <a:pPr marL="514350" indent="-514350">
              <a:buFont typeface="+mj-lt"/>
              <a:buAutoNum type="alphaUcPeriod"/>
            </a:pPr>
            <a:r>
              <a:rPr lang="en-US" sz="3200" b="1" dirty="0" smtClean="0"/>
              <a:t>Psalm 139:14</a:t>
            </a:r>
          </a:p>
          <a:p>
            <a:pPr marL="514350" indent="-514350">
              <a:buFont typeface="+mj-lt"/>
              <a:buAutoNum type="alphaUcPeriod"/>
            </a:pPr>
            <a:endParaRPr lang="en-US" sz="1000" b="1" dirty="0" smtClean="0"/>
          </a:p>
          <a:p>
            <a:pPr marL="514350" indent="-514350">
              <a:buFont typeface="+mj-lt"/>
              <a:buAutoNum type="alphaUcPeriod"/>
            </a:pPr>
            <a:r>
              <a:rPr lang="en-US" sz="3200" b="1" dirty="0" smtClean="0"/>
              <a:t>Acts 14:15-17</a:t>
            </a:r>
          </a:p>
          <a:p>
            <a:pPr marL="514350" indent="-514350">
              <a:buFont typeface="+mj-lt"/>
              <a:buAutoNum type="alphaUcPeriod"/>
            </a:pPr>
            <a:endParaRPr lang="en-US" sz="1050" b="1" dirty="0" smtClean="0"/>
          </a:p>
          <a:p>
            <a:pPr marL="514350" indent="-514350">
              <a:buFont typeface="+mj-lt"/>
              <a:buAutoNum type="alphaUcPeriod"/>
            </a:pPr>
            <a:r>
              <a:rPr lang="en-US" sz="3200" b="1" dirty="0" smtClean="0"/>
              <a:t>Acts 17:22-31</a:t>
            </a:r>
            <a:endParaRPr lang="en-US" sz="3200" b="1" dirty="0"/>
          </a:p>
        </p:txBody>
      </p:sp>
    </p:spTree>
    <p:extLst>
      <p:ext uri="{BB962C8B-B14F-4D97-AF65-F5344CB8AC3E}">
        <p14:creationId xmlns:p14="http://schemas.microsoft.com/office/powerpoint/2010/main" val="37018830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91869"/>
            <a:ext cx="3262432" cy="646331"/>
          </a:xfrm>
          <a:prstGeom prst="rect">
            <a:avLst/>
          </a:prstGeom>
          <a:noFill/>
        </p:spPr>
        <p:txBody>
          <a:bodyPr wrap="none" rtlCol="0">
            <a:spAutoFit/>
          </a:bodyPr>
          <a:lstStyle/>
          <a:p>
            <a:r>
              <a:rPr lang="en-US" sz="3600" dirty="0" smtClean="0">
                <a:solidFill>
                  <a:prstClr val="white"/>
                </a:solidFill>
                <a:latin typeface="Arial Rounded MT Bold" pitchFamily="34" charset="0"/>
              </a:rPr>
              <a:t>Acts 17:22-31</a:t>
            </a:r>
            <a:endParaRPr lang="en-US" sz="3600" dirty="0">
              <a:solidFill>
                <a:prstClr val="white"/>
              </a:solidFill>
              <a:latin typeface="Arial Rounded MT Bold" pitchFamily="34" charset="0"/>
            </a:endParaRPr>
          </a:p>
        </p:txBody>
      </p:sp>
      <p:sp>
        <p:nvSpPr>
          <p:cNvPr id="3" name="TextBox 2"/>
          <p:cNvSpPr txBox="1"/>
          <p:nvPr/>
        </p:nvSpPr>
        <p:spPr>
          <a:xfrm>
            <a:off x="457200" y="1143000"/>
            <a:ext cx="8305800" cy="4832092"/>
          </a:xfrm>
          <a:prstGeom prst="rect">
            <a:avLst/>
          </a:prstGeom>
          <a:solidFill>
            <a:srgbClr val="FFFFFF">
              <a:alpha val="78824"/>
            </a:srgbClr>
          </a:solidFill>
        </p:spPr>
        <p:txBody>
          <a:bodyPr wrap="square" rtlCol="0">
            <a:spAutoFit/>
          </a:bodyPr>
          <a:lstStyle/>
          <a:p>
            <a:r>
              <a:rPr lang="en-US" sz="2800" dirty="0" smtClean="0">
                <a:solidFill>
                  <a:prstClr val="black"/>
                </a:solidFill>
                <a:latin typeface="Times New Roman" pitchFamily="18" charset="0"/>
                <a:cs typeface="Times New Roman" pitchFamily="18" charset="0"/>
              </a:rPr>
              <a:t>22 Then Paul stood in the midst of the </a:t>
            </a:r>
            <a:r>
              <a:rPr lang="en-US" sz="2800" dirty="0" err="1" smtClean="0">
                <a:solidFill>
                  <a:prstClr val="black"/>
                </a:solidFill>
                <a:latin typeface="Times New Roman" pitchFamily="18" charset="0"/>
                <a:cs typeface="Times New Roman" pitchFamily="18" charset="0"/>
              </a:rPr>
              <a:t>Areopagus</a:t>
            </a:r>
            <a:r>
              <a:rPr lang="en-US" sz="2800" dirty="0" smtClean="0">
                <a:solidFill>
                  <a:prstClr val="black"/>
                </a:solidFill>
                <a:latin typeface="Times New Roman" pitchFamily="18" charset="0"/>
                <a:cs typeface="Times New Roman" pitchFamily="18" charset="0"/>
              </a:rPr>
              <a:t> and said, "Men of Athens, I perceive that in all things you are very religious; </a:t>
            </a:r>
          </a:p>
          <a:p>
            <a:r>
              <a:rPr lang="en-US" sz="2800" dirty="0" smtClean="0">
                <a:solidFill>
                  <a:prstClr val="black"/>
                </a:solidFill>
                <a:latin typeface="Times New Roman" pitchFamily="18" charset="0"/>
                <a:cs typeface="Times New Roman" pitchFamily="18" charset="0"/>
              </a:rPr>
              <a:t>23 for as I was passing through and considering the objects of your worship, I even found an altar with this inscription: TO THE UNKNOWN GOD. Therefore, the One whom you worship without knowing, Him I proclaim to you: </a:t>
            </a:r>
          </a:p>
          <a:p>
            <a:r>
              <a:rPr lang="en-US" sz="2800" dirty="0" smtClean="0">
                <a:solidFill>
                  <a:prstClr val="black"/>
                </a:solidFill>
                <a:latin typeface="Times New Roman" pitchFamily="18" charset="0"/>
                <a:cs typeface="Times New Roman" pitchFamily="18" charset="0"/>
              </a:rPr>
              <a:t>24 God, who made the world and everything in it, since He is Lord of heaven and earth, does not dwell in temples made with hands. </a:t>
            </a:r>
          </a:p>
        </p:txBody>
      </p:sp>
    </p:spTree>
    <p:extLst>
      <p:ext uri="{BB962C8B-B14F-4D97-AF65-F5344CB8AC3E}">
        <p14:creationId xmlns:p14="http://schemas.microsoft.com/office/powerpoint/2010/main" val="4790010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91869"/>
            <a:ext cx="3262432" cy="646331"/>
          </a:xfrm>
          <a:prstGeom prst="rect">
            <a:avLst/>
          </a:prstGeom>
          <a:noFill/>
        </p:spPr>
        <p:txBody>
          <a:bodyPr wrap="none" rtlCol="0">
            <a:spAutoFit/>
          </a:bodyPr>
          <a:lstStyle/>
          <a:p>
            <a:r>
              <a:rPr lang="en-US" sz="3600" dirty="0" smtClean="0">
                <a:solidFill>
                  <a:prstClr val="white"/>
                </a:solidFill>
                <a:latin typeface="Arial Rounded MT Bold" pitchFamily="34" charset="0"/>
              </a:rPr>
              <a:t>Acts 17:22-31</a:t>
            </a:r>
            <a:endParaRPr lang="en-US" sz="3600" dirty="0">
              <a:solidFill>
                <a:prstClr val="white"/>
              </a:solidFill>
              <a:latin typeface="Arial Rounded MT Bold" pitchFamily="34" charset="0"/>
            </a:endParaRPr>
          </a:p>
        </p:txBody>
      </p:sp>
      <p:sp>
        <p:nvSpPr>
          <p:cNvPr id="3" name="TextBox 2"/>
          <p:cNvSpPr txBox="1"/>
          <p:nvPr/>
        </p:nvSpPr>
        <p:spPr>
          <a:xfrm>
            <a:off x="457200" y="914400"/>
            <a:ext cx="8305800" cy="5693866"/>
          </a:xfrm>
          <a:prstGeom prst="rect">
            <a:avLst/>
          </a:prstGeom>
          <a:solidFill>
            <a:srgbClr val="FFFFFF">
              <a:alpha val="78824"/>
            </a:srgbClr>
          </a:solidFill>
        </p:spPr>
        <p:txBody>
          <a:bodyPr wrap="square" rtlCol="0">
            <a:spAutoFit/>
          </a:bodyPr>
          <a:lstStyle/>
          <a:p>
            <a:r>
              <a:rPr lang="en-US" sz="2800" dirty="0" smtClean="0">
                <a:solidFill>
                  <a:prstClr val="black"/>
                </a:solidFill>
                <a:latin typeface="Times New Roman" pitchFamily="18" charset="0"/>
                <a:cs typeface="Times New Roman" pitchFamily="18" charset="0"/>
              </a:rPr>
              <a:t>25 Nor is He worshiped with men's hands, as though He needed anything, since He gives to all life, breath, and all things. </a:t>
            </a:r>
          </a:p>
          <a:p>
            <a:r>
              <a:rPr lang="en-US" sz="2800" dirty="0" smtClean="0">
                <a:solidFill>
                  <a:prstClr val="black"/>
                </a:solidFill>
                <a:latin typeface="Times New Roman" pitchFamily="18" charset="0"/>
                <a:cs typeface="Times New Roman" pitchFamily="18" charset="0"/>
              </a:rPr>
              <a:t>26 And He has made from one blood every nation of men to dwell on all the face of the earth, and has determined their </a:t>
            </a:r>
            <a:r>
              <a:rPr lang="en-US" sz="2800" dirty="0" err="1" smtClean="0">
                <a:solidFill>
                  <a:prstClr val="black"/>
                </a:solidFill>
                <a:latin typeface="Times New Roman" pitchFamily="18" charset="0"/>
                <a:cs typeface="Times New Roman" pitchFamily="18" charset="0"/>
              </a:rPr>
              <a:t>preappointed</a:t>
            </a:r>
            <a:r>
              <a:rPr lang="en-US" sz="2800" dirty="0" smtClean="0">
                <a:solidFill>
                  <a:prstClr val="black"/>
                </a:solidFill>
                <a:latin typeface="Times New Roman" pitchFamily="18" charset="0"/>
                <a:cs typeface="Times New Roman" pitchFamily="18" charset="0"/>
              </a:rPr>
              <a:t> times and the boundaries of their dwellings, </a:t>
            </a:r>
          </a:p>
          <a:p>
            <a:r>
              <a:rPr lang="en-US" sz="2800" dirty="0" smtClean="0">
                <a:solidFill>
                  <a:prstClr val="black"/>
                </a:solidFill>
                <a:latin typeface="Times New Roman" pitchFamily="18" charset="0"/>
                <a:cs typeface="Times New Roman" pitchFamily="18" charset="0"/>
              </a:rPr>
              <a:t>27 so that they should seek the Lord, in the hope that they might grope for Him and find Him, though He is not far from each one of us; </a:t>
            </a:r>
          </a:p>
          <a:p>
            <a:r>
              <a:rPr lang="en-US" sz="2800" dirty="0" smtClean="0">
                <a:solidFill>
                  <a:prstClr val="black"/>
                </a:solidFill>
                <a:latin typeface="Times New Roman" pitchFamily="18" charset="0"/>
                <a:cs typeface="Times New Roman" pitchFamily="18" charset="0"/>
              </a:rPr>
              <a:t>28 for in Him we live and move and have our being, as also some of your own poets have said, 'For we are also His offspring.'</a:t>
            </a:r>
          </a:p>
        </p:txBody>
      </p:sp>
    </p:spTree>
    <p:extLst>
      <p:ext uri="{BB962C8B-B14F-4D97-AF65-F5344CB8AC3E}">
        <p14:creationId xmlns:p14="http://schemas.microsoft.com/office/powerpoint/2010/main" val="32319575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91869"/>
            <a:ext cx="3262432" cy="646331"/>
          </a:xfrm>
          <a:prstGeom prst="rect">
            <a:avLst/>
          </a:prstGeom>
          <a:noFill/>
        </p:spPr>
        <p:txBody>
          <a:bodyPr wrap="none" rtlCol="0">
            <a:spAutoFit/>
          </a:bodyPr>
          <a:lstStyle/>
          <a:p>
            <a:r>
              <a:rPr lang="en-US" sz="3600" dirty="0" smtClean="0">
                <a:solidFill>
                  <a:prstClr val="white"/>
                </a:solidFill>
                <a:latin typeface="Arial Rounded MT Bold" pitchFamily="34" charset="0"/>
              </a:rPr>
              <a:t>Acts 17:22-31</a:t>
            </a:r>
            <a:endParaRPr lang="en-US" sz="3600" dirty="0">
              <a:solidFill>
                <a:prstClr val="white"/>
              </a:solidFill>
              <a:latin typeface="Arial Rounded MT Bold" pitchFamily="34" charset="0"/>
            </a:endParaRPr>
          </a:p>
        </p:txBody>
      </p:sp>
      <p:sp>
        <p:nvSpPr>
          <p:cNvPr id="3" name="TextBox 2"/>
          <p:cNvSpPr txBox="1"/>
          <p:nvPr/>
        </p:nvSpPr>
        <p:spPr>
          <a:xfrm>
            <a:off x="457200" y="1237595"/>
            <a:ext cx="8305800" cy="4401205"/>
          </a:xfrm>
          <a:prstGeom prst="rect">
            <a:avLst/>
          </a:prstGeom>
          <a:solidFill>
            <a:srgbClr val="FFFFFF">
              <a:alpha val="78824"/>
            </a:srgbClr>
          </a:solidFill>
        </p:spPr>
        <p:txBody>
          <a:bodyPr wrap="square" rtlCol="0">
            <a:spAutoFit/>
          </a:bodyPr>
          <a:lstStyle/>
          <a:p>
            <a:r>
              <a:rPr lang="en-US" sz="2800" dirty="0" smtClean="0">
                <a:solidFill>
                  <a:prstClr val="black"/>
                </a:solidFill>
                <a:latin typeface="Times New Roman" pitchFamily="18" charset="0"/>
                <a:cs typeface="Times New Roman" pitchFamily="18" charset="0"/>
              </a:rPr>
              <a:t>29 "Therefore, since we are the offspring of God, we ought not to think that the Divine Nature is like gold or silver or stone, something shaped by art and man's devising. </a:t>
            </a:r>
          </a:p>
          <a:p>
            <a:r>
              <a:rPr lang="en-US" sz="2800" dirty="0" smtClean="0">
                <a:solidFill>
                  <a:prstClr val="black"/>
                </a:solidFill>
                <a:latin typeface="Times New Roman" pitchFamily="18" charset="0"/>
                <a:cs typeface="Times New Roman" pitchFamily="18" charset="0"/>
              </a:rPr>
              <a:t>30 Truly, these times of ignorance God overlooked, but now commands all men everywhere to repent, </a:t>
            </a:r>
          </a:p>
          <a:p>
            <a:r>
              <a:rPr lang="en-US" sz="2800" dirty="0" smtClean="0">
                <a:solidFill>
                  <a:prstClr val="black"/>
                </a:solidFill>
                <a:latin typeface="Times New Roman" pitchFamily="18" charset="0"/>
                <a:cs typeface="Times New Roman" pitchFamily="18" charset="0"/>
              </a:rPr>
              <a:t>31 because He has appointed a day on which He will judge the world in righteousness by the Man whom He has ordained. He has given assurance of this to all by raising Him from the dead." </a:t>
            </a:r>
          </a:p>
        </p:txBody>
      </p:sp>
    </p:spTree>
    <p:extLst>
      <p:ext uri="{BB962C8B-B14F-4D97-AF65-F5344CB8AC3E}">
        <p14:creationId xmlns:p14="http://schemas.microsoft.com/office/powerpoint/2010/main" val="4057481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4085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400050" indent="-400050" algn="ctr">
              <a:buFont typeface="+mj-lt"/>
              <a:buAutoNum type="romanUcPeriod"/>
            </a:pPr>
            <a:r>
              <a:rPr lang="en-US" sz="4000" b="1" dirty="0" smtClean="0">
                <a:latin typeface="Baskerville Old Face" panose="02020602080505020303" pitchFamily="18" charset="0"/>
              </a:rPr>
              <a:t>Passages that Argue From Creation</a:t>
            </a:r>
            <a:endParaRPr lang="en-US" sz="4000" b="1" dirty="0">
              <a:latin typeface="Baskerville Old Face" panose="02020602080505020303" pitchFamily="18" charset="0"/>
            </a:endParaRPr>
          </a:p>
        </p:txBody>
      </p:sp>
      <p:sp>
        <p:nvSpPr>
          <p:cNvPr id="3" name="TextBox 2"/>
          <p:cNvSpPr txBox="1"/>
          <p:nvPr/>
        </p:nvSpPr>
        <p:spPr>
          <a:xfrm>
            <a:off x="971550" y="1552575"/>
            <a:ext cx="3962400" cy="3177793"/>
          </a:xfrm>
          <a:prstGeom prst="rect">
            <a:avLst/>
          </a:prstGeom>
          <a:noFill/>
        </p:spPr>
        <p:txBody>
          <a:bodyPr wrap="square" rtlCol="0">
            <a:spAutoFit/>
          </a:bodyPr>
          <a:lstStyle/>
          <a:p>
            <a:pPr marL="514350" indent="-514350">
              <a:buFont typeface="+mj-lt"/>
              <a:buAutoNum type="alphaUcPeriod"/>
            </a:pPr>
            <a:r>
              <a:rPr lang="en-US" sz="3200" b="1" dirty="0" smtClean="0"/>
              <a:t>Psalm 19:1-6</a:t>
            </a:r>
          </a:p>
          <a:p>
            <a:pPr marL="514350" indent="-514350">
              <a:buFont typeface="+mj-lt"/>
              <a:buAutoNum type="alphaUcPeriod"/>
            </a:pPr>
            <a:endParaRPr lang="en-US" sz="1000" b="1" dirty="0" smtClean="0"/>
          </a:p>
          <a:p>
            <a:pPr marL="514350" indent="-514350">
              <a:buFont typeface="+mj-lt"/>
              <a:buAutoNum type="alphaUcPeriod"/>
            </a:pPr>
            <a:r>
              <a:rPr lang="en-US" sz="3200" b="1" dirty="0" smtClean="0"/>
              <a:t>Psalm 139:14</a:t>
            </a:r>
          </a:p>
          <a:p>
            <a:pPr marL="514350" indent="-514350">
              <a:buFont typeface="+mj-lt"/>
              <a:buAutoNum type="alphaUcPeriod"/>
            </a:pPr>
            <a:endParaRPr lang="en-US" sz="1000" b="1" dirty="0" smtClean="0"/>
          </a:p>
          <a:p>
            <a:pPr marL="514350" indent="-514350">
              <a:buFont typeface="+mj-lt"/>
              <a:buAutoNum type="alphaUcPeriod"/>
            </a:pPr>
            <a:r>
              <a:rPr lang="en-US" sz="3200" b="1" dirty="0" smtClean="0"/>
              <a:t>Acts 14:15-17</a:t>
            </a:r>
          </a:p>
          <a:p>
            <a:pPr marL="514350" indent="-514350">
              <a:buFont typeface="+mj-lt"/>
              <a:buAutoNum type="alphaUcPeriod"/>
            </a:pPr>
            <a:endParaRPr lang="en-US" sz="1050" b="1" dirty="0" smtClean="0"/>
          </a:p>
          <a:p>
            <a:pPr marL="514350" indent="-514350">
              <a:buFont typeface="+mj-lt"/>
              <a:buAutoNum type="alphaUcPeriod"/>
            </a:pPr>
            <a:r>
              <a:rPr lang="en-US" sz="3200" b="1" dirty="0" smtClean="0"/>
              <a:t>Acts 17:22-31</a:t>
            </a:r>
          </a:p>
          <a:p>
            <a:pPr marL="514350" indent="-514350">
              <a:buFont typeface="+mj-lt"/>
              <a:buAutoNum type="alphaUcPeriod"/>
            </a:pPr>
            <a:endParaRPr lang="en-US" sz="1000" b="1" dirty="0" smtClean="0"/>
          </a:p>
          <a:p>
            <a:pPr marL="514350" indent="-514350">
              <a:buFont typeface="+mj-lt"/>
              <a:buAutoNum type="alphaUcPeriod"/>
            </a:pPr>
            <a:r>
              <a:rPr lang="en-US" sz="3200" b="1" dirty="0" smtClean="0"/>
              <a:t>Romans 1:20</a:t>
            </a:r>
            <a:endParaRPr lang="en-US" sz="3200" b="1" dirty="0"/>
          </a:p>
        </p:txBody>
      </p:sp>
    </p:spTree>
    <p:extLst>
      <p:ext uri="{BB962C8B-B14F-4D97-AF65-F5344CB8AC3E}">
        <p14:creationId xmlns:p14="http://schemas.microsoft.com/office/powerpoint/2010/main" val="8860897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91869"/>
            <a:ext cx="3077830" cy="646331"/>
          </a:xfrm>
          <a:prstGeom prst="rect">
            <a:avLst/>
          </a:prstGeom>
          <a:noFill/>
        </p:spPr>
        <p:txBody>
          <a:bodyPr wrap="none" rtlCol="0">
            <a:spAutoFit/>
          </a:bodyPr>
          <a:lstStyle/>
          <a:p>
            <a:r>
              <a:rPr lang="en-US" sz="3600" dirty="0" smtClean="0">
                <a:solidFill>
                  <a:prstClr val="white"/>
                </a:solidFill>
                <a:latin typeface="Arial Rounded MT Bold" pitchFamily="34" charset="0"/>
              </a:rPr>
              <a:t>Romans 1:20</a:t>
            </a:r>
            <a:endParaRPr lang="en-US" sz="3600" dirty="0">
              <a:solidFill>
                <a:prstClr val="white"/>
              </a:solidFill>
              <a:latin typeface="Arial Rounded MT Bold" pitchFamily="34" charset="0"/>
            </a:endParaRPr>
          </a:p>
        </p:txBody>
      </p:sp>
      <p:sp>
        <p:nvSpPr>
          <p:cNvPr id="3" name="TextBox 2"/>
          <p:cNvSpPr txBox="1"/>
          <p:nvPr/>
        </p:nvSpPr>
        <p:spPr>
          <a:xfrm>
            <a:off x="457200" y="1384518"/>
            <a:ext cx="8305800" cy="1815882"/>
          </a:xfrm>
          <a:prstGeom prst="rect">
            <a:avLst/>
          </a:prstGeom>
          <a:solidFill>
            <a:srgbClr val="FFFFFF">
              <a:alpha val="78824"/>
            </a:srgbClr>
          </a:solidFill>
        </p:spPr>
        <p:txBody>
          <a:bodyPr wrap="square" rtlCol="0">
            <a:spAutoFit/>
          </a:bodyPr>
          <a:lstStyle/>
          <a:p>
            <a:r>
              <a:rPr lang="en-US" sz="2800" dirty="0" smtClean="0">
                <a:solidFill>
                  <a:prstClr val="black"/>
                </a:solidFill>
                <a:latin typeface="Times New Roman" pitchFamily="18" charset="0"/>
                <a:cs typeface="Times New Roman" pitchFamily="18" charset="0"/>
              </a:rPr>
              <a:t>20 For since the creation of the world His invisible attributes are clearly seen, being understood by the things that are made, even His eternal power and Godhead, so that they are without excuse, </a:t>
            </a:r>
          </a:p>
        </p:txBody>
      </p:sp>
      <p:sp>
        <p:nvSpPr>
          <p:cNvPr id="4" name="Rectangle 3"/>
          <p:cNvSpPr/>
          <p:nvPr/>
        </p:nvSpPr>
        <p:spPr>
          <a:xfrm>
            <a:off x="914400" y="3810000"/>
            <a:ext cx="3581400" cy="2209800"/>
          </a:xfrm>
          <a:prstGeom prst="rect">
            <a:avLst/>
          </a:prstGeom>
          <a:solidFill>
            <a:schemeClr val="bg2">
              <a:lumMod val="90000"/>
            </a:schemeClr>
          </a:solidFill>
          <a:ln w="34925">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prstClr val="black"/>
                </a:solidFill>
                <a:effectLst>
                  <a:outerShdw blurRad="38100" dist="38100" dir="2700000" algn="tl">
                    <a:srgbClr val="000000">
                      <a:alpha val="43137"/>
                    </a:srgbClr>
                  </a:outerShdw>
                </a:effectLst>
              </a:rPr>
              <a:t>Invisible Attributes:</a:t>
            </a:r>
          </a:p>
          <a:p>
            <a:pPr algn="ctr"/>
            <a:r>
              <a:rPr lang="en-US" sz="3200" i="1" dirty="0" smtClean="0">
                <a:solidFill>
                  <a:srgbClr val="0070C0"/>
                </a:solidFill>
                <a:effectLst>
                  <a:outerShdw blurRad="38100" dist="38100" dir="2700000" algn="tl">
                    <a:srgbClr val="000000">
                      <a:alpha val="43137"/>
                    </a:srgbClr>
                  </a:outerShdw>
                </a:effectLst>
              </a:rPr>
              <a:t>Eternal Power</a:t>
            </a:r>
          </a:p>
          <a:p>
            <a:pPr algn="ctr"/>
            <a:r>
              <a:rPr lang="en-US" sz="3200" i="1" dirty="0" smtClean="0">
                <a:solidFill>
                  <a:srgbClr val="0070C0"/>
                </a:solidFill>
                <a:effectLst>
                  <a:outerShdw blurRad="38100" dist="38100" dir="2700000" algn="tl">
                    <a:srgbClr val="000000">
                      <a:alpha val="43137"/>
                    </a:srgbClr>
                  </a:outerShdw>
                </a:effectLst>
              </a:rPr>
              <a:t>Godhead</a:t>
            </a:r>
            <a:endParaRPr lang="en-US" sz="3200" i="1" dirty="0">
              <a:solidFill>
                <a:srgbClr val="0070C0"/>
              </a:solidFill>
              <a:effectLst>
                <a:outerShdw blurRad="38100" dist="38100" dir="2700000" algn="tl">
                  <a:srgbClr val="000000">
                    <a:alpha val="43137"/>
                  </a:srgbClr>
                </a:outerShdw>
              </a:effectLst>
            </a:endParaRPr>
          </a:p>
        </p:txBody>
      </p:sp>
      <p:sp>
        <p:nvSpPr>
          <p:cNvPr id="7" name="Rectangle 6"/>
          <p:cNvSpPr/>
          <p:nvPr/>
        </p:nvSpPr>
        <p:spPr>
          <a:xfrm>
            <a:off x="4800600" y="3810000"/>
            <a:ext cx="3581400" cy="2209800"/>
          </a:xfrm>
          <a:prstGeom prst="rect">
            <a:avLst/>
          </a:prstGeom>
          <a:solidFill>
            <a:schemeClr val="bg2">
              <a:lumMod val="90000"/>
            </a:schemeClr>
          </a:solidFill>
          <a:ln w="34925">
            <a:noFill/>
          </a:ln>
          <a:effectLst>
            <a:outerShdw blurRad="225425" dist="50800" dir="5220000" algn="ctr">
              <a:srgbClr val="000000">
                <a:alpha val="33000"/>
              </a:srgbClr>
            </a:outerShdw>
          </a:effectLst>
          <a:scene3d>
            <a:camera prst="perspectiveHeroicExtremeLeftFacing"/>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prstClr val="black"/>
                </a:solidFill>
                <a:effectLst>
                  <a:outerShdw blurRad="38100" dist="38100" dir="2700000" algn="tl">
                    <a:srgbClr val="000000">
                      <a:alpha val="43137"/>
                    </a:srgbClr>
                  </a:outerShdw>
                </a:effectLst>
              </a:rPr>
              <a:t>Things that</a:t>
            </a:r>
          </a:p>
          <a:p>
            <a:pPr algn="ctr"/>
            <a:r>
              <a:rPr lang="en-US" sz="3200" dirty="0" smtClean="0">
                <a:solidFill>
                  <a:prstClr val="black"/>
                </a:solidFill>
                <a:effectLst>
                  <a:outerShdw blurRad="38100" dist="38100" dir="2700000" algn="tl">
                    <a:srgbClr val="000000">
                      <a:alpha val="43137"/>
                    </a:srgbClr>
                  </a:outerShdw>
                </a:effectLst>
              </a:rPr>
              <a:t>are made:</a:t>
            </a:r>
          </a:p>
          <a:p>
            <a:pPr algn="ctr"/>
            <a:r>
              <a:rPr lang="en-US" sz="3200" i="1" dirty="0" smtClean="0">
                <a:solidFill>
                  <a:srgbClr val="0070C0"/>
                </a:solidFill>
                <a:effectLst>
                  <a:outerShdw blurRad="38100" dist="38100" dir="2700000" algn="tl">
                    <a:srgbClr val="000000">
                      <a:alpha val="43137"/>
                    </a:srgbClr>
                  </a:outerShdw>
                </a:effectLst>
              </a:rPr>
              <a:t>The World</a:t>
            </a:r>
            <a:endParaRPr lang="en-US" sz="3200" i="1" dirty="0">
              <a:solidFill>
                <a:srgbClr val="0070C0"/>
              </a:solidFill>
              <a:effectLst>
                <a:outerShdw blurRad="38100" dist="38100" dir="2700000" algn="tl">
                  <a:srgbClr val="000000">
                    <a:alpha val="43137"/>
                  </a:srgbClr>
                </a:outerShdw>
              </a:effectLst>
            </a:endParaRPr>
          </a:p>
        </p:txBody>
      </p:sp>
      <p:sp>
        <p:nvSpPr>
          <p:cNvPr id="8" name="Notched Right Arrow 7"/>
          <p:cNvSpPr/>
          <p:nvPr/>
        </p:nvSpPr>
        <p:spPr>
          <a:xfrm>
            <a:off x="3886200" y="3962400"/>
            <a:ext cx="1676400" cy="1524000"/>
          </a:xfrm>
          <a:prstGeom prst="notchedRightArrow">
            <a:avLst>
              <a:gd name="adj1" fmla="val 57500"/>
              <a:gd name="adj2" fmla="val 2959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prstClr val="black"/>
                </a:solidFill>
              </a:rPr>
              <a:t>Clearly</a:t>
            </a:r>
          </a:p>
          <a:p>
            <a:pPr algn="ctr"/>
            <a:r>
              <a:rPr lang="en-US" sz="2400" b="1" dirty="0" smtClean="0">
                <a:solidFill>
                  <a:prstClr val="black"/>
                </a:solidFill>
              </a:rPr>
              <a:t>Seen</a:t>
            </a:r>
            <a:endParaRPr lang="en-US" sz="2400" b="1" dirty="0">
              <a:solidFill>
                <a:prstClr val="black"/>
              </a:solidFill>
            </a:endParaRPr>
          </a:p>
        </p:txBody>
      </p:sp>
    </p:spTree>
    <p:extLst>
      <p:ext uri="{BB962C8B-B14F-4D97-AF65-F5344CB8AC3E}">
        <p14:creationId xmlns:p14="http://schemas.microsoft.com/office/powerpoint/2010/main" val="9574825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0-#ppt_w/2"/>
                                          </p:val>
                                        </p:tav>
                                        <p:tav tm="100000">
                                          <p:val>
                                            <p:strVal val="#ppt_x"/>
                                          </p:val>
                                        </p:tav>
                                      </p:tavLst>
                                    </p:anim>
                                    <p:anim calcmode="lin" valueType="num">
                                      <p:cBhvr additive="base">
                                        <p:cTn id="15"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2"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1+#ppt_w/2"/>
                                          </p:val>
                                        </p:tav>
                                        <p:tav tm="100000">
                                          <p:val>
                                            <p:strVal val="#ppt_x"/>
                                          </p:val>
                                        </p:tav>
                                      </p:tavLst>
                                    </p:anim>
                                    <p:anim calcmode="lin" valueType="num">
                                      <p:cBhvr additive="base">
                                        <p:cTn id="21" dur="500" fill="hold"/>
                                        <p:tgtEl>
                                          <p:spTgt spid="7"/>
                                        </p:tgtEl>
                                        <p:attrNameLst>
                                          <p:attrName>ppt_y</p:attrName>
                                        </p:attrNameLst>
                                      </p:cBhvr>
                                      <p:tavLst>
                                        <p:tav tm="0">
                                          <p:val>
                                            <p:strVal val="#ppt_y"/>
                                          </p:val>
                                        </p:tav>
                                        <p:tav tm="100000">
                                          <p:val>
                                            <p:strVal val="#ppt_y"/>
                                          </p:val>
                                        </p:tav>
                                      </p:tavLst>
                                    </p:anim>
                                  </p:childTnLst>
                                </p:cTn>
                              </p:par>
                              <p:par>
                                <p:cTn id="22" presetID="22" presetClass="entr" presetSubtype="8"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7" grpId="0" animBg="1"/>
      <p:bldP spid="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janiczek.com/wp-content/uploads/Evidenc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520" y="0"/>
            <a:ext cx="4773864" cy="298366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985382" y="311219"/>
            <a:ext cx="2719014"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rPr>
              <a:t>For Faith</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endParaRPr>
          </a:p>
        </p:txBody>
      </p:sp>
      <p:sp>
        <p:nvSpPr>
          <p:cNvPr id="8" name="Rectangle 7"/>
          <p:cNvSpPr/>
          <p:nvPr/>
        </p:nvSpPr>
        <p:spPr>
          <a:xfrm>
            <a:off x="630195" y="1822861"/>
            <a:ext cx="7747685" cy="769441"/>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4400" b="1" i="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rPr>
              <a:t>Evidence for God (Part 1)</a:t>
            </a:r>
            <a:endParaRPr lang="en-US" sz="4400" b="1" i="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endParaRPr>
          </a:p>
        </p:txBody>
      </p:sp>
      <p:sp>
        <p:nvSpPr>
          <p:cNvPr id="2" name="TextBox 1"/>
          <p:cNvSpPr txBox="1"/>
          <p:nvPr/>
        </p:nvSpPr>
        <p:spPr>
          <a:xfrm>
            <a:off x="716692" y="3284084"/>
            <a:ext cx="8019535" cy="1485022"/>
          </a:xfrm>
          <a:prstGeom prst="rect">
            <a:avLst/>
          </a:prstGeom>
          <a:noFill/>
        </p:spPr>
        <p:txBody>
          <a:bodyPr wrap="square" rtlCol="0">
            <a:spAutoFit/>
          </a:bodyPr>
          <a:lstStyle/>
          <a:p>
            <a:pPr marL="400050" indent="-400050">
              <a:buFont typeface="+mj-lt"/>
              <a:buAutoNum type="romanUcPeriod"/>
            </a:pPr>
            <a:r>
              <a:rPr lang="en-US" sz="4000" b="1" dirty="0" smtClean="0">
                <a:latin typeface="Baskerville Old Face" panose="02020602080505020303" pitchFamily="18" charset="0"/>
              </a:rPr>
              <a:t>Passages that Argue From Creation</a:t>
            </a:r>
          </a:p>
          <a:p>
            <a:pPr marL="400050" indent="-400050">
              <a:buFont typeface="+mj-lt"/>
              <a:buAutoNum type="romanUcPeriod"/>
            </a:pPr>
            <a:endParaRPr lang="en-US" sz="1050" b="1" dirty="0" smtClean="0">
              <a:latin typeface="Baskerville Old Face" panose="02020602080505020303" pitchFamily="18" charset="0"/>
            </a:endParaRPr>
          </a:p>
          <a:p>
            <a:pPr marL="400050" indent="-400050">
              <a:buFont typeface="+mj-lt"/>
              <a:buAutoNum type="romanUcPeriod"/>
            </a:pPr>
            <a:r>
              <a:rPr lang="en-US" sz="4000" b="1" dirty="0" smtClean="0">
                <a:latin typeface="Baskerville Old Face" panose="02020602080505020303" pitchFamily="18" charset="0"/>
              </a:rPr>
              <a:t> Argument for a Cause</a:t>
            </a:r>
            <a:endParaRPr lang="en-US" sz="4000" b="1" dirty="0">
              <a:latin typeface="Baskerville Old Face" panose="02020602080505020303" pitchFamily="18" charset="0"/>
            </a:endParaRPr>
          </a:p>
        </p:txBody>
      </p:sp>
    </p:spTree>
    <p:extLst>
      <p:ext uri="{BB962C8B-B14F-4D97-AF65-F5344CB8AC3E}">
        <p14:creationId xmlns:p14="http://schemas.microsoft.com/office/powerpoint/2010/main" val="25652897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218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2"/>
            </a:pPr>
            <a:r>
              <a:rPr lang="en-US" sz="4000" b="1" dirty="0" smtClean="0">
                <a:latin typeface="Baskerville Old Face" panose="02020602080505020303" pitchFamily="18" charset="0"/>
              </a:rPr>
              <a:t>Argument for a Cause</a:t>
            </a:r>
            <a:endParaRPr lang="en-US" sz="4000" b="1" dirty="0">
              <a:latin typeface="Baskerville Old Face" panose="02020602080505020303" pitchFamily="18" charset="0"/>
            </a:endParaRPr>
          </a:p>
        </p:txBody>
      </p:sp>
      <p:sp>
        <p:nvSpPr>
          <p:cNvPr id="3" name="TextBox 2"/>
          <p:cNvSpPr txBox="1"/>
          <p:nvPr/>
        </p:nvSpPr>
        <p:spPr>
          <a:xfrm>
            <a:off x="457200" y="1476375"/>
            <a:ext cx="8382000" cy="523220"/>
          </a:xfrm>
          <a:prstGeom prst="rect">
            <a:avLst/>
          </a:prstGeom>
          <a:noFill/>
        </p:spPr>
        <p:txBody>
          <a:bodyPr wrap="square" rtlCol="0">
            <a:spAutoFit/>
          </a:bodyPr>
          <a:lstStyle/>
          <a:p>
            <a:r>
              <a:rPr lang="en-US" sz="2800" b="1" dirty="0" smtClean="0"/>
              <a:t>A.  Something Is – Therefore something always was</a:t>
            </a:r>
            <a:endParaRPr lang="en-US" sz="2800" b="1" dirty="0"/>
          </a:p>
        </p:txBody>
      </p:sp>
      <p:sp>
        <p:nvSpPr>
          <p:cNvPr id="4" name="TextBox 3"/>
          <p:cNvSpPr txBox="1"/>
          <p:nvPr/>
        </p:nvSpPr>
        <p:spPr>
          <a:xfrm>
            <a:off x="990600" y="2314575"/>
            <a:ext cx="7391400" cy="2092881"/>
          </a:xfrm>
          <a:prstGeom prst="rect">
            <a:avLst/>
          </a:prstGeom>
          <a:solidFill>
            <a:schemeClr val="bg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r>
              <a:rPr lang="en-US" sz="2800" dirty="0" smtClean="0">
                <a:solidFill>
                  <a:prstClr val="black"/>
                </a:solidFill>
                <a:latin typeface="Times New Roman" pitchFamily="18" charset="0"/>
                <a:cs typeface="Times New Roman" pitchFamily="18" charset="0"/>
              </a:rPr>
              <a:t>“We do not say ‘everything must have a cause,’ but that every </a:t>
            </a:r>
            <a:r>
              <a:rPr lang="en-US" sz="2800" i="1" dirty="0" smtClean="0">
                <a:solidFill>
                  <a:prstClr val="black"/>
                </a:solidFill>
                <a:latin typeface="Times New Roman" pitchFamily="18" charset="0"/>
                <a:cs typeface="Times New Roman" pitchFamily="18" charset="0"/>
              </a:rPr>
              <a:t>effect</a:t>
            </a:r>
            <a:r>
              <a:rPr lang="en-US" sz="2800" dirty="0" smtClean="0">
                <a:solidFill>
                  <a:prstClr val="black"/>
                </a:solidFill>
                <a:latin typeface="Times New Roman" pitchFamily="18" charset="0"/>
                <a:cs typeface="Times New Roman" pitchFamily="18" charset="0"/>
              </a:rPr>
              <a:t> must have an adequate cause. Hence we get back to that which is not an effect, but the uncaused cause of all: God”</a:t>
            </a:r>
          </a:p>
          <a:p>
            <a:pPr algn="r"/>
            <a:r>
              <a:rPr lang="en-US" dirty="0" smtClean="0">
                <a:solidFill>
                  <a:prstClr val="black"/>
                </a:solidFill>
                <a:latin typeface="Times New Roman" pitchFamily="18" charset="0"/>
                <a:cs typeface="Times New Roman" pitchFamily="18" charset="0"/>
              </a:rPr>
              <a:t>Homer Hailey</a:t>
            </a:r>
            <a:r>
              <a:rPr lang="en-US" i="1" dirty="0" smtClean="0">
                <a:solidFill>
                  <a:prstClr val="black"/>
                </a:solidFill>
                <a:latin typeface="Times New Roman" pitchFamily="18" charset="0"/>
                <a:cs typeface="Times New Roman" pitchFamily="18" charset="0"/>
              </a:rPr>
              <a:t>, Internal Evidences of Christianity</a:t>
            </a:r>
            <a:r>
              <a:rPr lang="en-US" dirty="0" smtClean="0">
                <a:solidFill>
                  <a:prstClr val="black"/>
                </a:solidFill>
                <a:latin typeface="Times New Roman" pitchFamily="18" charset="0"/>
                <a:cs typeface="Times New Roman" pitchFamily="18" charset="0"/>
              </a:rPr>
              <a:t>, 8) </a:t>
            </a:r>
            <a:endParaRPr lang="en-US" dirty="0">
              <a:solidFill>
                <a:prstClr val="black"/>
              </a:solidFill>
              <a:latin typeface="Times New Roman" pitchFamily="18" charset="0"/>
              <a:cs typeface="Times New Roman" pitchFamily="18" charset="0"/>
            </a:endParaRPr>
          </a:p>
        </p:txBody>
      </p:sp>
      <p:sp>
        <p:nvSpPr>
          <p:cNvPr id="5" name="TextBox 4"/>
          <p:cNvSpPr txBox="1"/>
          <p:nvPr/>
        </p:nvSpPr>
        <p:spPr>
          <a:xfrm>
            <a:off x="609600" y="4752975"/>
            <a:ext cx="8001000" cy="954107"/>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2800" b="1" dirty="0" smtClean="0"/>
              <a:t>Something cannot come from nothing. The fact that the world is – means something always was!</a:t>
            </a:r>
            <a:endParaRPr lang="en-US" sz="2800" b="1" dirty="0"/>
          </a:p>
        </p:txBody>
      </p:sp>
    </p:spTree>
    <p:extLst>
      <p:ext uri="{BB962C8B-B14F-4D97-AF65-F5344CB8AC3E}">
        <p14:creationId xmlns:p14="http://schemas.microsoft.com/office/powerpoint/2010/main" val="35836943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218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2"/>
            </a:pPr>
            <a:r>
              <a:rPr lang="en-US" sz="4000" b="1" dirty="0" smtClean="0">
                <a:latin typeface="Baskerville Old Face" panose="02020602080505020303" pitchFamily="18" charset="0"/>
              </a:rPr>
              <a:t>Argument for a Cause</a:t>
            </a:r>
            <a:endParaRPr lang="en-US" sz="4000" b="1" dirty="0">
              <a:latin typeface="Baskerville Old Face" panose="02020602080505020303" pitchFamily="18" charset="0"/>
            </a:endParaRPr>
          </a:p>
        </p:txBody>
      </p:sp>
      <p:sp>
        <p:nvSpPr>
          <p:cNvPr id="3" name="TextBox 2"/>
          <p:cNvSpPr txBox="1"/>
          <p:nvPr/>
        </p:nvSpPr>
        <p:spPr>
          <a:xfrm>
            <a:off x="457200" y="1400175"/>
            <a:ext cx="8382000" cy="954107"/>
          </a:xfrm>
          <a:prstGeom prst="rect">
            <a:avLst/>
          </a:prstGeom>
          <a:noFill/>
        </p:spPr>
        <p:txBody>
          <a:bodyPr wrap="square" rtlCol="0">
            <a:spAutoFit/>
          </a:bodyPr>
          <a:lstStyle/>
          <a:p>
            <a:pPr marL="514350" indent="-514350">
              <a:buFontTx/>
              <a:buAutoNum type="alphaUcPeriod"/>
            </a:pPr>
            <a:r>
              <a:rPr lang="en-US" sz="2800" b="1" dirty="0" smtClean="0"/>
              <a:t>Something Is – Therefore something always was</a:t>
            </a:r>
          </a:p>
          <a:p>
            <a:pPr marL="514350" indent="-514350">
              <a:buFontTx/>
              <a:buAutoNum type="alphaUcPeriod"/>
            </a:pPr>
            <a:r>
              <a:rPr lang="en-US" sz="2800" b="1" dirty="0" smtClean="0"/>
              <a:t>Only two possible choices</a:t>
            </a:r>
            <a:endParaRPr lang="en-US" sz="2800" b="1" dirty="0"/>
          </a:p>
        </p:txBody>
      </p:sp>
      <p:sp>
        <p:nvSpPr>
          <p:cNvPr id="4" name="TextBox 3"/>
          <p:cNvSpPr txBox="1"/>
          <p:nvPr/>
        </p:nvSpPr>
        <p:spPr>
          <a:xfrm>
            <a:off x="990600" y="2543175"/>
            <a:ext cx="7315200" cy="830997"/>
          </a:xfrm>
          <a:prstGeom prst="rect">
            <a:avLst/>
          </a:prstGeom>
          <a:noFill/>
        </p:spPr>
        <p:txBody>
          <a:bodyPr wrap="square" rtlCol="0">
            <a:spAutoFit/>
          </a:bodyPr>
          <a:lstStyle/>
          <a:p>
            <a:pPr marL="457200" indent="-457200">
              <a:buFont typeface="+mj-lt"/>
              <a:buAutoNum type="arabicPeriod"/>
            </a:pPr>
            <a:r>
              <a:rPr lang="en-US" sz="2400" b="1" i="1" dirty="0" smtClean="0"/>
              <a:t>Principle of </a:t>
            </a:r>
            <a:r>
              <a:rPr lang="en-US" sz="2400" b="1" i="1" u="sng" dirty="0" smtClean="0"/>
              <a:t>Cause</a:t>
            </a:r>
            <a:r>
              <a:rPr lang="en-US" sz="2400" b="1" i="1" dirty="0" smtClean="0"/>
              <a:t> &amp; </a:t>
            </a:r>
            <a:r>
              <a:rPr lang="en-US" sz="2400" b="1" i="1" u="sng" dirty="0" smtClean="0"/>
              <a:t>Effect</a:t>
            </a:r>
          </a:p>
          <a:p>
            <a:pPr marL="457200" indent="-457200">
              <a:buFont typeface="+mj-lt"/>
              <a:buAutoNum type="arabicPeriod"/>
            </a:pPr>
            <a:r>
              <a:rPr lang="en-US" sz="2400" b="1" i="1" dirty="0" smtClean="0"/>
              <a:t>To see the effect – is evidence of an unseen cause</a:t>
            </a:r>
          </a:p>
        </p:txBody>
      </p:sp>
      <p:grpSp>
        <p:nvGrpSpPr>
          <p:cNvPr id="5" name="Group 4"/>
          <p:cNvGrpSpPr/>
          <p:nvPr/>
        </p:nvGrpSpPr>
        <p:grpSpPr>
          <a:xfrm>
            <a:off x="1371600" y="3533775"/>
            <a:ext cx="2722258" cy="1828800"/>
            <a:chOff x="1371600" y="4267200"/>
            <a:chExt cx="2722258" cy="1828800"/>
          </a:xfrm>
        </p:grpSpPr>
        <p:pic>
          <p:nvPicPr>
            <p:cNvPr id="6" name="Picture 2" descr="http://www.burtonhydraulics.co.uk/img/reduce_carbon_footprint.jpg"/>
            <p:cNvPicPr>
              <a:picLocks noChangeAspect="1" noChangeArrowheads="1"/>
            </p:cNvPicPr>
            <p:nvPr/>
          </p:nvPicPr>
          <p:blipFill>
            <a:blip r:embed="rId2"/>
            <a:srcRect/>
            <a:stretch>
              <a:fillRect/>
            </a:stretch>
          </p:blipFill>
          <p:spPr bwMode="auto">
            <a:xfrm>
              <a:off x="1371600" y="4267200"/>
              <a:ext cx="2722258" cy="1828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6"/>
            <p:cNvSpPr txBox="1"/>
            <p:nvPr/>
          </p:nvSpPr>
          <p:spPr>
            <a:xfrm>
              <a:off x="1600200" y="4267200"/>
              <a:ext cx="2362200" cy="400110"/>
            </a:xfrm>
            <a:prstGeom prst="rect">
              <a:avLst/>
            </a:prstGeom>
            <a:noFill/>
          </p:spPr>
          <p:txBody>
            <a:bodyPr wrap="square" rtlCol="0">
              <a:spAutoFit/>
            </a:bodyPr>
            <a:lstStyle/>
            <a:p>
              <a:pPr algn="ctr"/>
              <a:r>
                <a:rPr lang="en-US" sz="2000" b="1" dirty="0" smtClean="0">
                  <a:solidFill>
                    <a:prstClr val="white"/>
                  </a:solidFill>
                  <a:effectLst>
                    <a:outerShdw blurRad="38100" dist="38100" dir="2700000" algn="tl">
                      <a:srgbClr val="000000">
                        <a:alpha val="43137"/>
                      </a:srgbClr>
                    </a:outerShdw>
                  </a:effectLst>
                </a:rPr>
                <a:t>Footprint in Earth</a:t>
              </a:r>
              <a:endParaRPr lang="en-US" sz="2000" b="1" dirty="0">
                <a:solidFill>
                  <a:prstClr val="white"/>
                </a:solidFill>
                <a:effectLst>
                  <a:outerShdw blurRad="38100" dist="38100" dir="2700000" algn="tl">
                    <a:srgbClr val="000000">
                      <a:alpha val="43137"/>
                    </a:srgbClr>
                  </a:outerShdw>
                </a:effectLst>
              </a:endParaRPr>
            </a:p>
          </p:txBody>
        </p:sp>
        <p:sp>
          <p:nvSpPr>
            <p:cNvPr id="8" name="TextBox 7"/>
            <p:cNvSpPr txBox="1"/>
            <p:nvPr/>
          </p:nvSpPr>
          <p:spPr>
            <a:xfrm>
              <a:off x="1600200" y="5562600"/>
              <a:ext cx="2362200" cy="523220"/>
            </a:xfrm>
            <a:prstGeom prst="rect">
              <a:avLst/>
            </a:prstGeom>
            <a:noFill/>
          </p:spPr>
          <p:txBody>
            <a:bodyPr wrap="square" rtlCol="0">
              <a:spAutoFit/>
            </a:bodyPr>
            <a:lstStyle/>
            <a:p>
              <a:pPr algn="ctr"/>
              <a:r>
                <a:rPr lang="en-US" sz="2800" b="1" i="1" dirty="0" smtClean="0">
                  <a:solidFill>
                    <a:prstClr val="white"/>
                  </a:solidFill>
                  <a:effectLst>
                    <a:outerShdw blurRad="38100" dist="38100" dir="2700000" algn="tl">
                      <a:srgbClr val="000000">
                        <a:alpha val="43137"/>
                      </a:srgbClr>
                    </a:outerShdw>
                  </a:effectLst>
                </a:rPr>
                <a:t>Effect</a:t>
              </a:r>
              <a:endParaRPr lang="en-US" sz="2800" b="1" i="1" dirty="0">
                <a:solidFill>
                  <a:prstClr val="white"/>
                </a:solidFill>
                <a:effectLst>
                  <a:outerShdw blurRad="38100" dist="38100" dir="2700000" algn="tl">
                    <a:srgbClr val="000000">
                      <a:alpha val="43137"/>
                    </a:srgbClr>
                  </a:outerShdw>
                </a:effectLst>
              </a:endParaRPr>
            </a:p>
          </p:txBody>
        </p:sp>
      </p:grpSp>
      <p:grpSp>
        <p:nvGrpSpPr>
          <p:cNvPr id="9" name="Group 8"/>
          <p:cNvGrpSpPr/>
          <p:nvPr/>
        </p:nvGrpSpPr>
        <p:grpSpPr>
          <a:xfrm>
            <a:off x="4419600" y="3609975"/>
            <a:ext cx="3886200" cy="1384995"/>
            <a:chOff x="4419600" y="4343400"/>
            <a:chExt cx="3886200" cy="1384995"/>
          </a:xfrm>
        </p:grpSpPr>
        <p:sp>
          <p:nvSpPr>
            <p:cNvPr id="10" name="Striped Right Arrow 9"/>
            <p:cNvSpPr/>
            <p:nvPr/>
          </p:nvSpPr>
          <p:spPr>
            <a:xfrm>
              <a:off x="4419600" y="4876800"/>
              <a:ext cx="1219200" cy="457200"/>
            </a:xfrm>
            <a:prstGeom prst="striped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TextBox 10"/>
            <p:cNvSpPr txBox="1"/>
            <p:nvPr/>
          </p:nvSpPr>
          <p:spPr>
            <a:xfrm>
              <a:off x="5562600" y="4343400"/>
              <a:ext cx="2743200" cy="1384995"/>
            </a:xfrm>
            <a:prstGeom prst="rect">
              <a:avLst/>
            </a:prstGeom>
            <a:noFill/>
          </p:spPr>
          <p:txBody>
            <a:bodyPr wrap="square" rtlCol="0">
              <a:spAutoFit/>
            </a:bodyPr>
            <a:lstStyle/>
            <a:p>
              <a:pPr algn="ctr"/>
              <a:r>
                <a:rPr lang="en-US" sz="2800" b="1" dirty="0" smtClean="0"/>
                <a:t>Know  Someone</a:t>
              </a:r>
            </a:p>
            <a:p>
              <a:pPr algn="ctr"/>
              <a:r>
                <a:rPr lang="en-US" sz="2800" b="1" dirty="0" smtClean="0"/>
                <a:t>Has Walked </a:t>
              </a:r>
            </a:p>
            <a:p>
              <a:pPr algn="ctr"/>
              <a:r>
                <a:rPr lang="en-US" sz="2800" b="1" dirty="0" smtClean="0"/>
                <a:t>There Before</a:t>
              </a:r>
              <a:endParaRPr lang="en-US" sz="2800" b="1" dirty="0"/>
            </a:p>
          </p:txBody>
        </p:sp>
      </p:grpSp>
    </p:spTree>
    <p:extLst>
      <p:ext uri="{BB962C8B-B14F-4D97-AF65-F5344CB8AC3E}">
        <p14:creationId xmlns:p14="http://schemas.microsoft.com/office/powerpoint/2010/main" val="159998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10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10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838200" y="228600"/>
            <a:ext cx="3276600" cy="10668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dirty="0" smtClean="0">
                <a:solidFill>
                  <a:prstClr val="black"/>
                </a:solidFill>
              </a:rPr>
              <a:t>Mind</a:t>
            </a:r>
            <a:endParaRPr lang="en-US" sz="6600" dirty="0">
              <a:solidFill>
                <a:prstClr val="black"/>
              </a:solidFill>
            </a:endParaRPr>
          </a:p>
        </p:txBody>
      </p:sp>
      <p:sp>
        <p:nvSpPr>
          <p:cNvPr id="4" name="Rounded Rectangle 3"/>
          <p:cNvSpPr/>
          <p:nvPr/>
        </p:nvSpPr>
        <p:spPr>
          <a:xfrm>
            <a:off x="5029200" y="228600"/>
            <a:ext cx="3276600" cy="1066800"/>
          </a:xfrm>
          <a:prstGeom prst="round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dirty="0" smtClean="0">
                <a:solidFill>
                  <a:prstClr val="white"/>
                </a:solidFill>
              </a:rPr>
              <a:t>Matter</a:t>
            </a:r>
            <a:endParaRPr lang="en-US" sz="6600" dirty="0">
              <a:solidFill>
                <a:prstClr val="white"/>
              </a:solidFill>
            </a:endParaRPr>
          </a:p>
        </p:txBody>
      </p:sp>
      <p:sp>
        <p:nvSpPr>
          <p:cNvPr id="5" name="TextBox 4"/>
          <p:cNvSpPr txBox="1"/>
          <p:nvPr/>
        </p:nvSpPr>
        <p:spPr>
          <a:xfrm>
            <a:off x="990600" y="1752600"/>
            <a:ext cx="6934200" cy="1815882"/>
          </a:xfrm>
          <a:prstGeom prst="rect">
            <a:avLst/>
          </a:prstGeom>
          <a:noFill/>
        </p:spPr>
        <p:txBody>
          <a:bodyPr wrap="square" rtlCol="0">
            <a:spAutoFit/>
          </a:bodyPr>
          <a:lstStyle/>
          <a:p>
            <a:pPr>
              <a:buFont typeface="Arial" pitchFamily="34" charset="0"/>
              <a:buChar char="•"/>
            </a:pPr>
            <a:r>
              <a:rPr lang="en-US" sz="2800" b="1" dirty="0" smtClean="0">
                <a:solidFill>
                  <a:srgbClr val="002060"/>
                </a:solidFill>
              </a:rPr>
              <a:t> One of the two  is eternal &amp; the origin of all</a:t>
            </a:r>
          </a:p>
          <a:p>
            <a:pPr>
              <a:buFont typeface="Arial" pitchFamily="34" charset="0"/>
              <a:buChar char="•"/>
            </a:pPr>
            <a:r>
              <a:rPr lang="en-US" sz="2800" b="1" dirty="0" smtClean="0">
                <a:solidFill>
                  <a:srgbClr val="002060"/>
                </a:solidFill>
              </a:rPr>
              <a:t> Impossible that both are cause &amp; effect</a:t>
            </a:r>
          </a:p>
          <a:p>
            <a:pPr>
              <a:buFont typeface="Arial" pitchFamily="34" charset="0"/>
              <a:buChar char="•"/>
            </a:pPr>
            <a:r>
              <a:rPr lang="en-US" sz="2800" b="1" dirty="0" smtClean="0">
                <a:solidFill>
                  <a:srgbClr val="002060"/>
                </a:solidFill>
              </a:rPr>
              <a:t> It is more reasonable to believe </a:t>
            </a:r>
            <a:r>
              <a:rPr lang="en-US" sz="2800" b="1" u="sng" dirty="0" smtClean="0">
                <a:solidFill>
                  <a:srgbClr val="002060"/>
                </a:solidFill>
              </a:rPr>
              <a:t>Mind</a:t>
            </a:r>
            <a:r>
              <a:rPr lang="en-US" sz="2800" b="1" dirty="0" smtClean="0">
                <a:solidFill>
                  <a:srgbClr val="002060"/>
                </a:solidFill>
              </a:rPr>
              <a:t> acted upon </a:t>
            </a:r>
            <a:r>
              <a:rPr lang="en-US" sz="2800" b="1" u="sng" dirty="0" smtClean="0">
                <a:solidFill>
                  <a:srgbClr val="002060"/>
                </a:solidFill>
              </a:rPr>
              <a:t>Matter</a:t>
            </a:r>
          </a:p>
        </p:txBody>
      </p:sp>
      <p:sp>
        <p:nvSpPr>
          <p:cNvPr id="6" name="TextBox 5"/>
          <p:cNvSpPr txBox="1"/>
          <p:nvPr/>
        </p:nvSpPr>
        <p:spPr>
          <a:xfrm>
            <a:off x="533400" y="3733800"/>
            <a:ext cx="8153400" cy="2677656"/>
          </a:xfrm>
          <a:prstGeom prst="rect">
            <a:avLst/>
          </a:prstGeom>
          <a:solidFill>
            <a:schemeClr val="bg1"/>
          </a:solidFill>
          <a:ln>
            <a:solidFill>
              <a:schemeClr val="tx1"/>
            </a:solidFill>
          </a:ln>
        </p:spPr>
        <p:txBody>
          <a:bodyPr wrap="square" rtlCol="0">
            <a:spAutoFit/>
          </a:bodyPr>
          <a:lstStyle/>
          <a:p>
            <a:r>
              <a:rPr lang="en-US" sz="2400" dirty="0" smtClean="0">
                <a:solidFill>
                  <a:prstClr val="black"/>
                </a:solidFill>
                <a:latin typeface="Times New Roman" pitchFamily="18" charset="0"/>
                <a:cs typeface="Times New Roman" pitchFamily="18" charset="0"/>
              </a:rPr>
              <a:t>“It is reasonable to believe that mind acted upon matter, that mind was the cause and matter the effect. To reverse this order twists the harmony of the universe out of shape. A nest does not create the bird to sit on it. A mighty telescope does not create the astronomer to peer through it into outer space, and an automobile does not create the driver to sit in it and determine its course.” </a:t>
            </a:r>
          </a:p>
          <a:p>
            <a:pPr algn="r"/>
            <a:r>
              <a:rPr lang="en-US" sz="2400" dirty="0" smtClean="0">
                <a:solidFill>
                  <a:prstClr val="black"/>
                </a:solidFill>
                <a:latin typeface="Times New Roman" pitchFamily="18" charset="0"/>
                <a:cs typeface="Times New Roman" pitchFamily="18" charset="0"/>
              </a:rPr>
              <a:t>(Stanley E. Sayers, </a:t>
            </a:r>
            <a:r>
              <a:rPr lang="en-US" sz="2400" i="1" dirty="0" smtClean="0">
                <a:solidFill>
                  <a:prstClr val="black"/>
                </a:solidFill>
                <a:latin typeface="Times New Roman" pitchFamily="18" charset="0"/>
                <a:cs typeface="Times New Roman" pitchFamily="18" charset="0"/>
              </a:rPr>
              <a:t>For This Cause, </a:t>
            </a:r>
            <a:r>
              <a:rPr lang="en-US" sz="2400" dirty="0" smtClean="0">
                <a:solidFill>
                  <a:prstClr val="black"/>
                </a:solidFill>
                <a:latin typeface="Times New Roman" pitchFamily="18" charset="0"/>
                <a:cs typeface="Times New Roman" pitchFamily="18" charset="0"/>
              </a:rPr>
              <a:t>7-8)</a:t>
            </a:r>
            <a:endParaRPr lang="en-US" sz="2400" dirty="0">
              <a:solidFill>
                <a:prstClr val="black"/>
              </a:solidFill>
              <a:latin typeface="Times New Roman" pitchFamily="18" charset="0"/>
              <a:cs typeface="Times New Roman" pitchFamily="18" charset="0"/>
            </a:endParaRPr>
          </a:p>
        </p:txBody>
      </p:sp>
    </p:spTree>
    <p:extLst>
      <p:ext uri="{BB962C8B-B14F-4D97-AF65-F5344CB8AC3E}">
        <p14:creationId xmlns:p14="http://schemas.microsoft.com/office/powerpoint/2010/main" val="15412559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1000" fill="hold"/>
                                        <p:tgtEl>
                                          <p:spTgt spid="6"/>
                                        </p:tgtEl>
                                        <p:attrNameLst>
                                          <p:attrName>ppt_w</p:attrName>
                                        </p:attrNameLst>
                                      </p:cBhvr>
                                      <p:tavLst>
                                        <p:tav tm="0">
                                          <p:val>
                                            <p:fltVal val="0"/>
                                          </p:val>
                                        </p:tav>
                                        <p:tav tm="100000">
                                          <p:val>
                                            <p:strVal val="#ppt_w"/>
                                          </p:val>
                                        </p:tav>
                                      </p:tavLst>
                                    </p:anim>
                                    <p:anim calcmode="lin" valueType="num">
                                      <p:cBhvr>
                                        <p:cTn id="29" dur="1000" fill="hold"/>
                                        <p:tgtEl>
                                          <p:spTgt spid="6"/>
                                        </p:tgtEl>
                                        <p:attrNameLst>
                                          <p:attrName>ppt_h</p:attrName>
                                        </p:attrNameLst>
                                      </p:cBhvr>
                                      <p:tavLst>
                                        <p:tav tm="0">
                                          <p:val>
                                            <p:fltVal val="0"/>
                                          </p:val>
                                        </p:tav>
                                        <p:tav tm="100000">
                                          <p:val>
                                            <p:strVal val="#ppt_h"/>
                                          </p:val>
                                        </p:tav>
                                      </p:tavLst>
                                    </p:anim>
                                    <p:animEffect transition="in" filter="fade">
                                      <p:cBhvr>
                                        <p:cTn id="3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P spid="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218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2"/>
            </a:pPr>
            <a:r>
              <a:rPr lang="en-US" sz="4000" b="1" dirty="0" smtClean="0">
                <a:latin typeface="Baskerville Old Face" panose="02020602080505020303" pitchFamily="18" charset="0"/>
              </a:rPr>
              <a:t>Argument for a Cause</a:t>
            </a:r>
            <a:endParaRPr lang="en-US" sz="4000" b="1" dirty="0">
              <a:latin typeface="Baskerville Old Face" panose="02020602080505020303" pitchFamily="18" charset="0"/>
            </a:endParaRPr>
          </a:p>
        </p:txBody>
      </p:sp>
      <p:sp>
        <p:nvSpPr>
          <p:cNvPr id="3" name="TextBox 2"/>
          <p:cNvSpPr txBox="1"/>
          <p:nvPr/>
        </p:nvSpPr>
        <p:spPr>
          <a:xfrm>
            <a:off x="457200" y="1552575"/>
            <a:ext cx="8382000" cy="1384995"/>
          </a:xfrm>
          <a:prstGeom prst="rect">
            <a:avLst/>
          </a:prstGeom>
          <a:noFill/>
        </p:spPr>
        <p:txBody>
          <a:bodyPr wrap="square" rtlCol="0">
            <a:spAutoFit/>
          </a:bodyPr>
          <a:lstStyle/>
          <a:p>
            <a:pPr marL="514350" indent="-514350">
              <a:buFontTx/>
              <a:buAutoNum type="alphaUcPeriod"/>
            </a:pPr>
            <a:r>
              <a:rPr lang="en-US" sz="2800" b="1" dirty="0" smtClean="0"/>
              <a:t>Something Is – Therefore something always was</a:t>
            </a:r>
          </a:p>
          <a:p>
            <a:pPr marL="514350" indent="-514350">
              <a:buFontTx/>
              <a:buAutoNum type="alphaUcPeriod"/>
            </a:pPr>
            <a:r>
              <a:rPr lang="en-US" sz="2800" b="1" dirty="0" smtClean="0"/>
              <a:t>Only two possible choices</a:t>
            </a:r>
          </a:p>
          <a:p>
            <a:pPr marL="514350" indent="-514350">
              <a:buFontTx/>
              <a:buAutoNum type="alphaUcPeriod"/>
            </a:pPr>
            <a:r>
              <a:rPr lang="en-US" sz="2800" b="1" dirty="0" smtClean="0"/>
              <a:t> Hebrews 3:4</a:t>
            </a:r>
            <a:endParaRPr lang="en-US" sz="2800" b="1" dirty="0"/>
          </a:p>
        </p:txBody>
      </p:sp>
      <p:sp>
        <p:nvSpPr>
          <p:cNvPr id="4" name="TextBox 3"/>
          <p:cNvSpPr txBox="1"/>
          <p:nvPr/>
        </p:nvSpPr>
        <p:spPr>
          <a:xfrm>
            <a:off x="1219200" y="3228975"/>
            <a:ext cx="6400800" cy="954107"/>
          </a:xfrm>
          <a:prstGeom prst="rect">
            <a:avLst/>
          </a:prstGeom>
          <a:solidFill>
            <a:schemeClr val="bg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r>
              <a:rPr lang="en-US" sz="2800" dirty="0" smtClean="0">
                <a:solidFill>
                  <a:prstClr val="black"/>
                </a:solidFill>
                <a:latin typeface="Times New Roman" pitchFamily="18" charset="0"/>
                <a:cs typeface="Times New Roman" pitchFamily="18" charset="0"/>
              </a:rPr>
              <a:t>“For every house is built by someone, but He who built all things is God.”</a:t>
            </a:r>
          </a:p>
        </p:txBody>
      </p:sp>
    </p:spTree>
    <p:extLst>
      <p:ext uri="{BB962C8B-B14F-4D97-AF65-F5344CB8AC3E}">
        <p14:creationId xmlns:p14="http://schemas.microsoft.com/office/powerpoint/2010/main" val="34424413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janiczek.com/wp-content/uploads/Evidenc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520" y="0"/>
            <a:ext cx="4773864" cy="298366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985382" y="311219"/>
            <a:ext cx="2719014"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rPr>
              <a:t>For Faith</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endParaRPr>
          </a:p>
        </p:txBody>
      </p:sp>
      <p:sp>
        <p:nvSpPr>
          <p:cNvPr id="8" name="Rectangle 7"/>
          <p:cNvSpPr/>
          <p:nvPr/>
        </p:nvSpPr>
        <p:spPr>
          <a:xfrm>
            <a:off x="630195" y="1822861"/>
            <a:ext cx="7747685" cy="769441"/>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4400" b="1" i="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rPr>
              <a:t>Evidence for God (Part 1)</a:t>
            </a:r>
            <a:endParaRPr lang="en-US" sz="4400" b="1" i="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endParaRPr>
          </a:p>
        </p:txBody>
      </p:sp>
      <p:sp>
        <p:nvSpPr>
          <p:cNvPr id="2" name="TextBox 1"/>
          <p:cNvSpPr txBox="1"/>
          <p:nvPr/>
        </p:nvSpPr>
        <p:spPr>
          <a:xfrm>
            <a:off x="716692" y="3284084"/>
            <a:ext cx="8019535" cy="2262158"/>
          </a:xfrm>
          <a:prstGeom prst="rect">
            <a:avLst/>
          </a:prstGeom>
          <a:noFill/>
        </p:spPr>
        <p:txBody>
          <a:bodyPr wrap="square" rtlCol="0">
            <a:spAutoFit/>
          </a:bodyPr>
          <a:lstStyle/>
          <a:p>
            <a:pPr marL="400050" indent="-400050">
              <a:buFont typeface="+mj-lt"/>
              <a:buAutoNum type="romanUcPeriod"/>
            </a:pPr>
            <a:r>
              <a:rPr lang="en-US" sz="4000" b="1" dirty="0" smtClean="0">
                <a:latin typeface="Baskerville Old Face" panose="02020602080505020303" pitchFamily="18" charset="0"/>
              </a:rPr>
              <a:t>Passages that Argue From Creation</a:t>
            </a:r>
          </a:p>
          <a:p>
            <a:pPr marL="400050" indent="-400050">
              <a:buFont typeface="+mj-lt"/>
              <a:buAutoNum type="romanUcPeriod"/>
            </a:pPr>
            <a:endParaRPr lang="en-US" sz="1050" b="1" dirty="0" smtClean="0">
              <a:latin typeface="Baskerville Old Face" panose="02020602080505020303" pitchFamily="18" charset="0"/>
            </a:endParaRPr>
          </a:p>
          <a:p>
            <a:pPr marL="400050" indent="-400050">
              <a:buFont typeface="+mj-lt"/>
              <a:buAutoNum type="romanUcPeriod"/>
            </a:pPr>
            <a:r>
              <a:rPr lang="en-US" sz="4000" b="1" dirty="0" smtClean="0">
                <a:latin typeface="Baskerville Old Face" panose="02020602080505020303" pitchFamily="18" charset="0"/>
              </a:rPr>
              <a:t> Argument for a Cause</a:t>
            </a:r>
          </a:p>
          <a:p>
            <a:pPr marL="400050" indent="-400050">
              <a:buFont typeface="+mj-lt"/>
              <a:buAutoNum type="romanUcPeriod"/>
            </a:pPr>
            <a:endParaRPr lang="en-US" sz="1050" b="1" dirty="0" smtClean="0">
              <a:latin typeface="Baskerville Old Face" panose="02020602080505020303" pitchFamily="18" charset="0"/>
            </a:endParaRPr>
          </a:p>
          <a:p>
            <a:pPr marL="400050" indent="-400050">
              <a:buFont typeface="+mj-lt"/>
              <a:buAutoNum type="romanUcPeriod"/>
            </a:pPr>
            <a:r>
              <a:rPr lang="en-US" sz="4000" b="1" dirty="0">
                <a:latin typeface="Baskerville Old Face" panose="02020602080505020303" pitchFamily="18" charset="0"/>
              </a:rPr>
              <a:t> </a:t>
            </a:r>
            <a:r>
              <a:rPr lang="en-US" sz="4000" b="1" dirty="0" smtClean="0">
                <a:latin typeface="Baskerville Old Face" panose="02020602080505020303" pitchFamily="18" charset="0"/>
              </a:rPr>
              <a:t>Argument for a Designer</a:t>
            </a:r>
            <a:endParaRPr lang="en-US" sz="4000" b="1" dirty="0">
              <a:latin typeface="Baskerville Old Face" panose="02020602080505020303" pitchFamily="18" charset="0"/>
            </a:endParaRPr>
          </a:p>
        </p:txBody>
      </p:sp>
    </p:spTree>
    <p:extLst>
      <p:ext uri="{BB962C8B-B14F-4D97-AF65-F5344CB8AC3E}">
        <p14:creationId xmlns:p14="http://schemas.microsoft.com/office/powerpoint/2010/main" val="36299054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83342" y="331334"/>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3"/>
            </a:pPr>
            <a:r>
              <a:rPr lang="en-US" sz="4000" b="1" dirty="0" smtClean="0">
                <a:latin typeface="Baskerville Old Face" panose="02020602080505020303" pitchFamily="18" charset="0"/>
              </a:rPr>
              <a:t>Argument for a Designer</a:t>
            </a:r>
            <a:endParaRPr lang="en-US" sz="4000" b="1" dirty="0">
              <a:latin typeface="Baskerville Old Face" panose="02020602080505020303" pitchFamily="18" charset="0"/>
            </a:endParaRPr>
          </a:p>
        </p:txBody>
      </p:sp>
      <p:sp>
        <p:nvSpPr>
          <p:cNvPr id="5" name="TextBox 4"/>
          <p:cNvSpPr txBox="1"/>
          <p:nvPr/>
        </p:nvSpPr>
        <p:spPr>
          <a:xfrm>
            <a:off x="430942" y="1524000"/>
            <a:ext cx="8382000" cy="523220"/>
          </a:xfrm>
          <a:prstGeom prst="rect">
            <a:avLst/>
          </a:prstGeom>
          <a:noFill/>
        </p:spPr>
        <p:txBody>
          <a:bodyPr wrap="square" rtlCol="0">
            <a:spAutoFit/>
          </a:bodyPr>
          <a:lstStyle/>
          <a:p>
            <a:pPr marL="514350" indent="-514350">
              <a:buFontTx/>
              <a:buAutoNum type="alphaUcPeriod"/>
            </a:pPr>
            <a:r>
              <a:rPr lang="en-US" sz="2800" b="1" dirty="0" smtClean="0"/>
              <a:t>Chance Does Not Explain – Universe As We Know It</a:t>
            </a:r>
            <a:endParaRPr lang="en-US" sz="2800" b="1" dirty="0"/>
          </a:p>
        </p:txBody>
      </p:sp>
      <p:sp>
        <p:nvSpPr>
          <p:cNvPr id="6" name="TextBox 5"/>
          <p:cNvSpPr txBox="1"/>
          <p:nvPr/>
        </p:nvSpPr>
        <p:spPr>
          <a:xfrm>
            <a:off x="583342" y="2468940"/>
            <a:ext cx="7924800" cy="1569660"/>
          </a:xfrm>
          <a:prstGeom prst="rect">
            <a:avLst/>
          </a:prstGeom>
          <a:noFill/>
        </p:spPr>
        <p:txBody>
          <a:bodyPr wrap="square" rtlCol="0">
            <a:spAutoFit/>
          </a:bodyPr>
          <a:lstStyle/>
          <a:p>
            <a:pPr algn="ctr"/>
            <a:r>
              <a:rPr lang="en-US" sz="3200" b="1" dirty="0" smtClean="0">
                <a:solidFill>
                  <a:srgbClr val="C00000"/>
                </a:solidFill>
              </a:rPr>
              <a:t>Matter is not eternal </a:t>
            </a:r>
          </a:p>
          <a:p>
            <a:pPr algn="ctr"/>
            <a:endParaRPr lang="en-US" sz="3200" b="1" dirty="0" smtClean="0">
              <a:solidFill>
                <a:srgbClr val="C00000"/>
              </a:solidFill>
            </a:endParaRPr>
          </a:p>
          <a:p>
            <a:pPr algn="ctr"/>
            <a:r>
              <a:rPr lang="en-US" sz="3200" b="1" dirty="0" smtClean="0">
                <a:solidFill>
                  <a:srgbClr val="C00000"/>
                </a:solidFill>
              </a:rPr>
              <a:t>Impersonal Matter + Time + Chance = Zero </a:t>
            </a:r>
            <a:endParaRPr lang="en-US" sz="3200" b="1" dirty="0">
              <a:solidFill>
                <a:srgbClr val="C00000"/>
              </a:solidFill>
            </a:endParaRPr>
          </a:p>
        </p:txBody>
      </p:sp>
    </p:spTree>
    <p:extLst>
      <p:ext uri="{BB962C8B-B14F-4D97-AF65-F5344CB8AC3E}">
        <p14:creationId xmlns:p14="http://schemas.microsoft.com/office/powerpoint/2010/main" val="38851492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cdn2.bigcommerce.com/n-biq04i/4w6fb3/products/964/images/1149/P1410115__57343.1389052701.1280.1280.JPG?c=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8056" t="3499" r="10921" b="9264"/>
          <a:stretch/>
        </p:blipFill>
        <p:spPr bwMode="auto">
          <a:xfrm rot="707751">
            <a:off x="7306206" y="415305"/>
            <a:ext cx="1544595" cy="2217388"/>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p:cNvGrpSpPr/>
          <p:nvPr/>
        </p:nvGrpSpPr>
        <p:grpSpPr>
          <a:xfrm>
            <a:off x="589908" y="1661375"/>
            <a:ext cx="2514600" cy="2450022"/>
            <a:chOff x="589908" y="1661375"/>
            <a:chExt cx="2514600" cy="2450022"/>
          </a:xfrm>
        </p:grpSpPr>
        <p:sp>
          <p:nvSpPr>
            <p:cNvPr id="4" name="Folded Corner 3"/>
            <p:cNvSpPr/>
            <p:nvPr/>
          </p:nvSpPr>
          <p:spPr>
            <a:xfrm rot="21201069">
              <a:off x="589908" y="1661375"/>
              <a:ext cx="2514600" cy="2438400"/>
            </a:xfrm>
            <a:prstGeom prst="foldedCorner">
              <a:avLst>
                <a:gd name="adj" fmla="val 18542"/>
              </a:avLst>
            </a:prstGeom>
            <a:solidFill>
              <a:schemeClr val="bg1"/>
            </a:solidFill>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black"/>
                  </a:solidFill>
                </a:rPr>
                <a:t>Ten Pennies</a:t>
              </a:r>
            </a:p>
            <a:p>
              <a:pPr algn="ctr"/>
              <a:r>
                <a:rPr lang="en-US" dirty="0" smtClean="0">
                  <a:solidFill>
                    <a:prstClr val="black"/>
                  </a:solidFill>
                </a:rPr>
                <a:t>Number 1-10</a:t>
              </a:r>
            </a:p>
            <a:p>
              <a:pPr algn="ctr"/>
              <a:r>
                <a:rPr lang="en-US" dirty="0" smtClean="0">
                  <a:solidFill>
                    <a:prstClr val="black"/>
                  </a:solidFill>
                </a:rPr>
                <a:t>Chance of drawing out</a:t>
              </a:r>
            </a:p>
            <a:p>
              <a:pPr algn="ctr"/>
              <a:r>
                <a:rPr lang="en-US" dirty="0" smtClean="0">
                  <a:solidFill>
                    <a:prstClr val="black"/>
                  </a:solidFill>
                </a:rPr>
                <a:t>1-10 in succession</a:t>
              </a:r>
            </a:p>
            <a:p>
              <a:pPr algn="ctr"/>
              <a:r>
                <a:rPr lang="en-US" dirty="0" smtClean="0">
                  <a:solidFill>
                    <a:prstClr val="black"/>
                  </a:solidFill>
                </a:rPr>
                <a:t>1 in 10 billion</a:t>
              </a:r>
            </a:p>
            <a:p>
              <a:pPr algn="ctr"/>
              <a:endParaRPr lang="en-US" dirty="0" smtClean="0">
                <a:solidFill>
                  <a:prstClr val="black"/>
                </a:solidFill>
              </a:endParaRPr>
            </a:p>
            <a:p>
              <a:pPr algn="ctr"/>
              <a:endParaRPr lang="en-US" dirty="0">
                <a:solidFill>
                  <a:prstClr val="black"/>
                </a:solidFill>
              </a:endParaRPr>
            </a:p>
          </p:txBody>
        </p:sp>
        <p:pic>
          <p:nvPicPr>
            <p:cNvPr id="81922" name="Picture 2" descr="http://www.kbdollars.com/userimages/user2583_1164264181.jpg"/>
            <p:cNvPicPr>
              <a:picLocks noChangeAspect="1" noChangeArrowheads="1"/>
            </p:cNvPicPr>
            <p:nvPr/>
          </p:nvPicPr>
          <p:blipFill>
            <a:blip r:embed="rId3"/>
            <a:srcRect/>
            <a:stretch>
              <a:fillRect/>
            </a:stretch>
          </p:blipFill>
          <p:spPr bwMode="auto">
            <a:xfrm rot="21269957">
              <a:off x="1109963" y="3166375"/>
              <a:ext cx="925334" cy="945022"/>
            </a:xfrm>
            <a:prstGeom prst="rect">
              <a:avLst/>
            </a:prstGeom>
            <a:solidFill>
              <a:srgbClr val="FFFF00"/>
            </a:solidFill>
          </p:spPr>
        </p:pic>
      </p:grpSp>
      <p:sp>
        <p:nvSpPr>
          <p:cNvPr id="8" name="Folded Corner 7"/>
          <p:cNvSpPr/>
          <p:nvPr/>
        </p:nvSpPr>
        <p:spPr>
          <a:xfrm rot="264640">
            <a:off x="3214239" y="1388481"/>
            <a:ext cx="2514600" cy="2438400"/>
          </a:xfrm>
          <a:prstGeom prst="foldedCorner">
            <a:avLst>
              <a:gd name="adj" fmla="val 18542"/>
            </a:avLst>
          </a:prstGeom>
          <a:solidFill>
            <a:schemeClr val="bg1"/>
          </a:solidFill>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black"/>
                </a:solidFill>
              </a:rPr>
              <a:t>Earth rotates on its axes</a:t>
            </a:r>
          </a:p>
          <a:p>
            <a:pPr algn="ctr"/>
            <a:r>
              <a:rPr lang="en-US" dirty="0" smtClean="0">
                <a:solidFill>
                  <a:prstClr val="black"/>
                </a:solidFill>
              </a:rPr>
              <a:t>at 1,000 MPH</a:t>
            </a:r>
          </a:p>
          <a:p>
            <a:pPr algn="ctr"/>
            <a:r>
              <a:rPr lang="en-US" dirty="0" smtClean="0">
                <a:solidFill>
                  <a:prstClr val="black"/>
                </a:solidFill>
              </a:rPr>
              <a:t>If at 100 MPH days &amp;</a:t>
            </a:r>
          </a:p>
          <a:p>
            <a:pPr algn="ctr"/>
            <a:r>
              <a:rPr lang="en-US" dirty="0" smtClean="0">
                <a:solidFill>
                  <a:prstClr val="black"/>
                </a:solidFill>
              </a:rPr>
              <a:t>Night 10 times as long</a:t>
            </a:r>
          </a:p>
          <a:p>
            <a:pPr algn="ctr"/>
            <a:r>
              <a:rPr lang="en-US" dirty="0" smtClean="0">
                <a:solidFill>
                  <a:prstClr val="black"/>
                </a:solidFill>
              </a:rPr>
              <a:t>Hot day would burn vegetation – Long Night would freeze any sprout</a:t>
            </a:r>
          </a:p>
        </p:txBody>
      </p:sp>
      <p:sp>
        <p:nvSpPr>
          <p:cNvPr id="10" name="Folded Corner 9"/>
          <p:cNvSpPr/>
          <p:nvPr/>
        </p:nvSpPr>
        <p:spPr>
          <a:xfrm rot="20932869">
            <a:off x="5850315" y="1667378"/>
            <a:ext cx="2514600" cy="2438400"/>
          </a:xfrm>
          <a:prstGeom prst="foldedCorner">
            <a:avLst>
              <a:gd name="adj" fmla="val 18542"/>
            </a:avLst>
          </a:prstGeom>
          <a:solidFill>
            <a:schemeClr val="bg1"/>
          </a:solidFill>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black"/>
                </a:solidFill>
              </a:rPr>
              <a:t>Sun’s surface is 12,000 Degrees F.</a:t>
            </a:r>
          </a:p>
          <a:p>
            <a:pPr algn="ctr"/>
            <a:endParaRPr lang="en-US" dirty="0" smtClean="0">
              <a:solidFill>
                <a:prstClr val="black"/>
              </a:solidFill>
            </a:endParaRPr>
          </a:p>
          <a:p>
            <a:pPr algn="ctr"/>
            <a:r>
              <a:rPr lang="en-US" dirty="0" smtClean="0">
                <a:solidFill>
                  <a:prstClr val="black"/>
                </a:solidFill>
              </a:rPr>
              <a:t>If half that – freeze!</a:t>
            </a:r>
          </a:p>
          <a:p>
            <a:pPr algn="ctr"/>
            <a:endParaRPr lang="en-US" dirty="0" smtClean="0">
              <a:solidFill>
                <a:prstClr val="black"/>
              </a:solidFill>
            </a:endParaRPr>
          </a:p>
          <a:p>
            <a:pPr algn="ctr"/>
            <a:r>
              <a:rPr lang="en-US" dirty="0" smtClean="0">
                <a:solidFill>
                  <a:prstClr val="black"/>
                </a:solidFill>
              </a:rPr>
              <a:t>If half more roast!</a:t>
            </a:r>
          </a:p>
        </p:txBody>
      </p:sp>
      <p:sp>
        <p:nvSpPr>
          <p:cNvPr id="11" name="Folded Corner 10"/>
          <p:cNvSpPr/>
          <p:nvPr/>
        </p:nvSpPr>
        <p:spPr>
          <a:xfrm rot="302594">
            <a:off x="1702510" y="3763406"/>
            <a:ext cx="2514600" cy="2438400"/>
          </a:xfrm>
          <a:prstGeom prst="foldedCorner">
            <a:avLst>
              <a:gd name="adj" fmla="val 18542"/>
            </a:avLst>
          </a:prstGeom>
          <a:solidFill>
            <a:schemeClr val="bg1"/>
          </a:solidFill>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black"/>
                </a:solidFill>
              </a:rPr>
              <a:t>Slant of the earth</a:t>
            </a:r>
          </a:p>
          <a:p>
            <a:pPr algn="ctr"/>
            <a:r>
              <a:rPr lang="en-US" dirty="0" smtClean="0">
                <a:solidFill>
                  <a:prstClr val="black"/>
                </a:solidFill>
              </a:rPr>
              <a:t>23 degrees</a:t>
            </a:r>
          </a:p>
          <a:p>
            <a:pPr algn="ctr"/>
            <a:r>
              <a:rPr lang="en-US" dirty="0" smtClean="0">
                <a:solidFill>
                  <a:prstClr val="black"/>
                </a:solidFill>
              </a:rPr>
              <a:t>(gives us our seasons)</a:t>
            </a:r>
          </a:p>
          <a:p>
            <a:pPr algn="ctr"/>
            <a:endParaRPr lang="en-US" dirty="0" smtClean="0">
              <a:solidFill>
                <a:prstClr val="black"/>
              </a:solidFill>
            </a:endParaRPr>
          </a:p>
          <a:p>
            <a:pPr algn="ctr"/>
            <a:r>
              <a:rPr lang="en-US" dirty="0" smtClean="0">
                <a:solidFill>
                  <a:prstClr val="black"/>
                </a:solidFill>
              </a:rPr>
              <a:t>If not so tilted vapors</a:t>
            </a:r>
          </a:p>
          <a:p>
            <a:pPr algn="ctr"/>
            <a:r>
              <a:rPr lang="en-US" dirty="0" smtClean="0">
                <a:solidFill>
                  <a:prstClr val="black"/>
                </a:solidFill>
              </a:rPr>
              <a:t>From ocean would pile up continents of ice</a:t>
            </a:r>
          </a:p>
        </p:txBody>
      </p:sp>
      <p:sp>
        <p:nvSpPr>
          <p:cNvPr id="12" name="Folded Corner 11"/>
          <p:cNvSpPr/>
          <p:nvPr/>
        </p:nvSpPr>
        <p:spPr>
          <a:xfrm>
            <a:off x="4935916" y="3800978"/>
            <a:ext cx="2514600" cy="2438400"/>
          </a:xfrm>
          <a:prstGeom prst="foldedCorner">
            <a:avLst>
              <a:gd name="adj" fmla="val 18542"/>
            </a:avLst>
          </a:prstGeom>
          <a:solidFill>
            <a:schemeClr val="bg1"/>
          </a:solidFill>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black"/>
                </a:solidFill>
              </a:rPr>
              <a:t>If crust of earth were ten feet thicker</a:t>
            </a:r>
          </a:p>
          <a:p>
            <a:pPr algn="ctr"/>
            <a:endParaRPr lang="en-US" dirty="0" smtClean="0">
              <a:solidFill>
                <a:prstClr val="black"/>
              </a:solidFill>
            </a:endParaRPr>
          </a:p>
          <a:p>
            <a:pPr algn="ctr"/>
            <a:r>
              <a:rPr lang="en-US" dirty="0" smtClean="0">
                <a:solidFill>
                  <a:prstClr val="black"/>
                </a:solidFill>
              </a:rPr>
              <a:t>Would be no oxygen</a:t>
            </a:r>
          </a:p>
        </p:txBody>
      </p:sp>
      <p:sp>
        <p:nvSpPr>
          <p:cNvPr id="5" name="Rectangle 4"/>
          <p:cNvSpPr/>
          <p:nvPr/>
        </p:nvSpPr>
        <p:spPr>
          <a:xfrm>
            <a:off x="1847208" y="-6073"/>
            <a:ext cx="5592878" cy="1415772"/>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smtClean="0">
                <a:ln/>
                <a:effectLst/>
              </a:rPr>
              <a:t>A. </a:t>
            </a:r>
            <a:r>
              <a:rPr lang="en-US" sz="5400" b="1" cap="none" spc="0" dirty="0" err="1" smtClean="0">
                <a:ln/>
                <a:effectLst/>
              </a:rPr>
              <a:t>Cressy</a:t>
            </a:r>
            <a:r>
              <a:rPr lang="en-US" sz="5400" b="1" cap="none" spc="0" dirty="0" smtClean="0">
                <a:ln/>
                <a:effectLst/>
              </a:rPr>
              <a:t> Morrison</a:t>
            </a:r>
          </a:p>
          <a:p>
            <a:pPr algn="ctr"/>
            <a:r>
              <a:rPr lang="en-US" sz="3200" i="1" dirty="0" smtClean="0">
                <a:ln/>
                <a:solidFill>
                  <a:srgbClr val="0070C0"/>
                </a:solidFill>
              </a:rPr>
              <a:t>Man Does Not Stand Alone</a:t>
            </a:r>
            <a:endParaRPr lang="en-US" sz="3200" i="1" cap="none" spc="0" dirty="0">
              <a:ln/>
              <a:solidFill>
                <a:srgbClr val="0070C0"/>
              </a:solidFill>
              <a:effectLst/>
            </a:endParaRPr>
          </a:p>
        </p:txBody>
      </p:sp>
    </p:spTree>
    <p:extLst>
      <p:ext uri="{BB962C8B-B14F-4D97-AF65-F5344CB8AC3E}">
        <p14:creationId xmlns:p14="http://schemas.microsoft.com/office/powerpoint/2010/main" val="4545987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1000"/>
                                        <p:tgtEl>
                                          <p:spTgt spid="12"/>
                                        </p:tgtEl>
                                      </p:cBhvr>
                                    </p:animEffect>
                                    <p:anim calcmode="lin" valueType="num">
                                      <p:cBhvr>
                                        <p:cTn id="36" dur="1000" fill="hold"/>
                                        <p:tgtEl>
                                          <p:spTgt spid="12"/>
                                        </p:tgtEl>
                                        <p:attrNameLst>
                                          <p:attrName>ppt_x</p:attrName>
                                        </p:attrNameLst>
                                      </p:cBhvr>
                                      <p:tavLst>
                                        <p:tav tm="0">
                                          <p:val>
                                            <p:strVal val="#ppt_x"/>
                                          </p:val>
                                        </p:tav>
                                        <p:tav tm="100000">
                                          <p:val>
                                            <p:strVal val="#ppt_x"/>
                                          </p:val>
                                        </p:tav>
                                      </p:tavLst>
                                    </p:anim>
                                    <p:anim calcmode="lin" valueType="num">
                                      <p:cBhvr>
                                        <p:cTn id="3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83342" y="331334"/>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3"/>
            </a:pPr>
            <a:r>
              <a:rPr lang="en-US" sz="4000" b="1" dirty="0" smtClean="0">
                <a:latin typeface="Baskerville Old Face" panose="02020602080505020303" pitchFamily="18" charset="0"/>
              </a:rPr>
              <a:t>Argument for a Designer</a:t>
            </a:r>
            <a:endParaRPr lang="en-US" sz="4000" b="1" dirty="0">
              <a:latin typeface="Baskerville Old Face" panose="02020602080505020303" pitchFamily="18" charset="0"/>
            </a:endParaRPr>
          </a:p>
        </p:txBody>
      </p:sp>
      <p:sp>
        <p:nvSpPr>
          <p:cNvPr id="3" name="TextBox 2"/>
          <p:cNvSpPr txBox="1"/>
          <p:nvPr/>
        </p:nvSpPr>
        <p:spPr>
          <a:xfrm>
            <a:off x="402109" y="1562100"/>
            <a:ext cx="8382000" cy="954107"/>
          </a:xfrm>
          <a:prstGeom prst="rect">
            <a:avLst/>
          </a:prstGeom>
          <a:noFill/>
        </p:spPr>
        <p:txBody>
          <a:bodyPr wrap="square" rtlCol="0">
            <a:spAutoFit/>
          </a:bodyPr>
          <a:lstStyle/>
          <a:p>
            <a:pPr marL="514350" indent="-514350">
              <a:buFontTx/>
              <a:buAutoNum type="alphaUcPeriod"/>
            </a:pPr>
            <a:r>
              <a:rPr lang="en-US" sz="2800" b="1" dirty="0" smtClean="0"/>
              <a:t>Chance Does Not Explain – Universe As We Know It</a:t>
            </a:r>
          </a:p>
          <a:p>
            <a:pPr marL="514350" indent="-514350">
              <a:buFontTx/>
              <a:buAutoNum type="alphaUcPeriod"/>
            </a:pPr>
            <a:r>
              <a:rPr lang="en-US" sz="2800" b="1" dirty="0" smtClean="0"/>
              <a:t> Design &amp; Complexity Argues For A Designer</a:t>
            </a:r>
            <a:endParaRPr lang="en-US" sz="2800" b="1" dirty="0"/>
          </a:p>
        </p:txBody>
      </p:sp>
    </p:spTree>
    <p:extLst>
      <p:ext uri="{BB962C8B-B14F-4D97-AF65-F5344CB8AC3E}">
        <p14:creationId xmlns:p14="http://schemas.microsoft.com/office/powerpoint/2010/main" val="3092273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97541" y="372070"/>
            <a:ext cx="6274859" cy="923330"/>
          </a:xfrm>
          <a:prstGeom prst="rect">
            <a:avLst/>
          </a:prstGeom>
          <a:noFill/>
        </p:spPr>
        <p:txBody>
          <a:bodyPr wrap="none" lIns="91440" tIns="45720" rIns="91440" bIns="45720">
            <a:spAutoFit/>
          </a:bodyPr>
          <a:lstStyle/>
          <a:p>
            <a:pPr algn="ctr"/>
            <a:r>
              <a:rPr lang="en-US" sz="5400" b="1" spc="50" dirty="0" smtClean="0">
                <a:ln w="13500">
                  <a:solidFill>
                    <a:srgbClr val="4F81BD">
                      <a:shade val="2500"/>
                      <a:alpha val="6500"/>
                    </a:srgbClr>
                  </a:solidFill>
                  <a:prstDash val="solid"/>
                </a:ln>
                <a:solidFill>
                  <a:srgbClr val="002060">
                    <a:alpha val="95000"/>
                  </a:srgbClr>
                </a:solidFill>
                <a:effectLst>
                  <a:innerShdw blurRad="50900" dist="38500" dir="13500000">
                    <a:srgbClr val="000000">
                      <a:alpha val="60000"/>
                    </a:srgbClr>
                  </a:innerShdw>
                </a:effectLst>
              </a:rPr>
              <a:t>Design &amp; Complexity</a:t>
            </a:r>
            <a:endParaRPr lang="en-US" sz="5400" b="1" spc="50" dirty="0">
              <a:ln w="13500">
                <a:solidFill>
                  <a:srgbClr val="4F81BD">
                    <a:shade val="2500"/>
                    <a:alpha val="6500"/>
                  </a:srgbClr>
                </a:solidFill>
                <a:prstDash val="solid"/>
              </a:ln>
              <a:solidFill>
                <a:srgbClr val="002060">
                  <a:alpha val="95000"/>
                </a:srgbClr>
              </a:solidFill>
              <a:effectLst>
                <a:innerShdw blurRad="50900" dist="38500" dir="13500000">
                  <a:srgbClr val="000000">
                    <a:alpha val="60000"/>
                  </a:srgbClr>
                </a:innerShdw>
              </a:effectLst>
            </a:endParaRPr>
          </a:p>
        </p:txBody>
      </p:sp>
      <p:grpSp>
        <p:nvGrpSpPr>
          <p:cNvPr id="5" name="Group 4"/>
          <p:cNvGrpSpPr/>
          <p:nvPr/>
        </p:nvGrpSpPr>
        <p:grpSpPr>
          <a:xfrm>
            <a:off x="457200" y="1600200"/>
            <a:ext cx="2667000" cy="4315461"/>
            <a:chOff x="457200" y="1600200"/>
            <a:chExt cx="2667000" cy="4315461"/>
          </a:xfrm>
        </p:grpSpPr>
        <p:pic>
          <p:nvPicPr>
            <p:cNvPr id="3" name="Picture 2" descr="teleology_cosmology_anthropic_argument.jpg"/>
            <p:cNvPicPr>
              <a:picLocks noChangeAspect="1"/>
            </p:cNvPicPr>
            <p:nvPr/>
          </p:nvPicPr>
          <p:blipFill>
            <a:blip r:embed="rId2"/>
            <a:stretch>
              <a:fillRect/>
            </a:stretch>
          </p:blipFill>
          <p:spPr>
            <a:xfrm>
              <a:off x="457200" y="1600200"/>
              <a:ext cx="2590800" cy="2248814"/>
            </a:xfrm>
            <a:prstGeom prst="rect">
              <a:avLst/>
            </a:prstGeom>
            <a:ln>
              <a:noFill/>
            </a:ln>
            <a:effectLst>
              <a:outerShdw blurRad="292100" dist="139700" dir="2700000" algn="tl" rotWithShape="0">
                <a:srgbClr val="333333">
                  <a:alpha val="65000"/>
                </a:srgbClr>
              </a:outerShdw>
            </a:effectLst>
          </p:spPr>
        </p:pic>
        <p:pic>
          <p:nvPicPr>
            <p:cNvPr id="84994" name="Picture 2" descr="fosil-watch.jpg"/>
            <p:cNvPicPr>
              <a:picLocks noChangeAspect="1" noChangeArrowheads="1"/>
            </p:cNvPicPr>
            <p:nvPr/>
          </p:nvPicPr>
          <p:blipFill>
            <a:blip r:embed="rId3"/>
            <a:srcRect/>
            <a:stretch>
              <a:fillRect/>
            </a:stretch>
          </p:blipFill>
          <p:spPr bwMode="auto">
            <a:xfrm>
              <a:off x="533400" y="3886200"/>
              <a:ext cx="2590800" cy="2029461"/>
            </a:xfrm>
            <a:prstGeom prst="ellipse">
              <a:avLst/>
            </a:prstGeom>
            <a:ln>
              <a:noFill/>
            </a:ln>
            <a:effectLst>
              <a:softEdge rad="112500"/>
            </a:effectLst>
          </p:spPr>
        </p:pic>
      </p:grpSp>
      <p:pic>
        <p:nvPicPr>
          <p:cNvPr id="84996" name="Picture 4" descr="http://image.motortrend.com/f/car-news/2008-cadillac-cts-base-pricing-details-announced/6654525+w600+cr1+re0+ar1/2008-cadillac-cts.jpg"/>
          <p:cNvPicPr>
            <a:picLocks noChangeAspect="1" noChangeArrowheads="1"/>
          </p:cNvPicPr>
          <p:nvPr/>
        </p:nvPicPr>
        <p:blipFill>
          <a:blip r:embed="rId4"/>
          <a:srcRect/>
          <a:stretch>
            <a:fillRect/>
          </a:stretch>
        </p:blipFill>
        <p:spPr bwMode="auto">
          <a:xfrm>
            <a:off x="4267200" y="1524000"/>
            <a:ext cx="3962400" cy="2304796"/>
          </a:xfrm>
          <a:prstGeom prst="rect">
            <a:avLst/>
          </a:prstGeom>
          <a:ln>
            <a:noFill/>
          </a:ln>
          <a:effectLst>
            <a:outerShdw blurRad="292100" dist="139700" dir="2700000" algn="tl" rotWithShape="0">
              <a:srgbClr val="333333">
                <a:alpha val="65000"/>
              </a:srgbClr>
            </a:outerShdw>
          </a:effectLst>
        </p:spPr>
      </p:pic>
      <p:pic>
        <p:nvPicPr>
          <p:cNvPr id="84997" name="Picture 5" descr="C:\Program Files\Microsoft Office\MEDIA\CAGCAT10\j0285750.wmf"/>
          <p:cNvPicPr>
            <a:picLocks noChangeAspect="1" noChangeArrowheads="1"/>
          </p:cNvPicPr>
          <p:nvPr/>
        </p:nvPicPr>
        <p:blipFill>
          <a:blip r:embed="rId5"/>
          <a:srcRect/>
          <a:stretch>
            <a:fillRect/>
          </a:stretch>
        </p:blipFill>
        <p:spPr bwMode="auto">
          <a:xfrm>
            <a:off x="3505200" y="4038600"/>
            <a:ext cx="2976332" cy="1828800"/>
          </a:xfrm>
          <a:prstGeom prst="rect">
            <a:avLst/>
          </a:prstGeom>
          <a:noFill/>
        </p:spPr>
      </p:pic>
      <p:pic>
        <p:nvPicPr>
          <p:cNvPr id="84999" name="Picture 7" descr="http://www.cassmd.com/images/cell_phone.jpg"/>
          <p:cNvPicPr>
            <a:picLocks noChangeAspect="1" noChangeArrowheads="1"/>
          </p:cNvPicPr>
          <p:nvPr/>
        </p:nvPicPr>
        <p:blipFill>
          <a:blip r:embed="rId6"/>
          <a:srcRect/>
          <a:stretch>
            <a:fillRect/>
          </a:stretch>
        </p:blipFill>
        <p:spPr bwMode="auto">
          <a:xfrm>
            <a:off x="6781800" y="4191000"/>
            <a:ext cx="1611800" cy="199489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150888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84996"/>
                                        </p:tgtEl>
                                        <p:attrNameLst>
                                          <p:attrName>style.visibility</p:attrName>
                                        </p:attrNameLst>
                                      </p:cBhvr>
                                      <p:to>
                                        <p:strVal val="visible"/>
                                      </p:to>
                                    </p:set>
                                    <p:anim calcmode="lin" valueType="num">
                                      <p:cBhvr>
                                        <p:cTn id="14" dur="500" fill="hold"/>
                                        <p:tgtEl>
                                          <p:spTgt spid="84996"/>
                                        </p:tgtEl>
                                        <p:attrNameLst>
                                          <p:attrName>ppt_w</p:attrName>
                                        </p:attrNameLst>
                                      </p:cBhvr>
                                      <p:tavLst>
                                        <p:tav tm="0">
                                          <p:val>
                                            <p:fltVal val="0"/>
                                          </p:val>
                                        </p:tav>
                                        <p:tav tm="100000">
                                          <p:val>
                                            <p:strVal val="#ppt_w"/>
                                          </p:val>
                                        </p:tav>
                                      </p:tavLst>
                                    </p:anim>
                                    <p:anim calcmode="lin" valueType="num">
                                      <p:cBhvr>
                                        <p:cTn id="15" dur="500" fill="hold"/>
                                        <p:tgtEl>
                                          <p:spTgt spid="84996"/>
                                        </p:tgtEl>
                                        <p:attrNameLst>
                                          <p:attrName>ppt_h</p:attrName>
                                        </p:attrNameLst>
                                      </p:cBhvr>
                                      <p:tavLst>
                                        <p:tav tm="0">
                                          <p:val>
                                            <p:fltVal val="0"/>
                                          </p:val>
                                        </p:tav>
                                        <p:tav tm="100000">
                                          <p:val>
                                            <p:strVal val="#ppt_h"/>
                                          </p:val>
                                        </p:tav>
                                      </p:tavLst>
                                    </p:anim>
                                    <p:animEffect transition="in" filter="fade">
                                      <p:cBhvr>
                                        <p:cTn id="16" dur="500"/>
                                        <p:tgtEl>
                                          <p:spTgt spid="84996"/>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4997"/>
                                        </p:tgtEl>
                                        <p:attrNameLst>
                                          <p:attrName>style.visibility</p:attrName>
                                        </p:attrNameLst>
                                      </p:cBhvr>
                                      <p:to>
                                        <p:strVal val="visible"/>
                                      </p:to>
                                    </p:set>
                                    <p:animEffect transition="in" filter="fade">
                                      <p:cBhvr>
                                        <p:cTn id="21" dur="1000"/>
                                        <p:tgtEl>
                                          <p:spTgt spid="84997"/>
                                        </p:tgtEl>
                                      </p:cBhvr>
                                    </p:animEffect>
                                    <p:anim calcmode="lin" valueType="num">
                                      <p:cBhvr>
                                        <p:cTn id="22" dur="1000" fill="hold"/>
                                        <p:tgtEl>
                                          <p:spTgt spid="84997"/>
                                        </p:tgtEl>
                                        <p:attrNameLst>
                                          <p:attrName>ppt_x</p:attrName>
                                        </p:attrNameLst>
                                      </p:cBhvr>
                                      <p:tavLst>
                                        <p:tav tm="0">
                                          <p:val>
                                            <p:strVal val="#ppt_x"/>
                                          </p:val>
                                        </p:tav>
                                        <p:tav tm="100000">
                                          <p:val>
                                            <p:strVal val="#ppt_x"/>
                                          </p:val>
                                        </p:tav>
                                      </p:tavLst>
                                    </p:anim>
                                    <p:anim calcmode="lin" valueType="num">
                                      <p:cBhvr>
                                        <p:cTn id="23" dur="1000" fill="hold"/>
                                        <p:tgtEl>
                                          <p:spTgt spid="8499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2" presetClass="entr" presetSubtype="2" fill="hold" nodeType="clickEffect">
                                  <p:stCondLst>
                                    <p:cond delay="0"/>
                                  </p:stCondLst>
                                  <p:childTnLst>
                                    <p:set>
                                      <p:cBhvr>
                                        <p:cTn id="27" dur="1" fill="hold">
                                          <p:stCondLst>
                                            <p:cond delay="0"/>
                                          </p:stCondLst>
                                        </p:cTn>
                                        <p:tgtEl>
                                          <p:spTgt spid="84999"/>
                                        </p:tgtEl>
                                        <p:attrNameLst>
                                          <p:attrName>style.visibility</p:attrName>
                                        </p:attrNameLst>
                                      </p:cBhvr>
                                      <p:to>
                                        <p:strVal val="visible"/>
                                      </p:to>
                                    </p:set>
                                    <p:animEffect transition="in" filter="slide(fromRight)">
                                      <p:cBhvr>
                                        <p:cTn id="28" dur="500"/>
                                        <p:tgtEl>
                                          <p:spTgt spid="849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p38893-Lake_OHara_Yoho_Park_Canada-Lake_OHara.jpg"/>
          <p:cNvPicPr>
            <a:picLocks noChangeAspect="1"/>
          </p:cNvPicPr>
          <p:nvPr/>
        </p:nvPicPr>
        <p:blipFill>
          <a:blip r:embed="rId2"/>
          <a:stretch>
            <a:fillRect/>
          </a:stretch>
        </p:blipFill>
        <p:spPr>
          <a:xfrm>
            <a:off x="1905000" y="1600200"/>
            <a:ext cx="5334000" cy="4114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0" name="Rectangle 9"/>
          <p:cNvSpPr/>
          <p:nvPr/>
        </p:nvSpPr>
        <p:spPr>
          <a:xfrm>
            <a:off x="1497541" y="372070"/>
            <a:ext cx="6274859" cy="923330"/>
          </a:xfrm>
          <a:prstGeom prst="rect">
            <a:avLst/>
          </a:prstGeom>
          <a:noFill/>
        </p:spPr>
        <p:txBody>
          <a:bodyPr wrap="none" lIns="91440" tIns="45720" rIns="91440" bIns="45720">
            <a:spAutoFit/>
          </a:bodyPr>
          <a:lstStyle/>
          <a:p>
            <a:pPr algn="ctr"/>
            <a:r>
              <a:rPr lang="en-US" sz="5400" b="1" spc="50" dirty="0" smtClean="0">
                <a:ln w="13500">
                  <a:solidFill>
                    <a:srgbClr val="4F81BD">
                      <a:shade val="2500"/>
                      <a:alpha val="6500"/>
                    </a:srgbClr>
                  </a:solidFill>
                  <a:prstDash val="solid"/>
                </a:ln>
                <a:solidFill>
                  <a:srgbClr val="002060">
                    <a:alpha val="95000"/>
                  </a:srgbClr>
                </a:solidFill>
                <a:effectLst>
                  <a:innerShdw blurRad="50900" dist="38500" dir="13500000">
                    <a:srgbClr val="000000">
                      <a:alpha val="60000"/>
                    </a:srgbClr>
                  </a:innerShdw>
                </a:effectLst>
              </a:rPr>
              <a:t>Design &amp; Complexity</a:t>
            </a:r>
            <a:endParaRPr lang="en-US" sz="5400" b="1" spc="50" dirty="0">
              <a:ln w="13500">
                <a:solidFill>
                  <a:srgbClr val="4F81BD">
                    <a:shade val="2500"/>
                    <a:alpha val="6500"/>
                  </a:srgbClr>
                </a:solidFill>
                <a:prstDash val="solid"/>
              </a:ln>
              <a:solidFill>
                <a:srgbClr val="002060">
                  <a:alpha val="95000"/>
                </a:srgbClr>
              </a:solidFill>
              <a:effectLst>
                <a:innerShdw blurRad="50900" dist="38500" dir="13500000">
                  <a:srgbClr val="000000">
                    <a:alpha val="60000"/>
                  </a:srgbClr>
                </a:innerShdw>
              </a:effectLst>
            </a:endParaRPr>
          </a:p>
        </p:txBody>
      </p:sp>
    </p:spTree>
    <p:extLst>
      <p:ext uri="{BB962C8B-B14F-4D97-AF65-F5344CB8AC3E}">
        <p14:creationId xmlns:p14="http://schemas.microsoft.com/office/powerpoint/2010/main" val="38982189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83342" y="331334"/>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3"/>
            </a:pPr>
            <a:r>
              <a:rPr lang="en-US" sz="4000" b="1" dirty="0" smtClean="0">
                <a:latin typeface="Baskerville Old Face" panose="02020602080505020303" pitchFamily="18" charset="0"/>
              </a:rPr>
              <a:t>Argument for a Designer</a:t>
            </a:r>
            <a:endParaRPr lang="en-US" sz="4000" b="1" dirty="0">
              <a:latin typeface="Baskerville Old Face" panose="02020602080505020303" pitchFamily="18" charset="0"/>
            </a:endParaRPr>
          </a:p>
        </p:txBody>
      </p:sp>
      <p:sp>
        <p:nvSpPr>
          <p:cNvPr id="3" name="TextBox 2"/>
          <p:cNvSpPr txBox="1"/>
          <p:nvPr/>
        </p:nvSpPr>
        <p:spPr>
          <a:xfrm>
            <a:off x="457200" y="1524000"/>
            <a:ext cx="8382000" cy="1384995"/>
          </a:xfrm>
          <a:prstGeom prst="rect">
            <a:avLst/>
          </a:prstGeom>
          <a:noFill/>
        </p:spPr>
        <p:txBody>
          <a:bodyPr wrap="square" rtlCol="0">
            <a:spAutoFit/>
          </a:bodyPr>
          <a:lstStyle/>
          <a:p>
            <a:pPr marL="514350" indent="-514350">
              <a:buFontTx/>
              <a:buAutoNum type="alphaUcPeriod"/>
            </a:pPr>
            <a:r>
              <a:rPr lang="en-US" sz="2800" b="1" dirty="0" smtClean="0"/>
              <a:t>Chance Does Not Explain – Universe As We Know It</a:t>
            </a:r>
          </a:p>
          <a:p>
            <a:pPr marL="514350" indent="-514350">
              <a:buFontTx/>
              <a:buAutoNum type="alphaUcPeriod"/>
            </a:pPr>
            <a:r>
              <a:rPr lang="en-US" sz="2800" b="1" dirty="0" smtClean="0"/>
              <a:t> Design &amp; Complexity Argues For A Designer</a:t>
            </a:r>
          </a:p>
          <a:p>
            <a:pPr marL="514350" indent="-514350">
              <a:buFontTx/>
              <a:buAutoNum type="alphaUcPeriod"/>
            </a:pPr>
            <a:r>
              <a:rPr lang="en-US" sz="2800" b="1" dirty="0" smtClean="0"/>
              <a:t> Design &amp; Complexity In Creation</a:t>
            </a:r>
            <a:endParaRPr lang="en-US" sz="2800" b="1" dirty="0"/>
          </a:p>
        </p:txBody>
      </p:sp>
    </p:spTree>
    <p:extLst>
      <p:ext uri="{BB962C8B-B14F-4D97-AF65-F5344CB8AC3E}">
        <p14:creationId xmlns:p14="http://schemas.microsoft.com/office/powerpoint/2010/main" val="29387119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82172" y="0"/>
            <a:ext cx="5609228" cy="1569660"/>
          </a:xfrm>
          <a:prstGeom prst="rect">
            <a:avLst/>
          </a:prstGeom>
          <a:noFill/>
        </p:spPr>
        <p:txBody>
          <a:bodyPr wrap="none" lIns="91440" tIns="45720" rIns="91440" bIns="45720">
            <a:spAutoFit/>
          </a:bodyPr>
          <a:lstStyle/>
          <a:p>
            <a:pPr algn="ctr"/>
            <a:r>
              <a:rPr lang="en-US" sz="4800" b="1" spc="50" dirty="0" smtClean="0">
                <a:ln w="13500">
                  <a:solidFill>
                    <a:srgbClr val="4F81BD">
                      <a:shade val="2500"/>
                      <a:alpha val="6500"/>
                    </a:srgbClr>
                  </a:solidFill>
                  <a:prstDash val="solid"/>
                </a:ln>
                <a:solidFill>
                  <a:srgbClr val="002060"/>
                </a:solidFill>
                <a:effectLst>
                  <a:innerShdw blurRad="50900" dist="38500" dir="13500000">
                    <a:srgbClr val="000000">
                      <a:alpha val="60000"/>
                    </a:srgbClr>
                  </a:innerShdw>
                </a:effectLst>
              </a:rPr>
              <a:t>Design &amp; Complexity</a:t>
            </a:r>
          </a:p>
          <a:p>
            <a:pPr algn="ctr"/>
            <a:r>
              <a:rPr lang="en-US" sz="4800" b="1" spc="50" dirty="0" smtClean="0">
                <a:ln w="13500">
                  <a:solidFill>
                    <a:srgbClr val="4F81BD">
                      <a:shade val="2500"/>
                      <a:alpha val="6500"/>
                    </a:srgbClr>
                  </a:solidFill>
                  <a:prstDash val="solid"/>
                </a:ln>
                <a:solidFill>
                  <a:srgbClr val="002060"/>
                </a:solidFill>
                <a:effectLst>
                  <a:innerShdw blurRad="50900" dist="38500" dir="13500000">
                    <a:srgbClr val="000000">
                      <a:alpha val="60000"/>
                    </a:srgbClr>
                  </a:innerShdw>
                </a:effectLst>
              </a:rPr>
              <a:t>In Creation</a:t>
            </a:r>
            <a:endParaRPr lang="en-US" sz="4800" b="1" spc="50" dirty="0">
              <a:ln w="13500">
                <a:solidFill>
                  <a:srgbClr val="4F81BD">
                    <a:shade val="2500"/>
                    <a:alpha val="6500"/>
                  </a:srgbClr>
                </a:solidFill>
                <a:prstDash val="solid"/>
              </a:ln>
              <a:solidFill>
                <a:srgbClr val="002060"/>
              </a:solidFill>
              <a:effectLst>
                <a:innerShdw blurRad="50900" dist="38500" dir="13500000">
                  <a:srgbClr val="000000">
                    <a:alpha val="60000"/>
                  </a:srgbClr>
                </a:innerShdw>
              </a:effectLst>
            </a:endParaRPr>
          </a:p>
        </p:txBody>
      </p:sp>
      <p:grpSp>
        <p:nvGrpSpPr>
          <p:cNvPr id="5" name="Group 4"/>
          <p:cNvGrpSpPr/>
          <p:nvPr/>
        </p:nvGrpSpPr>
        <p:grpSpPr>
          <a:xfrm>
            <a:off x="304800" y="1600200"/>
            <a:ext cx="8514498" cy="5257800"/>
            <a:chOff x="304800" y="1600200"/>
            <a:chExt cx="8514498" cy="5257800"/>
          </a:xfrm>
        </p:grpSpPr>
        <p:pic>
          <p:nvPicPr>
            <p:cNvPr id="87042" name="Picture 2" descr="http://media.skytonight.com/images/TwelvePlanets_l.jpg"/>
            <p:cNvPicPr>
              <a:picLocks noChangeAspect="1" noChangeArrowheads="1"/>
            </p:cNvPicPr>
            <p:nvPr/>
          </p:nvPicPr>
          <p:blipFill>
            <a:blip r:embed="rId2"/>
            <a:srcRect/>
            <a:stretch>
              <a:fillRect/>
            </a:stretch>
          </p:blipFill>
          <p:spPr bwMode="auto">
            <a:xfrm>
              <a:off x="304800" y="1600200"/>
              <a:ext cx="8514498" cy="5257800"/>
            </a:xfrm>
            <a:prstGeom prst="rect">
              <a:avLst/>
            </a:prstGeom>
            <a:noFill/>
          </p:spPr>
        </p:pic>
        <p:sp>
          <p:nvSpPr>
            <p:cNvPr id="4" name="TextBox 3"/>
            <p:cNvSpPr txBox="1"/>
            <p:nvPr/>
          </p:nvSpPr>
          <p:spPr>
            <a:xfrm>
              <a:off x="3276600" y="1752600"/>
              <a:ext cx="2971800" cy="523220"/>
            </a:xfrm>
            <a:prstGeom prst="rect">
              <a:avLst/>
            </a:prstGeom>
            <a:noFill/>
          </p:spPr>
          <p:txBody>
            <a:bodyPr wrap="square" rtlCol="0">
              <a:spAutoFit/>
            </a:bodyPr>
            <a:lstStyle/>
            <a:p>
              <a:pPr algn="ctr"/>
              <a:r>
                <a:rPr lang="en-US" sz="2800" dirty="0" smtClean="0">
                  <a:solidFill>
                    <a:prstClr val="white"/>
                  </a:solidFill>
                </a:rPr>
                <a:t>Solar System</a:t>
              </a:r>
              <a:endParaRPr lang="en-US" sz="2800" dirty="0">
                <a:solidFill>
                  <a:prstClr val="white"/>
                </a:solidFill>
              </a:endParaRPr>
            </a:p>
          </p:txBody>
        </p:sp>
      </p:grpSp>
    </p:spTree>
    <p:extLst>
      <p:ext uri="{BB962C8B-B14F-4D97-AF65-F5344CB8AC3E}">
        <p14:creationId xmlns:p14="http://schemas.microsoft.com/office/powerpoint/2010/main" val="1773405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82172" y="0"/>
            <a:ext cx="5609228" cy="1569660"/>
          </a:xfrm>
          <a:prstGeom prst="rect">
            <a:avLst/>
          </a:prstGeom>
          <a:noFill/>
        </p:spPr>
        <p:txBody>
          <a:bodyPr wrap="none" lIns="91440" tIns="45720" rIns="91440" bIns="45720">
            <a:spAutoFit/>
          </a:bodyPr>
          <a:lstStyle/>
          <a:p>
            <a:pPr algn="ctr"/>
            <a:r>
              <a:rPr lang="en-US" sz="4800" b="1" spc="50" dirty="0" smtClean="0">
                <a:ln w="13500">
                  <a:solidFill>
                    <a:srgbClr val="4F81BD">
                      <a:shade val="2500"/>
                      <a:alpha val="6500"/>
                    </a:srgbClr>
                  </a:solidFill>
                  <a:prstDash val="solid"/>
                </a:ln>
                <a:effectLst>
                  <a:innerShdw blurRad="50900" dist="38500" dir="13500000">
                    <a:srgbClr val="000000">
                      <a:alpha val="60000"/>
                    </a:srgbClr>
                  </a:innerShdw>
                </a:effectLst>
              </a:rPr>
              <a:t>Design &amp; Complexity</a:t>
            </a:r>
          </a:p>
          <a:p>
            <a:pPr algn="ctr"/>
            <a:r>
              <a:rPr lang="en-US" sz="4800" b="1" spc="50" dirty="0" smtClean="0">
                <a:ln w="13500">
                  <a:solidFill>
                    <a:srgbClr val="4F81BD">
                      <a:shade val="2500"/>
                      <a:alpha val="6500"/>
                    </a:srgbClr>
                  </a:solidFill>
                  <a:prstDash val="solid"/>
                </a:ln>
                <a:effectLst>
                  <a:innerShdw blurRad="50900" dist="38500" dir="13500000">
                    <a:srgbClr val="000000">
                      <a:alpha val="60000"/>
                    </a:srgbClr>
                  </a:innerShdw>
                </a:effectLst>
              </a:rPr>
              <a:t>In Creation</a:t>
            </a:r>
            <a:endParaRPr lang="en-US" sz="4800" b="1" spc="50" dirty="0">
              <a:ln w="13500">
                <a:solidFill>
                  <a:srgbClr val="4F81BD">
                    <a:shade val="2500"/>
                    <a:alpha val="6500"/>
                  </a:srgbClr>
                </a:solidFill>
                <a:prstDash val="solid"/>
              </a:ln>
              <a:effectLst>
                <a:innerShdw blurRad="50900" dist="38500" dir="13500000">
                  <a:srgbClr val="000000">
                    <a:alpha val="60000"/>
                  </a:srgbClr>
                </a:innerShdw>
              </a:effectLst>
            </a:endParaRPr>
          </a:p>
        </p:txBody>
      </p:sp>
      <p:sp>
        <p:nvSpPr>
          <p:cNvPr id="6" name="TextBox 5"/>
          <p:cNvSpPr txBox="1"/>
          <p:nvPr/>
        </p:nvSpPr>
        <p:spPr>
          <a:xfrm>
            <a:off x="1066800" y="1905000"/>
            <a:ext cx="6858000" cy="584775"/>
          </a:xfrm>
          <a:prstGeom prst="rect">
            <a:avLst/>
          </a:prstGeom>
          <a:noFill/>
        </p:spPr>
        <p:txBody>
          <a:bodyPr wrap="square" rtlCol="0">
            <a:spAutoFit/>
          </a:bodyPr>
          <a:lstStyle/>
          <a:p>
            <a:pPr algn="ctr"/>
            <a:r>
              <a:rPr lang="en-US" sz="3200" b="1" i="1" dirty="0" smtClean="0">
                <a:solidFill>
                  <a:srgbClr val="002060"/>
                </a:solidFill>
                <a:effectLst>
                  <a:outerShdw blurRad="38100" dist="38100" dir="2700000" algn="tl">
                    <a:srgbClr val="000000">
                      <a:alpha val="43137"/>
                    </a:srgbClr>
                  </a:outerShdw>
                </a:effectLst>
              </a:rPr>
              <a:t>Insects &amp; Animals</a:t>
            </a:r>
            <a:endParaRPr lang="en-US" sz="3200" b="1" i="1" dirty="0">
              <a:solidFill>
                <a:srgbClr val="002060"/>
              </a:solidFill>
              <a:effectLst>
                <a:outerShdw blurRad="38100" dist="38100" dir="2700000" algn="tl">
                  <a:srgbClr val="000000">
                    <a:alpha val="43137"/>
                  </a:srgbClr>
                </a:outerShdw>
              </a:effectLst>
            </a:endParaRPr>
          </a:p>
        </p:txBody>
      </p:sp>
      <p:sp>
        <p:nvSpPr>
          <p:cNvPr id="7" name="TextBox 6"/>
          <p:cNvSpPr txBox="1"/>
          <p:nvPr/>
        </p:nvSpPr>
        <p:spPr>
          <a:xfrm>
            <a:off x="685800" y="2895600"/>
            <a:ext cx="8458200" cy="2677656"/>
          </a:xfrm>
          <a:prstGeom prst="rect">
            <a:avLst/>
          </a:prstGeom>
          <a:noFill/>
        </p:spPr>
        <p:txBody>
          <a:bodyPr wrap="square" rtlCol="0">
            <a:spAutoFit/>
          </a:bodyPr>
          <a:lstStyle/>
          <a:p>
            <a:pPr defTabSz="228600">
              <a:buFont typeface="Arial" pitchFamily="34" charset="0"/>
              <a:buChar char="•"/>
            </a:pPr>
            <a:r>
              <a:rPr lang="en-US" sz="2800" dirty="0" smtClean="0">
                <a:solidFill>
                  <a:srgbClr val="002060"/>
                </a:solidFill>
              </a:rPr>
              <a:t> Salmon return to place where born – many years after 	being at sea</a:t>
            </a:r>
          </a:p>
          <a:p>
            <a:pPr>
              <a:buFont typeface="Arial" pitchFamily="34" charset="0"/>
              <a:buChar char="•"/>
            </a:pPr>
            <a:r>
              <a:rPr lang="en-US" sz="2800" dirty="0" smtClean="0">
                <a:solidFill>
                  <a:srgbClr val="002060"/>
                </a:solidFill>
              </a:rPr>
              <a:t> Starlings fly by day using the sun as a compass</a:t>
            </a:r>
          </a:p>
          <a:p>
            <a:pPr>
              <a:buFont typeface="Arial" pitchFamily="34" charset="0"/>
              <a:buChar char="•"/>
              <a:tabLst>
                <a:tab pos="228600" algn="l"/>
              </a:tabLst>
            </a:pPr>
            <a:r>
              <a:rPr lang="en-US" sz="2800" dirty="0" smtClean="0">
                <a:solidFill>
                  <a:srgbClr val="002060"/>
                </a:solidFill>
              </a:rPr>
              <a:t> Old World Warblers migrate using the stars (stop if fog 	hinders sight)</a:t>
            </a:r>
          </a:p>
          <a:p>
            <a:pPr>
              <a:buFont typeface="Arial" pitchFamily="34" charset="0"/>
              <a:buChar char="•"/>
              <a:tabLst>
                <a:tab pos="228600" algn="l"/>
              </a:tabLst>
            </a:pPr>
            <a:r>
              <a:rPr lang="en-US" sz="2800" dirty="0" smtClean="0">
                <a:solidFill>
                  <a:srgbClr val="002060"/>
                </a:solidFill>
              </a:rPr>
              <a:t> Bees &amp; pollination of flowers &amp; fruit trees </a:t>
            </a:r>
            <a:endParaRPr lang="en-US" sz="2800" dirty="0">
              <a:solidFill>
                <a:srgbClr val="002060"/>
              </a:solidFill>
            </a:endParaRPr>
          </a:p>
        </p:txBody>
      </p:sp>
    </p:spTree>
    <p:extLst>
      <p:ext uri="{BB962C8B-B14F-4D97-AF65-F5344CB8AC3E}">
        <p14:creationId xmlns:p14="http://schemas.microsoft.com/office/powerpoint/2010/main" val="1929699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1000"/>
                                        <p:tgtEl>
                                          <p:spTgt spid="7">
                                            <p:txEl>
                                              <p:pRg st="1" end="1"/>
                                            </p:txEl>
                                          </p:spTgt>
                                        </p:tgtEl>
                                      </p:cBhvr>
                                    </p:animEffect>
                                    <p:anim calcmode="lin" valueType="num">
                                      <p:cBhvr>
                                        <p:cTn id="1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Effect transition="in" filter="fade">
                                      <p:cBhvr>
                                        <p:cTn id="21" dur="1000"/>
                                        <p:tgtEl>
                                          <p:spTgt spid="7">
                                            <p:txEl>
                                              <p:pRg st="2" end="2"/>
                                            </p:txEl>
                                          </p:spTgt>
                                        </p:tgtEl>
                                      </p:cBhvr>
                                    </p:animEffect>
                                    <p:anim calcmode="lin" valueType="num">
                                      <p:cBhvr>
                                        <p:cTn id="22"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xEl>
                                              <p:pRg st="3" end="3"/>
                                            </p:txEl>
                                          </p:spTgt>
                                        </p:tgtEl>
                                        <p:attrNameLst>
                                          <p:attrName>style.visibility</p:attrName>
                                        </p:attrNameLst>
                                      </p:cBhvr>
                                      <p:to>
                                        <p:strVal val="visible"/>
                                      </p:to>
                                    </p:set>
                                    <p:animEffect transition="in" filter="fade">
                                      <p:cBhvr>
                                        <p:cTn id="28" dur="1000"/>
                                        <p:tgtEl>
                                          <p:spTgt spid="7">
                                            <p:txEl>
                                              <p:pRg st="3" end="3"/>
                                            </p:txEl>
                                          </p:spTgt>
                                        </p:tgtEl>
                                      </p:cBhvr>
                                    </p:animEffect>
                                    <p:anim calcmode="lin" valueType="num">
                                      <p:cBhvr>
                                        <p:cTn id="29"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5"/>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82172" y="0"/>
            <a:ext cx="5609228" cy="1569660"/>
          </a:xfrm>
          <a:prstGeom prst="rect">
            <a:avLst/>
          </a:prstGeom>
          <a:noFill/>
        </p:spPr>
        <p:txBody>
          <a:bodyPr wrap="none" lIns="91440" tIns="45720" rIns="91440" bIns="45720">
            <a:spAutoFit/>
          </a:bodyPr>
          <a:lstStyle/>
          <a:p>
            <a:pPr algn="ctr"/>
            <a:r>
              <a:rPr lang="en-US" sz="4800" b="1" spc="50" dirty="0" smtClean="0">
                <a:ln w="13500">
                  <a:solidFill>
                    <a:srgbClr val="4F81BD">
                      <a:shade val="2500"/>
                      <a:alpha val="6500"/>
                    </a:srgbClr>
                  </a:solidFill>
                  <a:prstDash val="solid"/>
                </a:ln>
                <a:effectLst>
                  <a:innerShdw blurRad="50900" dist="38500" dir="13500000">
                    <a:srgbClr val="000000">
                      <a:alpha val="60000"/>
                    </a:srgbClr>
                  </a:innerShdw>
                </a:effectLst>
              </a:rPr>
              <a:t>Design &amp; Complexity</a:t>
            </a:r>
          </a:p>
          <a:p>
            <a:pPr algn="ctr"/>
            <a:r>
              <a:rPr lang="en-US" sz="4800" b="1" spc="50" dirty="0" smtClean="0">
                <a:ln w="13500">
                  <a:solidFill>
                    <a:srgbClr val="4F81BD">
                      <a:shade val="2500"/>
                      <a:alpha val="6500"/>
                    </a:srgbClr>
                  </a:solidFill>
                  <a:prstDash val="solid"/>
                </a:ln>
                <a:effectLst>
                  <a:innerShdw blurRad="50900" dist="38500" dir="13500000">
                    <a:srgbClr val="000000">
                      <a:alpha val="60000"/>
                    </a:srgbClr>
                  </a:innerShdw>
                </a:effectLst>
              </a:rPr>
              <a:t>In Creation</a:t>
            </a:r>
            <a:endParaRPr lang="en-US" sz="4800" b="1" spc="50" dirty="0">
              <a:ln w="13500">
                <a:solidFill>
                  <a:srgbClr val="4F81BD">
                    <a:shade val="2500"/>
                    <a:alpha val="6500"/>
                  </a:srgbClr>
                </a:solidFill>
                <a:prstDash val="solid"/>
              </a:ln>
              <a:effectLst>
                <a:innerShdw blurRad="50900" dist="38500" dir="13500000">
                  <a:srgbClr val="000000">
                    <a:alpha val="60000"/>
                  </a:srgbClr>
                </a:innerShdw>
              </a:effectLst>
            </a:endParaRPr>
          </a:p>
        </p:txBody>
      </p:sp>
      <p:sp>
        <p:nvSpPr>
          <p:cNvPr id="6" name="TextBox 5"/>
          <p:cNvSpPr txBox="1"/>
          <p:nvPr/>
        </p:nvSpPr>
        <p:spPr>
          <a:xfrm>
            <a:off x="1066800" y="1905000"/>
            <a:ext cx="6858000" cy="584775"/>
          </a:xfrm>
          <a:prstGeom prst="rect">
            <a:avLst/>
          </a:prstGeom>
          <a:noFill/>
        </p:spPr>
        <p:txBody>
          <a:bodyPr wrap="square" rtlCol="0">
            <a:spAutoFit/>
          </a:bodyPr>
          <a:lstStyle/>
          <a:p>
            <a:pPr algn="ctr"/>
            <a:r>
              <a:rPr lang="en-US" sz="3200" b="1" i="1" dirty="0" smtClean="0">
                <a:solidFill>
                  <a:srgbClr val="002060"/>
                </a:solidFill>
                <a:effectLst>
                  <a:outerShdw blurRad="38100" dist="38100" dir="2700000" algn="tl">
                    <a:srgbClr val="000000">
                      <a:alpha val="43137"/>
                    </a:srgbClr>
                  </a:outerShdw>
                </a:effectLst>
              </a:rPr>
              <a:t>Human Body</a:t>
            </a:r>
            <a:endParaRPr lang="en-US" sz="3200" b="1" i="1" dirty="0">
              <a:solidFill>
                <a:srgbClr val="002060"/>
              </a:solidFill>
              <a:effectLst>
                <a:outerShdw blurRad="38100" dist="38100" dir="2700000" algn="tl">
                  <a:srgbClr val="000000">
                    <a:alpha val="43137"/>
                  </a:srgbClr>
                </a:outerShdw>
              </a:effectLst>
            </a:endParaRPr>
          </a:p>
        </p:txBody>
      </p:sp>
      <p:pic>
        <p:nvPicPr>
          <p:cNvPr id="90115" name="Picture 3" descr="F:\FILES\PFILES\MSOFFICE\MEDIA\CNTCD1\Photo1\j0177845.jpg"/>
          <p:cNvPicPr>
            <a:picLocks noChangeAspect="1" noChangeArrowheads="1"/>
          </p:cNvPicPr>
          <p:nvPr/>
        </p:nvPicPr>
        <p:blipFill>
          <a:blip r:embed="rId2"/>
          <a:srcRect/>
          <a:stretch>
            <a:fillRect/>
          </a:stretch>
        </p:blipFill>
        <p:spPr bwMode="auto">
          <a:xfrm>
            <a:off x="1066800" y="2819400"/>
            <a:ext cx="2133600" cy="3200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7" descr="eye4.jpg"/>
          <p:cNvPicPr>
            <a:picLocks noChangeAspect="1"/>
          </p:cNvPicPr>
          <p:nvPr/>
        </p:nvPicPr>
        <p:blipFill>
          <a:blip r:embed="rId3"/>
          <a:stretch>
            <a:fillRect/>
          </a:stretch>
        </p:blipFill>
        <p:spPr>
          <a:xfrm>
            <a:off x="4114800" y="2743200"/>
            <a:ext cx="4557553" cy="3377360"/>
          </a:xfrm>
          <a:prstGeom prst="rect">
            <a:avLst/>
          </a:prstGeom>
          <a:ln>
            <a:solidFill>
              <a:srgbClr val="0070C0"/>
            </a:solidFill>
          </a:ln>
        </p:spPr>
      </p:pic>
    </p:spTree>
    <p:extLst>
      <p:ext uri="{BB962C8B-B14F-4D97-AF65-F5344CB8AC3E}">
        <p14:creationId xmlns:p14="http://schemas.microsoft.com/office/powerpoint/2010/main" val="13118435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0115"/>
                                        </p:tgtEl>
                                        <p:attrNameLst>
                                          <p:attrName>style.visibility</p:attrName>
                                        </p:attrNameLst>
                                      </p:cBhvr>
                                      <p:to>
                                        <p:strVal val="visible"/>
                                      </p:to>
                                    </p:set>
                                    <p:animEffect transition="in" filter="fade">
                                      <p:cBhvr>
                                        <p:cTn id="7" dur="1000"/>
                                        <p:tgtEl>
                                          <p:spTgt spid="90115"/>
                                        </p:tgtEl>
                                      </p:cBhvr>
                                    </p:animEffect>
                                    <p:anim calcmode="lin" valueType="num">
                                      <p:cBhvr>
                                        <p:cTn id="8" dur="1000" fill="hold"/>
                                        <p:tgtEl>
                                          <p:spTgt spid="90115"/>
                                        </p:tgtEl>
                                        <p:attrNameLst>
                                          <p:attrName>ppt_x</p:attrName>
                                        </p:attrNameLst>
                                      </p:cBhvr>
                                      <p:tavLst>
                                        <p:tav tm="0">
                                          <p:val>
                                            <p:strVal val="#ppt_x"/>
                                          </p:val>
                                        </p:tav>
                                        <p:tav tm="100000">
                                          <p:val>
                                            <p:strVal val="#ppt_x"/>
                                          </p:val>
                                        </p:tav>
                                      </p:tavLst>
                                    </p:anim>
                                    <p:anim calcmode="lin" valueType="num">
                                      <p:cBhvr>
                                        <p:cTn id="9" dur="1000" fill="hold"/>
                                        <p:tgtEl>
                                          <p:spTgt spid="901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76911" y="335340"/>
            <a:ext cx="5609228" cy="1569660"/>
          </a:xfrm>
          <a:prstGeom prst="rect">
            <a:avLst/>
          </a:prstGeom>
          <a:noFill/>
        </p:spPr>
        <p:txBody>
          <a:bodyPr wrap="none" lIns="91440" tIns="45720" rIns="91440" bIns="45720">
            <a:spAutoFit/>
          </a:bodyPr>
          <a:lstStyle/>
          <a:p>
            <a:pPr algn="ctr"/>
            <a:r>
              <a:rPr lang="en-US" sz="4800" b="1" spc="50" dirty="0" smtClean="0">
                <a:ln w="13500">
                  <a:solidFill>
                    <a:srgbClr val="4F81BD">
                      <a:shade val="2500"/>
                      <a:alpha val="6500"/>
                    </a:srgbClr>
                  </a:solidFill>
                  <a:prstDash val="solid"/>
                </a:ln>
                <a:effectLst>
                  <a:innerShdw blurRad="50900" dist="38500" dir="13500000">
                    <a:srgbClr val="000000">
                      <a:alpha val="60000"/>
                    </a:srgbClr>
                  </a:innerShdw>
                </a:effectLst>
              </a:rPr>
              <a:t>Design &amp; Complexity</a:t>
            </a:r>
          </a:p>
          <a:p>
            <a:pPr algn="ctr"/>
            <a:r>
              <a:rPr lang="en-US" sz="4800" b="1" spc="50" dirty="0" smtClean="0">
                <a:ln w="13500">
                  <a:solidFill>
                    <a:srgbClr val="4F81BD">
                      <a:shade val="2500"/>
                      <a:alpha val="6500"/>
                    </a:srgbClr>
                  </a:solidFill>
                  <a:prstDash val="solid"/>
                </a:ln>
                <a:effectLst>
                  <a:innerShdw blurRad="50900" dist="38500" dir="13500000">
                    <a:srgbClr val="000000">
                      <a:alpha val="60000"/>
                    </a:srgbClr>
                  </a:innerShdw>
                </a:effectLst>
              </a:rPr>
              <a:t>In Creation</a:t>
            </a:r>
            <a:endParaRPr lang="en-US" sz="4800" b="1" spc="50" dirty="0">
              <a:ln w="13500">
                <a:solidFill>
                  <a:srgbClr val="4F81BD">
                    <a:shade val="2500"/>
                    <a:alpha val="6500"/>
                  </a:srgbClr>
                </a:solidFill>
                <a:prstDash val="solid"/>
              </a:ln>
              <a:effectLst>
                <a:innerShdw blurRad="50900" dist="38500" dir="13500000">
                  <a:srgbClr val="000000">
                    <a:alpha val="60000"/>
                  </a:srgbClr>
                </a:innerShdw>
              </a:effectLst>
            </a:endParaRPr>
          </a:p>
        </p:txBody>
      </p:sp>
      <p:sp>
        <p:nvSpPr>
          <p:cNvPr id="6" name="TextBox 5"/>
          <p:cNvSpPr txBox="1"/>
          <p:nvPr/>
        </p:nvSpPr>
        <p:spPr>
          <a:xfrm>
            <a:off x="1066800" y="1905000"/>
            <a:ext cx="6858000" cy="584775"/>
          </a:xfrm>
          <a:prstGeom prst="rect">
            <a:avLst/>
          </a:prstGeom>
          <a:noFill/>
        </p:spPr>
        <p:txBody>
          <a:bodyPr wrap="square" rtlCol="0">
            <a:spAutoFit/>
          </a:bodyPr>
          <a:lstStyle/>
          <a:p>
            <a:pPr algn="ctr"/>
            <a:r>
              <a:rPr lang="en-US" sz="3200" b="1" i="1" dirty="0" smtClean="0">
                <a:solidFill>
                  <a:srgbClr val="002060"/>
                </a:solidFill>
              </a:rPr>
              <a:t>Human Body</a:t>
            </a:r>
            <a:endParaRPr lang="en-US" sz="3200" b="1" i="1" dirty="0">
              <a:solidFill>
                <a:srgbClr val="002060"/>
              </a:solidFill>
            </a:endParaRPr>
          </a:p>
        </p:txBody>
      </p:sp>
      <p:pic>
        <p:nvPicPr>
          <p:cNvPr id="91138" name="Picture 2" descr="http://images.asia.ru/img/alibaba/photo/50318828/Artificial_Human_Skeleton.jpg"/>
          <p:cNvPicPr>
            <a:picLocks noChangeAspect="1" noChangeArrowheads="1"/>
          </p:cNvPicPr>
          <p:nvPr/>
        </p:nvPicPr>
        <p:blipFill>
          <a:blip r:embed="rId2"/>
          <a:srcRect l="22857" r="25714"/>
          <a:stretch>
            <a:fillRect/>
          </a:stretch>
        </p:blipFill>
        <p:spPr bwMode="auto">
          <a:xfrm>
            <a:off x="762000" y="2057400"/>
            <a:ext cx="2209800" cy="4296833"/>
          </a:xfrm>
          <a:prstGeom prst="roundRect">
            <a:avLst>
              <a:gd name="adj" fmla="val 8594"/>
            </a:avLst>
          </a:prstGeom>
          <a:solidFill>
            <a:srgbClr val="FFFFFF">
              <a:shade val="85000"/>
            </a:srgbClr>
          </a:solidFill>
          <a:ln>
            <a:solidFill>
              <a:srgbClr val="0070C0"/>
            </a:solidFill>
          </a:ln>
          <a:effectLst>
            <a:reflection blurRad="12700" stA="38000" endPos="28000" dist="5000" dir="5400000" sy="-100000" algn="bl" rotWithShape="0"/>
          </a:effectLst>
        </p:spPr>
      </p:pic>
      <p:pic>
        <p:nvPicPr>
          <p:cNvPr id="91140" name="Picture 4" descr="http://www.oum.ox.ac.uk/thezone/animals/life/images/skel_01.jpg"/>
          <p:cNvPicPr>
            <a:picLocks noChangeAspect="1" noChangeArrowheads="1"/>
          </p:cNvPicPr>
          <p:nvPr/>
        </p:nvPicPr>
        <p:blipFill>
          <a:blip r:embed="rId3"/>
          <a:srcRect l="24000" r="20000"/>
          <a:stretch>
            <a:fillRect/>
          </a:stretch>
        </p:blipFill>
        <p:spPr bwMode="auto">
          <a:xfrm>
            <a:off x="6096000" y="1981200"/>
            <a:ext cx="1981200" cy="43515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6334519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1138"/>
                                        </p:tgtEl>
                                        <p:attrNameLst>
                                          <p:attrName>style.visibility</p:attrName>
                                        </p:attrNameLst>
                                      </p:cBhvr>
                                      <p:to>
                                        <p:strVal val="visible"/>
                                      </p:to>
                                    </p:set>
                                    <p:animEffect transition="in" filter="fade">
                                      <p:cBhvr>
                                        <p:cTn id="7" dur="1000"/>
                                        <p:tgtEl>
                                          <p:spTgt spid="91138"/>
                                        </p:tgtEl>
                                      </p:cBhvr>
                                    </p:animEffect>
                                    <p:anim calcmode="lin" valueType="num">
                                      <p:cBhvr>
                                        <p:cTn id="8" dur="1000" fill="hold"/>
                                        <p:tgtEl>
                                          <p:spTgt spid="91138"/>
                                        </p:tgtEl>
                                        <p:attrNameLst>
                                          <p:attrName>ppt_x</p:attrName>
                                        </p:attrNameLst>
                                      </p:cBhvr>
                                      <p:tavLst>
                                        <p:tav tm="0">
                                          <p:val>
                                            <p:strVal val="#ppt_x"/>
                                          </p:val>
                                        </p:tav>
                                        <p:tav tm="100000">
                                          <p:val>
                                            <p:strVal val="#ppt_x"/>
                                          </p:val>
                                        </p:tav>
                                      </p:tavLst>
                                    </p:anim>
                                    <p:anim calcmode="lin" valueType="num">
                                      <p:cBhvr>
                                        <p:cTn id="9" dur="1000" fill="hold"/>
                                        <p:tgtEl>
                                          <p:spTgt spid="9113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1140"/>
                                        </p:tgtEl>
                                        <p:attrNameLst>
                                          <p:attrName>style.visibility</p:attrName>
                                        </p:attrNameLst>
                                      </p:cBhvr>
                                      <p:to>
                                        <p:strVal val="visible"/>
                                      </p:to>
                                    </p:set>
                                    <p:animEffect transition="in" filter="fade">
                                      <p:cBhvr>
                                        <p:cTn id="14" dur="1000"/>
                                        <p:tgtEl>
                                          <p:spTgt spid="91140"/>
                                        </p:tgtEl>
                                      </p:cBhvr>
                                    </p:animEffect>
                                    <p:anim calcmode="lin" valueType="num">
                                      <p:cBhvr>
                                        <p:cTn id="15" dur="1000" fill="hold"/>
                                        <p:tgtEl>
                                          <p:spTgt spid="91140"/>
                                        </p:tgtEl>
                                        <p:attrNameLst>
                                          <p:attrName>ppt_x</p:attrName>
                                        </p:attrNameLst>
                                      </p:cBhvr>
                                      <p:tavLst>
                                        <p:tav tm="0">
                                          <p:val>
                                            <p:strVal val="#ppt_x"/>
                                          </p:val>
                                        </p:tav>
                                        <p:tav tm="100000">
                                          <p:val>
                                            <p:strVal val="#ppt_x"/>
                                          </p:val>
                                        </p:tav>
                                      </p:tavLst>
                                    </p:anim>
                                    <p:anim calcmode="lin" valueType="num">
                                      <p:cBhvr>
                                        <p:cTn id="16" dur="1000" fill="hold"/>
                                        <p:tgtEl>
                                          <p:spTgt spid="911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82172" y="0"/>
            <a:ext cx="5609228" cy="1569660"/>
          </a:xfrm>
          <a:prstGeom prst="rect">
            <a:avLst/>
          </a:prstGeom>
          <a:noFill/>
        </p:spPr>
        <p:txBody>
          <a:bodyPr wrap="none" lIns="91440" tIns="45720" rIns="91440" bIns="45720">
            <a:spAutoFit/>
          </a:bodyPr>
          <a:lstStyle/>
          <a:p>
            <a:pPr algn="ctr"/>
            <a:r>
              <a:rPr lang="en-US" sz="4800" b="1" spc="50" dirty="0" smtClean="0">
                <a:ln w="13500">
                  <a:solidFill>
                    <a:srgbClr val="4F81BD">
                      <a:shade val="2500"/>
                      <a:alpha val="6500"/>
                    </a:srgbClr>
                  </a:solidFill>
                  <a:prstDash val="solid"/>
                </a:ln>
                <a:effectLst>
                  <a:innerShdw blurRad="50900" dist="38500" dir="13500000">
                    <a:srgbClr val="000000">
                      <a:alpha val="60000"/>
                    </a:srgbClr>
                  </a:innerShdw>
                </a:effectLst>
              </a:rPr>
              <a:t>Design &amp; Complexity</a:t>
            </a:r>
          </a:p>
          <a:p>
            <a:pPr algn="ctr"/>
            <a:r>
              <a:rPr lang="en-US" sz="4800" b="1" spc="50" dirty="0" smtClean="0">
                <a:ln w="13500">
                  <a:solidFill>
                    <a:srgbClr val="4F81BD">
                      <a:shade val="2500"/>
                      <a:alpha val="6500"/>
                    </a:srgbClr>
                  </a:solidFill>
                  <a:prstDash val="solid"/>
                </a:ln>
                <a:effectLst>
                  <a:innerShdw blurRad="50900" dist="38500" dir="13500000">
                    <a:srgbClr val="000000">
                      <a:alpha val="60000"/>
                    </a:srgbClr>
                  </a:innerShdw>
                </a:effectLst>
              </a:rPr>
              <a:t>In Creation</a:t>
            </a:r>
            <a:endParaRPr lang="en-US" sz="4800" b="1" spc="50" dirty="0">
              <a:ln w="13500">
                <a:solidFill>
                  <a:srgbClr val="4F81BD">
                    <a:shade val="2500"/>
                    <a:alpha val="6500"/>
                  </a:srgbClr>
                </a:solidFill>
                <a:prstDash val="solid"/>
              </a:ln>
              <a:effectLst>
                <a:innerShdw blurRad="50900" dist="38500" dir="13500000">
                  <a:srgbClr val="000000">
                    <a:alpha val="60000"/>
                  </a:srgbClr>
                </a:innerShdw>
              </a:effectLst>
            </a:endParaRPr>
          </a:p>
        </p:txBody>
      </p:sp>
      <p:sp>
        <p:nvSpPr>
          <p:cNvPr id="6" name="TextBox 5"/>
          <p:cNvSpPr txBox="1"/>
          <p:nvPr/>
        </p:nvSpPr>
        <p:spPr>
          <a:xfrm>
            <a:off x="1066800" y="1905000"/>
            <a:ext cx="6858000" cy="584775"/>
          </a:xfrm>
          <a:prstGeom prst="rect">
            <a:avLst/>
          </a:prstGeom>
          <a:noFill/>
        </p:spPr>
        <p:txBody>
          <a:bodyPr wrap="square" rtlCol="0">
            <a:spAutoFit/>
          </a:bodyPr>
          <a:lstStyle/>
          <a:p>
            <a:pPr algn="ctr"/>
            <a:r>
              <a:rPr lang="en-US" sz="3200" b="1" i="1" dirty="0" smtClean="0">
                <a:solidFill>
                  <a:srgbClr val="002060"/>
                </a:solidFill>
              </a:rPr>
              <a:t>Human Body</a:t>
            </a:r>
            <a:endParaRPr lang="en-US" sz="3200" b="1" i="1" dirty="0">
              <a:solidFill>
                <a:srgbClr val="002060"/>
              </a:solidFill>
            </a:endParaRPr>
          </a:p>
        </p:txBody>
      </p:sp>
      <p:pic>
        <p:nvPicPr>
          <p:cNvPr id="94210" name="Picture 2" descr="http://farm1.static.flickr.com/174/405033324_0378f09f90.jpg?v=0"/>
          <p:cNvPicPr>
            <a:picLocks noChangeAspect="1" noChangeArrowheads="1"/>
          </p:cNvPicPr>
          <p:nvPr/>
        </p:nvPicPr>
        <p:blipFill>
          <a:blip r:embed="rId2"/>
          <a:srcRect/>
          <a:stretch>
            <a:fillRect/>
          </a:stretch>
        </p:blipFill>
        <p:spPr bwMode="auto">
          <a:xfrm>
            <a:off x="228600" y="2590800"/>
            <a:ext cx="4535714" cy="3048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4214" name="Picture 6" descr="http://www.mjsdc.biz/big_nervous_system.jpg"/>
          <p:cNvPicPr>
            <a:picLocks noChangeAspect="1" noChangeArrowheads="1"/>
          </p:cNvPicPr>
          <p:nvPr/>
        </p:nvPicPr>
        <p:blipFill>
          <a:blip r:embed="rId3"/>
          <a:srcRect/>
          <a:stretch>
            <a:fillRect/>
          </a:stretch>
        </p:blipFill>
        <p:spPr bwMode="auto">
          <a:xfrm>
            <a:off x="5817358" y="1905000"/>
            <a:ext cx="3326642" cy="4572000"/>
          </a:xfrm>
          <a:prstGeom prst="roundRect">
            <a:avLst>
              <a:gd name="adj" fmla="val 8594"/>
            </a:avLst>
          </a:prstGeom>
          <a:solidFill>
            <a:srgbClr val="FFFFFF">
              <a:shade val="85000"/>
            </a:srgbClr>
          </a:solidFill>
          <a:ln>
            <a:solidFill>
              <a:srgbClr val="0070C0"/>
            </a:solidFill>
          </a:ln>
          <a:effectLst>
            <a:reflection blurRad="12700" stA="38000" endPos="28000" dist="5000" dir="5400000" sy="-100000" algn="bl" rotWithShape="0"/>
          </a:effectLst>
        </p:spPr>
      </p:pic>
    </p:spTree>
    <p:extLst>
      <p:ext uri="{BB962C8B-B14F-4D97-AF65-F5344CB8AC3E}">
        <p14:creationId xmlns:p14="http://schemas.microsoft.com/office/powerpoint/2010/main" val="5351287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4210"/>
                                        </p:tgtEl>
                                        <p:attrNameLst>
                                          <p:attrName>style.visibility</p:attrName>
                                        </p:attrNameLst>
                                      </p:cBhvr>
                                      <p:to>
                                        <p:strVal val="visible"/>
                                      </p:to>
                                    </p:set>
                                    <p:animEffect transition="in" filter="fade">
                                      <p:cBhvr>
                                        <p:cTn id="7" dur="1000"/>
                                        <p:tgtEl>
                                          <p:spTgt spid="94210"/>
                                        </p:tgtEl>
                                      </p:cBhvr>
                                    </p:animEffect>
                                    <p:anim calcmode="lin" valueType="num">
                                      <p:cBhvr>
                                        <p:cTn id="8" dur="1000" fill="hold"/>
                                        <p:tgtEl>
                                          <p:spTgt spid="94210"/>
                                        </p:tgtEl>
                                        <p:attrNameLst>
                                          <p:attrName>ppt_x</p:attrName>
                                        </p:attrNameLst>
                                      </p:cBhvr>
                                      <p:tavLst>
                                        <p:tav tm="0">
                                          <p:val>
                                            <p:strVal val="#ppt_x"/>
                                          </p:val>
                                        </p:tav>
                                        <p:tav tm="100000">
                                          <p:val>
                                            <p:strVal val="#ppt_x"/>
                                          </p:val>
                                        </p:tav>
                                      </p:tavLst>
                                    </p:anim>
                                    <p:anim calcmode="lin" valueType="num">
                                      <p:cBhvr>
                                        <p:cTn id="9" dur="1000" fill="hold"/>
                                        <p:tgtEl>
                                          <p:spTgt spid="942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4214"/>
                                        </p:tgtEl>
                                        <p:attrNameLst>
                                          <p:attrName>style.visibility</p:attrName>
                                        </p:attrNameLst>
                                      </p:cBhvr>
                                      <p:to>
                                        <p:strVal val="visible"/>
                                      </p:to>
                                    </p:set>
                                    <p:animEffect transition="in" filter="fade">
                                      <p:cBhvr>
                                        <p:cTn id="14" dur="1000"/>
                                        <p:tgtEl>
                                          <p:spTgt spid="94214"/>
                                        </p:tgtEl>
                                      </p:cBhvr>
                                    </p:animEffect>
                                    <p:anim calcmode="lin" valueType="num">
                                      <p:cBhvr>
                                        <p:cTn id="15" dur="1000" fill="hold"/>
                                        <p:tgtEl>
                                          <p:spTgt spid="94214"/>
                                        </p:tgtEl>
                                        <p:attrNameLst>
                                          <p:attrName>ppt_x</p:attrName>
                                        </p:attrNameLst>
                                      </p:cBhvr>
                                      <p:tavLst>
                                        <p:tav tm="0">
                                          <p:val>
                                            <p:strVal val="#ppt_x"/>
                                          </p:val>
                                        </p:tav>
                                        <p:tav tm="100000">
                                          <p:val>
                                            <p:strVal val="#ppt_x"/>
                                          </p:val>
                                        </p:tav>
                                      </p:tavLst>
                                    </p:anim>
                                    <p:anim calcmode="lin" valueType="num">
                                      <p:cBhvr>
                                        <p:cTn id="16" dur="1000" fill="hold"/>
                                        <p:tgtEl>
                                          <p:spTgt spid="942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82172" y="0"/>
            <a:ext cx="5609228" cy="1569660"/>
          </a:xfrm>
          <a:prstGeom prst="rect">
            <a:avLst/>
          </a:prstGeom>
          <a:noFill/>
        </p:spPr>
        <p:txBody>
          <a:bodyPr wrap="none" lIns="91440" tIns="45720" rIns="91440" bIns="45720">
            <a:spAutoFit/>
          </a:bodyPr>
          <a:lstStyle/>
          <a:p>
            <a:pPr algn="ctr"/>
            <a:r>
              <a:rPr lang="en-US" sz="4800" b="1" spc="50" dirty="0" smtClean="0">
                <a:ln w="13500">
                  <a:solidFill>
                    <a:srgbClr val="4F81BD">
                      <a:shade val="2500"/>
                      <a:alpha val="6500"/>
                    </a:srgbClr>
                  </a:solidFill>
                  <a:prstDash val="solid"/>
                </a:ln>
                <a:effectLst>
                  <a:innerShdw blurRad="50900" dist="38500" dir="13500000">
                    <a:srgbClr val="000000">
                      <a:alpha val="60000"/>
                    </a:srgbClr>
                  </a:innerShdw>
                </a:effectLst>
              </a:rPr>
              <a:t>Design &amp; Complexity</a:t>
            </a:r>
          </a:p>
          <a:p>
            <a:pPr algn="ctr"/>
            <a:r>
              <a:rPr lang="en-US" sz="4800" b="1" spc="50" dirty="0" smtClean="0">
                <a:ln w="13500">
                  <a:solidFill>
                    <a:srgbClr val="4F81BD">
                      <a:shade val="2500"/>
                      <a:alpha val="6500"/>
                    </a:srgbClr>
                  </a:solidFill>
                  <a:prstDash val="solid"/>
                </a:ln>
                <a:effectLst>
                  <a:innerShdw blurRad="50900" dist="38500" dir="13500000">
                    <a:srgbClr val="000000">
                      <a:alpha val="60000"/>
                    </a:srgbClr>
                  </a:innerShdw>
                </a:effectLst>
              </a:rPr>
              <a:t>In Creation</a:t>
            </a:r>
            <a:endParaRPr lang="en-US" sz="4800" b="1" spc="50" dirty="0">
              <a:ln w="13500">
                <a:solidFill>
                  <a:srgbClr val="4F81BD">
                    <a:shade val="2500"/>
                    <a:alpha val="6500"/>
                  </a:srgbClr>
                </a:solidFill>
                <a:prstDash val="solid"/>
              </a:ln>
              <a:effectLst>
                <a:innerShdw blurRad="50900" dist="38500" dir="13500000">
                  <a:srgbClr val="000000">
                    <a:alpha val="60000"/>
                  </a:srgbClr>
                </a:innerShdw>
              </a:effectLst>
            </a:endParaRPr>
          </a:p>
        </p:txBody>
      </p:sp>
      <p:sp>
        <p:nvSpPr>
          <p:cNvPr id="6" name="TextBox 5"/>
          <p:cNvSpPr txBox="1"/>
          <p:nvPr/>
        </p:nvSpPr>
        <p:spPr>
          <a:xfrm>
            <a:off x="1066800" y="1905000"/>
            <a:ext cx="6858000" cy="584775"/>
          </a:xfrm>
          <a:prstGeom prst="rect">
            <a:avLst/>
          </a:prstGeom>
          <a:noFill/>
        </p:spPr>
        <p:txBody>
          <a:bodyPr wrap="square" rtlCol="0">
            <a:spAutoFit/>
          </a:bodyPr>
          <a:lstStyle/>
          <a:p>
            <a:pPr algn="ctr"/>
            <a:r>
              <a:rPr lang="en-US" sz="3200" b="1" i="1" dirty="0" smtClean="0">
                <a:solidFill>
                  <a:srgbClr val="002060"/>
                </a:solidFill>
              </a:rPr>
              <a:t>Human Body</a:t>
            </a:r>
            <a:endParaRPr lang="en-US" sz="3200" b="1" i="1" dirty="0">
              <a:solidFill>
                <a:srgbClr val="002060"/>
              </a:solidFill>
            </a:endParaRPr>
          </a:p>
        </p:txBody>
      </p:sp>
      <p:pic>
        <p:nvPicPr>
          <p:cNvPr id="92164" name="Picture 4" descr="http://radio.weblogs.com/0101170/images/water/watertreatment.jpg"/>
          <p:cNvPicPr>
            <a:picLocks noChangeAspect="1" noChangeArrowheads="1"/>
          </p:cNvPicPr>
          <p:nvPr/>
        </p:nvPicPr>
        <p:blipFill>
          <a:blip r:embed="rId2"/>
          <a:srcRect/>
          <a:stretch>
            <a:fillRect/>
          </a:stretch>
        </p:blipFill>
        <p:spPr bwMode="auto">
          <a:xfrm>
            <a:off x="381000" y="2590800"/>
            <a:ext cx="2971800" cy="3716774"/>
          </a:xfrm>
          <a:prstGeom prst="rect">
            <a:avLst/>
          </a:prstGeom>
          <a:noFill/>
          <a:ln>
            <a:solidFill>
              <a:srgbClr val="0070C0"/>
            </a:solidFill>
          </a:ln>
        </p:spPr>
      </p:pic>
      <p:pic>
        <p:nvPicPr>
          <p:cNvPr id="92166" name="Picture 6" descr="http://www.udel.edu/PR/UDaily/2007/oct/Circulatorysystemlg.jpg"/>
          <p:cNvPicPr>
            <a:picLocks noChangeAspect="1" noChangeArrowheads="1"/>
          </p:cNvPicPr>
          <p:nvPr/>
        </p:nvPicPr>
        <p:blipFill>
          <a:blip r:embed="rId3"/>
          <a:srcRect/>
          <a:stretch>
            <a:fillRect/>
          </a:stretch>
        </p:blipFill>
        <p:spPr bwMode="auto">
          <a:xfrm>
            <a:off x="5791200" y="1752600"/>
            <a:ext cx="2819400" cy="4812734"/>
          </a:xfrm>
          <a:prstGeom prst="rect">
            <a:avLst/>
          </a:prstGeom>
          <a:noFill/>
          <a:ln>
            <a:solidFill>
              <a:srgbClr val="0070C0"/>
            </a:solidFill>
          </a:ln>
        </p:spPr>
      </p:pic>
    </p:spTree>
    <p:extLst>
      <p:ext uri="{BB962C8B-B14F-4D97-AF65-F5344CB8AC3E}">
        <p14:creationId xmlns:p14="http://schemas.microsoft.com/office/powerpoint/2010/main" val="37055651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2164"/>
                                        </p:tgtEl>
                                        <p:attrNameLst>
                                          <p:attrName>style.visibility</p:attrName>
                                        </p:attrNameLst>
                                      </p:cBhvr>
                                      <p:to>
                                        <p:strVal val="visible"/>
                                      </p:to>
                                    </p:set>
                                    <p:animEffect transition="in" filter="fade">
                                      <p:cBhvr>
                                        <p:cTn id="7" dur="1000"/>
                                        <p:tgtEl>
                                          <p:spTgt spid="92164"/>
                                        </p:tgtEl>
                                      </p:cBhvr>
                                    </p:animEffect>
                                    <p:anim calcmode="lin" valueType="num">
                                      <p:cBhvr>
                                        <p:cTn id="8" dur="1000" fill="hold"/>
                                        <p:tgtEl>
                                          <p:spTgt spid="92164"/>
                                        </p:tgtEl>
                                        <p:attrNameLst>
                                          <p:attrName>ppt_x</p:attrName>
                                        </p:attrNameLst>
                                      </p:cBhvr>
                                      <p:tavLst>
                                        <p:tav tm="0">
                                          <p:val>
                                            <p:strVal val="#ppt_x"/>
                                          </p:val>
                                        </p:tav>
                                        <p:tav tm="100000">
                                          <p:val>
                                            <p:strVal val="#ppt_x"/>
                                          </p:val>
                                        </p:tav>
                                      </p:tavLst>
                                    </p:anim>
                                    <p:anim calcmode="lin" valueType="num">
                                      <p:cBhvr>
                                        <p:cTn id="9" dur="1000" fill="hold"/>
                                        <p:tgtEl>
                                          <p:spTgt spid="9216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2166"/>
                                        </p:tgtEl>
                                        <p:attrNameLst>
                                          <p:attrName>style.visibility</p:attrName>
                                        </p:attrNameLst>
                                      </p:cBhvr>
                                      <p:to>
                                        <p:strVal val="visible"/>
                                      </p:to>
                                    </p:set>
                                    <p:animEffect transition="in" filter="fade">
                                      <p:cBhvr>
                                        <p:cTn id="14" dur="1000"/>
                                        <p:tgtEl>
                                          <p:spTgt spid="92166"/>
                                        </p:tgtEl>
                                      </p:cBhvr>
                                    </p:animEffect>
                                    <p:anim calcmode="lin" valueType="num">
                                      <p:cBhvr>
                                        <p:cTn id="15" dur="1000" fill="hold"/>
                                        <p:tgtEl>
                                          <p:spTgt spid="92166"/>
                                        </p:tgtEl>
                                        <p:attrNameLst>
                                          <p:attrName>ppt_x</p:attrName>
                                        </p:attrNameLst>
                                      </p:cBhvr>
                                      <p:tavLst>
                                        <p:tav tm="0">
                                          <p:val>
                                            <p:strVal val="#ppt_x"/>
                                          </p:val>
                                        </p:tav>
                                        <p:tav tm="100000">
                                          <p:val>
                                            <p:strVal val="#ppt_x"/>
                                          </p:val>
                                        </p:tav>
                                      </p:tavLst>
                                    </p:anim>
                                    <p:anim calcmode="lin" valueType="num">
                                      <p:cBhvr>
                                        <p:cTn id="16" dur="1000" fill="hold"/>
                                        <p:tgtEl>
                                          <p:spTgt spid="9216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82172" y="0"/>
            <a:ext cx="5609228" cy="1569660"/>
          </a:xfrm>
          <a:prstGeom prst="rect">
            <a:avLst/>
          </a:prstGeom>
          <a:noFill/>
        </p:spPr>
        <p:txBody>
          <a:bodyPr wrap="none" lIns="91440" tIns="45720" rIns="91440" bIns="45720">
            <a:spAutoFit/>
          </a:bodyPr>
          <a:lstStyle/>
          <a:p>
            <a:pPr algn="ctr"/>
            <a:r>
              <a:rPr lang="en-US" sz="4800" b="1" spc="50" dirty="0" smtClean="0">
                <a:ln w="13500">
                  <a:solidFill>
                    <a:srgbClr val="4F81BD">
                      <a:shade val="2500"/>
                      <a:alpha val="6500"/>
                    </a:srgbClr>
                  </a:solidFill>
                  <a:prstDash val="solid"/>
                </a:ln>
                <a:effectLst>
                  <a:innerShdw blurRad="50900" dist="38500" dir="13500000">
                    <a:srgbClr val="000000">
                      <a:alpha val="60000"/>
                    </a:srgbClr>
                  </a:innerShdw>
                </a:effectLst>
              </a:rPr>
              <a:t>Design &amp; Complexity</a:t>
            </a:r>
          </a:p>
          <a:p>
            <a:pPr algn="ctr"/>
            <a:r>
              <a:rPr lang="en-US" sz="4800" b="1" spc="50" dirty="0" smtClean="0">
                <a:ln w="13500">
                  <a:solidFill>
                    <a:srgbClr val="4F81BD">
                      <a:shade val="2500"/>
                      <a:alpha val="6500"/>
                    </a:srgbClr>
                  </a:solidFill>
                  <a:prstDash val="solid"/>
                </a:ln>
                <a:effectLst>
                  <a:innerShdw blurRad="50900" dist="38500" dir="13500000">
                    <a:srgbClr val="000000">
                      <a:alpha val="60000"/>
                    </a:srgbClr>
                  </a:innerShdw>
                </a:effectLst>
              </a:rPr>
              <a:t>In Creation</a:t>
            </a:r>
            <a:endParaRPr lang="en-US" sz="4800" b="1" spc="50" dirty="0">
              <a:ln w="13500">
                <a:solidFill>
                  <a:srgbClr val="4F81BD">
                    <a:shade val="2500"/>
                    <a:alpha val="6500"/>
                  </a:srgbClr>
                </a:solidFill>
                <a:prstDash val="solid"/>
              </a:ln>
              <a:effectLst>
                <a:innerShdw blurRad="50900" dist="38500" dir="13500000">
                  <a:srgbClr val="000000">
                    <a:alpha val="60000"/>
                  </a:srgbClr>
                </a:innerShdw>
              </a:effectLst>
            </a:endParaRPr>
          </a:p>
        </p:txBody>
      </p:sp>
      <p:sp>
        <p:nvSpPr>
          <p:cNvPr id="6" name="TextBox 5"/>
          <p:cNvSpPr txBox="1"/>
          <p:nvPr/>
        </p:nvSpPr>
        <p:spPr>
          <a:xfrm>
            <a:off x="1066800" y="1905000"/>
            <a:ext cx="6858000" cy="584775"/>
          </a:xfrm>
          <a:prstGeom prst="rect">
            <a:avLst/>
          </a:prstGeom>
          <a:noFill/>
        </p:spPr>
        <p:txBody>
          <a:bodyPr wrap="square" rtlCol="0">
            <a:spAutoFit/>
          </a:bodyPr>
          <a:lstStyle/>
          <a:p>
            <a:pPr algn="ctr"/>
            <a:r>
              <a:rPr lang="en-US" sz="3200" b="1" i="1" dirty="0" smtClean="0">
                <a:solidFill>
                  <a:srgbClr val="002060"/>
                </a:solidFill>
              </a:rPr>
              <a:t>Human Body</a:t>
            </a:r>
            <a:endParaRPr lang="en-US" sz="3200" b="1" i="1" dirty="0">
              <a:solidFill>
                <a:srgbClr val="002060"/>
              </a:solidFill>
            </a:endParaRPr>
          </a:p>
        </p:txBody>
      </p:sp>
      <p:pic>
        <p:nvPicPr>
          <p:cNvPr id="7" name="Picture 4" descr="http://www.maximsign.com/3d.links/robot_hand.jpg"/>
          <p:cNvPicPr>
            <a:picLocks noChangeAspect="1" noChangeArrowheads="1"/>
          </p:cNvPicPr>
          <p:nvPr/>
        </p:nvPicPr>
        <p:blipFill>
          <a:blip r:embed="rId2"/>
          <a:srcRect/>
          <a:stretch>
            <a:fillRect/>
          </a:stretch>
        </p:blipFill>
        <p:spPr bwMode="auto">
          <a:xfrm rot="5400000">
            <a:off x="-765500" y="2899100"/>
            <a:ext cx="4960000" cy="2362200"/>
          </a:xfrm>
          <a:prstGeom prst="roundRect">
            <a:avLst>
              <a:gd name="adj" fmla="val 8594"/>
            </a:avLst>
          </a:prstGeom>
          <a:solidFill>
            <a:srgbClr val="FFFFFF">
              <a:shade val="85000"/>
            </a:srgbClr>
          </a:solidFill>
          <a:ln>
            <a:solidFill>
              <a:srgbClr val="0070C0"/>
            </a:solidFill>
          </a:ln>
          <a:effectLst>
            <a:reflection blurRad="12700" stA="38000" endPos="28000" dist="5000" dir="5400000" sy="-100000" algn="bl" rotWithShape="0"/>
          </a:effectLst>
        </p:spPr>
      </p:pic>
      <p:pic>
        <p:nvPicPr>
          <p:cNvPr id="95236" name="Picture 4" descr="http://upload.wikimedia.org/wikipedia/commons/7/76/Human_Hand.JPG"/>
          <p:cNvPicPr>
            <a:picLocks noChangeAspect="1" noChangeArrowheads="1"/>
          </p:cNvPicPr>
          <p:nvPr/>
        </p:nvPicPr>
        <p:blipFill>
          <a:blip r:embed="rId3" cstate="print"/>
          <a:srcRect/>
          <a:stretch>
            <a:fillRect/>
          </a:stretch>
        </p:blipFill>
        <p:spPr bwMode="auto">
          <a:xfrm>
            <a:off x="4495800" y="2743200"/>
            <a:ext cx="3838575" cy="2877589"/>
          </a:xfrm>
          <a:prstGeom prst="roundRect">
            <a:avLst>
              <a:gd name="adj" fmla="val 8594"/>
            </a:avLst>
          </a:prstGeom>
          <a:solidFill>
            <a:srgbClr val="FFFFFF">
              <a:shade val="85000"/>
            </a:srgbClr>
          </a:solidFill>
          <a:ln>
            <a:solidFill>
              <a:srgbClr val="0070C0"/>
            </a:solidFill>
          </a:ln>
          <a:effectLst>
            <a:reflection blurRad="12700" stA="38000" endPos="28000" dist="5000" dir="5400000" sy="-100000" algn="bl" rotWithShape="0"/>
          </a:effectLst>
        </p:spPr>
      </p:pic>
    </p:spTree>
    <p:extLst>
      <p:ext uri="{BB962C8B-B14F-4D97-AF65-F5344CB8AC3E}">
        <p14:creationId xmlns:p14="http://schemas.microsoft.com/office/powerpoint/2010/main" val="30903810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5236"/>
                                        </p:tgtEl>
                                        <p:attrNameLst>
                                          <p:attrName>style.visibility</p:attrName>
                                        </p:attrNameLst>
                                      </p:cBhvr>
                                      <p:to>
                                        <p:strVal val="visible"/>
                                      </p:to>
                                    </p:set>
                                    <p:animEffect transition="in" filter="fade">
                                      <p:cBhvr>
                                        <p:cTn id="14" dur="1000"/>
                                        <p:tgtEl>
                                          <p:spTgt spid="95236"/>
                                        </p:tgtEl>
                                      </p:cBhvr>
                                    </p:animEffect>
                                    <p:anim calcmode="lin" valueType="num">
                                      <p:cBhvr>
                                        <p:cTn id="15" dur="1000" fill="hold"/>
                                        <p:tgtEl>
                                          <p:spTgt spid="95236"/>
                                        </p:tgtEl>
                                        <p:attrNameLst>
                                          <p:attrName>ppt_x</p:attrName>
                                        </p:attrNameLst>
                                      </p:cBhvr>
                                      <p:tavLst>
                                        <p:tav tm="0">
                                          <p:val>
                                            <p:strVal val="#ppt_x"/>
                                          </p:val>
                                        </p:tav>
                                        <p:tav tm="100000">
                                          <p:val>
                                            <p:strVal val="#ppt_x"/>
                                          </p:val>
                                        </p:tav>
                                      </p:tavLst>
                                    </p:anim>
                                    <p:anim calcmode="lin" valueType="num">
                                      <p:cBhvr>
                                        <p:cTn id="16" dur="1000" fill="hold"/>
                                        <p:tgtEl>
                                          <p:spTgt spid="952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janiczek.com/wp-content/uploads/Evidenc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520" y="0"/>
            <a:ext cx="4773864" cy="298366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985382" y="311219"/>
            <a:ext cx="2719014"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rPr>
              <a:t>For Faith</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endParaRPr>
          </a:p>
        </p:txBody>
      </p:sp>
      <p:sp>
        <p:nvSpPr>
          <p:cNvPr id="8" name="Rectangle 7"/>
          <p:cNvSpPr/>
          <p:nvPr/>
        </p:nvSpPr>
        <p:spPr>
          <a:xfrm>
            <a:off x="630195" y="1822861"/>
            <a:ext cx="7747685" cy="769441"/>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4400" b="1" i="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rPr>
              <a:t>Evidence for God (Part 1)</a:t>
            </a:r>
            <a:endParaRPr lang="en-US" sz="4400" b="1" i="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endParaRPr>
          </a:p>
        </p:txBody>
      </p:sp>
      <p:sp>
        <p:nvSpPr>
          <p:cNvPr id="2" name="TextBox 1"/>
          <p:cNvSpPr txBox="1"/>
          <p:nvPr/>
        </p:nvSpPr>
        <p:spPr>
          <a:xfrm>
            <a:off x="716692" y="3284084"/>
            <a:ext cx="8019535" cy="2262158"/>
          </a:xfrm>
          <a:prstGeom prst="rect">
            <a:avLst/>
          </a:prstGeom>
          <a:noFill/>
        </p:spPr>
        <p:txBody>
          <a:bodyPr wrap="square" rtlCol="0">
            <a:spAutoFit/>
          </a:bodyPr>
          <a:lstStyle/>
          <a:p>
            <a:pPr marL="400050" indent="-400050">
              <a:buFont typeface="+mj-lt"/>
              <a:buAutoNum type="romanUcPeriod"/>
            </a:pPr>
            <a:r>
              <a:rPr lang="en-US" sz="4000" b="1" dirty="0" smtClean="0">
                <a:latin typeface="Baskerville Old Face" panose="02020602080505020303" pitchFamily="18" charset="0"/>
              </a:rPr>
              <a:t>Passages that Argue From Creation</a:t>
            </a:r>
          </a:p>
          <a:p>
            <a:pPr marL="400050" indent="-400050">
              <a:buFont typeface="+mj-lt"/>
              <a:buAutoNum type="romanUcPeriod"/>
            </a:pPr>
            <a:endParaRPr lang="en-US" sz="1050" b="1" dirty="0" smtClean="0">
              <a:latin typeface="Baskerville Old Face" panose="02020602080505020303" pitchFamily="18" charset="0"/>
            </a:endParaRPr>
          </a:p>
          <a:p>
            <a:pPr marL="400050" indent="-400050">
              <a:buFont typeface="+mj-lt"/>
              <a:buAutoNum type="romanUcPeriod"/>
            </a:pPr>
            <a:r>
              <a:rPr lang="en-US" sz="4000" b="1" dirty="0" smtClean="0">
                <a:latin typeface="Baskerville Old Face" panose="02020602080505020303" pitchFamily="18" charset="0"/>
              </a:rPr>
              <a:t> Argument for a Cause</a:t>
            </a:r>
          </a:p>
          <a:p>
            <a:pPr marL="400050" indent="-400050">
              <a:buFont typeface="+mj-lt"/>
              <a:buAutoNum type="romanUcPeriod"/>
            </a:pPr>
            <a:endParaRPr lang="en-US" sz="1050" b="1" dirty="0" smtClean="0">
              <a:latin typeface="Baskerville Old Face" panose="02020602080505020303" pitchFamily="18" charset="0"/>
            </a:endParaRPr>
          </a:p>
          <a:p>
            <a:pPr marL="400050" indent="-400050">
              <a:buFont typeface="+mj-lt"/>
              <a:buAutoNum type="romanUcPeriod"/>
            </a:pPr>
            <a:r>
              <a:rPr lang="en-US" sz="4000" b="1" dirty="0">
                <a:latin typeface="Baskerville Old Face" panose="02020602080505020303" pitchFamily="18" charset="0"/>
              </a:rPr>
              <a:t> </a:t>
            </a:r>
            <a:r>
              <a:rPr lang="en-US" sz="4000" b="1" dirty="0" smtClean="0">
                <a:latin typeface="Baskerville Old Face" panose="02020602080505020303" pitchFamily="18" charset="0"/>
              </a:rPr>
              <a:t>Argument for a Designer</a:t>
            </a:r>
            <a:endParaRPr lang="en-US" sz="4000" b="1" dirty="0">
              <a:latin typeface="Baskerville Old Face" panose="02020602080505020303" pitchFamily="18" charset="0"/>
            </a:endParaRPr>
          </a:p>
        </p:txBody>
      </p:sp>
    </p:spTree>
    <p:extLst>
      <p:ext uri="{BB962C8B-B14F-4D97-AF65-F5344CB8AC3E}">
        <p14:creationId xmlns:p14="http://schemas.microsoft.com/office/powerpoint/2010/main" val="10253853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1553</TotalTime>
  <Words>2138</Words>
  <Application>Microsoft Office PowerPoint</Application>
  <PresentationFormat>On-screen Show (4:3)</PresentationFormat>
  <Paragraphs>302</Paragraphs>
  <Slides>49</Slides>
  <Notes>0</Notes>
  <HiddenSlides>0</HiddenSlides>
  <MMClips>0</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49</vt:i4>
      </vt:variant>
    </vt:vector>
  </HeadingPairs>
  <TitlesOfParts>
    <vt:vector size="63" baseType="lpstr">
      <vt:lpstr>Segoe Script</vt:lpstr>
      <vt:lpstr>Arial</vt:lpstr>
      <vt:lpstr>Baskerville Old Face</vt:lpstr>
      <vt:lpstr>Times New Roman</vt:lpstr>
      <vt:lpstr>Lucida Console</vt:lpstr>
      <vt:lpstr>Calibri Light</vt:lpstr>
      <vt:lpstr>Arial Narrow</vt:lpstr>
      <vt:lpstr>Calibri</vt:lpstr>
      <vt:lpstr>Arial Rounded MT Bold</vt:lpstr>
      <vt:lpstr>Wingdings</vt:lpstr>
      <vt:lpstr>Office Theme</vt:lpstr>
      <vt:lpstr>2_Office Theme</vt:lpstr>
      <vt:lpstr>1_Office Theme</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23</cp:revision>
  <cp:lastPrinted>2015-11-15T21:22:00Z</cp:lastPrinted>
  <dcterms:created xsi:type="dcterms:W3CDTF">2015-11-09T14:41:00Z</dcterms:created>
  <dcterms:modified xsi:type="dcterms:W3CDTF">2015-11-16T03:31:58Z</dcterms:modified>
</cp:coreProperties>
</file>