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20" r:id="rId4"/>
    <p:sldMasterId id="2147483732" r:id="rId5"/>
    <p:sldMasterId id="2147483745" r:id="rId6"/>
    <p:sldMasterId id="2147483748" r:id="rId7"/>
    <p:sldMasterId id="2147483750" r:id="rId8"/>
  </p:sldMasterIdLst>
  <p:notesMasterIdLst>
    <p:notesMasterId r:id="rId60"/>
  </p:notesMasterIdLst>
  <p:handoutMasterIdLst>
    <p:handoutMasterId r:id="rId61"/>
  </p:handoutMasterIdLst>
  <p:sldIdLst>
    <p:sldId id="273" r:id="rId9"/>
    <p:sldId id="276" r:id="rId10"/>
    <p:sldId id="304" r:id="rId11"/>
    <p:sldId id="284" r:id="rId12"/>
    <p:sldId id="329" r:id="rId13"/>
    <p:sldId id="319" r:id="rId14"/>
    <p:sldId id="449" r:id="rId15"/>
    <p:sldId id="406" r:id="rId16"/>
    <p:sldId id="451" r:id="rId17"/>
    <p:sldId id="262" r:id="rId18"/>
    <p:sldId id="481" r:id="rId19"/>
    <p:sldId id="483" r:id="rId20"/>
    <p:sldId id="484" r:id="rId21"/>
    <p:sldId id="485" r:id="rId22"/>
    <p:sldId id="486" r:id="rId23"/>
    <p:sldId id="452" r:id="rId24"/>
    <p:sldId id="405" r:id="rId25"/>
    <p:sldId id="488" r:id="rId26"/>
    <p:sldId id="503" r:id="rId27"/>
    <p:sldId id="505" r:id="rId28"/>
    <p:sldId id="506" r:id="rId29"/>
    <p:sldId id="510" r:id="rId30"/>
    <p:sldId id="504" r:id="rId31"/>
    <p:sldId id="490" r:id="rId32"/>
    <p:sldId id="491" r:id="rId33"/>
    <p:sldId id="492" r:id="rId34"/>
    <p:sldId id="493" r:id="rId35"/>
    <p:sldId id="494" r:id="rId36"/>
    <p:sldId id="495" r:id="rId37"/>
    <p:sldId id="496" r:id="rId38"/>
    <p:sldId id="497" r:id="rId39"/>
    <p:sldId id="498" r:id="rId40"/>
    <p:sldId id="499" r:id="rId41"/>
    <p:sldId id="500" r:id="rId42"/>
    <p:sldId id="502" r:id="rId43"/>
    <p:sldId id="507" r:id="rId44"/>
    <p:sldId id="509" r:id="rId45"/>
    <p:sldId id="475" r:id="rId46"/>
    <p:sldId id="511" r:id="rId47"/>
    <p:sldId id="478" r:id="rId48"/>
    <p:sldId id="512" r:id="rId49"/>
    <p:sldId id="513" r:id="rId50"/>
    <p:sldId id="514" r:id="rId51"/>
    <p:sldId id="515" r:id="rId52"/>
    <p:sldId id="489" r:id="rId53"/>
    <p:sldId id="516" r:id="rId54"/>
    <p:sldId id="517" r:id="rId55"/>
    <p:sldId id="476" r:id="rId56"/>
    <p:sldId id="479" r:id="rId57"/>
    <p:sldId id="477" r:id="rId58"/>
    <p:sldId id="448" r:id="rId59"/>
  </p:sldIdLst>
  <p:sldSz cx="9144000" cy="6858000" type="screen4x3"/>
  <p:notesSz cx="7010400" cy="9296400"/>
  <p:embeddedFontLst>
    <p:embeddedFont>
      <p:font typeface="Arial Rounded MT Bold" panose="020F0704030504030204" pitchFamily="34" charset="0"/>
      <p:regular r:id="rId62"/>
    </p:embeddedFont>
    <p:embeddedFont>
      <p:font typeface="Calibri Light" panose="020F0302020204030204" pitchFamily="34" charset="0"/>
      <p:regular r:id="rId63"/>
      <p:italic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Arial Narrow" panose="020B060602020203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5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6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00E0A-86E9-483A-AC6A-BE25E55A538A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F1A0A-3E46-48B1-B1F0-6740CEAEE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68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E84FCC-3E79-4562-B1F1-B67EC965ADE8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D41B26-0E64-46C8-A6A7-2882E45C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2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 adapted from Raymond E. Gingrich</a:t>
            </a:r>
            <a:r>
              <a:rPr lang="en-US" baseline="0" dirty="0"/>
              <a:t> (1-2-3 John)</a:t>
            </a:r>
          </a:p>
          <a:p>
            <a:pPr marL="291179" indent="-291179">
              <a:buAutoNum type="romanUcPeriod"/>
            </a:pPr>
            <a:r>
              <a:rPr lang="en-US" baseline="0" dirty="0"/>
              <a:t>Abiding in truth commended (1-4)</a:t>
            </a:r>
          </a:p>
          <a:p>
            <a:pPr marL="291179" indent="-291179">
              <a:buAutoNum type="romanUcPeriod"/>
            </a:pPr>
            <a:r>
              <a:rPr lang="en-US" baseline="0" dirty="0"/>
              <a:t>Walking in love commanded (5-6)</a:t>
            </a:r>
          </a:p>
          <a:p>
            <a:pPr marL="291179" indent="-291179">
              <a:buAutoNum type="romanUcPeriod"/>
            </a:pPr>
            <a:r>
              <a:rPr lang="en-US" baseline="0" dirty="0"/>
              <a:t>Fellowship with apostates forbidden (7-11)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00BE902A-90FD-4B28-854A-2AC03B495DAE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24</a:t>
            </a:fld>
            <a:endParaRPr lang="en-US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8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 adapted from Raymond E. Gingrich</a:t>
            </a:r>
            <a:r>
              <a:rPr lang="en-US" baseline="0" dirty="0"/>
              <a:t> (1-2-3 John)</a:t>
            </a:r>
          </a:p>
          <a:p>
            <a:pPr marL="291179" indent="-291179">
              <a:buAutoNum type="romanUcPeriod"/>
            </a:pPr>
            <a:r>
              <a:rPr lang="en-US" baseline="0" dirty="0"/>
              <a:t>Abiding in truth commended (1-4)</a:t>
            </a:r>
          </a:p>
          <a:p>
            <a:pPr marL="291179" indent="-291179">
              <a:buAutoNum type="romanUcPeriod"/>
            </a:pPr>
            <a:r>
              <a:rPr lang="en-US" baseline="0" dirty="0"/>
              <a:t>Walking in love commanded (5-6)</a:t>
            </a:r>
          </a:p>
          <a:p>
            <a:pPr marL="291179" indent="-291179">
              <a:buAutoNum type="romanUcPeriod"/>
            </a:pPr>
            <a:r>
              <a:rPr lang="en-US" baseline="0" dirty="0"/>
              <a:t>Fellowship with apostates forbidden (7-11)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00BE902A-90FD-4B28-854A-2AC03B495DAE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25</a:t>
            </a:fld>
            <a:endParaRPr lang="en-US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4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 adapted from Raymond E. Gingrich</a:t>
            </a:r>
            <a:r>
              <a:rPr lang="en-US" baseline="0" dirty="0"/>
              <a:t> (1-2-3 John)</a:t>
            </a:r>
          </a:p>
          <a:p>
            <a:pPr marL="291179" indent="-291179">
              <a:buAutoNum type="romanUcPeriod"/>
            </a:pPr>
            <a:r>
              <a:rPr lang="en-US" baseline="0" dirty="0"/>
              <a:t>Abiding in truth commended (1-4)</a:t>
            </a:r>
          </a:p>
          <a:p>
            <a:pPr marL="291179" indent="-291179">
              <a:buAutoNum type="romanUcPeriod"/>
            </a:pPr>
            <a:r>
              <a:rPr lang="en-US" baseline="0" dirty="0"/>
              <a:t>Walking in love commanded (5-6)</a:t>
            </a:r>
          </a:p>
          <a:p>
            <a:pPr marL="291179" indent="-291179">
              <a:buAutoNum type="romanUcPeriod"/>
            </a:pPr>
            <a:r>
              <a:rPr lang="en-US" baseline="0" dirty="0"/>
              <a:t>Fellowship with apostates forbidden (7-11)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00BE902A-90FD-4B28-854A-2AC03B495DAE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27</a:t>
            </a:fld>
            <a:endParaRPr lang="en-US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7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 adapted from Raymond E. Gingrich</a:t>
            </a:r>
            <a:r>
              <a:rPr lang="en-US" baseline="0" dirty="0"/>
              <a:t> (1-2-3 John)</a:t>
            </a:r>
          </a:p>
          <a:p>
            <a:pPr marL="291179" indent="-291179">
              <a:buAutoNum type="romanUcPeriod"/>
            </a:pPr>
            <a:r>
              <a:rPr lang="en-US" baseline="0" dirty="0"/>
              <a:t>Abiding in truth commended (1-4)</a:t>
            </a:r>
          </a:p>
          <a:p>
            <a:pPr marL="291179" indent="-291179">
              <a:buAutoNum type="romanUcPeriod"/>
            </a:pPr>
            <a:r>
              <a:rPr lang="en-US" baseline="0" dirty="0"/>
              <a:t>Walking in love commanded (5-6)</a:t>
            </a:r>
          </a:p>
          <a:p>
            <a:pPr marL="291179" indent="-291179">
              <a:buAutoNum type="romanUcPeriod"/>
            </a:pPr>
            <a:r>
              <a:rPr lang="en-US" baseline="0" dirty="0"/>
              <a:t>Fellowship with apostates forbidden (7-11)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00BE902A-90FD-4B28-854A-2AC03B495DAE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29</a:t>
            </a:fld>
            <a:endParaRPr lang="en-US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40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 adapted from Raymond E. Gingrich</a:t>
            </a:r>
            <a:r>
              <a:rPr lang="en-US" baseline="0" dirty="0"/>
              <a:t> (1-2-3 John)</a:t>
            </a:r>
          </a:p>
          <a:p>
            <a:pPr marL="291179" indent="-291179">
              <a:buAutoNum type="romanUcPeriod"/>
            </a:pPr>
            <a:r>
              <a:rPr lang="en-US" baseline="0" dirty="0"/>
              <a:t>Abiding in truth commended (1-4)</a:t>
            </a:r>
          </a:p>
          <a:p>
            <a:pPr marL="291179" indent="-291179">
              <a:buAutoNum type="romanUcPeriod"/>
            </a:pPr>
            <a:r>
              <a:rPr lang="en-US" baseline="0" dirty="0"/>
              <a:t>Walking in love commanded (5-6)</a:t>
            </a:r>
          </a:p>
          <a:p>
            <a:pPr marL="291179" indent="-291179">
              <a:buAutoNum type="romanUcPeriod"/>
            </a:pPr>
            <a:r>
              <a:rPr lang="en-US" baseline="0" dirty="0"/>
              <a:t>Fellowship with apostates forbidden (7-11)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00BE902A-90FD-4B28-854A-2AC03B495DAE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35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8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3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5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3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9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1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3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4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4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04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5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5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6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5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6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6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8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4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2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8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6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5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4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01857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1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8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23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43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35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4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18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412051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47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195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92EFA-3C3E-4CC6-860F-3FA622B8F2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6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6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403123" y="365126"/>
            <a:ext cx="8209935" cy="1460499"/>
          </a:xfrm>
          <a:prstGeom prst="roundRect">
            <a:avLst>
              <a:gd name="adj" fmla="val 9935"/>
            </a:avLst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" y="367377"/>
            <a:ext cx="1976898" cy="148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36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9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7/10/2016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62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988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44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988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31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527" y="1415845"/>
            <a:ext cx="2733368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Refuse to fellowship those we should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29963" y="1415845"/>
            <a:ext cx="2875937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Extend fellowship to those we should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7019" y="186813"/>
            <a:ext cx="6508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Importance of Fellowship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3752249" y="1789471"/>
            <a:ext cx="1582993" cy="40312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1347" y="3029598"/>
            <a:ext cx="235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(3 John 9-11)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345" y="3029597"/>
            <a:ext cx="2379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(2 John 9-11)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02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What 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Meaning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Direction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4486788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Use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5412659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Conclusions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about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Wave 2"/>
          <p:cNvSpPr/>
          <p:nvPr/>
        </p:nvSpPr>
        <p:spPr>
          <a:xfrm rot="20860627">
            <a:off x="204138" y="145689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10009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46" y="78656"/>
            <a:ext cx="5093109" cy="670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 Corinthians 6:14–17</a:t>
            </a:r>
          </a:p>
          <a:p>
            <a:endParaRPr lang="en-US" dirty="0"/>
          </a:p>
          <a:p>
            <a:r>
              <a:rPr lang="en-US" sz="2400" baseline="30000" dirty="0">
                <a:latin typeface="Arial Narrow" panose="020B0606020202030204" pitchFamily="34" charset="0"/>
              </a:rPr>
              <a:t>14 </a:t>
            </a:r>
            <a:r>
              <a:rPr lang="en-US" sz="2400" dirty="0">
                <a:latin typeface="Arial Narrow" panose="020B0606020202030204" pitchFamily="34" charset="0"/>
              </a:rPr>
              <a:t>Do not be unequally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yoked</a:t>
            </a:r>
            <a:r>
              <a:rPr lang="en-US" sz="2400" dirty="0">
                <a:latin typeface="Arial Narrow" panose="020B0606020202030204" pitchFamily="34" charset="0"/>
              </a:rPr>
              <a:t> together with unbelievers. For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fellowship</a:t>
            </a:r>
            <a:r>
              <a:rPr lang="en-US" sz="2400" dirty="0">
                <a:latin typeface="Arial Narrow" panose="020B0606020202030204" pitchFamily="34" charset="0"/>
              </a:rPr>
              <a:t> has righteousness with lawlessness? And what </a:t>
            </a:r>
            <a:r>
              <a:rPr lang="en-US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communion</a:t>
            </a:r>
            <a:r>
              <a:rPr lang="en-US" sz="2400" dirty="0">
                <a:latin typeface="Arial Narrow" panose="020B0606020202030204" pitchFamily="34" charset="0"/>
              </a:rPr>
              <a:t> has light with darkness?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15 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accord</a:t>
            </a:r>
            <a:r>
              <a:rPr lang="en-US" sz="2400" dirty="0">
                <a:latin typeface="Arial Narrow" panose="020B0606020202030204" pitchFamily="34" charset="0"/>
              </a:rPr>
              <a:t> has Christ with Belial? 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part</a:t>
            </a:r>
            <a:r>
              <a:rPr lang="en-US" sz="2400" dirty="0">
                <a:latin typeface="Arial Narrow" panose="020B0606020202030204" pitchFamily="34" charset="0"/>
              </a:rPr>
              <a:t> has a believer with an unbeliever?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16 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agreement</a:t>
            </a:r>
            <a:r>
              <a:rPr lang="en-US" sz="2400" dirty="0">
                <a:latin typeface="Arial Narrow" panose="020B0606020202030204" pitchFamily="34" charset="0"/>
              </a:rPr>
              <a:t> has the temple of God with idols? For you are the temple of the living God. As God has said: </a:t>
            </a:r>
            <a:r>
              <a:rPr lang="en-US" sz="2400" i="1" dirty="0">
                <a:latin typeface="Arial Narrow" panose="020B0606020202030204" pitchFamily="34" charset="0"/>
              </a:rPr>
              <a:t>“I will dwell in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walk among them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I will be their God,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they shall be My people.”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17 </a:t>
            </a:r>
            <a:r>
              <a:rPr lang="en-US" sz="2400" dirty="0">
                <a:latin typeface="Arial Narrow" panose="020B0606020202030204" pitchFamily="34" charset="0"/>
              </a:rPr>
              <a:t>Therefore </a:t>
            </a:r>
            <a:r>
              <a:rPr lang="en-US" sz="2400" i="1" dirty="0">
                <a:latin typeface="Arial Narrow" panose="020B0606020202030204" pitchFamily="34" charset="0"/>
              </a:rPr>
              <a:t>“Come out from among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be separate, says the Lord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Do not touch what is unclean,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I will receive you.”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67432" y="1032387"/>
            <a:ext cx="2349910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74657" y="80155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Work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962400" y="1425677"/>
            <a:ext cx="2054942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74657" y="119484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in Action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769806" y="2104103"/>
            <a:ext cx="4247536" cy="688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4657" y="1818966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487561" y="2497394"/>
            <a:ext cx="3529781" cy="5899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74656" y="2266561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Harmony of thought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769806" y="2871019"/>
            <a:ext cx="4247536" cy="2949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74655" y="2654934"/>
            <a:ext cx="2812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 together with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890684" y="3618271"/>
            <a:ext cx="3126658" cy="3932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89402" y="3433420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union of purpose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79808" y="4031225"/>
            <a:ext cx="3406874" cy="2629140"/>
          </a:xfrm>
          <a:prstGeom prst="roundRect">
            <a:avLst>
              <a:gd name="adj" fmla="val 2190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Thus: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Agreement in principle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leading to joint or common action in spiritual work</a:t>
            </a:r>
          </a:p>
        </p:txBody>
      </p:sp>
      <p:sp>
        <p:nvSpPr>
          <p:cNvPr id="17" name="Wave 16"/>
          <p:cNvSpPr/>
          <p:nvPr/>
        </p:nvSpPr>
        <p:spPr>
          <a:xfrm rot="20860627">
            <a:off x="6305" y="112812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8893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5993" y="84633"/>
            <a:ext cx="5152373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364525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465546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Application</a:t>
            </a:r>
          </a:p>
        </p:txBody>
      </p:sp>
      <p:sp>
        <p:nvSpPr>
          <p:cNvPr id="8" name="Wave 7"/>
          <p:cNvSpPr/>
          <p:nvPr/>
        </p:nvSpPr>
        <p:spPr>
          <a:xfrm rot="20860627">
            <a:off x="204138" y="145689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86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includes the whole revelation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45123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Unity &amp; Fellowship is Dear &amp; Precious</a:t>
            </a:r>
          </a:p>
          <a:p>
            <a:pPr algn="ctr"/>
            <a:r>
              <a:rPr lang="en-US" sz="2800" i="1" dirty="0"/>
              <a:t>But Should Not be Maintained at the Expense of Truth! </a:t>
            </a:r>
          </a:p>
        </p:txBody>
      </p:sp>
      <p:sp>
        <p:nvSpPr>
          <p:cNvPr id="5" name="Wave 4"/>
          <p:cNvSpPr/>
          <p:nvPr/>
        </p:nvSpPr>
        <p:spPr>
          <a:xfrm rot="20860627">
            <a:off x="36685" y="19553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643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14758" y="84633"/>
            <a:ext cx="5294847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Receive Him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(Rom. 14)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668587" y="2635046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668587" y="3418690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Point</a:t>
            </a:r>
          </a:p>
        </p:txBody>
      </p:sp>
      <p:sp>
        <p:nvSpPr>
          <p:cNvPr id="10" name="Flowchart: Alternate Process 9"/>
          <p:cNvSpPr/>
          <p:nvPr/>
        </p:nvSpPr>
        <p:spPr>
          <a:xfrm>
            <a:off x="668587" y="4202333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Chapter</a:t>
            </a:r>
          </a:p>
        </p:txBody>
      </p:sp>
      <p:sp>
        <p:nvSpPr>
          <p:cNvPr id="11" name="Flowchart: Alternate Process 10"/>
          <p:cNvSpPr/>
          <p:nvPr/>
        </p:nvSpPr>
        <p:spPr>
          <a:xfrm>
            <a:off x="668587" y="4985976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Abuse</a:t>
            </a:r>
          </a:p>
        </p:txBody>
      </p:sp>
      <p:sp>
        <p:nvSpPr>
          <p:cNvPr id="12" name="Flowchart: Alternate Process 11"/>
          <p:cNvSpPr/>
          <p:nvPr/>
        </p:nvSpPr>
        <p:spPr>
          <a:xfrm>
            <a:off x="668587" y="5769620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Application</a:t>
            </a:r>
          </a:p>
        </p:txBody>
      </p:sp>
      <p:sp>
        <p:nvSpPr>
          <p:cNvPr id="13" name="Wave 12"/>
          <p:cNvSpPr/>
          <p:nvPr/>
        </p:nvSpPr>
        <p:spPr>
          <a:xfrm rot="20860627">
            <a:off x="247278" y="197445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03908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Point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33515" y="2347780"/>
            <a:ext cx="7467600" cy="11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Continue in Fellowship</a:t>
            </a:r>
          </a:p>
          <a:p>
            <a:pPr marL="0" marR="0" lvl="0" indent="0" defTabSz="914400" eaLnBrk="1" fontAlgn="auto" latinLnBrk="0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In Spite of Differences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05465" y="3723335"/>
            <a:ext cx="8001000" cy="22717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defTabSz="91440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rPr>
              <a:t>Receive him (v. 1)</a:t>
            </a:r>
          </a:p>
          <a:p>
            <a:pPr marL="457200" marR="0" lvl="0" indent="-457200" defTabSz="91440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rPr>
              <a:t>Don’t dispute (v. 1)</a:t>
            </a:r>
          </a:p>
          <a:p>
            <a:pPr marL="457200" marR="0" lvl="0" indent="-457200" defTabSz="91440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rPr>
              <a:t>Pursue things that make for peace (v. 19)</a:t>
            </a:r>
          </a:p>
          <a:p>
            <a:pPr marL="457200" marR="0" lvl="0" indent="-457200" defTabSz="91440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</a:rPr>
              <a:t>Don’t bind your opinion on others (v. 22)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096409"/>
              </p:ext>
            </p:extLst>
          </p:nvPr>
        </p:nvGraphicFramePr>
        <p:xfrm>
          <a:off x="5412658" y="2121193"/>
          <a:ext cx="36576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GALLERY" r:id="rId3" imgW="7241760" imgH="3941640" progId="GALLERYClipart">
                  <p:embed/>
                </p:oleObj>
              </mc:Choice>
              <mc:Fallback>
                <p:oleObj name="GALLERY" r:id="rId3" imgW="7241760" imgH="3941640" progId="GALLERYClipart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2658" y="2121193"/>
                        <a:ext cx="36576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Wave 5"/>
          <p:cNvSpPr/>
          <p:nvPr/>
        </p:nvSpPr>
        <p:spPr>
          <a:xfrm rot="20860627">
            <a:off x="-60730" y="302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2116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US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Romans 14</a:t>
            </a:r>
            <a:endParaRPr lang="en-US" b="1" u="sng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>
            <a:off x="762000" y="1447800"/>
            <a:ext cx="2667000" cy="1828800"/>
          </a:xfrm>
          <a:prstGeom prst="star32">
            <a:avLst>
              <a:gd name="adj" fmla="val 375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Doctrine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Faith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Morals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5943600" y="1447800"/>
            <a:ext cx="2667000" cy="1828800"/>
          </a:xfrm>
          <a:prstGeom prst="star32">
            <a:avLst>
              <a:gd name="adj" fmla="val 375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Indifference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Liberty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3505200" y="1676400"/>
            <a:ext cx="2133600" cy="1371600"/>
          </a:xfrm>
          <a:prstGeom prst="leftRightArrow">
            <a:avLst>
              <a:gd name="adj1" fmla="val 50000"/>
              <a:gd name="adj2" fmla="val 31111"/>
            </a:avLst>
          </a:prstGeom>
          <a:solidFill>
            <a:srgbClr val="0000FF"/>
          </a:solidFill>
          <a:ln w="9525">
            <a:solidFill>
              <a:srgbClr val="FD031B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</a:rPr>
              <a:t>?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465926" name="Text Box 6"/>
          <p:cNvSpPr txBox="1">
            <a:spLocks noChangeArrowheads="1"/>
          </p:cNvSpPr>
          <p:nvPr/>
        </p:nvSpPr>
        <p:spPr bwMode="auto">
          <a:xfrm>
            <a:off x="1219200" y="3352800"/>
            <a:ext cx="727868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 God received him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D0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(v. 3)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 To the Lord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D0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(v. 6)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 Not to judge (condemn) him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D0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(v. 13)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 Not wrong within itself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D0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(v. 14)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 Keep it to self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D0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</a:rPr>
              <a:t>(v. 22)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465927" name="Oval 7"/>
          <p:cNvSpPr>
            <a:spLocks noChangeArrowheads="1"/>
          </p:cNvSpPr>
          <p:nvPr/>
        </p:nvSpPr>
        <p:spPr bwMode="auto">
          <a:xfrm>
            <a:off x="5943600" y="1371600"/>
            <a:ext cx="2743200" cy="2057400"/>
          </a:xfrm>
          <a:prstGeom prst="ellipse">
            <a:avLst/>
          </a:prstGeom>
          <a:noFill/>
          <a:ln w="76200">
            <a:solidFill>
              <a:srgbClr val="CA02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8" name="Wave 7"/>
          <p:cNvSpPr/>
          <p:nvPr/>
        </p:nvSpPr>
        <p:spPr>
          <a:xfrm rot="20860627">
            <a:off x="125083" y="112813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2921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136" y="84633"/>
            <a:ext cx="831009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Do Not Receive Him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(2 John 9-11)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38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7420" y="658762"/>
            <a:ext cx="7796981" cy="526297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John 9–11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Whoever transgresses and does not abide in the doctrine of Christ does not have God. He who abides in the doctrine of Christ has both the Father and the Son. 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anyone comes to you and does not bring this doctrine, do not receive him into your house nor greet him; 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he who greets him shares in his evil deeds.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2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77571" y="835743"/>
            <a:ext cx="3829665" cy="527992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002060"/>
                </a:solidFill>
              </a:rPr>
              <a:t>2 John 9-11</a:t>
            </a:r>
          </a:p>
          <a:p>
            <a:pPr algn="ctr"/>
            <a:endParaRPr lang="en-US" sz="1000" dirty="0">
              <a:solidFill>
                <a:srgbClr val="002060"/>
              </a:solidFill>
            </a:endParaRPr>
          </a:p>
          <a:p>
            <a:pPr algn="ctr"/>
            <a:r>
              <a:rPr lang="en-US" sz="3200" i="1" dirty="0">
                <a:solidFill>
                  <a:srgbClr val="C00000"/>
                </a:solidFill>
              </a:rPr>
              <a:t>“Do Not Receive Him”</a:t>
            </a:r>
          </a:p>
          <a:p>
            <a:pPr algn="ctr"/>
            <a:endParaRPr lang="en-US" sz="3200" i="1" dirty="0">
              <a:solidFill>
                <a:srgbClr val="002060"/>
              </a:solidFill>
            </a:endParaRPr>
          </a:p>
          <a:p>
            <a:pPr algn="ctr"/>
            <a:r>
              <a:rPr lang="en-US" sz="3200" i="1" dirty="0">
                <a:solidFill>
                  <a:srgbClr val="002060"/>
                </a:solidFill>
              </a:rPr>
              <a:t>Matters of</a:t>
            </a:r>
          </a:p>
          <a:p>
            <a:pPr algn="ctr"/>
            <a:r>
              <a:rPr lang="en-US" sz="3200" i="1" dirty="0">
                <a:solidFill>
                  <a:srgbClr val="002060"/>
                </a:solidFill>
              </a:rPr>
              <a:t>Faith / Doctrine</a:t>
            </a:r>
          </a:p>
          <a:p>
            <a:pPr algn="ctr"/>
            <a:endParaRPr lang="en-US" sz="3200" i="1" dirty="0">
              <a:solidFill>
                <a:srgbClr val="002060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God rejects him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We should too</a:t>
            </a:r>
          </a:p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7544" y="835743"/>
            <a:ext cx="3861619" cy="527992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002060"/>
                </a:solidFill>
              </a:rPr>
              <a:t>Romans 14</a:t>
            </a:r>
          </a:p>
          <a:p>
            <a:pPr algn="ctr"/>
            <a:endParaRPr lang="en-US" sz="1000" dirty="0">
              <a:solidFill>
                <a:srgbClr val="002060"/>
              </a:solidFill>
            </a:endParaRPr>
          </a:p>
          <a:p>
            <a:pPr algn="ctr"/>
            <a:r>
              <a:rPr lang="en-US" sz="3200" i="1" dirty="0">
                <a:solidFill>
                  <a:srgbClr val="C00000"/>
                </a:solidFill>
              </a:rPr>
              <a:t>“Receive Him”</a:t>
            </a:r>
          </a:p>
          <a:p>
            <a:pPr algn="ctr"/>
            <a:endParaRPr lang="en-US" sz="3200" i="1" dirty="0">
              <a:solidFill>
                <a:srgbClr val="002060"/>
              </a:solidFill>
            </a:endParaRPr>
          </a:p>
          <a:p>
            <a:pPr algn="ctr"/>
            <a:r>
              <a:rPr lang="en-US" sz="3200" i="1" dirty="0">
                <a:solidFill>
                  <a:srgbClr val="002060"/>
                </a:solidFill>
              </a:rPr>
              <a:t>Matters of</a:t>
            </a:r>
          </a:p>
          <a:p>
            <a:pPr algn="ctr"/>
            <a:r>
              <a:rPr lang="en-US" sz="3200" i="1" dirty="0">
                <a:solidFill>
                  <a:srgbClr val="002060"/>
                </a:solidFill>
              </a:rPr>
              <a:t>Indifference</a:t>
            </a:r>
          </a:p>
          <a:p>
            <a:pPr algn="ctr"/>
            <a:endParaRPr lang="en-US" sz="3200" dirty="0">
              <a:solidFill>
                <a:srgbClr val="002060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God receives him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We should too</a:t>
            </a:r>
          </a:p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3758381" y="2890685"/>
            <a:ext cx="1759973" cy="712839"/>
          </a:xfrm>
          <a:prstGeom prst="left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2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4" y="167148"/>
            <a:ext cx="4729316" cy="707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Question at Hand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974" y="1651819"/>
            <a:ext cx="8809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Can we receive into fellowship one who is known to teach doctrinal error?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Can we receive into fellowship one who is practicing sin?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700347" y="4720619"/>
            <a:ext cx="3880955" cy="1774583"/>
            <a:chOff x="4441852" y="4385187"/>
            <a:chExt cx="3880955" cy="17745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852" y="4385187"/>
              <a:ext cx="3746527" cy="1672004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5815581" y="5513439"/>
              <a:ext cx="250722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/>
                <a:t>2 John 9-11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13354" y="4618040"/>
            <a:ext cx="2054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24717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Not Receiving One Who Practices Sin or Teaches Error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Does Not Mean: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865" y="1779639"/>
            <a:ext cx="833283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 We should not be </a:t>
            </a:r>
            <a:r>
              <a:rPr lang="en-US" sz="2800" u="sng" dirty="0"/>
              <a:t>longsuffering</a:t>
            </a:r>
            <a:r>
              <a:rPr lang="en-US" sz="2800" dirty="0"/>
              <a:t> (1 Thess. 5:14; 1 Cor. 13:4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 We should not </a:t>
            </a:r>
            <a:r>
              <a:rPr lang="en-US" sz="2800" u="sng" dirty="0"/>
              <a:t>love the sinner</a:t>
            </a:r>
            <a:r>
              <a:rPr lang="en-US" sz="2800" dirty="0"/>
              <a:t> (1 Thess. 3:12)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 Are not to be </a:t>
            </a:r>
            <a:r>
              <a:rPr lang="en-US" sz="2800" u="sng" dirty="0"/>
              <a:t>patient</a:t>
            </a:r>
            <a:r>
              <a:rPr lang="en-US" sz="2800" dirty="0"/>
              <a:t> as people grow (Heb. 5:12-14; 1 Thess. 5:14)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 That we will </a:t>
            </a:r>
            <a:r>
              <a:rPr lang="en-US" sz="2800" u="sng" dirty="0"/>
              <a:t>divide over every difference</a:t>
            </a:r>
            <a:r>
              <a:rPr lang="en-US" sz="2800" dirty="0"/>
              <a:t> (cf. Rom. 14)</a:t>
            </a:r>
          </a:p>
        </p:txBody>
      </p:sp>
    </p:spTree>
    <p:extLst>
      <p:ext uri="{BB962C8B-B14F-4D97-AF65-F5344CB8AC3E}">
        <p14:creationId xmlns:p14="http://schemas.microsoft.com/office/powerpoint/2010/main" val="26212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7420" y="658762"/>
            <a:ext cx="7796981" cy="526297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John 9–11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Whoever transgresses and does not abide in the doctrine of Christ does not have God. He who abides in the doctrine of Christ has both the Father and the Son. 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anyone comes to you and does not bring this doctrine, do not receive him into your house nor greet him; </a:t>
            </a:r>
          </a:p>
          <a:p>
            <a:endParaRPr lang="en-US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he who greets him shares in his evil deeds.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77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136" y="84633"/>
            <a:ext cx="831009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Do Not Receive Him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(2 John 9-11)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81959" y="2885303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Context</a:t>
            </a:r>
          </a:p>
        </p:txBody>
      </p:sp>
    </p:spTree>
    <p:extLst>
      <p:ext uri="{BB962C8B-B14F-4D97-AF65-F5344CB8AC3E}">
        <p14:creationId xmlns:p14="http://schemas.microsoft.com/office/powerpoint/2010/main" val="217687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Theme of 2 John: “Walking in Truth”</a:t>
            </a:r>
          </a:p>
        </p:txBody>
      </p:sp>
    </p:spTree>
    <p:extLst>
      <p:ext uri="{BB962C8B-B14F-4D97-AF65-F5344CB8AC3E}">
        <p14:creationId xmlns:p14="http://schemas.microsoft.com/office/powerpoint/2010/main" val="15427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5325" y="1536025"/>
            <a:ext cx="8153400" cy="48936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because of the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truth which abides in us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and will be with us forever: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 I rejoiced greatly that I have found some of your children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walking in truth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as we received commandment from the Father.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This is love, that we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walk according to His commandments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This is the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commandment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that as you have heard from the beginning, you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should walk in it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9 Whoever transgresses and does not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abide in the doctrine of Christ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does not have God. He who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0595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abides in the doctrine of Christ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has both the Father and the Son.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3503" y="478058"/>
            <a:ext cx="46570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378" y="30942"/>
            <a:ext cx="3166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Theme of 2 John:</a:t>
            </a:r>
          </a:p>
        </p:txBody>
      </p:sp>
    </p:spTree>
    <p:extLst>
      <p:ext uri="{BB962C8B-B14F-4D97-AF65-F5344CB8AC3E}">
        <p14:creationId xmlns:p14="http://schemas.microsoft.com/office/powerpoint/2010/main" val="37590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Theme of 2 John: “Walking in Truth”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u="sng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John’s Emphasis on Abiding in Truth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9462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John’s Emphasis on Abiding in Truth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465" y="1060949"/>
            <a:ext cx="75670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1:6 – practice the truth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1:7 – walk in the light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2:3-4 – keep his commandments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2:5 – keeps his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2:6 –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Him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2:7 – commandment /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2:14 – word of God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2:17 – does will of Father abides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2:21 – truth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2:24 – that which heard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you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2:27 –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Him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2:28 -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abide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Him </a:t>
            </a:r>
          </a:p>
        </p:txBody>
      </p:sp>
    </p:spTree>
    <p:extLst>
      <p:ext uri="{BB962C8B-B14F-4D97-AF65-F5344CB8AC3E}">
        <p14:creationId xmlns:p14="http://schemas.microsoft.com/office/powerpoint/2010/main" val="401251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John’s Emphasis on Abiding in Truth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464" y="1060949"/>
            <a:ext cx="79127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3: 6 –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Him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3:19 – of the truth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3:22 – keep his commandments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3:23-24 – keeps commandment -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4:13 –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him and he in us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4:15 – God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him and he in God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4:16 – abides in love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God…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4:21 – commandment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5: 2 – keep his commandments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John 5:3 – keep his commandments</a:t>
            </a:r>
          </a:p>
        </p:txBody>
      </p:sp>
    </p:spTree>
    <p:extLst>
      <p:ext uri="{BB962C8B-B14F-4D97-AF65-F5344CB8AC3E}">
        <p14:creationId xmlns:p14="http://schemas.microsoft.com/office/powerpoint/2010/main" val="99399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John’s Emphasis on Abiding in Truth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464" y="1060949"/>
            <a:ext cx="791277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1 – love in truth / known the truth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2 – truth which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us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4 – walking in truth / commandment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5 – commandment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6 – walk according to His commandments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9 –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abide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doctrine of Christ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John 10 – doctrine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John 3 – walk in truth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John 4 – walk in truth</a:t>
            </a:r>
          </a:p>
          <a:p>
            <a:pPr marL="514350" indent="-514350">
              <a:buFont typeface="+mj-lt"/>
              <a:buAutoNum type="arabicPeriod" startAt="23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John 8 – workers for the truth</a:t>
            </a:r>
          </a:p>
          <a:p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31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Theme of 2 John: “Walking in Truth”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u="sng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John’s Emphasis on Abiding in Truth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Outline of the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book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3122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Abiding in Truth Commended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(vv. 1-4)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Love and Obedience Commanded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5-6)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7-11)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9343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2 John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  <a:endParaRPr kumimoji="0" lang="en-US" sz="4400" b="1" i="1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3340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Conclusion (12-13)</a:t>
            </a:r>
          </a:p>
        </p:txBody>
      </p:sp>
    </p:spTree>
    <p:extLst>
      <p:ext uri="{BB962C8B-B14F-4D97-AF65-F5344CB8AC3E}">
        <p14:creationId xmlns:p14="http://schemas.microsoft.com/office/powerpoint/2010/main" val="107821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Abiding in Truth Commended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(vv. 1-4)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</a:endParaRP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Love and Obedience Commanded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(vv. 5-6)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Fellowship with Error Forbidden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(vv. 7-11)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9343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2 John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  <a:endParaRPr kumimoji="0" lang="en-US" sz="4400" b="1" i="1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3340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Conclusion (12-13)</a:t>
            </a:r>
          </a:p>
        </p:txBody>
      </p:sp>
    </p:spTree>
    <p:extLst>
      <p:ext uri="{BB962C8B-B14F-4D97-AF65-F5344CB8AC3E}">
        <p14:creationId xmlns:p14="http://schemas.microsoft.com/office/powerpoint/2010/main" val="266329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Abiding in Truth Commended (vv. 1-4)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Love for one abiding in truth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1-2)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Loved by all who know truth (v. 1)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Because of truth – which abides in us (v. 2)</a:t>
            </a:r>
          </a:p>
          <a:p>
            <a:pPr marR="0" lvl="1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Blessed by God for abiding in truth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3)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Grace – Favor of God toward unworthy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Mercy – Compassion for miserable sinner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Peace – Result when sin is forgiven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Rejoice that children walking in truth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4)</a:t>
            </a:r>
          </a:p>
        </p:txBody>
      </p:sp>
    </p:spTree>
    <p:extLst>
      <p:ext uri="{BB962C8B-B14F-4D97-AF65-F5344CB8AC3E}">
        <p14:creationId xmlns:p14="http://schemas.microsoft.com/office/powerpoint/2010/main" val="348264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Abiding in Truth Commended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(vv. 1-4)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Love and Obedience Commanded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5-6)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</a:endParaRP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Fellowship with Error Forbidden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(vv. 7-11)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9343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2 John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  <a:endParaRPr kumimoji="0" lang="en-US" sz="4400" b="1" i="1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3340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Conclusion (12-13)</a:t>
            </a:r>
          </a:p>
        </p:txBody>
      </p:sp>
    </p:spTree>
    <p:extLst>
      <p:ext uri="{BB962C8B-B14F-4D97-AF65-F5344CB8AC3E}">
        <p14:creationId xmlns:p14="http://schemas.microsoft.com/office/powerpoint/2010/main" val="25373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Love and Obedience Commanded (vv. 5-6)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Love one another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5)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Commanded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Not new – but from beginning 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Obedience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6)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Because we love God (v. 6a)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Walk in commandments (v. 6b)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Thus, obey this command to love (v. 6c)</a:t>
            </a:r>
          </a:p>
        </p:txBody>
      </p:sp>
    </p:spTree>
    <p:extLst>
      <p:ext uri="{BB962C8B-B14F-4D97-AF65-F5344CB8AC3E}">
        <p14:creationId xmlns:p14="http://schemas.microsoft.com/office/powerpoint/2010/main" val="750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Abiding in Truth Commended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(vv. 1-4)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Love and Obedience Commanded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(vv. 5-6)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7-11)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9343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2 John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  <a:endParaRPr kumimoji="0" lang="en-US" sz="4400" b="1" i="1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3340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Conclusion (12-13)</a:t>
            </a:r>
          </a:p>
        </p:txBody>
      </p:sp>
    </p:spTree>
    <p:extLst>
      <p:ext uri="{BB962C8B-B14F-4D97-AF65-F5344CB8AC3E}">
        <p14:creationId xmlns:p14="http://schemas.microsoft.com/office/powerpoint/2010/main" val="225951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(vv. 7-11)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Many Deceivers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7)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Do not teach – Christ in the flesh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Deceiver &amp; antichrist</a:t>
            </a:r>
          </a:p>
        </p:txBody>
      </p:sp>
    </p:spTree>
    <p:extLst>
      <p:ext uri="{BB962C8B-B14F-4D97-AF65-F5344CB8AC3E}">
        <p14:creationId xmlns:p14="http://schemas.microsoft.com/office/powerpoint/2010/main" val="35705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(vv. 7-11)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Many Deceivers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7)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Look to self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8)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That we not lose what worked for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Receive full reward</a:t>
            </a:r>
          </a:p>
        </p:txBody>
      </p:sp>
    </p:spTree>
    <p:extLst>
      <p:ext uri="{BB962C8B-B14F-4D97-AF65-F5344CB8AC3E}">
        <p14:creationId xmlns:p14="http://schemas.microsoft.com/office/powerpoint/2010/main" val="21595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(vv. 7-11)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Many Deceivers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7)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Look to self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8)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One who goes beyond the doctrine – forfeits fellowship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9)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Goes beyond and abides not in doctrine – has not God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Must abide in the doctrine of Christ to have fellowship</a:t>
            </a:r>
          </a:p>
        </p:txBody>
      </p:sp>
    </p:spTree>
    <p:extLst>
      <p:ext uri="{BB962C8B-B14F-4D97-AF65-F5344CB8AC3E}">
        <p14:creationId xmlns:p14="http://schemas.microsoft.com/office/powerpoint/2010/main" val="186477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(vv. 7-11)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32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Many Deceivers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7)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Look to self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8)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One who goes beyond the doctrine – forfeits fellowship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9)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Don’t receive false teacher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(vv. 10-11)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Don’t receive him (v. 10)</a:t>
            </a:r>
          </a:p>
          <a:p>
            <a:pPr marL="971550" marR="0" lvl="1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If do, partake in his evil deeds (v. 11)</a:t>
            </a:r>
          </a:p>
        </p:txBody>
      </p:sp>
    </p:spTree>
    <p:extLst>
      <p:ext uri="{BB962C8B-B14F-4D97-AF65-F5344CB8AC3E}">
        <p14:creationId xmlns:p14="http://schemas.microsoft.com/office/powerpoint/2010/main" val="23041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8229600" cy="65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marL="571500" marR="0" lvl="0" indent="-571500" algn="ctr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(vv. 7-11)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754380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Many Deceivers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7)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Look to self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8)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One who goes beyond the doctrine – forfeits fellowship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(v. 9)</a:t>
            </a: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Don’t receive false teacher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(vv. 10-11)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4267200" y="1828800"/>
            <a:ext cx="41910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" pitchFamily="34" charset="0"/>
              </a:rPr>
              <a:t>Error Taught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3886200" y="2667000"/>
            <a:ext cx="41910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" pitchFamily="34" charset="0"/>
              </a:rPr>
              <a:t>Apostasy Prevented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3581400" y="4114800"/>
            <a:ext cx="41910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" pitchFamily="34" charset="0"/>
              </a:rPr>
              <a:t>Fellowship Forfeited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505200" y="5486400"/>
            <a:ext cx="41910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" pitchFamily="34" charset="0"/>
              </a:rPr>
              <a:t>Association Denied</a:t>
            </a:r>
          </a:p>
        </p:txBody>
      </p:sp>
    </p:spTree>
    <p:extLst>
      <p:ext uri="{BB962C8B-B14F-4D97-AF65-F5344CB8AC3E}">
        <p14:creationId xmlns:p14="http://schemas.microsoft.com/office/powerpoint/2010/main" val="13547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304800" y="17526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533400" y="2268189"/>
            <a:ext cx="8229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Abiding in Truth Commended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(vv. 1-4)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Love and Obedience Commanded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5-6)</a:t>
            </a:r>
          </a:p>
          <a:p>
            <a:pPr marL="571500" marR="0" lvl="0" indent="-571500" defTabSz="39370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Fellowship with Error Forbidden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(vv. 7-11)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0"/>
            <a:ext cx="459343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2 John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rgbClr val="FFC0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Arial Rounded MT Bold" pitchFamily="34" charset="0"/>
              </a:rPr>
              <a:t>Walking In Truth</a:t>
            </a:r>
            <a:endParaRPr kumimoji="0" lang="en-US" sz="4400" b="1" i="1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rgbClr val="FFC00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3340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rPr>
              <a:t> Conclusion (12-13)</a:t>
            </a:r>
          </a:p>
        </p:txBody>
      </p:sp>
    </p:spTree>
    <p:extLst>
      <p:ext uri="{BB962C8B-B14F-4D97-AF65-F5344CB8AC3E}">
        <p14:creationId xmlns:p14="http://schemas.microsoft.com/office/powerpoint/2010/main" val="427393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Theme of 2 John: “Walking in Truth”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John’s Emphasis on Abiding in Truth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Outline of the book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u="sng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John 9 – Summary of all that is in 1, 2, 3 John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010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297" y="0"/>
            <a:ext cx="8632723" cy="655564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1 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The Elder, To the elect lady and her children, whom I love in truth, and not only I, but also all those who have known the truth,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2 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because of the truth which abides in us and will be with us forever: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3 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Grace, mercy,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and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peace will be with you from God the Father and from the Lord Jesus Christ, the Son of the Father, in truth and love.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4 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I rejoiced greatly that I have found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some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of your children walking in truth, as we received commandment from the Father.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5 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And now I plead with you, lady, not as though I wrote a new commandment to you, but that which we have had from the beginning: that we love one another.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6 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This is love, that we walk according to His commandments. This is the commandment, that as you have heard from the beginning, you should walk in it.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7 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For many deceivers have gone out into the world who do not confess Jesus Christ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coming in the flesh. This is a deceiver and an antichrist.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8 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Look to yourselves, that we do not lose those things we worked for, but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that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we may receive a full reward.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9 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Whoever transgresses and does not abide in the doctrine of Christ does not have God. He who abides in the doctrine of Christ has both the Father and the Son.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10 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If anyone comes to you and does not bring this doctrine, do not receive him into your house nor greet him;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11 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for he who greets him shares in his evil deeds.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12 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Having many things to write to you, I did not wish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to do so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with paper and ink; but I hope to come to you and speak face to face, that our joy may be full.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13 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The children of your elect sister greet you. Amen. </a:t>
            </a:r>
          </a:p>
        </p:txBody>
      </p:sp>
      <p:sp>
        <p:nvSpPr>
          <p:cNvPr id="3" name="TextBox 2"/>
          <p:cNvSpPr txBox="1"/>
          <p:nvPr/>
        </p:nvSpPr>
        <p:spPr>
          <a:xfrm rot="20923004">
            <a:off x="828909" y="2319452"/>
            <a:ext cx="7295536" cy="1569660"/>
          </a:xfrm>
          <a:prstGeom prst="rect">
            <a:avLst/>
          </a:prstGeom>
          <a:solidFill>
            <a:srgbClr val="FFFFFF">
              <a:alpha val="69804"/>
            </a:srgb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 John 9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9 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Whoever transgresses and does not abide in the doctrine of Christ does not have God. He who abides in the doctrine of Christ has both the Father and the Son.</a:t>
            </a:r>
          </a:p>
        </p:txBody>
      </p:sp>
      <p:sp>
        <p:nvSpPr>
          <p:cNvPr id="4" name="Oval 3"/>
          <p:cNvSpPr/>
          <p:nvPr/>
        </p:nvSpPr>
        <p:spPr>
          <a:xfrm>
            <a:off x="745853" y="385275"/>
            <a:ext cx="3960899" cy="1578278"/>
          </a:xfrm>
          <a:prstGeom prst="ellipse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Summary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of all of 1, 2, 3 John</a:t>
            </a:r>
          </a:p>
        </p:txBody>
      </p:sp>
      <p:sp>
        <p:nvSpPr>
          <p:cNvPr id="5" name="Oval 4"/>
          <p:cNvSpPr/>
          <p:nvPr/>
        </p:nvSpPr>
        <p:spPr>
          <a:xfrm>
            <a:off x="1074302" y="4440823"/>
            <a:ext cx="7642458" cy="2215988"/>
          </a:xfrm>
          <a:prstGeom prst="ellipse">
            <a:avLst/>
          </a:prstGeom>
          <a:solidFill>
            <a:schemeClr val="accent4">
              <a:lumMod val="20000"/>
              <a:lumOff val="80000"/>
              <a:alpha val="69804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“..a golden text, a New Testament jewel against the progressives, who seek to reinterpret or go beyond the faith once for all delivered to the saints.”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B. H. Carroll, 326</a:t>
            </a:r>
          </a:p>
        </p:txBody>
      </p:sp>
    </p:spTree>
    <p:extLst>
      <p:ext uri="{BB962C8B-B14F-4D97-AF65-F5344CB8AC3E}">
        <p14:creationId xmlns:p14="http://schemas.microsoft.com/office/powerpoint/2010/main" val="360025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136" y="84633"/>
            <a:ext cx="831009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Do Not Receive Him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(2 John 9-11)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81959" y="2885303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581959" y="3783082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Doctrine</a:t>
            </a:r>
          </a:p>
        </p:txBody>
      </p:sp>
    </p:spTree>
    <p:extLst>
      <p:ext uri="{BB962C8B-B14F-4D97-AF65-F5344CB8AC3E}">
        <p14:creationId xmlns:p14="http://schemas.microsoft.com/office/powerpoint/2010/main" val="65987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7420" y="658762"/>
            <a:ext cx="7796981" cy="526297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 John 9–11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Whoever transgresses and does not abide in the </a:t>
            </a: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doctrine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of Christ does not have God. He who abides in the </a:t>
            </a: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doctrine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of Christ has both the Father and the Son.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If anyone comes to you and does not bring this </a:t>
            </a: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doctrine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do not receive him into your house nor greet him;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for he who greets him shares in his evil deeds.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49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Doctrine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“Doctrine” = revealed truth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3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38" y="125129"/>
            <a:ext cx="8085222" cy="6001643"/>
          </a:xfrm>
          <a:prstGeom prst="rect">
            <a:avLst/>
          </a:prstGeom>
          <a:solidFill>
            <a:srgbClr val="FFF2CC">
              <a:alpha val="69804"/>
            </a:srgbClr>
          </a:solidFill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ctr"/>
            <a:r>
              <a:rPr lang="en-US" sz="2800" dirty="0"/>
              <a:t>2 John</a:t>
            </a:r>
          </a:p>
          <a:p>
            <a:r>
              <a:rPr lang="en-US" sz="2400" baseline="30000" dirty="0"/>
              <a:t>1 </a:t>
            </a:r>
            <a:r>
              <a:rPr lang="en-US" sz="2400" dirty="0"/>
              <a:t>The Elder, To the elect lady and her children, whom I love in </a:t>
            </a:r>
            <a:r>
              <a:rPr lang="en-US" sz="2400" b="1" u="sng" dirty="0"/>
              <a:t>truth</a:t>
            </a:r>
            <a:r>
              <a:rPr lang="en-US" sz="2400" dirty="0"/>
              <a:t>, and not only I, but also all those who have known </a:t>
            </a:r>
            <a:r>
              <a:rPr lang="en-US" sz="2400" b="1" u="sng" dirty="0"/>
              <a:t>the truth</a:t>
            </a:r>
            <a:r>
              <a:rPr lang="en-US" sz="2400" dirty="0"/>
              <a:t>, </a:t>
            </a:r>
          </a:p>
          <a:p>
            <a:endParaRPr lang="en-US" sz="2400" dirty="0"/>
          </a:p>
          <a:p>
            <a:r>
              <a:rPr lang="en-US" sz="2400" baseline="30000" dirty="0"/>
              <a:t>2 </a:t>
            </a:r>
            <a:r>
              <a:rPr lang="en-US" sz="2400" dirty="0"/>
              <a:t>because of </a:t>
            </a:r>
            <a:r>
              <a:rPr lang="en-US" sz="2400" b="1" u="sng" dirty="0"/>
              <a:t>the truth</a:t>
            </a:r>
            <a:r>
              <a:rPr lang="en-US" sz="2400" dirty="0"/>
              <a:t> which abides in us and will be with us forever: </a:t>
            </a:r>
          </a:p>
          <a:p>
            <a:endParaRPr lang="en-US" sz="2400" dirty="0"/>
          </a:p>
          <a:p>
            <a:r>
              <a:rPr lang="en-US" sz="2400" baseline="30000" dirty="0"/>
              <a:t>3 </a:t>
            </a:r>
            <a:r>
              <a:rPr lang="en-US" sz="2400" dirty="0"/>
              <a:t>Grace, mercy, </a:t>
            </a:r>
            <a:r>
              <a:rPr lang="en-US" sz="2400" i="1" dirty="0"/>
              <a:t>and</a:t>
            </a:r>
            <a:r>
              <a:rPr lang="en-US" sz="2400" dirty="0"/>
              <a:t> peace will be with you from God the Father and from the Lord Jesus Christ, the Son of the Father, in truth and love.</a:t>
            </a:r>
          </a:p>
          <a:p>
            <a:r>
              <a:rPr lang="en-US" sz="2400" dirty="0"/>
              <a:t> </a:t>
            </a:r>
          </a:p>
          <a:p>
            <a:r>
              <a:rPr lang="en-US" sz="2400" baseline="30000" dirty="0"/>
              <a:t>4 </a:t>
            </a:r>
            <a:r>
              <a:rPr lang="en-US" sz="2400" dirty="0"/>
              <a:t>I rejoiced greatly that I have found </a:t>
            </a:r>
            <a:r>
              <a:rPr lang="en-US" sz="2400" i="1" dirty="0"/>
              <a:t>some</a:t>
            </a:r>
            <a:r>
              <a:rPr lang="en-US" sz="2400" dirty="0"/>
              <a:t> of your children </a:t>
            </a:r>
            <a:r>
              <a:rPr lang="en-US" sz="2400" b="1" u="sng" dirty="0"/>
              <a:t>walking in truth</a:t>
            </a:r>
            <a:r>
              <a:rPr lang="en-US" sz="2400" dirty="0"/>
              <a:t>, as we received </a:t>
            </a:r>
            <a:r>
              <a:rPr lang="en-US" sz="2400" b="1" u="sng" dirty="0"/>
              <a:t>commandment</a:t>
            </a:r>
            <a:r>
              <a:rPr lang="en-US" sz="2400" dirty="0"/>
              <a:t> from the Father.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727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38" y="125129"/>
            <a:ext cx="8085222" cy="5632311"/>
          </a:xfrm>
          <a:prstGeom prst="rect">
            <a:avLst/>
          </a:prstGeom>
          <a:solidFill>
            <a:srgbClr val="FFF2CC">
              <a:alpha val="69804"/>
            </a:srgbClr>
          </a:solidFill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ctr"/>
            <a:r>
              <a:rPr lang="en-US" sz="2800" dirty="0"/>
              <a:t>2 John</a:t>
            </a:r>
          </a:p>
          <a:p>
            <a:r>
              <a:rPr lang="en-US" sz="2400" dirty="0"/>
              <a:t> </a:t>
            </a:r>
            <a:r>
              <a:rPr lang="en-US" sz="2400" baseline="30000" dirty="0"/>
              <a:t>5 </a:t>
            </a:r>
            <a:r>
              <a:rPr lang="en-US" sz="2400" dirty="0"/>
              <a:t>And now I plead with you, lady, not as though I wrote a new </a:t>
            </a:r>
            <a:r>
              <a:rPr lang="en-US" sz="2400" b="1" u="sng" dirty="0"/>
              <a:t>commandment</a:t>
            </a:r>
            <a:r>
              <a:rPr lang="en-US" sz="2400" dirty="0"/>
              <a:t> to you, but that which we have had from the beginning: that we love one another.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6 </a:t>
            </a:r>
            <a:r>
              <a:rPr lang="en-US" sz="2400" dirty="0"/>
              <a:t>This is love, that we </a:t>
            </a:r>
            <a:r>
              <a:rPr lang="en-US" sz="2400" b="1" u="sng" dirty="0"/>
              <a:t>walk according to His commandments</a:t>
            </a:r>
            <a:r>
              <a:rPr lang="en-US" sz="2400" dirty="0"/>
              <a:t>. This is the </a:t>
            </a:r>
            <a:r>
              <a:rPr lang="en-US" sz="2400" b="1" u="sng" dirty="0"/>
              <a:t>commandment</a:t>
            </a:r>
            <a:r>
              <a:rPr lang="en-US" sz="2400" dirty="0"/>
              <a:t>, that as you have heard from the beginning, you should walk in it.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7 </a:t>
            </a:r>
            <a:r>
              <a:rPr lang="en-US" sz="2400" dirty="0"/>
              <a:t>For many deceivers have gone out into the world who do not confess Jesus Christ </a:t>
            </a:r>
            <a:r>
              <a:rPr lang="en-US" sz="2400" i="1" dirty="0"/>
              <a:t>as</a:t>
            </a:r>
            <a:r>
              <a:rPr lang="en-US" sz="2400" dirty="0"/>
              <a:t> coming in the flesh. This is a deceiver and an antichrist.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8 </a:t>
            </a:r>
            <a:r>
              <a:rPr lang="en-US" sz="2400" dirty="0"/>
              <a:t>Look to yourselves, that we do not lose those things we worked for, but </a:t>
            </a:r>
            <a:r>
              <a:rPr lang="en-US" sz="2400" i="1" dirty="0"/>
              <a:t>that</a:t>
            </a:r>
            <a:r>
              <a:rPr lang="en-US" sz="2400" dirty="0"/>
              <a:t> we may receive a full reward.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089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38" y="125129"/>
            <a:ext cx="8085222" cy="6063198"/>
          </a:xfrm>
          <a:prstGeom prst="rect">
            <a:avLst/>
          </a:prstGeom>
          <a:solidFill>
            <a:srgbClr val="FFF2CC">
              <a:alpha val="69804"/>
            </a:srgbClr>
          </a:solidFill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ctr"/>
            <a:r>
              <a:rPr lang="en-US" sz="2800" dirty="0"/>
              <a:t>2 John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9 </a:t>
            </a:r>
            <a:r>
              <a:rPr lang="en-US" sz="2400" dirty="0"/>
              <a:t>Whoever transgresses and does not abide in the </a:t>
            </a:r>
            <a:r>
              <a:rPr lang="en-US" sz="2400" b="1" u="sng" dirty="0"/>
              <a:t>doctrine of Christ</a:t>
            </a:r>
            <a:r>
              <a:rPr lang="en-US" sz="2400" dirty="0"/>
              <a:t> does not have God. He who abides in the </a:t>
            </a:r>
            <a:r>
              <a:rPr lang="en-US" sz="2400" b="1" u="sng" dirty="0"/>
              <a:t>doctrine of Christ</a:t>
            </a:r>
            <a:r>
              <a:rPr lang="en-US" sz="2400" dirty="0"/>
              <a:t> has both the Father and the Son.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10 </a:t>
            </a:r>
            <a:r>
              <a:rPr lang="en-US" sz="2400" dirty="0"/>
              <a:t>If anyone comes to you and does not bring this </a:t>
            </a:r>
            <a:r>
              <a:rPr lang="en-US" sz="2400" b="1" u="sng" dirty="0"/>
              <a:t>doctrine</a:t>
            </a:r>
            <a:r>
              <a:rPr lang="en-US" sz="2400" dirty="0"/>
              <a:t>, do not receive him into your house nor greet him;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11 </a:t>
            </a:r>
            <a:r>
              <a:rPr lang="en-US" sz="2400" dirty="0"/>
              <a:t>for he who greets him shares in his evil deeds.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12 </a:t>
            </a:r>
            <a:r>
              <a:rPr lang="en-US" sz="2400" dirty="0"/>
              <a:t>Having many things to </a:t>
            </a:r>
            <a:r>
              <a:rPr lang="en-US" sz="2400" b="1" u="sng" dirty="0"/>
              <a:t>write to you</a:t>
            </a:r>
            <a:r>
              <a:rPr lang="en-US" sz="2400" dirty="0"/>
              <a:t>, I did not wish </a:t>
            </a:r>
            <a:r>
              <a:rPr lang="en-US" sz="2400" i="1" dirty="0"/>
              <a:t>to do so</a:t>
            </a:r>
            <a:r>
              <a:rPr lang="en-US" sz="2400" dirty="0"/>
              <a:t> with paper and ink; but I hope to come to you and speak face to face, that our joy may be full. </a:t>
            </a:r>
          </a:p>
          <a:p>
            <a:endParaRPr lang="en-US" sz="2400" baseline="30000" dirty="0"/>
          </a:p>
          <a:p>
            <a:r>
              <a:rPr lang="en-US" sz="2400" baseline="30000" dirty="0"/>
              <a:t>13 </a:t>
            </a:r>
            <a:r>
              <a:rPr lang="en-US" sz="2400" dirty="0"/>
              <a:t>The children of your elect sister greet you. Amen.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385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Doctrine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“Doctrine” = revealed truth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400" u="sng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Argument: “Doctrine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of Christ” = about Christ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3030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35421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Argument: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 “Doctrine of Christ” = Doctrine </a:t>
            </a:r>
            <a:r>
              <a:rPr kumimoji="0" lang="en-US" sz="24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about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 Christ, not doctrine he taught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Rounded MT Bol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* </a:t>
            </a:r>
            <a:r>
              <a:rPr kumimoji="0" lang="en-US" sz="240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Thus – broader fellowship – Unity in diversity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8076" y="1893770"/>
            <a:ext cx="6477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Doctrine of Pharisees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(Matt. 16:12)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Doctrine of Balaam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(Rev. 2:14)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Doctrine of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Nicolaitans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(Rev. 2:15)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Doctrine of the Lord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(Acts 13:12)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Doctrine of God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(Tit. 2:10)</a:t>
            </a:r>
          </a:p>
        </p:txBody>
      </p:sp>
    </p:spTree>
    <p:extLst>
      <p:ext uri="{BB962C8B-B14F-4D97-AF65-F5344CB8AC3E}">
        <p14:creationId xmlns:p14="http://schemas.microsoft.com/office/powerpoint/2010/main" val="348950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Doctrine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“Doctrine” = revealed truth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400" u="sng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Argument: “Doctrine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of Christ” = about Christ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400" u="sng" kern="0" baseline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Argument: Context (</a:t>
            </a:r>
            <a:r>
              <a:rPr kumimoji="0" lang="en-US" sz="2800" b="0" i="0" u="sng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v.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7) limits the “Doctrine”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sng" strike="noStrike" kern="0" cap="none" spc="0" normalizeH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Verse 7 – is one specific application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Verse 9 – states a general rule – parallel to “truth”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error of</a:t>
            </a:r>
            <a:r>
              <a:rPr kumimoji="0" lang="en-US" sz="2400" b="0" i="0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en-US" sz="2400" b="0" i="0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v.</a:t>
            </a:r>
            <a:r>
              <a:rPr kumimoji="0" lang="en-US" sz="2400" b="0" i="0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7 is not the only violation of the doctrine</a:t>
            </a:r>
          </a:p>
        </p:txBody>
      </p:sp>
    </p:spTree>
    <p:extLst>
      <p:ext uri="{BB962C8B-B14F-4D97-AF65-F5344CB8AC3E}">
        <p14:creationId xmlns:p14="http://schemas.microsoft.com/office/powerpoint/2010/main" val="344628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398" y="308009"/>
            <a:ext cx="7613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General Principle – Specific Application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148953"/>
              </p:ext>
            </p:extLst>
          </p:nvPr>
        </p:nvGraphicFramePr>
        <p:xfrm>
          <a:off x="437949" y="1522128"/>
          <a:ext cx="841248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160">
                  <a:extLst>
                    <a:ext uri="{9D8B030D-6E8A-4147-A177-3AD203B41FA5}">
                      <a16:colId xmlns:a16="http://schemas.microsoft.com/office/drawing/2014/main" val="3984945246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2399729701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1331574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General Prin.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Specific</a:t>
                      </a:r>
                      <a:r>
                        <a:rPr lang="en-US" sz="24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App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5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 Cor.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Put away (</a:t>
                      </a:r>
                      <a:r>
                        <a:rPr lang="en-US" sz="2400" dirty="0" err="1"/>
                        <a:t>v.</a:t>
                      </a:r>
                      <a:r>
                        <a:rPr lang="en-US" sz="2400" dirty="0"/>
                        <a:t> 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Fornication (</a:t>
                      </a:r>
                      <a:r>
                        <a:rPr lang="en-US" sz="2400" dirty="0" err="1"/>
                        <a:t>v.</a:t>
                      </a:r>
                      <a:r>
                        <a:rPr lang="en-US" sz="2400" dirty="0"/>
                        <a:t>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76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Thess.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Withdraw</a:t>
                      </a:r>
                      <a:r>
                        <a:rPr lang="en-US" sz="2400" baseline="0" dirty="0"/>
                        <a:t> (</a:t>
                      </a:r>
                      <a:r>
                        <a:rPr lang="en-US" sz="2400" baseline="0" dirty="0" err="1"/>
                        <a:t>v.</a:t>
                      </a:r>
                      <a:r>
                        <a:rPr lang="en-US" sz="2400" baseline="0" dirty="0"/>
                        <a:t> 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Lazy &amp; busybodies</a:t>
                      </a:r>
                      <a:endParaRPr lang="en-US" sz="2400" baseline="0" dirty="0"/>
                    </a:p>
                    <a:p>
                      <a:pPr algn="ctr"/>
                      <a:r>
                        <a:rPr lang="en-US" sz="2400" baseline="0" dirty="0"/>
                        <a:t>(</a:t>
                      </a:r>
                      <a:r>
                        <a:rPr lang="en-US" sz="2400" baseline="0" dirty="0" err="1"/>
                        <a:t>v.</a:t>
                      </a:r>
                      <a:r>
                        <a:rPr lang="en-US" sz="2400" baseline="0" dirty="0"/>
                        <a:t> 11)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44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Gal. 1:8-9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Another</a:t>
                      </a:r>
                      <a:r>
                        <a:rPr lang="en-US" sz="2400" baseline="0" dirty="0"/>
                        <a:t> gospel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Judaism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 Cor. 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Assoc. with false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Those</a:t>
                      </a:r>
                      <a:r>
                        <a:rPr lang="en-US" sz="2400" baseline="0" dirty="0"/>
                        <a:t> who deny resurrection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7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John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Doctrine of Christ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Deny Jesus</a:t>
                      </a:r>
                      <a:r>
                        <a:rPr lang="en-US" sz="2400" baseline="0" dirty="0"/>
                        <a:t> come in the flesh (</a:t>
                      </a:r>
                      <a:r>
                        <a:rPr lang="en-US" sz="2400" baseline="0" dirty="0" err="1"/>
                        <a:t>v.</a:t>
                      </a:r>
                      <a:r>
                        <a:rPr lang="en-US" sz="2400" baseline="0" dirty="0"/>
                        <a:t> 7)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00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92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136" y="84633"/>
            <a:ext cx="831009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Do Not Receive Him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(2 John 9-11)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81959" y="2885303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581959" y="3783082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Doctrine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581959" y="4680861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Condemned</a:t>
            </a:r>
          </a:p>
        </p:txBody>
      </p:sp>
    </p:spTree>
    <p:extLst>
      <p:ext uri="{BB962C8B-B14F-4D97-AF65-F5344CB8AC3E}">
        <p14:creationId xmlns:p14="http://schemas.microsoft.com/office/powerpoint/2010/main" val="42533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Condemned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One who practices sin</a:t>
            </a: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error</a:t>
            </a:r>
            <a:r>
              <a:rPr lang="en-US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4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who teacher error</a:t>
            </a:r>
            <a:r>
              <a:rPr lang="en-US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4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who receives the false teacher</a:t>
            </a:r>
            <a:r>
              <a:rPr lang="en-US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</a:t>
            </a:r>
            <a:r>
              <a:rPr lang="en-US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11)</a:t>
            </a:r>
            <a:endParaRPr kumimoji="0" lang="en-US" sz="2800" b="0" i="0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544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136" y="84633"/>
            <a:ext cx="831009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Do Not Receive Him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(2 John 9-11)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81959" y="2885303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Context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581959" y="3783082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Doctrine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581959" y="4680861"/>
            <a:ext cx="7816645" cy="634365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Condemned</a:t>
            </a:r>
          </a:p>
        </p:txBody>
      </p:sp>
    </p:spTree>
    <p:extLst>
      <p:ext uri="{BB962C8B-B14F-4D97-AF65-F5344CB8AC3E}">
        <p14:creationId xmlns:p14="http://schemas.microsoft.com/office/powerpoint/2010/main" val="57725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04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ample presentation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3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1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2463</TotalTime>
  <Words>2065</Words>
  <Application>Microsoft Office PowerPoint</Application>
  <PresentationFormat>On-screen Show (4:3)</PresentationFormat>
  <Paragraphs>413</Paragraphs>
  <Slides>51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9" baseType="lpstr">
      <vt:lpstr>Courier New</vt:lpstr>
      <vt:lpstr>Arial</vt:lpstr>
      <vt:lpstr>Segoe</vt:lpstr>
      <vt:lpstr>Arial Rounded MT Bold</vt:lpstr>
      <vt:lpstr>Times New Roman</vt:lpstr>
      <vt:lpstr>Calibri Light</vt:lpstr>
      <vt:lpstr>Calibri</vt:lpstr>
      <vt:lpstr>Wingdings</vt:lpstr>
      <vt:lpstr>Arial Narrow</vt:lpstr>
      <vt:lpstr>Office Theme</vt:lpstr>
      <vt:lpstr>1_Office Theme</vt:lpstr>
      <vt:lpstr>2_Office Theme</vt:lpstr>
      <vt:lpstr>5_Office Theme</vt:lpstr>
      <vt:lpstr>Sample presentation slides</vt:lpstr>
      <vt:lpstr>White with Courier font for code slides</vt:lpstr>
      <vt:lpstr>3_White with Courier font for code slides</vt:lpstr>
      <vt:lpstr>1_White with Courier font for code slides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Romans 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127</cp:revision>
  <cp:lastPrinted>2016-07-10T21:32:48Z</cp:lastPrinted>
  <dcterms:created xsi:type="dcterms:W3CDTF">2016-06-13T15:06:45Z</dcterms:created>
  <dcterms:modified xsi:type="dcterms:W3CDTF">2016-07-10T21:33:13Z</dcterms:modified>
</cp:coreProperties>
</file>