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27" r:id="rId5"/>
  </p:sldMasterIdLst>
  <p:sldIdLst>
    <p:sldId id="278" r:id="rId6"/>
    <p:sldId id="279" r:id="rId7"/>
    <p:sldId id="280" r:id="rId8"/>
    <p:sldId id="275" r:id="rId9"/>
    <p:sldId id="276" r:id="rId10"/>
    <p:sldId id="277" r:id="rId11"/>
    <p:sldId id="259" r:id="rId12"/>
    <p:sldId id="263" r:id="rId13"/>
    <p:sldId id="288" r:id="rId14"/>
    <p:sldId id="289" r:id="rId15"/>
    <p:sldId id="281" r:id="rId16"/>
    <p:sldId id="282" r:id="rId17"/>
    <p:sldId id="283" r:id="rId18"/>
    <p:sldId id="284" r:id="rId19"/>
    <p:sldId id="285" r:id="rId20"/>
    <p:sldId id="286" r:id="rId21"/>
    <p:sldId id="287" r:id="rId22"/>
    <p:sldId id="290" r:id="rId23"/>
    <p:sldId id="293" r:id="rId24"/>
    <p:sldId id="294" r:id="rId25"/>
    <p:sldId id="297" r:id="rId26"/>
    <p:sldId id="298" r:id="rId27"/>
    <p:sldId id="292" r:id="rId28"/>
    <p:sldId id="291" r:id="rId29"/>
    <p:sldId id="266" r:id="rId30"/>
    <p:sldId id="270" r:id="rId31"/>
    <p:sldId id="299" r:id="rId32"/>
    <p:sldId id="267" r:id="rId33"/>
    <p:sldId id="271" r:id="rId34"/>
    <p:sldId id="300" r:id="rId35"/>
    <p:sldId id="268" r:id="rId36"/>
    <p:sldId id="272" r:id="rId37"/>
    <p:sldId id="301" r:id="rId38"/>
    <p:sldId id="310" r:id="rId39"/>
    <p:sldId id="302" r:id="rId40"/>
    <p:sldId id="311" r:id="rId41"/>
    <p:sldId id="303" r:id="rId42"/>
    <p:sldId id="312" r:id="rId43"/>
    <p:sldId id="304" r:id="rId44"/>
    <p:sldId id="313" r:id="rId45"/>
    <p:sldId id="305" r:id="rId46"/>
    <p:sldId id="314" r:id="rId47"/>
    <p:sldId id="306" r:id="rId48"/>
    <p:sldId id="315" r:id="rId49"/>
    <p:sldId id="307" r:id="rId50"/>
    <p:sldId id="316" r:id="rId51"/>
    <p:sldId id="308" r:id="rId52"/>
    <p:sldId id="317" r:id="rId53"/>
    <p:sldId id="309" r:id="rId54"/>
    <p:sldId id="269"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12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3049953012"/>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164521585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1540878252"/>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63262429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2300956526"/>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25367690"/>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374781511"/>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2441975901"/>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2306674483"/>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3078393916"/>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628035918"/>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3748825024"/>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1662915738"/>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1250271694"/>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1822150291"/>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2342060098"/>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1450357794"/>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2716935968"/>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427046034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1538087234"/>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2210904643"/>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3778236733"/>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166528156"/>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160913799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759362685"/>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4220214580"/>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156728808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3860509011"/>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3919742773"/>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1907004943"/>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4286979725"/>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2527399454"/>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2825191832"/>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2568608411"/>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4076565655"/>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3309433845"/>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1865829776"/>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3023544431"/>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387964111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2288300898"/>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124811860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984988260"/>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2442493822"/>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9AF597-17D7-44F4-8961-BE5348D13BCB}" type="datetimeFigureOut">
              <a:rPr lang="en-US" smtClean="0"/>
              <a:t>10/30/2014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150A4E-85A0-4132-A684-F67FCA2F2C71}" type="slidenum">
              <a:rPr lang="en-US" smtClean="0"/>
              <a:t>‹#›</a:t>
            </a:fld>
            <a:endParaRPr lang="en-US" dirty="0"/>
          </a:p>
        </p:txBody>
      </p:sp>
    </p:spTree>
    <p:extLst>
      <p:ext uri="{BB962C8B-B14F-4D97-AF65-F5344CB8AC3E}">
        <p14:creationId xmlns:p14="http://schemas.microsoft.com/office/powerpoint/2010/main" val="296314332"/>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3BF9746-2D91-4966-8718-8050E271E1BB}" type="datetimeFigureOut">
              <a:rPr lang="en-US" smtClean="0"/>
              <a:pPr/>
              <a:t>10/30/2014</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FD72643-AD80-48A9-A3E3-1F9F8491635B}" type="slidenum">
              <a:rPr lang="en-US" smtClean="0"/>
              <a:pPr/>
              <a:t>‹#›</a:t>
            </a:fld>
            <a:endParaRPr lang="en-US" dirty="0"/>
          </a:p>
        </p:txBody>
      </p:sp>
    </p:spTree>
    <p:extLst>
      <p:ext uri="{BB962C8B-B14F-4D97-AF65-F5344CB8AC3E}">
        <p14:creationId xmlns:p14="http://schemas.microsoft.com/office/powerpoint/2010/main" val="3809622050"/>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3BF9746-2D91-4966-8718-8050E271E1BB}" type="datetimeFigureOut">
              <a:rPr lang="en-US" smtClean="0">
                <a:solidFill>
                  <a:prstClr val="black"/>
                </a:solidFill>
              </a:rPr>
              <a:pPr/>
              <a:t>10/30/2014</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CFD72643-AD80-48A9-A3E3-1F9F8491635B}" type="slidenum">
              <a:rPr lang="en-US" smtClean="0">
                <a:solidFill>
                  <a:prstClr val="black"/>
                </a:solidFill>
              </a:rPr>
              <a:pPr/>
              <a:t>‹#›</a:t>
            </a:fld>
            <a:endParaRPr lang="en-US" dirty="0">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4093305546"/>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3BF9746-2D91-4966-8718-8050E271E1BB}" type="datetimeFigureOut">
              <a:rPr lang="en-US" smtClean="0">
                <a:solidFill>
                  <a:prstClr val="white"/>
                </a:solidFill>
              </a:rPr>
              <a:pPr/>
              <a:t>10/30/2014</a:t>
            </a:fld>
            <a:endParaRPr lang="en-US" dirty="0">
              <a:solidFill>
                <a:prstClr val="white"/>
              </a:solidFill>
            </a:endParaRPr>
          </a:p>
        </p:txBody>
      </p:sp>
      <p:sp>
        <p:nvSpPr>
          <p:cNvPr id="5" name="Footer Placeholder 4"/>
          <p:cNvSpPr>
            <a:spLocks noGrp="1"/>
          </p:cNvSpPr>
          <p:nvPr>
            <p:ph type="ftr" sz="quarter" idx="11"/>
          </p:nvPr>
        </p:nvSpPr>
        <p:spPr/>
        <p:txBody>
          <a:bodyPr/>
          <a:lstStyle>
            <a:extLst/>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extLst/>
          </a:lstStyle>
          <a:p>
            <a:fld id="{CFD72643-AD80-48A9-A3E3-1F9F8491635B}" type="slidenum">
              <a:rPr lang="en-US" smtClean="0">
                <a:solidFill>
                  <a:prstClr val="white"/>
                </a:solidFill>
              </a:rPr>
              <a:pPr/>
              <a:t>‹#›</a:t>
            </a:fld>
            <a:endParaRPr lang="en-US" dirty="0">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Tree>
    <p:extLst>
      <p:ext uri="{BB962C8B-B14F-4D97-AF65-F5344CB8AC3E}">
        <p14:creationId xmlns:p14="http://schemas.microsoft.com/office/powerpoint/2010/main" val="9024346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3BF9746-2D91-4966-8718-8050E271E1BB}" type="datetimeFigureOut">
              <a:rPr lang="en-US" smtClean="0">
                <a:solidFill>
                  <a:prstClr val="white"/>
                </a:solidFill>
              </a:rPr>
              <a:pPr/>
              <a:t>10/30/2014</a:t>
            </a:fld>
            <a:endParaRPr lang="en-US" dirty="0">
              <a:solidFill>
                <a:prstClr val="white"/>
              </a:solidFill>
            </a:endParaRPr>
          </a:p>
        </p:txBody>
      </p:sp>
      <p:sp>
        <p:nvSpPr>
          <p:cNvPr id="6" name="Footer Placeholder 5"/>
          <p:cNvSpPr>
            <a:spLocks noGrp="1"/>
          </p:cNvSpPr>
          <p:nvPr>
            <p:ph type="ftr" sz="quarter" idx="11"/>
          </p:nvPr>
        </p:nvSpPr>
        <p:spPr/>
        <p:txBody>
          <a:bodyPr/>
          <a:lstStyle>
            <a:extLst/>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extLst/>
          </a:lstStyle>
          <a:p>
            <a:fld id="{CFD72643-AD80-48A9-A3E3-1F9F8491635B}" type="slidenum">
              <a:rPr lang="en-US" smtClean="0">
                <a:solidFill>
                  <a:prstClr val="white"/>
                </a:solidFill>
              </a:rPr>
              <a:pPr/>
              <a:t>‹#›</a:t>
            </a:fld>
            <a:endParaRPr lang="en-US" dirty="0">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944267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3BF9746-2D91-4966-8718-8050E271E1BB}" type="datetimeFigureOut">
              <a:rPr lang="en-US" smtClean="0">
                <a:solidFill>
                  <a:prstClr val="black"/>
                </a:solidFill>
              </a:rPr>
              <a:pPr/>
              <a:t>10/30/2014</a:t>
            </a:fld>
            <a:endParaRPr lang="en-US" dirty="0">
              <a:solidFill>
                <a:prstClr val="black"/>
              </a:solidFill>
            </a:endParaRPr>
          </a:p>
        </p:txBody>
      </p:sp>
      <p:sp>
        <p:nvSpPr>
          <p:cNvPr id="8" name="Footer Placeholder 7"/>
          <p:cNvSpPr>
            <a:spLocks noGrp="1"/>
          </p:cNvSpPr>
          <p:nvPr>
            <p:ph type="ftr" sz="quarter" idx="11"/>
          </p:nvPr>
        </p:nvSpPr>
        <p:spPr/>
        <p:txBody>
          <a:bodyPr/>
          <a:lstStyle>
            <a:extLst/>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extLst/>
          </a:lstStyle>
          <a:p>
            <a:fld id="{CFD72643-AD80-48A9-A3E3-1F9F8491635B}"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9204127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3BF9746-2D91-4966-8718-8050E271E1BB}" type="datetimeFigureOut">
              <a:rPr lang="en-US" smtClean="0">
                <a:solidFill>
                  <a:prstClr val="white"/>
                </a:solidFill>
              </a:rPr>
              <a:pPr/>
              <a:t>10/30/2014</a:t>
            </a:fld>
            <a:endParaRPr lang="en-US" dirty="0">
              <a:solidFill>
                <a:prstClr val="white"/>
              </a:solidFill>
            </a:endParaRPr>
          </a:p>
        </p:txBody>
      </p:sp>
      <p:sp>
        <p:nvSpPr>
          <p:cNvPr id="4" name="Footer Placeholder 3"/>
          <p:cNvSpPr>
            <a:spLocks noGrp="1"/>
          </p:cNvSpPr>
          <p:nvPr>
            <p:ph type="ftr" sz="quarter" idx="11"/>
          </p:nvPr>
        </p:nvSpPr>
        <p:spPr/>
        <p:txBody>
          <a:bodyPr/>
          <a:lstStyle>
            <a:extLst/>
          </a:lstStyle>
          <a:p>
            <a:endParaRPr lang="en-US" dirty="0">
              <a:solidFill>
                <a:prstClr val="white"/>
              </a:solidFill>
            </a:endParaRPr>
          </a:p>
        </p:txBody>
      </p:sp>
      <p:sp>
        <p:nvSpPr>
          <p:cNvPr id="5" name="Slide Number Placeholder 4"/>
          <p:cNvSpPr>
            <a:spLocks noGrp="1"/>
          </p:cNvSpPr>
          <p:nvPr>
            <p:ph type="sldNum" sz="quarter" idx="12"/>
          </p:nvPr>
        </p:nvSpPr>
        <p:spPr/>
        <p:txBody>
          <a:bodyPr/>
          <a:lstStyle>
            <a:extLst/>
          </a:lstStyle>
          <a:p>
            <a:fld id="{CFD72643-AD80-48A9-A3E3-1F9F8491635B}" type="slidenum">
              <a:rPr lang="en-US" smtClean="0">
                <a:solidFill>
                  <a:prstClr val="white"/>
                </a:solidFill>
              </a:rPr>
              <a:pPr/>
              <a:t>‹#›</a:t>
            </a:fld>
            <a:endParaRPr lang="en-US" dirty="0">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41776374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3BF9746-2D91-4966-8718-8050E271E1BB}" type="datetimeFigureOut">
              <a:rPr lang="en-US" smtClean="0">
                <a:solidFill>
                  <a:prstClr val="black"/>
                </a:solidFill>
              </a:rPr>
              <a:pPr/>
              <a:t>10/30/2014</a:t>
            </a:fld>
            <a:endParaRPr lang="en-US" dirty="0">
              <a:solidFill>
                <a:prstClr val="black"/>
              </a:solidFill>
            </a:endParaRPr>
          </a:p>
        </p:txBody>
      </p:sp>
      <p:sp>
        <p:nvSpPr>
          <p:cNvPr id="3" name="Footer Placeholder 2"/>
          <p:cNvSpPr>
            <a:spLocks noGrp="1"/>
          </p:cNvSpPr>
          <p:nvPr>
            <p:ph type="ftr" sz="quarter" idx="11"/>
          </p:nvPr>
        </p:nvSpPr>
        <p:spPr/>
        <p:txBody>
          <a:bodyPr/>
          <a:lstStyle>
            <a:extLst/>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extLst/>
          </a:lstStyle>
          <a:p>
            <a:fld id="{CFD72643-AD80-48A9-A3E3-1F9F8491635B}"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039482130"/>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3BF9746-2D91-4966-8718-8050E271E1BB}" type="datetimeFigureOut">
              <a:rPr lang="en-US" smtClean="0">
                <a:solidFill>
                  <a:prstClr val="black"/>
                </a:solidFill>
              </a:rPr>
              <a:pPr/>
              <a:t>10/30/2014</a:t>
            </a:fld>
            <a:endParaRPr lang="en-US" dirty="0">
              <a:solidFill>
                <a:prstClr val="black"/>
              </a:solidFill>
            </a:endParaRPr>
          </a:p>
        </p:txBody>
      </p:sp>
      <p:sp>
        <p:nvSpPr>
          <p:cNvPr id="6" name="Footer Placeholder 5"/>
          <p:cNvSpPr>
            <a:spLocks noGrp="1"/>
          </p:cNvSpPr>
          <p:nvPr>
            <p:ph type="ftr" sz="quarter" idx="11"/>
          </p:nvPr>
        </p:nvSpPr>
        <p:spPr/>
        <p:txBody>
          <a:bodyPr/>
          <a:lstStyle>
            <a:extLst/>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extLst/>
          </a:lstStyle>
          <a:p>
            <a:fld id="{CFD72643-AD80-48A9-A3E3-1F9F8491635B}"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1353215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3BF9746-2D91-4966-8718-8050E271E1BB}" type="datetimeFigureOut">
              <a:rPr lang="en-US" smtClean="0">
                <a:solidFill>
                  <a:prstClr val="white"/>
                </a:solidFill>
              </a:rPr>
              <a:pPr/>
              <a:t>10/30/2014</a:t>
            </a:fld>
            <a:endParaRPr lang="en-US" dirty="0">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FD72643-AD80-48A9-A3E3-1F9F8491635B}" type="slidenum">
              <a:rPr lang="en-US" smtClean="0">
                <a:solidFill>
                  <a:prstClr val="white"/>
                </a:solidFill>
              </a:rPr>
              <a:pPr/>
              <a:t>‹#›</a:t>
            </a:fld>
            <a:endParaRPr lang="en-US" dirty="0">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white"/>
              </a:solidFill>
            </a:endParaRPr>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Tree>
    <p:extLst>
      <p:ext uri="{BB962C8B-B14F-4D97-AF65-F5344CB8AC3E}">
        <p14:creationId xmlns:p14="http://schemas.microsoft.com/office/powerpoint/2010/main" val="39820987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3BF9746-2D91-4966-8718-8050E271E1BB}" type="datetimeFigureOut">
              <a:rPr lang="en-US" smtClean="0">
                <a:solidFill>
                  <a:prstClr val="black"/>
                </a:solidFill>
              </a:rPr>
              <a:pPr/>
              <a:t>10/30/2014</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CFD72643-AD80-48A9-A3E3-1F9F8491635B}"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745522644"/>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3BF9746-2D91-4966-8718-8050E271E1BB}" type="datetimeFigureOut">
              <a:rPr lang="en-US" smtClean="0">
                <a:solidFill>
                  <a:prstClr val="black"/>
                </a:solidFill>
              </a:rPr>
              <a:pPr/>
              <a:t>10/30/2014</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CFD72643-AD80-48A9-A3E3-1F9F8491635B}"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07716153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9AF597-17D7-44F4-8961-BE5348D13BCB}" type="datetimeFigureOut">
              <a:rPr lang="en-US" smtClean="0"/>
              <a:t>10/30/2014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150A4E-85A0-4132-A684-F67FCA2F2C71}" type="slidenum">
              <a:rPr lang="en-US" smtClean="0"/>
              <a:t>‹#›</a:t>
            </a:fld>
            <a:endParaRPr lang="en-US" dirty="0"/>
          </a:p>
        </p:txBody>
      </p:sp>
      <p:pic>
        <p:nvPicPr>
          <p:cNvPr id="7" name="Picture 2" descr="http://oldpathsjournal.com/wp-content/uploads/sites/5/2013/09/The-Discernment-Problem.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1921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9AF597-17D7-44F4-8961-BE5348D13BCB}" type="datetimeFigureOut">
              <a:rPr lang="en-US" smtClean="0"/>
              <a:t>10/30/2014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150A4E-85A0-4132-A684-F67FCA2F2C71}" type="slidenum">
              <a:rPr lang="en-US" smtClean="0"/>
              <a:t>‹#›</a:t>
            </a:fld>
            <a:endParaRPr lang="en-US" dirty="0"/>
          </a:p>
        </p:txBody>
      </p:sp>
      <p:pic>
        <p:nvPicPr>
          <p:cNvPr id="7" name="Picture 2" descr="http://oldpathsjournal.com/wp-content/uploads/sites/5/2013/09/The-Discernment-Problem.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3381378" cy="1690689"/>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5146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9AF597-17D7-44F4-8961-BE5348D13BCB}" type="datetimeFigureOut">
              <a:rPr lang="en-US" smtClean="0"/>
              <a:t>10/30/2014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150A4E-85A0-4132-A684-F67FCA2F2C71}" type="slidenum">
              <a:rPr lang="en-US" smtClean="0"/>
              <a:t>‹#›</a:t>
            </a:fld>
            <a:endParaRPr lang="en-US" dirty="0"/>
          </a:p>
        </p:txBody>
      </p:sp>
    </p:spTree>
    <p:extLst>
      <p:ext uri="{BB962C8B-B14F-4D97-AF65-F5344CB8AC3E}">
        <p14:creationId xmlns:p14="http://schemas.microsoft.com/office/powerpoint/2010/main" val="16242619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9AF597-17D7-44F4-8961-BE5348D13BCB}" type="datetimeFigureOut">
              <a:rPr lang="en-US" smtClean="0"/>
              <a:t>10/30/2014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150A4E-85A0-4132-A684-F67FCA2F2C71}" type="slidenum">
              <a:rPr lang="en-US" smtClean="0"/>
              <a:t>‹#›</a:t>
            </a:fld>
            <a:endParaRPr lang="en-US" dirty="0"/>
          </a:p>
        </p:txBody>
      </p:sp>
    </p:spTree>
    <p:extLst>
      <p:ext uri="{BB962C8B-B14F-4D97-AF65-F5344CB8AC3E}">
        <p14:creationId xmlns:p14="http://schemas.microsoft.com/office/powerpoint/2010/main" val="25297686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3BF9746-2D91-4966-8718-8050E271E1BB}" type="datetimeFigureOut">
              <a:rPr lang="en-US" smtClean="0">
                <a:solidFill>
                  <a:prstClr val="black"/>
                </a:solidFill>
              </a:rPr>
              <a:pPr/>
              <a:t>10/30/2014</a:t>
            </a:fld>
            <a:endParaRPr lang="en-US" dirty="0">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FD72643-AD80-48A9-A3E3-1F9F8491635B}"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820839680"/>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9622" y="4585448"/>
            <a:ext cx="8754037" cy="1964512"/>
          </a:xfrm>
          <a:prstGeom prst="rect">
            <a:avLst/>
          </a:prstGeom>
          <a:noFill/>
        </p:spPr>
        <p:txBody>
          <a:bodyPr wrap="square" rtlCol="0">
            <a:spAutoFit/>
          </a:bodyPr>
          <a:lstStyle/>
          <a:p>
            <a:pPr marL="342900" indent="-342900">
              <a:lnSpc>
                <a:spcPct val="150000"/>
              </a:lnSpc>
              <a:buFont typeface="Wingdings" panose="05000000000000000000" pitchFamily="2" charset="2"/>
              <a:buChar char="q"/>
            </a:pPr>
            <a:r>
              <a:rPr lang="en-US" sz="2800" dirty="0" smtClean="0">
                <a:solidFill>
                  <a:schemeClr val="accent4">
                    <a:lumMod val="20000"/>
                    <a:lumOff val="80000"/>
                  </a:schemeClr>
                </a:solidFill>
                <a:effectLst>
                  <a:outerShdw blurRad="38100" dist="38100" dir="2700000" algn="tl">
                    <a:srgbClr val="000000">
                      <a:alpha val="43137"/>
                    </a:srgbClr>
                  </a:outerShdw>
                </a:effectLst>
              </a:rPr>
              <a:t> Discern: “for deciding between” (A. T. Robertson)</a:t>
            </a:r>
          </a:p>
          <a:p>
            <a:pPr marL="342900" indent="-342900">
              <a:lnSpc>
                <a:spcPct val="150000"/>
              </a:lnSpc>
              <a:buFont typeface="Wingdings" panose="05000000000000000000" pitchFamily="2" charset="2"/>
              <a:buChar char="q"/>
            </a:pPr>
            <a:r>
              <a:rPr lang="en-US" sz="2800" dirty="0">
                <a:solidFill>
                  <a:schemeClr val="accent4">
                    <a:lumMod val="20000"/>
                    <a:lumOff val="80000"/>
                  </a:schemeClr>
                </a:solidFill>
                <a:effectLst>
                  <a:outerShdw blurRad="38100" dist="38100" dir="2700000" algn="tl">
                    <a:srgbClr val="000000">
                      <a:alpha val="43137"/>
                    </a:srgbClr>
                  </a:outerShdw>
                </a:effectLst>
              </a:rPr>
              <a:t> </a:t>
            </a:r>
            <a:r>
              <a:rPr lang="en-US" sz="2800" dirty="0" smtClean="0">
                <a:solidFill>
                  <a:schemeClr val="accent4">
                    <a:lumMod val="20000"/>
                    <a:lumOff val="80000"/>
                  </a:schemeClr>
                </a:solidFill>
                <a:effectLst>
                  <a:outerShdw blurRad="38100" dist="38100" dir="2700000" algn="tl">
                    <a:srgbClr val="000000">
                      <a:alpha val="43137"/>
                    </a:srgbClr>
                  </a:outerShdw>
                </a:effectLst>
              </a:rPr>
              <a:t>Discern: “to separate, discriminate” (W. E. Vine)</a:t>
            </a:r>
          </a:p>
          <a:p>
            <a:pPr marL="342900" indent="-342900">
              <a:lnSpc>
                <a:spcPct val="150000"/>
              </a:lnSpc>
              <a:buFont typeface="Wingdings" panose="05000000000000000000" pitchFamily="2" charset="2"/>
              <a:buChar char="q"/>
            </a:pPr>
            <a:r>
              <a:rPr lang="en-US" sz="2800" dirty="0">
                <a:solidFill>
                  <a:schemeClr val="accent4">
                    <a:lumMod val="20000"/>
                    <a:lumOff val="80000"/>
                  </a:schemeClr>
                </a:solidFill>
                <a:effectLst>
                  <a:outerShdw blurRad="38100" dist="38100" dir="2700000" algn="tl">
                    <a:srgbClr val="000000">
                      <a:alpha val="43137"/>
                    </a:srgbClr>
                  </a:outerShdw>
                </a:effectLst>
              </a:rPr>
              <a:t> </a:t>
            </a:r>
            <a:r>
              <a:rPr lang="en-US" sz="2800" dirty="0" smtClean="0">
                <a:solidFill>
                  <a:schemeClr val="accent4">
                    <a:lumMod val="20000"/>
                    <a:lumOff val="80000"/>
                  </a:schemeClr>
                </a:solidFill>
                <a:effectLst>
                  <a:outerShdw blurRad="38100" dist="38100" dir="2700000" algn="tl">
                    <a:srgbClr val="000000">
                      <a:alpha val="43137"/>
                    </a:srgbClr>
                  </a:outerShdw>
                </a:effectLst>
              </a:rPr>
              <a:t>Discern: “a distinguishing, discerning, judging” (Thayer)</a:t>
            </a:r>
            <a:endParaRPr lang="en-US" sz="2800" dirty="0">
              <a:solidFill>
                <a:schemeClr val="accent4">
                  <a:lumMod val="20000"/>
                  <a:lumOff val="80000"/>
                </a:schemeClr>
              </a:solidFill>
              <a:effectLst>
                <a:outerShdw blurRad="38100" dist="38100" dir="2700000" algn="tl">
                  <a:srgbClr val="000000">
                    <a:alpha val="43137"/>
                  </a:srgbClr>
                </a:outerShdw>
              </a:effectLst>
            </a:endParaRPr>
          </a:p>
        </p:txBody>
      </p:sp>
      <p:sp>
        <p:nvSpPr>
          <p:cNvPr id="3" name="TextBox 2"/>
          <p:cNvSpPr txBox="1"/>
          <p:nvPr/>
        </p:nvSpPr>
        <p:spPr>
          <a:xfrm>
            <a:off x="6683187" y="672353"/>
            <a:ext cx="2191871" cy="646331"/>
          </a:xfrm>
          <a:prstGeom prst="rect">
            <a:avLst/>
          </a:prstGeom>
          <a:noFill/>
        </p:spPr>
        <p:txBody>
          <a:bodyPr wrap="square" rtlCol="0">
            <a:spAutoFit/>
          </a:bodyPr>
          <a:lstStyle/>
          <a:p>
            <a:pPr algn="r"/>
            <a:r>
              <a:rPr lang="en-US" sz="3600" dirty="0" smtClean="0">
                <a:solidFill>
                  <a:schemeClr val="accent4">
                    <a:lumMod val="60000"/>
                    <a:lumOff val="40000"/>
                  </a:schemeClr>
                </a:solidFill>
                <a:effectLst>
                  <a:outerShdw blurRad="38100" dist="38100" dir="2700000" algn="tl">
                    <a:srgbClr val="000000">
                      <a:alpha val="43137"/>
                    </a:srgbClr>
                  </a:outerShdw>
                </a:effectLst>
              </a:rPr>
              <a:t>Heb. 5:14</a:t>
            </a:r>
            <a:endParaRPr lang="en-US" sz="3600" dirty="0">
              <a:solidFill>
                <a:schemeClr val="accent4">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322246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p:cTn id="14"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 calcmode="lin" valueType="num">
                                      <p:cBhvr>
                                        <p:cTn id="21"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 calcmode="lin" valueType="num">
                                      <p:cBhvr>
                                        <p:cTn id="28"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2353" y="2514600"/>
            <a:ext cx="7906871" cy="2308324"/>
          </a:xfrm>
          <a:prstGeom prst="rect">
            <a:avLst/>
          </a:prstGeom>
          <a:solidFill>
            <a:schemeClr val="bg1"/>
          </a:solidFill>
        </p:spPr>
        <p:txBody>
          <a:bodyPr wrap="square" rtlCol="0">
            <a:spAutoFit/>
          </a:bodyPr>
          <a:lstStyle/>
          <a:p>
            <a:r>
              <a:rPr lang="en-US" sz="3600" dirty="0" smtClean="0">
                <a:latin typeface="Times New Roman" panose="02020603050405020304" pitchFamily="18" charset="0"/>
                <a:cs typeface="Times New Roman" panose="02020603050405020304" pitchFamily="18" charset="0"/>
              </a:rPr>
              <a:t>But </a:t>
            </a:r>
            <a:r>
              <a:rPr lang="en-US" sz="3600" dirty="0">
                <a:latin typeface="Times New Roman" panose="02020603050405020304" pitchFamily="18" charset="0"/>
                <a:cs typeface="Times New Roman" panose="02020603050405020304" pitchFamily="18" charset="0"/>
              </a:rPr>
              <a:t>solid food belongs to those who are of full age, that is, those who by reason of use have their senses exercised to discern both good and evil</a:t>
            </a:r>
            <a:r>
              <a:rPr lang="en-US" sz="3600" dirty="0" smtClean="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4450976" y="537883"/>
            <a:ext cx="3402105" cy="830997"/>
          </a:xfrm>
          <a:prstGeom prst="rect">
            <a:avLst/>
          </a:prstGeom>
          <a:noFill/>
        </p:spPr>
        <p:txBody>
          <a:bodyPr wrap="square" rtlCol="0">
            <a:spAutoFit/>
          </a:bodyPr>
          <a:lstStyle/>
          <a:p>
            <a:pPr algn="ctr"/>
            <a:r>
              <a:rPr lang="en-US" sz="4800" dirty="0" smtClean="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Heb. 5:14</a:t>
            </a:r>
            <a:endParaRPr lang="en-US" sz="48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7860915"/>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02106" y="309283"/>
            <a:ext cx="5741894" cy="1200329"/>
          </a:xfrm>
          <a:prstGeom prst="rect">
            <a:avLst/>
          </a:prstGeom>
          <a:noFill/>
        </p:spPr>
        <p:txBody>
          <a:bodyPr wrap="square" rtlCol="0">
            <a:spAutoFit/>
          </a:bodyPr>
          <a:lstStyle/>
          <a:p>
            <a:pPr algn="ctr"/>
            <a:r>
              <a:rPr lang="en-US" sz="3600" dirty="0" smtClean="0">
                <a:solidFill>
                  <a:schemeClr val="accent4">
                    <a:lumMod val="60000"/>
                    <a:lumOff val="40000"/>
                  </a:schemeClr>
                </a:solidFill>
                <a:effectLst>
                  <a:outerShdw blurRad="38100" dist="38100" dir="2700000" algn="tl">
                    <a:srgbClr val="000000">
                      <a:alpha val="43137"/>
                    </a:srgbClr>
                  </a:outerShdw>
                </a:effectLst>
              </a:rPr>
              <a:t>Live in a Society that Can’t Discern</a:t>
            </a:r>
            <a:endParaRPr lang="en-US" sz="3600" dirty="0">
              <a:solidFill>
                <a:schemeClr val="accent4">
                  <a:lumMod val="60000"/>
                  <a:lumOff val="40000"/>
                </a:schemeClr>
              </a:solidFill>
              <a:effectLst>
                <a:outerShdw blurRad="38100" dist="38100" dir="2700000" algn="tl">
                  <a:srgbClr val="000000">
                    <a:alpha val="43137"/>
                  </a:srgbClr>
                </a:outerShdw>
              </a:effectLst>
            </a:endParaRPr>
          </a:p>
        </p:txBody>
      </p:sp>
      <p:sp>
        <p:nvSpPr>
          <p:cNvPr id="3" name="TextBox 2"/>
          <p:cNvSpPr txBox="1"/>
          <p:nvPr/>
        </p:nvSpPr>
        <p:spPr>
          <a:xfrm>
            <a:off x="510988" y="4639235"/>
            <a:ext cx="7799294" cy="1815882"/>
          </a:xfrm>
          <a:prstGeom prst="rect">
            <a:avLst/>
          </a:prstGeom>
          <a:solidFill>
            <a:schemeClr val="bg1"/>
          </a:solidFill>
          <a:ln>
            <a:solidFill>
              <a:schemeClr val="tx1"/>
            </a:solidFill>
          </a:ln>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Isa 5:20</a:t>
            </a:r>
          </a:p>
          <a:p>
            <a:r>
              <a:rPr lang="en-US" sz="2800" dirty="0" smtClean="0">
                <a:latin typeface="Times New Roman" panose="02020603050405020304" pitchFamily="18" charset="0"/>
                <a:cs typeface="Times New Roman" panose="02020603050405020304" pitchFamily="18" charset="0"/>
              </a:rPr>
              <a:t>Woe </a:t>
            </a:r>
            <a:r>
              <a:rPr lang="en-US" sz="2800" dirty="0">
                <a:latin typeface="Times New Roman" panose="02020603050405020304" pitchFamily="18" charset="0"/>
                <a:cs typeface="Times New Roman" panose="02020603050405020304" pitchFamily="18" charset="0"/>
              </a:rPr>
              <a:t>to those who call evil good, and good evil; Who put darkness for light, and light for darkness; Who put bitter for sweet, and sweet for bitter</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510989" y="2042844"/>
            <a:ext cx="7799294" cy="2246769"/>
          </a:xfrm>
          <a:prstGeom prst="rect">
            <a:avLst/>
          </a:prstGeom>
          <a:solidFill>
            <a:schemeClr val="bg1"/>
          </a:solidFill>
          <a:ln>
            <a:solidFill>
              <a:schemeClr val="tx1"/>
            </a:solidFill>
          </a:ln>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Ezra 3:13</a:t>
            </a:r>
          </a:p>
          <a:p>
            <a:r>
              <a:rPr lang="en-US" sz="2800" dirty="0" smtClean="0">
                <a:latin typeface="Times New Roman" panose="02020603050405020304" pitchFamily="18" charset="0"/>
                <a:cs typeface="Times New Roman" panose="02020603050405020304" pitchFamily="18" charset="0"/>
              </a:rPr>
              <a:t>so </a:t>
            </a:r>
            <a:r>
              <a:rPr lang="en-US" sz="2800" dirty="0">
                <a:latin typeface="Times New Roman" panose="02020603050405020304" pitchFamily="18" charset="0"/>
                <a:cs typeface="Times New Roman" panose="02020603050405020304" pitchFamily="18" charset="0"/>
              </a:rPr>
              <a:t>that the people could not discern the noise of the shout of joy from the noise of the weeping of the people, for the people shouted with a loud shout, and the sound was heard afar off. </a:t>
            </a:r>
          </a:p>
        </p:txBody>
      </p:sp>
    </p:spTree>
    <p:extLst>
      <p:ext uri="{BB962C8B-B14F-4D97-AF65-F5344CB8AC3E}">
        <p14:creationId xmlns:p14="http://schemas.microsoft.com/office/powerpoint/2010/main" val="768282822"/>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2373392"/>
            <a:ext cx="7391400" cy="3570208"/>
          </a:xfrm>
          <a:prstGeom prst="rect">
            <a:avLst/>
          </a:prstGeom>
          <a:noFill/>
        </p:spPr>
        <p:txBody>
          <a:bodyPr wrap="square" rtlCol="0">
            <a:spAutoFit/>
          </a:bodyPr>
          <a:lstStyle/>
          <a:p>
            <a:pPr defTabSz="236538">
              <a:buFont typeface="Arial" pitchFamily="34" charset="0"/>
              <a:buChar char="•"/>
            </a:pPr>
            <a:r>
              <a:rPr lang="en-US" sz="2800" dirty="0" smtClean="0">
                <a:solidFill>
                  <a:schemeClr val="bg1"/>
                </a:solidFill>
                <a:effectLst>
                  <a:outerShdw blurRad="38100" dist="38100" dir="2700000" algn="tl">
                    <a:srgbClr val="000000">
                      <a:alpha val="43137"/>
                    </a:srgbClr>
                  </a:outerShdw>
                </a:effectLst>
              </a:rPr>
              <a:t> Question we all face – in making decisions (do, 	participate, go..?)</a:t>
            </a:r>
          </a:p>
          <a:p>
            <a:pPr defTabSz="236538">
              <a:buFont typeface="Arial" pitchFamily="34" charset="0"/>
              <a:buChar char="•"/>
            </a:pPr>
            <a:endParaRPr lang="en-US" sz="1000" dirty="0" smtClean="0">
              <a:solidFill>
                <a:schemeClr val="bg1"/>
              </a:solidFill>
              <a:effectLst>
                <a:outerShdw blurRad="38100" dist="38100" dir="2700000" algn="tl">
                  <a:srgbClr val="000000">
                    <a:alpha val="43137"/>
                  </a:srgbClr>
                </a:outerShdw>
              </a:effectLst>
            </a:endParaRPr>
          </a:p>
          <a:p>
            <a:pPr>
              <a:buFont typeface="Arial" pitchFamily="34" charset="0"/>
              <a:buChar char="•"/>
            </a:pPr>
            <a:r>
              <a:rPr lang="en-US" sz="2800" dirty="0" smtClean="0">
                <a:solidFill>
                  <a:schemeClr val="bg1"/>
                </a:solidFill>
                <a:effectLst>
                  <a:outerShdw blurRad="38100" dist="38100" dir="2700000" algn="tl">
                    <a:srgbClr val="000000">
                      <a:alpha val="43137"/>
                    </a:srgbClr>
                  </a:outerShdw>
                </a:effectLst>
              </a:rPr>
              <a:t> Temptation  - demands immediate answer</a:t>
            </a:r>
          </a:p>
          <a:p>
            <a:pPr>
              <a:buFont typeface="Arial" pitchFamily="34" charset="0"/>
              <a:buChar char="•"/>
            </a:pPr>
            <a:endParaRPr lang="en-US" sz="1000" dirty="0" smtClean="0">
              <a:solidFill>
                <a:schemeClr val="bg1"/>
              </a:solidFill>
              <a:effectLst>
                <a:outerShdw blurRad="38100" dist="38100" dir="2700000" algn="tl">
                  <a:srgbClr val="000000">
                    <a:alpha val="43137"/>
                  </a:srgbClr>
                </a:outerShdw>
              </a:effectLst>
            </a:endParaRPr>
          </a:p>
          <a:p>
            <a:pPr defTabSz="236538">
              <a:buFont typeface="Arial" pitchFamily="34" charset="0"/>
              <a:buChar char="•"/>
            </a:pPr>
            <a:r>
              <a:rPr lang="en-US" sz="2800" dirty="0" smtClean="0">
                <a:solidFill>
                  <a:schemeClr val="bg1"/>
                </a:solidFill>
                <a:effectLst>
                  <a:outerShdw blurRad="38100" dist="38100" dir="2700000" algn="tl">
                    <a:srgbClr val="000000">
                      <a:alpha val="43137"/>
                    </a:srgbClr>
                  </a:outerShdw>
                </a:effectLst>
              </a:rPr>
              <a:t> Times a conflict between what is the wise, safe 	and what I want to do </a:t>
            </a:r>
          </a:p>
          <a:p>
            <a:pPr defTabSz="236538">
              <a:buFont typeface="Arial" pitchFamily="34" charset="0"/>
              <a:buChar char="•"/>
            </a:pPr>
            <a:endParaRPr lang="en-US" sz="1000" dirty="0" smtClean="0">
              <a:solidFill>
                <a:schemeClr val="bg1"/>
              </a:solidFill>
              <a:effectLst>
                <a:outerShdw blurRad="38100" dist="38100" dir="2700000" algn="tl">
                  <a:srgbClr val="000000">
                    <a:alpha val="43137"/>
                  </a:srgbClr>
                </a:outerShdw>
              </a:effectLst>
            </a:endParaRPr>
          </a:p>
          <a:p>
            <a:pPr defTabSz="236538">
              <a:buFont typeface="Arial" pitchFamily="34" charset="0"/>
              <a:buChar char="•"/>
            </a:pPr>
            <a:r>
              <a:rPr lang="en-US" sz="2800" dirty="0" smtClean="0">
                <a:solidFill>
                  <a:schemeClr val="bg1"/>
                </a:solidFill>
                <a:effectLst>
                  <a:outerShdw blurRad="38100" dist="38100" dir="2700000" algn="tl">
                    <a:srgbClr val="000000">
                      <a:alpha val="43137"/>
                    </a:srgbClr>
                  </a:outerShdw>
                </a:effectLst>
              </a:rPr>
              <a:t> Some questions hard to answer – are many 	specifics and ramifications </a:t>
            </a:r>
            <a:endParaRPr lang="en-US" sz="2800" dirty="0">
              <a:solidFill>
                <a:schemeClr val="bg1"/>
              </a:solidFill>
              <a:effectLst>
                <a:outerShdw blurRad="38100" dist="38100" dir="2700000" algn="tl">
                  <a:srgbClr val="000000">
                    <a:alpha val="43137"/>
                  </a:srgbClr>
                </a:outerShdw>
              </a:effectLst>
            </a:endParaRPr>
          </a:p>
        </p:txBody>
      </p:sp>
      <p:sp>
        <p:nvSpPr>
          <p:cNvPr id="4" name="Rectangle 3"/>
          <p:cNvSpPr/>
          <p:nvPr/>
        </p:nvSpPr>
        <p:spPr>
          <a:xfrm>
            <a:off x="3626344" y="0"/>
            <a:ext cx="5378267" cy="156966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800" b="1" spc="0" dirty="0" smtClean="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rPr>
              <a:t>How Do I Determine</a:t>
            </a:r>
          </a:p>
          <a:p>
            <a:pPr algn="ctr"/>
            <a:r>
              <a:rPr lang="en-US" sz="4800" b="1" i="1" dirty="0" smtClean="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rPr>
              <a:t>Right</a:t>
            </a:r>
            <a:r>
              <a:rPr lang="en-US" sz="4800" b="1" dirty="0" smtClean="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rPr>
              <a:t> From </a:t>
            </a:r>
            <a:r>
              <a:rPr lang="en-US" sz="4800" b="1" i="1" dirty="0" smtClean="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rPr>
              <a:t>Wrong</a:t>
            </a:r>
            <a:r>
              <a:rPr lang="en-US" sz="4800" b="1" dirty="0" smtClean="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rPr>
              <a:t>?</a:t>
            </a:r>
            <a:endParaRPr lang="en-US" sz="4800" b="1" spc="0" dirty="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endParaRPr>
          </a:p>
        </p:txBody>
      </p:sp>
    </p:spTree>
    <p:extLst>
      <p:ext uri="{BB962C8B-B14F-4D97-AF65-F5344CB8AC3E}">
        <p14:creationId xmlns:p14="http://schemas.microsoft.com/office/powerpoint/2010/main" val="2379324421"/>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362200"/>
            <a:ext cx="8001000" cy="1815882"/>
          </a:xfrm>
          <a:prstGeom prst="rect">
            <a:avLst/>
          </a:prstGeom>
          <a:noFill/>
        </p:spPr>
        <p:txBody>
          <a:bodyPr wrap="square" rtlCol="0">
            <a:spAutoFit/>
          </a:bodyPr>
          <a:lstStyle/>
          <a:p>
            <a:pPr>
              <a:buFont typeface="Arial" pitchFamily="34" charset="0"/>
              <a:buChar char="•"/>
            </a:pPr>
            <a:r>
              <a:rPr lang="en-US" sz="2800" dirty="0" smtClean="0">
                <a:solidFill>
                  <a:schemeClr val="bg1"/>
                </a:solidFill>
                <a:effectLst>
                  <a:outerShdw blurRad="38100" dist="38100" dir="2700000" algn="tl">
                    <a:srgbClr val="000000">
                      <a:alpha val="43137"/>
                    </a:srgbClr>
                  </a:outerShdw>
                </a:effectLst>
              </a:rPr>
              <a:t> Difficult questions – wherein hard to be consistent</a:t>
            </a:r>
          </a:p>
          <a:p>
            <a:pPr lvl="1">
              <a:buFont typeface="Wingdings" pitchFamily="2" charset="2"/>
              <a:buChar char="ü"/>
            </a:pPr>
            <a:r>
              <a:rPr lang="en-US" sz="2800" dirty="0" smtClean="0">
                <a:solidFill>
                  <a:schemeClr val="bg1"/>
                </a:solidFill>
                <a:effectLst>
                  <a:outerShdw blurRad="38100" dist="38100" dir="2700000" algn="tl">
                    <a:srgbClr val="000000">
                      <a:alpha val="43137"/>
                    </a:srgbClr>
                  </a:outerShdw>
                </a:effectLst>
              </a:rPr>
              <a:t> </a:t>
            </a:r>
            <a:r>
              <a:rPr lang="en-US" sz="2800" i="1" dirty="0" smtClean="0">
                <a:solidFill>
                  <a:schemeClr val="bg1"/>
                </a:solidFill>
                <a:effectLst>
                  <a:outerShdw blurRad="38100" dist="38100" dir="2700000" algn="tl">
                    <a:srgbClr val="000000">
                      <a:alpha val="43137"/>
                    </a:srgbClr>
                  </a:outerShdw>
                </a:effectLst>
              </a:rPr>
              <a:t>Fail to draw distinctions – are necessary</a:t>
            </a:r>
          </a:p>
          <a:p>
            <a:pPr lvl="1">
              <a:buFont typeface="Wingdings" pitchFamily="2" charset="2"/>
              <a:buChar char="ü"/>
            </a:pPr>
            <a:r>
              <a:rPr lang="en-US" sz="2800" i="1" dirty="0" smtClean="0">
                <a:solidFill>
                  <a:schemeClr val="bg1"/>
                </a:solidFill>
                <a:effectLst>
                  <a:outerShdw blurRad="38100" dist="38100" dir="2700000" algn="tl">
                    <a:srgbClr val="000000">
                      <a:alpha val="43137"/>
                    </a:srgbClr>
                  </a:outerShdw>
                </a:effectLst>
              </a:rPr>
              <a:t> Hard to “force” the answer I want</a:t>
            </a:r>
          </a:p>
          <a:p>
            <a:pPr lvl="1">
              <a:buFont typeface="Wingdings" pitchFamily="2" charset="2"/>
              <a:buChar char="ü"/>
            </a:pPr>
            <a:r>
              <a:rPr lang="en-US" sz="2800" i="1" dirty="0" smtClean="0">
                <a:solidFill>
                  <a:schemeClr val="bg1"/>
                </a:solidFill>
                <a:effectLst>
                  <a:outerShdw blurRad="38100" dist="38100" dir="2700000" algn="tl">
                    <a:srgbClr val="000000">
                      <a:alpha val="43137"/>
                    </a:srgbClr>
                  </a:outerShdw>
                </a:effectLst>
              </a:rPr>
              <a:t> Hard to know when – actions is endorsing sin</a:t>
            </a:r>
            <a:endParaRPr lang="en-US" sz="2800" i="1" dirty="0">
              <a:solidFill>
                <a:schemeClr val="bg1"/>
              </a:solidFill>
              <a:effectLst>
                <a:outerShdw blurRad="38100" dist="38100" dir="2700000" algn="tl">
                  <a:srgbClr val="000000">
                    <a:alpha val="43137"/>
                  </a:srgbClr>
                </a:outerShdw>
              </a:effectLst>
            </a:endParaRPr>
          </a:p>
        </p:txBody>
      </p:sp>
      <p:sp>
        <p:nvSpPr>
          <p:cNvPr id="5" name="Rectangle 4"/>
          <p:cNvSpPr/>
          <p:nvPr/>
        </p:nvSpPr>
        <p:spPr>
          <a:xfrm>
            <a:off x="63321" y="4343400"/>
            <a:ext cx="2133600" cy="190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rPr>
              <a:t>Watching</a:t>
            </a:r>
          </a:p>
          <a:p>
            <a:pPr algn="ctr"/>
            <a:r>
              <a:rPr lang="en-US" sz="2400" dirty="0" smtClean="0">
                <a:solidFill>
                  <a:schemeClr val="bg1"/>
                </a:solidFill>
              </a:rPr>
              <a:t>Pornography</a:t>
            </a:r>
          </a:p>
          <a:p>
            <a:pPr algn="ctr"/>
            <a:r>
              <a:rPr lang="en-US" sz="2400" dirty="0" smtClean="0">
                <a:solidFill>
                  <a:schemeClr val="bg1"/>
                </a:solidFill>
              </a:rPr>
              <a:t>Is  Sinful</a:t>
            </a:r>
          </a:p>
          <a:p>
            <a:pPr algn="ctr"/>
            <a:r>
              <a:rPr lang="en-US" sz="2400" dirty="0" smtClean="0">
                <a:solidFill>
                  <a:schemeClr val="bg1"/>
                </a:solidFill>
              </a:rPr>
              <a:t>(Gal. 5:19-21)</a:t>
            </a:r>
            <a:endParaRPr lang="en-US" sz="2400" dirty="0">
              <a:solidFill>
                <a:schemeClr val="bg1"/>
              </a:solidFill>
            </a:endParaRPr>
          </a:p>
        </p:txBody>
      </p:sp>
      <p:sp>
        <p:nvSpPr>
          <p:cNvPr id="6" name="Rectangle 5"/>
          <p:cNvSpPr/>
          <p:nvPr/>
        </p:nvSpPr>
        <p:spPr>
          <a:xfrm>
            <a:off x="2349321" y="4343400"/>
            <a:ext cx="2133600" cy="190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rPr>
              <a:t>Making /</a:t>
            </a:r>
          </a:p>
          <a:p>
            <a:pPr algn="ctr"/>
            <a:r>
              <a:rPr lang="en-US" sz="2400" dirty="0" smtClean="0">
                <a:solidFill>
                  <a:schemeClr val="bg1"/>
                </a:solidFill>
              </a:rPr>
              <a:t>Producing</a:t>
            </a:r>
          </a:p>
          <a:p>
            <a:pPr algn="ctr"/>
            <a:r>
              <a:rPr lang="en-US" sz="2400" dirty="0" smtClean="0">
                <a:solidFill>
                  <a:schemeClr val="bg1"/>
                </a:solidFill>
              </a:rPr>
              <a:t>Pornography?</a:t>
            </a:r>
          </a:p>
          <a:p>
            <a:pPr algn="ctr"/>
            <a:endParaRPr lang="en-US" sz="2400" dirty="0">
              <a:solidFill>
                <a:schemeClr val="bg1"/>
              </a:solidFill>
            </a:endParaRPr>
          </a:p>
        </p:txBody>
      </p:sp>
      <p:sp>
        <p:nvSpPr>
          <p:cNvPr id="7" name="Rectangle 6"/>
          <p:cNvSpPr/>
          <p:nvPr/>
        </p:nvSpPr>
        <p:spPr>
          <a:xfrm>
            <a:off x="4635321" y="4343400"/>
            <a:ext cx="2133600" cy="190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rPr>
              <a:t>Selling</a:t>
            </a:r>
          </a:p>
          <a:p>
            <a:pPr algn="ctr"/>
            <a:r>
              <a:rPr lang="en-US" sz="2400" dirty="0" smtClean="0">
                <a:solidFill>
                  <a:schemeClr val="bg1"/>
                </a:solidFill>
              </a:rPr>
              <a:t>Pornography?</a:t>
            </a:r>
          </a:p>
          <a:p>
            <a:pPr algn="ctr"/>
            <a:endParaRPr lang="en-US" sz="2400" dirty="0" smtClean="0">
              <a:solidFill>
                <a:schemeClr val="bg1"/>
              </a:solidFill>
            </a:endParaRPr>
          </a:p>
          <a:p>
            <a:pPr algn="ctr"/>
            <a:endParaRPr lang="en-US" sz="2400" dirty="0">
              <a:solidFill>
                <a:schemeClr val="bg1"/>
              </a:solidFill>
            </a:endParaRPr>
          </a:p>
        </p:txBody>
      </p:sp>
      <p:sp>
        <p:nvSpPr>
          <p:cNvPr id="8" name="Rectangle 7"/>
          <p:cNvSpPr/>
          <p:nvPr/>
        </p:nvSpPr>
        <p:spPr>
          <a:xfrm>
            <a:off x="6921321" y="4343400"/>
            <a:ext cx="2133600" cy="1905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effectLst>
                  <a:outerShdw blurRad="38100" dist="38100" dir="2700000" algn="tl">
                    <a:srgbClr val="000000">
                      <a:alpha val="43137"/>
                    </a:srgbClr>
                  </a:outerShdw>
                </a:effectLst>
              </a:rPr>
              <a:t>Go to Theater,</a:t>
            </a:r>
          </a:p>
          <a:p>
            <a:pPr algn="ctr"/>
            <a:r>
              <a:rPr lang="en-US" sz="2400" dirty="0" smtClean="0">
                <a:solidFill>
                  <a:schemeClr val="bg1"/>
                </a:solidFill>
                <a:effectLst>
                  <a:outerShdw blurRad="38100" dist="38100" dir="2700000" algn="tl">
                    <a:srgbClr val="000000">
                      <a:alpha val="43137"/>
                    </a:srgbClr>
                  </a:outerShdw>
                </a:effectLst>
              </a:rPr>
              <a:t>Bookstore, etc.</a:t>
            </a:r>
          </a:p>
          <a:p>
            <a:pPr algn="ctr"/>
            <a:r>
              <a:rPr lang="en-US" sz="2400" dirty="0" smtClean="0">
                <a:solidFill>
                  <a:schemeClr val="bg1"/>
                </a:solidFill>
                <a:effectLst>
                  <a:outerShdw blurRad="38100" dist="38100" dir="2700000" algn="tl">
                    <a:srgbClr val="000000">
                      <a:alpha val="43137"/>
                    </a:srgbClr>
                  </a:outerShdw>
                </a:effectLst>
              </a:rPr>
              <a:t>That sells</a:t>
            </a:r>
          </a:p>
          <a:p>
            <a:pPr algn="ctr"/>
            <a:r>
              <a:rPr lang="en-US" sz="2400" dirty="0" smtClean="0">
                <a:solidFill>
                  <a:schemeClr val="bg1"/>
                </a:solidFill>
                <a:effectLst>
                  <a:outerShdw blurRad="38100" dist="38100" dir="2700000" algn="tl">
                    <a:srgbClr val="000000">
                      <a:alpha val="43137"/>
                    </a:srgbClr>
                  </a:outerShdw>
                </a:effectLst>
              </a:rPr>
              <a:t>Pornography?</a:t>
            </a:r>
          </a:p>
          <a:p>
            <a:pPr algn="ctr"/>
            <a:endParaRPr lang="en-US" sz="2400" dirty="0">
              <a:solidFill>
                <a:schemeClr val="bg1"/>
              </a:solidFill>
              <a:effectLst>
                <a:outerShdw blurRad="38100" dist="38100" dir="2700000" algn="tl">
                  <a:srgbClr val="000000">
                    <a:alpha val="43137"/>
                  </a:srgbClr>
                </a:outerShdw>
              </a:effectLst>
            </a:endParaRPr>
          </a:p>
        </p:txBody>
      </p:sp>
      <p:sp>
        <p:nvSpPr>
          <p:cNvPr id="9" name="Rectangle 8"/>
          <p:cNvSpPr/>
          <p:nvPr/>
        </p:nvSpPr>
        <p:spPr>
          <a:xfrm>
            <a:off x="3626344" y="0"/>
            <a:ext cx="5378267" cy="156966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800" b="1" spc="0" dirty="0" smtClean="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rPr>
              <a:t>How Do I Determine</a:t>
            </a:r>
          </a:p>
          <a:p>
            <a:pPr algn="ctr"/>
            <a:r>
              <a:rPr lang="en-US" sz="4800" b="1" i="1" dirty="0" smtClean="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rPr>
              <a:t>Right</a:t>
            </a:r>
            <a:r>
              <a:rPr lang="en-US" sz="4800" b="1" dirty="0" smtClean="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rPr>
              <a:t> From </a:t>
            </a:r>
            <a:r>
              <a:rPr lang="en-US" sz="4800" b="1" i="1" dirty="0" smtClean="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rPr>
              <a:t>Wrong</a:t>
            </a:r>
            <a:r>
              <a:rPr lang="en-US" sz="4800" b="1" dirty="0" smtClean="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rPr>
              <a:t>?</a:t>
            </a:r>
            <a:endParaRPr lang="en-US" sz="4800" b="1" spc="0" dirty="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endParaRPr>
          </a:p>
        </p:txBody>
      </p:sp>
    </p:spTree>
    <p:extLst>
      <p:ext uri="{BB962C8B-B14F-4D97-AF65-F5344CB8AC3E}">
        <p14:creationId xmlns:p14="http://schemas.microsoft.com/office/powerpoint/2010/main" val="785282101"/>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32"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ircle(out)">
                                      <p:cBhvr>
                                        <p:cTn id="28" dur="20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32"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circle(out)">
                                      <p:cBhvr>
                                        <p:cTn id="33" dur="2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32"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circle(out)">
                                      <p:cBhvr>
                                        <p:cTn id="38" dur="20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32"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circle(out)">
                                      <p:cBhvr>
                                        <p:cTn id="4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P spid="5" grpId="0" animBg="1"/>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80398" y="403412"/>
            <a:ext cx="5663602"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800" b="1" spc="0" dirty="0" smtClean="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rPr>
              <a:t>How Do I Determine</a:t>
            </a:r>
            <a:r>
              <a:rPr lang="en-US" sz="4800" b="1" dirty="0" smtClean="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rPr>
              <a:t>?</a:t>
            </a:r>
            <a:endParaRPr lang="en-US" sz="4800" b="1" spc="0" dirty="0">
              <a:ln w="0"/>
              <a:solidFill>
                <a:schemeClr val="accent4">
                  <a:lumMod val="20000"/>
                  <a:lumOff val="80000"/>
                </a:schemeClr>
              </a:solidFill>
              <a:effectLst>
                <a:outerShdw blurRad="38100" dist="38100" dir="2700000" algn="tl">
                  <a:srgbClr val="000000">
                    <a:alpha val="43137"/>
                  </a:srgbClr>
                </a:outerShdw>
                <a:reflection blurRad="12700" stA="50000" endPos="50000" dist="5000" dir="5400000" sy="-100000" rotWithShape="0"/>
              </a:effectLst>
            </a:endParaRPr>
          </a:p>
        </p:txBody>
      </p:sp>
      <p:sp>
        <p:nvSpPr>
          <p:cNvPr id="3" name="TextBox 2"/>
          <p:cNvSpPr txBox="1"/>
          <p:nvPr/>
        </p:nvSpPr>
        <p:spPr>
          <a:xfrm>
            <a:off x="2189476" y="2501153"/>
            <a:ext cx="1589144" cy="3046988"/>
          </a:xfrm>
          <a:prstGeom prst="rect">
            <a:avLst/>
          </a:prstGeom>
          <a:noFill/>
        </p:spPr>
        <p:txBody>
          <a:bodyPr wrap="square" rtlCol="0">
            <a:spAutoFit/>
          </a:bodyPr>
          <a:lstStyle/>
          <a:p>
            <a:pPr>
              <a:lnSpc>
                <a:spcPct val="150000"/>
              </a:lnSpc>
            </a:pPr>
            <a:r>
              <a:rPr lang="en-US" sz="3200" b="1" dirty="0" smtClean="0">
                <a:solidFill>
                  <a:schemeClr val="accent4">
                    <a:lumMod val="60000"/>
                    <a:lumOff val="40000"/>
                  </a:schemeClr>
                </a:solidFill>
                <a:effectLst>
                  <a:outerShdw blurRad="38100" dist="38100" dir="2700000" algn="tl">
                    <a:srgbClr val="000000">
                      <a:alpha val="43137"/>
                    </a:srgbClr>
                  </a:outerShdw>
                </a:effectLst>
              </a:rPr>
              <a:t>Right</a:t>
            </a:r>
          </a:p>
          <a:p>
            <a:pPr>
              <a:lnSpc>
                <a:spcPct val="150000"/>
              </a:lnSpc>
            </a:pPr>
            <a:r>
              <a:rPr lang="en-US" sz="3200" b="1" dirty="0" smtClean="0">
                <a:solidFill>
                  <a:schemeClr val="accent4">
                    <a:lumMod val="60000"/>
                    <a:lumOff val="40000"/>
                  </a:schemeClr>
                </a:solidFill>
                <a:effectLst>
                  <a:outerShdw blurRad="38100" dist="38100" dir="2700000" algn="tl">
                    <a:srgbClr val="000000">
                      <a:alpha val="43137"/>
                    </a:srgbClr>
                  </a:outerShdw>
                </a:effectLst>
              </a:rPr>
              <a:t>Good</a:t>
            </a:r>
          </a:p>
          <a:p>
            <a:pPr>
              <a:lnSpc>
                <a:spcPct val="150000"/>
              </a:lnSpc>
            </a:pPr>
            <a:r>
              <a:rPr lang="en-US" sz="3200" b="1" dirty="0" smtClean="0">
                <a:solidFill>
                  <a:schemeClr val="accent4">
                    <a:lumMod val="60000"/>
                    <a:lumOff val="40000"/>
                  </a:schemeClr>
                </a:solidFill>
                <a:effectLst>
                  <a:outerShdw blurRad="38100" dist="38100" dir="2700000" algn="tl">
                    <a:srgbClr val="000000">
                      <a:alpha val="43137"/>
                    </a:srgbClr>
                  </a:outerShdw>
                </a:effectLst>
              </a:rPr>
              <a:t>Wise</a:t>
            </a:r>
          </a:p>
          <a:p>
            <a:pPr>
              <a:lnSpc>
                <a:spcPct val="150000"/>
              </a:lnSpc>
            </a:pPr>
            <a:r>
              <a:rPr lang="en-US" sz="3200" b="1" dirty="0" smtClean="0">
                <a:solidFill>
                  <a:schemeClr val="accent4">
                    <a:lumMod val="60000"/>
                    <a:lumOff val="40000"/>
                  </a:schemeClr>
                </a:solidFill>
                <a:effectLst>
                  <a:outerShdw blurRad="38100" dist="38100" dir="2700000" algn="tl">
                    <a:srgbClr val="000000">
                      <a:alpha val="43137"/>
                    </a:srgbClr>
                  </a:outerShdw>
                </a:effectLst>
              </a:rPr>
              <a:t>Good</a:t>
            </a:r>
            <a:endParaRPr lang="en-US" sz="3200" b="1" dirty="0">
              <a:solidFill>
                <a:schemeClr val="accent4">
                  <a:lumMod val="60000"/>
                  <a:lumOff val="40000"/>
                </a:schemeClr>
              </a:solidFill>
              <a:effectLst>
                <a:outerShdw blurRad="38100" dist="38100" dir="2700000" algn="tl">
                  <a:srgbClr val="000000">
                    <a:alpha val="43137"/>
                  </a:srgbClr>
                </a:outerShdw>
              </a:effectLst>
            </a:endParaRPr>
          </a:p>
        </p:txBody>
      </p:sp>
      <p:sp>
        <p:nvSpPr>
          <p:cNvPr id="5" name="TextBox 4"/>
          <p:cNvSpPr txBox="1"/>
          <p:nvPr/>
        </p:nvSpPr>
        <p:spPr>
          <a:xfrm>
            <a:off x="5834831" y="2509106"/>
            <a:ext cx="2257014" cy="3046988"/>
          </a:xfrm>
          <a:prstGeom prst="rect">
            <a:avLst/>
          </a:prstGeom>
          <a:noFill/>
        </p:spPr>
        <p:txBody>
          <a:bodyPr wrap="square" rtlCol="0">
            <a:spAutoFit/>
          </a:bodyPr>
          <a:lstStyle/>
          <a:p>
            <a:pPr>
              <a:lnSpc>
                <a:spcPct val="150000"/>
              </a:lnSpc>
            </a:pPr>
            <a:r>
              <a:rPr lang="en-US" sz="3200" b="1" dirty="0" smtClean="0">
                <a:solidFill>
                  <a:schemeClr val="accent4">
                    <a:lumMod val="60000"/>
                    <a:lumOff val="40000"/>
                  </a:schemeClr>
                </a:solidFill>
                <a:effectLst>
                  <a:outerShdw blurRad="38100" dist="38100" dir="2700000" algn="tl">
                    <a:srgbClr val="000000">
                      <a:alpha val="43137"/>
                    </a:srgbClr>
                  </a:outerShdw>
                </a:effectLst>
              </a:rPr>
              <a:t>Wrong</a:t>
            </a:r>
          </a:p>
          <a:p>
            <a:pPr>
              <a:lnSpc>
                <a:spcPct val="150000"/>
              </a:lnSpc>
            </a:pPr>
            <a:r>
              <a:rPr lang="en-US" sz="3200" b="1" dirty="0" smtClean="0">
                <a:solidFill>
                  <a:schemeClr val="accent4">
                    <a:lumMod val="60000"/>
                    <a:lumOff val="40000"/>
                  </a:schemeClr>
                </a:solidFill>
                <a:effectLst>
                  <a:outerShdw blurRad="38100" dist="38100" dir="2700000" algn="tl">
                    <a:srgbClr val="000000">
                      <a:alpha val="43137"/>
                    </a:srgbClr>
                  </a:outerShdw>
                </a:effectLst>
              </a:rPr>
              <a:t>Bad</a:t>
            </a:r>
          </a:p>
          <a:p>
            <a:pPr>
              <a:lnSpc>
                <a:spcPct val="150000"/>
              </a:lnSpc>
            </a:pPr>
            <a:r>
              <a:rPr lang="en-US" sz="3200" b="1" dirty="0" smtClean="0">
                <a:solidFill>
                  <a:schemeClr val="accent4">
                    <a:lumMod val="60000"/>
                    <a:lumOff val="40000"/>
                  </a:schemeClr>
                </a:solidFill>
                <a:effectLst>
                  <a:outerShdw blurRad="38100" dist="38100" dir="2700000" algn="tl">
                    <a:srgbClr val="000000">
                      <a:alpha val="43137"/>
                    </a:srgbClr>
                  </a:outerShdw>
                </a:effectLst>
              </a:rPr>
              <a:t>Unwise</a:t>
            </a:r>
          </a:p>
          <a:p>
            <a:pPr>
              <a:lnSpc>
                <a:spcPct val="150000"/>
              </a:lnSpc>
            </a:pPr>
            <a:r>
              <a:rPr lang="en-US" sz="3200" b="1" dirty="0" smtClean="0">
                <a:solidFill>
                  <a:schemeClr val="accent4">
                    <a:lumMod val="60000"/>
                    <a:lumOff val="40000"/>
                  </a:schemeClr>
                </a:solidFill>
                <a:effectLst>
                  <a:outerShdw blurRad="38100" dist="38100" dir="2700000" algn="tl">
                    <a:srgbClr val="000000">
                      <a:alpha val="43137"/>
                    </a:srgbClr>
                  </a:outerShdw>
                </a:effectLst>
              </a:rPr>
              <a:t>Better</a:t>
            </a:r>
            <a:endParaRPr lang="en-US" sz="3200" b="1" dirty="0">
              <a:solidFill>
                <a:schemeClr val="accent4">
                  <a:lumMod val="60000"/>
                  <a:lumOff val="40000"/>
                </a:schemeClr>
              </a:solidFill>
              <a:effectLst>
                <a:outerShdw blurRad="38100" dist="38100" dir="2700000" algn="tl">
                  <a:srgbClr val="000000">
                    <a:alpha val="43137"/>
                  </a:srgbClr>
                </a:outerShdw>
              </a:effectLst>
            </a:endParaRPr>
          </a:p>
        </p:txBody>
      </p:sp>
      <p:sp>
        <p:nvSpPr>
          <p:cNvPr id="12" name="Left-Right Arrow 11"/>
          <p:cNvSpPr/>
          <p:nvPr/>
        </p:nvSpPr>
        <p:spPr>
          <a:xfrm>
            <a:off x="3657600" y="2877671"/>
            <a:ext cx="1815353" cy="188258"/>
          </a:xfrm>
          <a:prstGeom prst="leftRightArrow">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Left-Right Arrow 12"/>
          <p:cNvSpPr/>
          <p:nvPr/>
        </p:nvSpPr>
        <p:spPr>
          <a:xfrm>
            <a:off x="3657599" y="3621741"/>
            <a:ext cx="1815353" cy="188258"/>
          </a:xfrm>
          <a:prstGeom prst="leftRightArrow">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Left-Right Arrow 13"/>
          <p:cNvSpPr/>
          <p:nvPr/>
        </p:nvSpPr>
        <p:spPr>
          <a:xfrm>
            <a:off x="3718110" y="4365811"/>
            <a:ext cx="1815353" cy="188258"/>
          </a:xfrm>
          <a:prstGeom prst="leftRightArrow">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Left-Right Arrow 14"/>
          <p:cNvSpPr/>
          <p:nvPr/>
        </p:nvSpPr>
        <p:spPr>
          <a:xfrm>
            <a:off x="3657598" y="5109881"/>
            <a:ext cx="1815353" cy="188258"/>
          </a:xfrm>
          <a:prstGeom prst="leftRightArrow">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98666814"/>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995083" y="4585447"/>
            <a:ext cx="7678270" cy="584775"/>
          </a:xfrm>
          <a:prstGeom prst="rect">
            <a:avLst/>
          </a:prstGeom>
          <a:noFill/>
        </p:spPr>
        <p:txBody>
          <a:bodyPr wrap="square" rtlCol="0">
            <a:spAutoFit/>
          </a:bodyPr>
          <a:lstStyle/>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Discernment Must Be Understood</a:t>
            </a:r>
            <a:endParaRPr lang="en-US" sz="3200" dirty="0">
              <a:solidFill>
                <a:schemeClr val="bg1"/>
              </a:solidFill>
              <a:effectLst>
                <a:outerShdw blurRad="38100" dist="38100" dir="2700000" algn="tl">
                  <a:srgbClr val="000000">
                    <a:alpha val="43137"/>
                  </a:srgbClr>
                </a:outerShdw>
              </a:effectLst>
            </a:endParaRPr>
          </a:p>
        </p:txBody>
      </p:sp>
      <p:sp>
        <p:nvSpPr>
          <p:cNvPr id="5" name="TextBox 4"/>
          <p:cNvSpPr txBox="1"/>
          <p:nvPr/>
        </p:nvSpPr>
        <p:spPr>
          <a:xfrm>
            <a:off x="6683187" y="672353"/>
            <a:ext cx="2191871" cy="646331"/>
          </a:xfrm>
          <a:prstGeom prst="rect">
            <a:avLst/>
          </a:prstGeom>
          <a:noFill/>
        </p:spPr>
        <p:txBody>
          <a:bodyPr wrap="square" rtlCol="0">
            <a:spAutoFit/>
          </a:bodyPr>
          <a:lstStyle/>
          <a:p>
            <a:pPr algn="r"/>
            <a:r>
              <a:rPr lang="en-US" sz="3600" dirty="0" smtClean="0">
                <a:solidFill>
                  <a:schemeClr val="accent4">
                    <a:lumMod val="60000"/>
                    <a:lumOff val="40000"/>
                  </a:schemeClr>
                </a:solidFill>
                <a:effectLst>
                  <a:outerShdw blurRad="38100" dist="38100" dir="2700000" algn="tl">
                    <a:srgbClr val="000000">
                      <a:alpha val="43137"/>
                    </a:srgbClr>
                  </a:outerShdw>
                </a:effectLst>
              </a:rPr>
              <a:t>Heb. 5:14</a:t>
            </a:r>
            <a:endParaRPr lang="en-US" sz="3600" dirty="0">
              <a:solidFill>
                <a:schemeClr val="accent4">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64494902"/>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02106" y="309282"/>
            <a:ext cx="5741893" cy="1077218"/>
          </a:xfrm>
          <a:prstGeom prst="rect">
            <a:avLst/>
          </a:prstGeom>
          <a:noFill/>
        </p:spPr>
        <p:txBody>
          <a:bodyPr wrap="square" rtlCol="0">
            <a:spAutoFit/>
          </a:bodyPr>
          <a:lstStyle/>
          <a:p>
            <a:pPr marL="571500" indent="-571500" algn="ctr">
              <a:buFont typeface="+mj-lt"/>
              <a:buAutoNum type="romanUcPeriod"/>
            </a:pPr>
            <a:r>
              <a:rPr lang="en-US" sz="3200" dirty="0" smtClean="0">
                <a:solidFill>
                  <a:schemeClr val="bg1"/>
                </a:solidFill>
                <a:effectLst>
                  <a:outerShdw blurRad="38100" dist="38100" dir="2700000" algn="tl">
                    <a:srgbClr val="000000">
                      <a:alpha val="43137"/>
                    </a:srgbClr>
                  </a:outerShdw>
                </a:effectLst>
              </a:rPr>
              <a:t>Discernment Must Be Understood</a:t>
            </a:r>
            <a:endParaRPr lang="en-US" sz="3200" dirty="0">
              <a:solidFill>
                <a:schemeClr val="bg1"/>
              </a:solidFill>
              <a:effectLst>
                <a:outerShdw blurRad="38100" dist="38100" dir="2700000" algn="tl">
                  <a:srgbClr val="000000">
                    <a:alpha val="43137"/>
                  </a:srgbClr>
                </a:outerShdw>
              </a:effectLst>
            </a:endParaRPr>
          </a:p>
        </p:txBody>
      </p:sp>
      <p:cxnSp>
        <p:nvCxnSpPr>
          <p:cNvPr id="10" name="Straight Connector 9"/>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22725" y="1881980"/>
            <a:ext cx="8339070" cy="1631216"/>
          </a:xfrm>
          <a:prstGeom prst="rect">
            <a:avLst/>
          </a:prstGeom>
          <a:noFill/>
        </p:spPr>
        <p:txBody>
          <a:bodyPr wrap="square" rtlCol="0">
            <a:spAutoFit/>
          </a:bodyPr>
          <a:lstStyle/>
          <a:p>
            <a:pPr marL="514350" indent="-514350">
              <a:buFont typeface="+mj-lt"/>
              <a:buAutoNum type="alphaUcPeriod"/>
            </a:pPr>
            <a:r>
              <a:rPr lang="en-US" sz="2800" dirty="0" smtClean="0">
                <a:solidFill>
                  <a:schemeClr val="accent4">
                    <a:lumMod val="60000"/>
                    <a:lumOff val="40000"/>
                  </a:schemeClr>
                </a:solidFill>
                <a:effectLst>
                  <a:outerShdw blurRad="38100" dist="38100" dir="2700000" algn="tl">
                    <a:srgbClr val="000000">
                      <a:alpha val="43137"/>
                    </a:srgbClr>
                  </a:outerShdw>
                </a:effectLst>
              </a:rPr>
              <a:t>To Distinguish Between</a:t>
            </a:r>
            <a:endParaRPr lang="en-US" sz="2400" dirty="0" smtClean="0">
              <a:solidFill>
                <a:schemeClr val="accent4">
                  <a:lumMod val="60000"/>
                  <a:lumOff val="40000"/>
                </a:schemeClr>
              </a:solidFill>
              <a:effectLst>
                <a:outerShdw blurRad="38100" dist="38100" dir="2700000" algn="tl">
                  <a:srgbClr val="000000">
                    <a:alpha val="43137"/>
                  </a:srgbClr>
                </a:outerShdw>
              </a:effectLst>
            </a:endParaRPr>
          </a:p>
          <a:p>
            <a:pPr marL="971550" lvl="1" indent="-514350">
              <a:buFont typeface="+mj-lt"/>
              <a:buAutoNum type="arabicPeriod"/>
            </a:pPr>
            <a:r>
              <a:rPr lang="en-US" sz="2400" dirty="0" smtClean="0">
                <a:solidFill>
                  <a:schemeClr val="accent4">
                    <a:lumMod val="20000"/>
                    <a:lumOff val="80000"/>
                  </a:schemeClr>
                </a:solidFill>
                <a:effectLst>
                  <a:outerShdw blurRad="38100" dist="38100" dir="2700000" algn="tl">
                    <a:srgbClr val="000000">
                      <a:alpha val="43137"/>
                    </a:srgbClr>
                  </a:outerShdw>
                </a:effectLst>
              </a:rPr>
              <a:t>Discern</a:t>
            </a:r>
            <a:r>
              <a:rPr lang="en-US" sz="2400" dirty="0">
                <a:solidFill>
                  <a:schemeClr val="accent4">
                    <a:lumMod val="20000"/>
                    <a:lumOff val="80000"/>
                  </a:schemeClr>
                </a:solidFill>
                <a:effectLst>
                  <a:outerShdw blurRad="38100" dist="38100" dir="2700000" algn="tl">
                    <a:srgbClr val="000000">
                      <a:alpha val="43137"/>
                    </a:srgbClr>
                  </a:outerShdw>
                </a:effectLst>
              </a:rPr>
              <a:t>: “for deciding between” (A. T. </a:t>
            </a:r>
            <a:r>
              <a:rPr lang="en-US" sz="2400" dirty="0" smtClean="0">
                <a:solidFill>
                  <a:schemeClr val="accent4">
                    <a:lumMod val="20000"/>
                    <a:lumOff val="80000"/>
                  </a:schemeClr>
                </a:solidFill>
                <a:effectLst>
                  <a:outerShdw blurRad="38100" dist="38100" dir="2700000" algn="tl">
                    <a:srgbClr val="000000">
                      <a:alpha val="43137"/>
                    </a:srgbClr>
                  </a:outerShdw>
                </a:effectLst>
              </a:rPr>
              <a:t>Robertson)</a:t>
            </a:r>
          </a:p>
          <a:p>
            <a:pPr marL="971550" lvl="1" indent="-514350">
              <a:buFont typeface="+mj-lt"/>
              <a:buAutoNum type="arabicPeriod"/>
            </a:pPr>
            <a:r>
              <a:rPr lang="en-US" sz="2400" dirty="0" smtClean="0">
                <a:solidFill>
                  <a:schemeClr val="accent4">
                    <a:lumMod val="20000"/>
                    <a:lumOff val="80000"/>
                  </a:schemeClr>
                </a:solidFill>
                <a:effectLst>
                  <a:outerShdw blurRad="38100" dist="38100" dir="2700000" algn="tl">
                    <a:srgbClr val="000000">
                      <a:alpha val="43137"/>
                    </a:srgbClr>
                  </a:outerShdw>
                </a:effectLst>
              </a:rPr>
              <a:t>Discern</a:t>
            </a:r>
            <a:r>
              <a:rPr lang="en-US" sz="2400" dirty="0">
                <a:solidFill>
                  <a:schemeClr val="accent4">
                    <a:lumMod val="20000"/>
                    <a:lumOff val="80000"/>
                  </a:schemeClr>
                </a:solidFill>
                <a:effectLst>
                  <a:outerShdw blurRad="38100" dist="38100" dir="2700000" algn="tl">
                    <a:srgbClr val="000000">
                      <a:alpha val="43137"/>
                    </a:srgbClr>
                  </a:outerShdw>
                </a:effectLst>
              </a:rPr>
              <a:t>: “to separate, discriminate” (W. E. </a:t>
            </a:r>
            <a:r>
              <a:rPr lang="en-US" sz="2400" dirty="0" smtClean="0">
                <a:solidFill>
                  <a:schemeClr val="accent4">
                    <a:lumMod val="20000"/>
                    <a:lumOff val="80000"/>
                  </a:schemeClr>
                </a:solidFill>
                <a:effectLst>
                  <a:outerShdw blurRad="38100" dist="38100" dir="2700000" algn="tl">
                    <a:srgbClr val="000000">
                      <a:alpha val="43137"/>
                    </a:srgbClr>
                  </a:outerShdw>
                </a:effectLst>
              </a:rPr>
              <a:t>Vine)</a:t>
            </a:r>
          </a:p>
          <a:p>
            <a:pPr marL="971550" lvl="1" indent="-514350">
              <a:buFont typeface="+mj-lt"/>
              <a:buAutoNum type="arabicPeriod"/>
            </a:pPr>
            <a:r>
              <a:rPr lang="en-US" sz="2400" dirty="0" smtClean="0">
                <a:solidFill>
                  <a:schemeClr val="accent4">
                    <a:lumMod val="20000"/>
                    <a:lumOff val="80000"/>
                  </a:schemeClr>
                </a:solidFill>
                <a:effectLst>
                  <a:outerShdw blurRad="38100" dist="38100" dir="2700000" algn="tl">
                    <a:srgbClr val="000000">
                      <a:alpha val="43137"/>
                    </a:srgbClr>
                  </a:outerShdw>
                </a:effectLst>
              </a:rPr>
              <a:t>Discern</a:t>
            </a:r>
            <a:r>
              <a:rPr lang="en-US" sz="2400" dirty="0">
                <a:solidFill>
                  <a:schemeClr val="accent4">
                    <a:lumMod val="20000"/>
                    <a:lumOff val="80000"/>
                  </a:schemeClr>
                </a:solidFill>
                <a:effectLst>
                  <a:outerShdw blurRad="38100" dist="38100" dir="2700000" algn="tl">
                    <a:srgbClr val="000000">
                      <a:alpha val="43137"/>
                    </a:srgbClr>
                  </a:outerShdw>
                </a:effectLst>
              </a:rPr>
              <a:t>: “a distinguishing, discerning, judging” (Thayer</a:t>
            </a:r>
            <a:r>
              <a:rPr lang="en-US" sz="2400" dirty="0" smtClean="0">
                <a:solidFill>
                  <a:schemeClr val="accent4">
                    <a:lumMod val="20000"/>
                    <a:lumOff val="80000"/>
                  </a:schemeClr>
                </a:solidFill>
                <a:effectLst>
                  <a:outerShdw blurRad="38100" dist="38100" dir="2700000" algn="tl">
                    <a:srgbClr val="000000">
                      <a:alpha val="43137"/>
                    </a:srgbClr>
                  </a:outerShdw>
                </a:effectLst>
              </a:rPr>
              <a:t>)</a:t>
            </a:r>
            <a:endParaRPr lang="en-US" sz="2400" dirty="0">
              <a:solidFill>
                <a:schemeClr val="accent4">
                  <a:lumMod val="20000"/>
                  <a:lumOff val="8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84138995"/>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animEffect transition="in" filter="fade">
                                      <p:cBhvr>
                                        <p:cTn id="14" dur="1000"/>
                                        <p:tgtEl>
                                          <p:spTgt spid="12">
                                            <p:txEl>
                                              <p:pRg st="2" end="2"/>
                                            </p:txEl>
                                          </p:spTgt>
                                        </p:tgtEl>
                                      </p:cBhvr>
                                    </p:animEffect>
                                    <p:anim calcmode="lin" valueType="num">
                                      <p:cBhvr>
                                        <p:cTn id="15"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animEffect transition="in" filter="fade">
                                      <p:cBhvr>
                                        <p:cTn id="21" dur="1000"/>
                                        <p:tgtEl>
                                          <p:spTgt spid="12">
                                            <p:txEl>
                                              <p:pRg st="3" end="3"/>
                                            </p:txEl>
                                          </p:spTgt>
                                        </p:tgtEl>
                                      </p:cBhvr>
                                    </p:animEffect>
                                    <p:anim calcmode="lin" valueType="num">
                                      <p:cBhvr>
                                        <p:cTn id="22"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02106" y="309282"/>
            <a:ext cx="5741893" cy="1077218"/>
          </a:xfrm>
          <a:prstGeom prst="rect">
            <a:avLst/>
          </a:prstGeom>
          <a:noFill/>
        </p:spPr>
        <p:txBody>
          <a:bodyPr wrap="square" rtlCol="0">
            <a:spAutoFit/>
          </a:bodyPr>
          <a:lstStyle/>
          <a:p>
            <a:pPr marL="571500" indent="-571500" algn="ctr">
              <a:buFont typeface="+mj-lt"/>
              <a:buAutoNum type="romanUcPeriod"/>
            </a:pPr>
            <a:r>
              <a:rPr lang="en-US" sz="3200" dirty="0" smtClean="0">
                <a:solidFill>
                  <a:schemeClr val="bg1"/>
                </a:solidFill>
                <a:effectLst>
                  <a:outerShdw blurRad="38100" dist="38100" dir="2700000" algn="tl">
                    <a:srgbClr val="000000">
                      <a:alpha val="43137"/>
                    </a:srgbClr>
                  </a:outerShdw>
                </a:effectLst>
              </a:rPr>
              <a:t>Discernment Must Be Understood</a:t>
            </a:r>
            <a:endParaRPr lang="en-US" sz="3200" dirty="0">
              <a:solidFill>
                <a:schemeClr val="bg1"/>
              </a:solidFill>
              <a:effectLst>
                <a:outerShdw blurRad="38100" dist="38100" dir="2700000" algn="tl">
                  <a:srgbClr val="000000">
                    <a:alpha val="43137"/>
                  </a:srgbClr>
                </a:outerShdw>
              </a:effectLst>
            </a:endParaRPr>
          </a:p>
        </p:txBody>
      </p:sp>
      <p:cxnSp>
        <p:nvCxnSpPr>
          <p:cNvPr id="10" name="Straight Connector 9"/>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22725" y="1881980"/>
            <a:ext cx="8339070" cy="1107996"/>
          </a:xfrm>
          <a:prstGeom prst="rect">
            <a:avLst/>
          </a:prstGeom>
          <a:noFill/>
        </p:spPr>
        <p:txBody>
          <a:bodyPr wrap="square" rtlCol="0">
            <a:spAutoFit/>
          </a:bodyPr>
          <a:lstStyle/>
          <a:p>
            <a:pPr marL="514350" indent="-514350">
              <a:buFont typeface="+mj-lt"/>
              <a:buAutoNum type="alphaUcPeriod"/>
            </a:pPr>
            <a:r>
              <a:rPr lang="en-US" sz="2800" dirty="0" smtClean="0">
                <a:solidFill>
                  <a:schemeClr val="accent4">
                    <a:lumMod val="60000"/>
                    <a:lumOff val="40000"/>
                  </a:schemeClr>
                </a:solidFill>
                <a:effectLst>
                  <a:outerShdw blurRad="38100" dist="38100" dir="2700000" algn="tl">
                    <a:srgbClr val="000000">
                      <a:alpha val="43137"/>
                    </a:srgbClr>
                  </a:outerShdw>
                </a:effectLst>
              </a:rPr>
              <a:t>To Distinguish Between</a:t>
            </a:r>
          </a:p>
          <a:p>
            <a:pPr marL="514350" indent="-514350">
              <a:buFont typeface="+mj-lt"/>
              <a:buAutoNum type="alphaUcPeriod"/>
            </a:pPr>
            <a:endParaRPr lang="en-US" sz="1000" dirty="0">
              <a:solidFill>
                <a:schemeClr val="accent4">
                  <a:lumMod val="60000"/>
                  <a:lumOff val="40000"/>
                </a:schemeClr>
              </a:solidFill>
              <a:effectLst>
                <a:outerShdw blurRad="38100" dist="38100" dir="2700000" algn="tl">
                  <a:srgbClr val="000000">
                    <a:alpha val="43137"/>
                  </a:srgbClr>
                </a:outerShdw>
              </a:effectLst>
            </a:endParaRPr>
          </a:p>
          <a:p>
            <a:pPr marL="514350" indent="-514350">
              <a:buFont typeface="+mj-lt"/>
              <a:buAutoNum type="alphaUcPeriod"/>
            </a:pPr>
            <a:r>
              <a:rPr lang="en-US" sz="2800" dirty="0" smtClean="0">
                <a:solidFill>
                  <a:schemeClr val="accent4">
                    <a:lumMod val="60000"/>
                    <a:lumOff val="40000"/>
                  </a:schemeClr>
                </a:solidFill>
                <a:effectLst>
                  <a:outerShdw blurRad="38100" dist="38100" dir="2700000" algn="tl">
                    <a:srgbClr val="000000">
                      <a:alpha val="43137"/>
                    </a:srgbClr>
                  </a:outerShdw>
                </a:effectLst>
              </a:rPr>
              <a:t>To Clearly See the Difference </a:t>
            </a:r>
            <a:r>
              <a:rPr lang="en-US" sz="2800" dirty="0" smtClean="0">
                <a:solidFill>
                  <a:schemeClr val="bg1"/>
                </a:solidFill>
                <a:effectLst>
                  <a:outerShdw blurRad="38100" dist="38100" dir="2700000" algn="tl">
                    <a:srgbClr val="000000">
                      <a:alpha val="43137"/>
                    </a:srgbClr>
                  </a:outerShdw>
                </a:effectLst>
              </a:rPr>
              <a:t>(Phil. 1:9-10)</a:t>
            </a:r>
            <a:endParaRPr lang="en-US" sz="2400" dirty="0" smtClean="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60304528"/>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8035" y="914399"/>
            <a:ext cx="8075053" cy="4585871"/>
          </a:xfrm>
          <a:prstGeom prst="rect">
            <a:avLst/>
          </a:prstGeom>
          <a:solidFill>
            <a:schemeClr val="bg1"/>
          </a:solidFill>
          <a:ln w="28575">
            <a:solidFill>
              <a:schemeClr val="tx1"/>
            </a:solidFill>
          </a:ln>
        </p:spPr>
        <p:txBody>
          <a:bodyPr wrap="square" rtlCol="0">
            <a:spAutoFit/>
          </a:bodyPr>
          <a:lstStyle/>
          <a:p>
            <a:pPr algn="ctr"/>
            <a:r>
              <a:rPr lang="en-US" sz="3600" b="1" u="sng" dirty="0">
                <a:latin typeface="Times New Roman" panose="02020603050405020304" pitchFamily="18" charset="0"/>
                <a:cs typeface="Times New Roman" panose="02020603050405020304" pitchFamily="18" charset="0"/>
              </a:rPr>
              <a:t>Phil </a:t>
            </a:r>
            <a:r>
              <a:rPr lang="en-US" sz="3600" b="1" u="sng" dirty="0" smtClean="0">
                <a:latin typeface="Times New Roman" panose="02020603050405020304" pitchFamily="18" charset="0"/>
                <a:cs typeface="Times New Roman" panose="02020603050405020304" pitchFamily="18" charset="0"/>
              </a:rPr>
              <a:t>1:9-10</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9 And this I pray, that your love may abound still more and more in knowledge and all </a:t>
            </a:r>
            <a:r>
              <a:rPr lang="en-US" sz="3200" u="sng" dirty="0">
                <a:solidFill>
                  <a:srgbClr val="C00000"/>
                </a:solidFill>
                <a:latin typeface="Times New Roman" panose="02020603050405020304" pitchFamily="18" charset="0"/>
                <a:cs typeface="Times New Roman" panose="02020603050405020304" pitchFamily="18" charset="0"/>
              </a:rPr>
              <a:t>discernment</a:t>
            </a:r>
            <a:r>
              <a:rPr lang="en-US" sz="3200" dirty="0">
                <a:latin typeface="Times New Roman" panose="02020603050405020304" pitchFamily="18" charset="0"/>
                <a:cs typeface="Times New Roman" panose="02020603050405020304" pitchFamily="18" charset="0"/>
              </a:rPr>
              <a:t>, </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10 that you may </a:t>
            </a:r>
            <a:r>
              <a:rPr lang="en-US" sz="3200" u="sng" dirty="0">
                <a:solidFill>
                  <a:srgbClr val="C00000"/>
                </a:solidFill>
                <a:latin typeface="Times New Roman" panose="02020603050405020304" pitchFamily="18" charset="0"/>
                <a:cs typeface="Times New Roman" panose="02020603050405020304" pitchFamily="18" charset="0"/>
              </a:rPr>
              <a:t>approve the things that are excellent</a:t>
            </a:r>
            <a:r>
              <a:rPr lang="en-US" sz="3200" dirty="0">
                <a:latin typeface="Times New Roman" panose="02020603050405020304" pitchFamily="18" charset="0"/>
                <a:cs typeface="Times New Roman" panose="02020603050405020304" pitchFamily="18" charset="0"/>
              </a:rPr>
              <a:t>, that you may be sincere and without offense till the day of Christ, </a:t>
            </a:r>
          </a:p>
        </p:txBody>
      </p:sp>
      <p:cxnSp>
        <p:nvCxnSpPr>
          <p:cNvPr id="4" name="Straight Arrow Connector 3"/>
          <p:cNvCxnSpPr/>
          <p:nvPr/>
        </p:nvCxnSpPr>
        <p:spPr>
          <a:xfrm>
            <a:off x="2459865" y="3503054"/>
            <a:ext cx="875763" cy="57954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8176485"/>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3400" y="533400"/>
            <a:ext cx="8001000" cy="1631216"/>
          </a:xfrm>
          <a:prstGeom prst="rect">
            <a:avLst/>
          </a:prstGeom>
          <a:solidFill>
            <a:schemeClr val="bg1"/>
          </a:solidFill>
          <a:ln w="38100">
            <a:solidFill>
              <a:schemeClr val="bg1"/>
            </a:solidFill>
          </a:ln>
          <a:effectLst/>
        </p:spPr>
        <p:txBody>
          <a:bodyPr wrap="square" rtlCol="0">
            <a:spAutoFit/>
          </a:bodyPr>
          <a:lstStyle/>
          <a:p>
            <a:pPr algn="ctr"/>
            <a:r>
              <a:rPr lang="en-US" sz="2800" u="sng" dirty="0" smtClean="0">
                <a:solidFill>
                  <a:prstClr val="black"/>
                </a:solidFill>
                <a:latin typeface="Times New Roman" pitchFamily="18" charset="0"/>
                <a:cs typeface="Times New Roman" pitchFamily="18" charset="0"/>
              </a:rPr>
              <a:t>Phil 1:10</a:t>
            </a:r>
          </a:p>
          <a:p>
            <a:pPr algn="ctr"/>
            <a:endParaRPr lang="en-US" sz="2400" u="sng" dirty="0" smtClean="0">
              <a:solidFill>
                <a:prstClr val="black"/>
              </a:solidFill>
              <a:latin typeface="Times New Roman" pitchFamily="18" charset="0"/>
              <a:cs typeface="Times New Roman" pitchFamily="18" charset="0"/>
            </a:endParaRPr>
          </a:p>
          <a:p>
            <a:r>
              <a:rPr lang="en-US" sz="2400" dirty="0" smtClean="0">
                <a:solidFill>
                  <a:prstClr val="black"/>
                </a:solidFill>
                <a:latin typeface="Times New Roman" pitchFamily="18" charset="0"/>
                <a:cs typeface="Times New Roman" pitchFamily="18" charset="0"/>
              </a:rPr>
              <a:t>“ </a:t>
            </a:r>
            <a:r>
              <a:rPr lang="en-US" sz="2400" u="sng" dirty="0" smtClean="0">
                <a:solidFill>
                  <a:srgbClr val="C00000"/>
                </a:solidFill>
                <a:latin typeface="Times New Roman" pitchFamily="18" charset="0"/>
                <a:cs typeface="Times New Roman" pitchFamily="18" charset="0"/>
              </a:rPr>
              <a:t>that you may approve the things that are excellent</a:t>
            </a:r>
            <a:r>
              <a:rPr lang="en-US" sz="2400" dirty="0" smtClean="0">
                <a:solidFill>
                  <a:prstClr val="black"/>
                </a:solidFill>
                <a:latin typeface="Times New Roman" pitchFamily="18" charset="0"/>
                <a:cs typeface="Times New Roman" pitchFamily="18" charset="0"/>
              </a:rPr>
              <a:t>, that you may be sincere and without offense till the day of Christ,”</a:t>
            </a:r>
          </a:p>
        </p:txBody>
      </p:sp>
      <p:sp>
        <p:nvSpPr>
          <p:cNvPr id="4" name="TextBox 3"/>
          <p:cNvSpPr txBox="1"/>
          <p:nvPr/>
        </p:nvSpPr>
        <p:spPr>
          <a:xfrm>
            <a:off x="914400" y="2438400"/>
            <a:ext cx="7162800" cy="892552"/>
          </a:xfrm>
          <a:prstGeom prst="rect">
            <a:avLst/>
          </a:prstGeom>
          <a:noFill/>
        </p:spPr>
        <p:txBody>
          <a:bodyPr wrap="square" rtlCol="0">
            <a:spAutoFit/>
          </a:bodyPr>
          <a:lstStyle/>
          <a:p>
            <a:pPr algn="ctr"/>
            <a:r>
              <a:rPr lang="en-US" sz="2800" dirty="0" smtClean="0">
                <a:solidFill>
                  <a:schemeClr val="accent4">
                    <a:lumMod val="60000"/>
                    <a:lumOff val="40000"/>
                  </a:schemeClr>
                </a:solidFill>
              </a:rPr>
              <a:t>“distinguish things that differ”</a:t>
            </a:r>
          </a:p>
          <a:p>
            <a:pPr algn="ctr"/>
            <a:r>
              <a:rPr lang="en-US" sz="2400" i="1" dirty="0" smtClean="0">
                <a:solidFill>
                  <a:schemeClr val="accent4">
                    <a:lumMod val="60000"/>
                    <a:lumOff val="40000"/>
                  </a:schemeClr>
                </a:solidFill>
              </a:rPr>
              <a:t>(fn: KJV; ASV) </a:t>
            </a:r>
            <a:endParaRPr lang="en-US" sz="2400" i="1" dirty="0">
              <a:solidFill>
                <a:schemeClr val="accent4">
                  <a:lumMod val="60000"/>
                  <a:lumOff val="40000"/>
                </a:schemeClr>
              </a:solidFill>
            </a:endParaRPr>
          </a:p>
        </p:txBody>
      </p:sp>
      <p:sp>
        <p:nvSpPr>
          <p:cNvPr id="6" name="TextBox 5"/>
          <p:cNvSpPr txBox="1"/>
          <p:nvPr/>
        </p:nvSpPr>
        <p:spPr>
          <a:xfrm>
            <a:off x="339141" y="3581400"/>
            <a:ext cx="8305800" cy="2677656"/>
          </a:xfrm>
          <a:prstGeom prst="rect">
            <a:avLst/>
          </a:prstGeom>
          <a:noFill/>
        </p:spPr>
        <p:txBody>
          <a:bodyPr wrap="square" rtlCol="0">
            <a:spAutoFit/>
          </a:bodyPr>
          <a:lstStyle/>
          <a:p>
            <a:pPr algn="just"/>
            <a:r>
              <a:rPr lang="en-US" sz="2400" dirty="0" smtClean="0">
                <a:solidFill>
                  <a:prstClr val="white"/>
                </a:solidFill>
              </a:rPr>
              <a:t>“The margin here more correctly expresses the sense of the Greek word. The idea is, that he wished them to be able to distinguish between things that differed from each other; to have an intelligent apprehension of what was right and wrong-of what was good and evil.”</a:t>
            </a:r>
          </a:p>
          <a:p>
            <a:pPr algn="r"/>
            <a:r>
              <a:rPr lang="en-US" sz="2400" dirty="0" smtClean="0">
                <a:solidFill>
                  <a:prstClr val="white"/>
                </a:solidFill>
              </a:rPr>
              <a:t>(Barnes)</a:t>
            </a:r>
          </a:p>
          <a:p>
            <a:pPr algn="just"/>
            <a:endParaRPr lang="en-US" sz="2400" dirty="0">
              <a:solidFill>
                <a:prstClr val="white"/>
              </a:solidFill>
            </a:endParaRPr>
          </a:p>
        </p:txBody>
      </p:sp>
    </p:spTree>
    <p:extLst>
      <p:ext uri="{BB962C8B-B14F-4D97-AF65-F5344CB8AC3E}">
        <p14:creationId xmlns:p14="http://schemas.microsoft.com/office/powerpoint/2010/main" val="3195593023"/>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9144000" cy="1143000"/>
          </a:xfrm>
          <a:effectLst>
            <a:outerShdw blurRad="50800" dist="38100" algn="l" rotWithShape="0">
              <a:prstClr val="black">
                <a:alpha val="40000"/>
              </a:prstClr>
            </a:outerShdw>
          </a:effectLst>
        </p:spPr>
        <p:txBody>
          <a:bodyPr/>
          <a:lstStyle/>
          <a:p>
            <a:pPr algn="ctr"/>
            <a:r>
              <a:rPr lang="en-US" b="1" dirty="0" smtClean="0">
                <a:solidFill>
                  <a:srgbClr val="FFFF00"/>
                </a:solidFill>
              </a:rPr>
              <a:t>“Distinguish”</a:t>
            </a:r>
            <a:endParaRPr lang="en-US" b="1" dirty="0">
              <a:solidFill>
                <a:srgbClr val="FFFF00"/>
              </a:solidFill>
            </a:endParaRPr>
          </a:p>
        </p:txBody>
      </p:sp>
      <p:sp>
        <p:nvSpPr>
          <p:cNvPr id="6" name="TextBox 5"/>
          <p:cNvSpPr txBox="1"/>
          <p:nvPr/>
        </p:nvSpPr>
        <p:spPr>
          <a:xfrm>
            <a:off x="381000" y="1325940"/>
            <a:ext cx="8610600" cy="1569660"/>
          </a:xfrm>
          <a:prstGeom prst="rect">
            <a:avLst/>
          </a:prstGeom>
          <a:noFill/>
        </p:spPr>
        <p:txBody>
          <a:bodyPr wrap="square" rtlCol="0">
            <a:spAutoFit/>
          </a:bodyPr>
          <a:lstStyle/>
          <a:p>
            <a:pPr algn="just"/>
            <a:r>
              <a:rPr lang="en-US" sz="2400" dirty="0" smtClean="0">
                <a:solidFill>
                  <a:prstClr val="white"/>
                </a:solidFill>
              </a:rPr>
              <a:t>“The word used here denotes the kind of trial to which metals are exposed in order to test their nature.”</a:t>
            </a:r>
          </a:p>
          <a:p>
            <a:pPr algn="r"/>
            <a:r>
              <a:rPr lang="en-US" sz="2400" dirty="0" smtClean="0">
                <a:solidFill>
                  <a:prstClr val="white"/>
                </a:solidFill>
              </a:rPr>
              <a:t>(Barnes)</a:t>
            </a:r>
          </a:p>
          <a:p>
            <a:pPr algn="just"/>
            <a:endParaRPr lang="en-US" sz="2400" dirty="0">
              <a:solidFill>
                <a:prstClr val="white"/>
              </a:solidFill>
            </a:endParaRPr>
          </a:p>
        </p:txBody>
      </p:sp>
      <p:pic>
        <p:nvPicPr>
          <p:cNvPr id="1026" name="Picture 2" descr="http://www.ndt-ed.org/EducationResources/CommunityCollege/Materials/Graphics/MixedMetals(mayFranInt.).jpe"/>
          <p:cNvPicPr>
            <a:picLocks noChangeAspect="1" noChangeArrowheads="1"/>
          </p:cNvPicPr>
          <p:nvPr/>
        </p:nvPicPr>
        <p:blipFill>
          <a:blip r:embed="rId2" cstate="print"/>
          <a:srcRect/>
          <a:stretch>
            <a:fillRect/>
          </a:stretch>
        </p:blipFill>
        <p:spPr bwMode="auto">
          <a:xfrm>
            <a:off x="1676400" y="2667000"/>
            <a:ext cx="5426006" cy="3505200"/>
          </a:xfrm>
          <a:prstGeom prst="rect">
            <a:avLst/>
          </a:prstGeom>
          <a:noFill/>
          <a:effectLst>
            <a:outerShdw blurRad="152400" dist="317500" dir="5400000" sx="90000" sy="-19000" rotWithShape="0">
              <a:prstClr val="black">
                <a:alpha val="15000"/>
              </a:prstClr>
            </a:outerShdw>
          </a:effectLst>
          <a:scene3d>
            <a:camera prst="orthographicFront"/>
            <a:lightRig rig="threePt" dir="t"/>
          </a:scene3d>
          <a:sp3d>
            <a:bevelT w="139700" h="139700" prst="divot"/>
          </a:sp3d>
        </p:spPr>
      </p:pic>
    </p:spTree>
    <p:extLst>
      <p:ext uri="{BB962C8B-B14F-4D97-AF65-F5344CB8AC3E}">
        <p14:creationId xmlns:p14="http://schemas.microsoft.com/office/powerpoint/2010/main" val="1843947083"/>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477962"/>
          </a:xfrm>
          <a:effectLst>
            <a:outerShdw blurRad="50800" dist="38100" algn="l" rotWithShape="0">
              <a:prstClr val="black">
                <a:alpha val="40000"/>
              </a:prstClr>
            </a:outerShdw>
          </a:effectLst>
        </p:spPr>
        <p:txBody>
          <a:bodyPr>
            <a:normAutofit/>
          </a:bodyPr>
          <a:lstStyle/>
          <a:p>
            <a:pPr algn="ctr"/>
            <a:r>
              <a:rPr lang="en-US" dirty="0" smtClean="0"/>
              <a:t>Confusion Created               When Lines Are Blurred</a:t>
            </a:r>
            <a:endParaRPr lang="en-US" dirty="0"/>
          </a:p>
        </p:txBody>
      </p:sp>
      <p:sp>
        <p:nvSpPr>
          <p:cNvPr id="3" name="Rectangle 2"/>
          <p:cNvSpPr/>
          <p:nvPr/>
        </p:nvSpPr>
        <p:spPr>
          <a:xfrm>
            <a:off x="4419600" y="1676400"/>
            <a:ext cx="304800" cy="472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Box 6"/>
          <p:cNvSpPr txBox="1"/>
          <p:nvPr/>
        </p:nvSpPr>
        <p:spPr>
          <a:xfrm>
            <a:off x="609600" y="1981200"/>
            <a:ext cx="3505200" cy="3952364"/>
          </a:xfrm>
          <a:prstGeom prst="rect">
            <a:avLst/>
          </a:prstGeom>
          <a:noFill/>
          <a:effectLst>
            <a:outerShdw blurRad="50800" dist="38100" algn="l" rotWithShape="0">
              <a:prstClr val="black">
                <a:alpha val="40000"/>
              </a:prstClr>
            </a:outerShdw>
          </a:effectLst>
        </p:spPr>
        <p:txBody>
          <a:bodyPr wrap="square" rtlCol="0">
            <a:spAutoFit/>
          </a:bodyPr>
          <a:lstStyle/>
          <a:p>
            <a:pPr algn="r">
              <a:lnSpc>
                <a:spcPts val="4260"/>
              </a:lnSpc>
            </a:pPr>
            <a:r>
              <a:rPr lang="en-US" sz="2800" dirty="0" smtClean="0">
                <a:solidFill>
                  <a:srgbClr val="DA1F28">
                    <a:lumMod val="20000"/>
                    <a:lumOff val="80000"/>
                  </a:srgbClr>
                </a:solidFill>
              </a:rPr>
              <a:t>Marriage</a:t>
            </a:r>
          </a:p>
          <a:p>
            <a:pPr algn="r">
              <a:lnSpc>
                <a:spcPts val="4260"/>
              </a:lnSpc>
            </a:pPr>
            <a:r>
              <a:rPr lang="en-US" sz="2800" dirty="0" smtClean="0">
                <a:solidFill>
                  <a:srgbClr val="DA1F28">
                    <a:lumMod val="20000"/>
                    <a:lumOff val="80000"/>
                  </a:srgbClr>
                </a:solidFill>
              </a:rPr>
              <a:t>Faith</a:t>
            </a:r>
          </a:p>
          <a:p>
            <a:pPr algn="r">
              <a:lnSpc>
                <a:spcPts val="4260"/>
              </a:lnSpc>
            </a:pPr>
            <a:r>
              <a:rPr lang="en-US" sz="2800" dirty="0" smtClean="0">
                <a:solidFill>
                  <a:srgbClr val="DA1F28">
                    <a:lumMod val="20000"/>
                    <a:lumOff val="80000"/>
                  </a:srgbClr>
                </a:solidFill>
              </a:rPr>
              <a:t>Sin</a:t>
            </a:r>
          </a:p>
          <a:p>
            <a:pPr algn="r">
              <a:lnSpc>
                <a:spcPts val="4260"/>
              </a:lnSpc>
            </a:pPr>
            <a:r>
              <a:rPr lang="en-US" sz="2800" dirty="0" smtClean="0">
                <a:solidFill>
                  <a:srgbClr val="DA1F28">
                    <a:lumMod val="20000"/>
                    <a:lumOff val="80000"/>
                  </a:srgbClr>
                </a:solidFill>
              </a:rPr>
              <a:t>Individual</a:t>
            </a:r>
          </a:p>
          <a:p>
            <a:pPr algn="r">
              <a:lnSpc>
                <a:spcPts val="4260"/>
              </a:lnSpc>
            </a:pPr>
            <a:r>
              <a:rPr lang="en-US" sz="2800" dirty="0" smtClean="0">
                <a:solidFill>
                  <a:srgbClr val="DA1F28">
                    <a:lumMod val="20000"/>
                    <a:lumOff val="80000"/>
                  </a:srgbClr>
                </a:solidFill>
              </a:rPr>
              <a:t>Weak</a:t>
            </a:r>
          </a:p>
          <a:p>
            <a:pPr algn="r">
              <a:lnSpc>
                <a:spcPts val="4260"/>
              </a:lnSpc>
            </a:pPr>
            <a:r>
              <a:rPr lang="en-US" sz="2800" dirty="0" smtClean="0">
                <a:solidFill>
                  <a:srgbClr val="DA1F28">
                    <a:lumMod val="20000"/>
                    <a:lumOff val="80000"/>
                  </a:srgbClr>
                </a:solidFill>
              </a:rPr>
              <a:t>Social</a:t>
            </a:r>
          </a:p>
          <a:p>
            <a:pPr algn="r">
              <a:lnSpc>
                <a:spcPts val="4260"/>
              </a:lnSpc>
            </a:pPr>
            <a:r>
              <a:rPr lang="en-US" sz="2800" dirty="0" smtClean="0">
                <a:solidFill>
                  <a:srgbClr val="DA1F28">
                    <a:lumMod val="20000"/>
                    <a:lumOff val="80000"/>
                  </a:srgbClr>
                </a:solidFill>
              </a:rPr>
              <a:t>Committing Sin</a:t>
            </a:r>
            <a:endParaRPr lang="en-US" sz="2800" dirty="0">
              <a:solidFill>
                <a:srgbClr val="DA1F28">
                  <a:lumMod val="20000"/>
                  <a:lumOff val="80000"/>
                </a:srgbClr>
              </a:solidFill>
            </a:endParaRPr>
          </a:p>
        </p:txBody>
      </p:sp>
      <p:sp>
        <p:nvSpPr>
          <p:cNvPr id="8" name="TextBox 7"/>
          <p:cNvSpPr txBox="1"/>
          <p:nvPr/>
        </p:nvSpPr>
        <p:spPr>
          <a:xfrm>
            <a:off x="4953000" y="1981200"/>
            <a:ext cx="3505200" cy="3952364"/>
          </a:xfrm>
          <a:prstGeom prst="rect">
            <a:avLst/>
          </a:prstGeom>
          <a:noFill/>
          <a:effectLst>
            <a:outerShdw blurRad="50800" dist="38100" algn="l" rotWithShape="0">
              <a:prstClr val="black">
                <a:alpha val="40000"/>
              </a:prstClr>
            </a:outerShdw>
          </a:effectLst>
        </p:spPr>
        <p:txBody>
          <a:bodyPr wrap="square" rtlCol="0">
            <a:spAutoFit/>
          </a:bodyPr>
          <a:lstStyle/>
          <a:p>
            <a:pPr>
              <a:lnSpc>
                <a:spcPts val="4260"/>
              </a:lnSpc>
            </a:pPr>
            <a:r>
              <a:rPr lang="en-US" sz="2800" dirty="0" smtClean="0">
                <a:solidFill>
                  <a:srgbClr val="DA1F28">
                    <a:lumMod val="20000"/>
                    <a:lumOff val="80000"/>
                  </a:srgbClr>
                </a:solidFill>
              </a:rPr>
              <a:t>Bond</a:t>
            </a:r>
          </a:p>
          <a:p>
            <a:pPr>
              <a:lnSpc>
                <a:spcPts val="4260"/>
              </a:lnSpc>
            </a:pPr>
            <a:r>
              <a:rPr lang="en-US" sz="2800" dirty="0" smtClean="0">
                <a:solidFill>
                  <a:srgbClr val="DA1F28">
                    <a:lumMod val="20000"/>
                    <a:lumOff val="80000"/>
                  </a:srgbClr>
                </a:solidFill>
              </a:rPr>
              <a:t>Opinion</a:t>
            </a:r>
          </a:p>
          <a:p>
            <a:pPr>
              <a:lnSpc>
                <a:spcPts val="4260"/>
              </a:lnSpc>
            </a:pPr>
            <a:r>
              <a:rPr lang="en-US" sz="2800" dirty="0" smtClean="0">
                <a:solidFill>
                  <a:srgbClr val="DA1F28">
                    <a:lumMod val="20000"/>
                    <a:lumOff val="80000"/>
                  </a:srgbClr>
                </a:solidFill>
              </a:rPr>
              <a:t>Bad Judgment</a:t>
            </a:r>
          </a:p>
          <a:p>
            <a:pPr>
              <a:lnSpc>
                <a:spcPts val="4260"/>
              </a:lnSpc>
            </a:pPr>
            <a:r>
              <a:rPr lang="en-US" sz="2800" dirty="0" smtClean="0">
                <a:solidFill>
                  <a:srgbClr val="DA1F28">
                    <a:lumMod val="20000"/>
                    <a:lumOff val="80000"/>
                  </a:srgbClr>
                </a:solidFill>
              </a:rPr>
              <a:t>Church</a:t>
            </a:r>
          </a:p>
          <a:p>
            <a:pPr>
              <a:lnSpc>
                <a:spcPts val="4260"/>
              </a:lnSpc>
            </a:pPr>
            <a:r>
              <a:rPr lang="en-US" sz="2800" dirty="0" smtClean="0">
                <a:solidFill>
                  <a:srgbClr val="DA1F28">
                    <a:lumMod val="20000"/>
                    <a:lumOff val="80000"/>
                  </a:srgbClr>
                </a:solidFill>
              </a:rPr>
              <a:t>Unruly</a:t>
            </a:r>
          </a:p>
          <a:p>
            <a:pPr>
              <a:lnSpc>
                <a:spcPts val="4260"/>
              </a:lnSpc>
            </a:pPr>
            <a:r>
              <a:rPr lang="en-US" sz="2800" dirty="0" smtClean="0">
                <a:solidFill>
                  <a:srgbClr val="DA1F28">
                    <a:lumMod val="20000"/>
                    <a:lumOff val="80000"/>
                  </a:srgbClr>
                </a:solidFill>
              </a:rPr>
              <a:t>Spiritual</a:t>
            </a:r>
          </a:p>
          <a:p>
            <a:pPr>
              <a:lnSpc>
                <a:spcPts val="4260"/>
              </a:lnSpc>
            </a:pPr>
            <a:r>
              <a:rPr lang="en-US" sz="2800" dirty="0" smtClean="0">
                <a:solidFill>
                  <a:srgbClr val="DA1F28">
                    <a:lumMod val="20000"/>
                    <a:lumOff val="80000"/>
                  </a:srgbClr>
                </a:solidFill>
              </a:rPr>
              <a:t>Continuing in it</a:t>
            </a:r>
            <a:endParaRPr lang="en-US" sz="2800" dirty="0">
              <a:solidFill>
                <a:srgbClr val="DA1F28">
                  <a:lumMod val="20000"/>
                  <a:lumOff val="80000"/>
                </a:srgbClr>
              </a:solidFill>
            </a:endParaRPr>
          </a:p>
        </p:txBody>
      </p:sp>
    </p:spTree>
    <p:extLst>
      <p:ext uri="{BB962C8B-B14F-4D97-AF65-F5344CB8AC3E}">
        <p14:creationId xmlns:p14="http://schemas.microsoft.com/office/powerpoint/2010/main" val="290034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31" presetClass="entr" presetSubtype="0" fill="hold" grpId="0" nodeType="withEffect">
                                  <p:stCondLst>
                                    <p:cond delay="0"/>
                                  </p:stCondLst>
                                  <p:iterate type="lt">
                                    <p:tmPct val="5000"/>
                                  </p:iterate>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 calcmode="lin" valueType="num">
                                      <p:cBhvr>
                                        <p:cTn id="19" dur="1000" fill="hold"/>
                                        <p:tgtEl>
                                          <p:spTgt spid="3"/>
                                        </p:tgtEl>
                                        <p:attrNameLst>
                                          <p:attrName>style.rotation</p:attrName>
                                        </p:attrNameLst>
                                      </p:cBhvr>
                                      <p:tavLst>
                                        <p:tav tm="0">
                                          <p:val>
                                            <p:fltVal val="90"/>
                                          </p:val>
                                        </p:tav>
                                        <p:tav tm="100000">
                                          <p:val>
                                            <p:fltVal val="0"/>
                                          </p:val>
                                        </p:tav>
                                      </p:tavLst>
                                    </p:anim>
                                    <p:animEffect transition="in" filter="fade">
                                      <p:cBhvr>
                                        <p:cTn id="2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477962"/>
          </a:xfrm>
          <a:effectLst>
            <a:outerShdw blurRad="50800" dist="38100" algn="l" rotWithShape="0">
              <a:prstClr val="black">
                <a:alpha val="40000"/>
              </a:prstClr>
            </a:outerShdw>
          </a:effectLst>
        </p:spPr>
        <p:txBody>
          <a:bodyPr>
            <a:normAutofit/>
          </a:bodyPr>
          <a:lstStyle/>
          <a:p>
            <a:pPr algn="ctr"/>
            <a:r>
              <a:rPr lang="en-US" dirty="0" smtClean="0"/>
              <a:t>Confusion Created               When Lines Are Blurred</a:t>
            </a:r>
            <a:endParaRPr lang="en-US" dirty="0"/>
          </a:p>
        </p:txBody>
      </p:sp>
      <p:sp>
        <p:nvSpPr>
          <p:cNvPr id="3" name="Rectangle 2"/>
          <p:cNvSpPr/>
          <p:nvPr/>
        </p:nvSpPr>
        <p:spPr>
          <a:xfrm>
            <a:off x="4419600" y="1676400"/>
            <a:ext cx="304800" cy="4724400"/>
          </a:xfrm>
          <a:prstGeom prst="rect">
            <a:avLst/>
          </a:prstGeom>
          <a:solidFill>
            <a:schemeClr val="tx1"/>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Box 6"/>
          <p:cNvSpPr txBox="1"/>
          <p:nvPr/>
        </p:nvSpPr>
        <p:spPr>
          <a:xfrm>
            <a:off x="609600" y="1981200"/>
            <a:ext cx="3505200" cy="3952364"/>
          </a:xfrm>
          <a:prstGeom prst="rect">
            <a:avLst/>
          </a:prstGeom>
          <a:noFill/>
          <a:effectLst>
            <a:outerShdw blurRad="50800" dist="38100" algn="l" rotWithShape="0">
              <a:prstClr val="black">
                <a:alpha val="40000"/>
              </a:prstClr>
            </a:outerShdw>
          </a:effectLst>
        </p:spPr>
        <p:txBody>
          <a:bodyPr wrap="square" rtlCol="0">
            <a:spAutoFit/>
          </a:bodyPr>
          <a:lstStyle/>
          <a:p>
            <a:pPr algn="r">
              <a:lnSpc>
                <a:spcPts val="4260"/>
              </a:lnSpc>
            </a:pPr>
            <a:r>
              <a:rPr lang="en-US" sz="2800" dirty="0" smtClean="0">
                <a:solidFill>
                  <a:srgbClr val="DA1F28">
                    <a:lumMod val="20000"/>
                    <a:lumOff val="80000"/>
                  </a:srgbClr>
                </a:solidFill>
              </a:rPr>
              <a:t>Marriage</a:t>
            </a:r>
          </a:p>
          <a:p>
            <a:pPr algn="r">
              <a:lnSpc>
                <a:spcPts val="4260"/>
              </a:lnSpc>
            </a:pPr>
            <a:r>
              <a:rPr lang="en-US" sz="2800" dirty="0" smtClean="0">
                <a:solidFill>
                  <a:srgbClr val="DA1F28">
                    <a:lumMod val="20000"/>
                    <a:lumOff val="80000"/>
                  </a:srgbClr>
                </a:solidFill>
              </a:rPr>
              <a:t>Faith</a:t>
            </a:r>
          </a:p>
          <a:p>
            <a:pPr algn="r">
              <a:lnSpc>
                <a:spcPts val="4260"/>
              </a:lnSpc>
            </a:pPr>
            <a:r>
              <a:rPr lang="en-US" sz="2800" dirty="0" smtClean="0">
                <a:solidFill>
                  <a:srgbClr val="DA1F28">
                    <a:lumMod val="20000"/>
                    <a:lumOff val="80000"/>
                  </a:srgbClr>
                </a:solidFill>
              </a:rPr>
              <a:t>Sin</a:t>
            </a:r>
          </a:p>
          <a:p>
            <a:pPr algn="r">
              <a:lnSpc>
                <a:spcPts val="4260"/>
              </a:lnSpc>
            </a:pPr>
            <a:r>
              <a:rPr lang="en-US" sz="2800" dirty="0" smtClean="0">
                <a:solidFill>
                  <a:srgbClr val="DA1F28">
                    <a:lumMod val="20000"/>
                    <a:lumOff val="80000"/>
                  </a:srgbClr>
                </a:solidFill>
              </a:rPr>
              <a:t>Individual</a:t>
            </a:r>
          </a:p>
          <a:p>
            <a:pPr algn="r">
              <a:lnSpc>
                <a:spcPts val="4260"/>
              </a:lnSpc>
            </a:pPr>
            <a:r>
              <a:rPr lang="en-US" sz="2800" dirty="0" smtClean="0">
                <a:solidFill>
                  <a:srgbClr val="DA1F28">
                    <a:lumMod val="20000"/>
                    <a:lumOff val="80000"/>
                  </a:srgbClr>
                </a:solidFill>
              </a:rPr>
              <a:t>Weak</a:t>
            </a:r>
          </a:p>
          <a:p>
            <a:pPr algn="r">
              <a:lnSpc>
                <a:spcPts val="4260"/>
              </a:lnSpc>
            </a:pPr>
            <a:r>
              <a:rPr lang="en-US" sz="2800" dirty="0" smtClean="0">
                <a:solidFill>
                  <a:srgbClr val="DA1F28">
                    <a:lumMod val="20000"/>
                    <a:lumOff val="80000"/>
                  </a:srgbClr>
                </a:solidFill>
              </a:rPr>
              <a:t>Social</a:t>
            </a:r>
          </a:p>
          <a:p>
            <a:pPr algn="r">
              <a:lnSpc>
                <a:spcPts val="4260"/>
              </a:lnSpc>
            </a:pPr>
            <a:r>
              <a:rPr lang="en-US" sz="2800" dirty="0" smtClean="0">
                <a:solidFill>
                  <a:srgbClr val="DA1F28">
                    <a:lumMod val="20000"/>
                    <a:lumOff val="80000"/>
                  </a:srgbClr>
                </a:solidFill>
              </a:rPr>
              <a:t>Committing Sin</a:t>
            </a:r>
            <a:endParaRPr lang="en-US" sz="2800" dirty="0">
              <a:solidFill>
                <a:srgbClr val="DA1F28">
                  <a:lumMod val="20000"/>
                  <a:lumOff val="80000"/>
                </a:srgbClr>
              </a:solidFill>
            </a:endParaRPr>
          </a:p>
        </p:txBody>
      </p:sp>
      <p:sp>
        <p:nvSpPr>
          <p:cNvPr id="8" name="TextBox 7"/>
          <p:cNvSpPr txBox="1"/>
          <p:nvPr/>
        </p:nvSpPr>
        <p:spPr>
          <a:xfrm>
            <a:off x="4953000" y="1981200"/>
            <a:ext cx="3505200" cy="3952364"/>
          </a:xfrm>
          <a:prstGeom prst="rect">
            <a:avLst/>
          </a:prstGeom>
          <a:noFill/>
          <a:effectLst>
            <a:outerShdw blurRad="50800" dist="38100" algn="l" rotWithShape="0">
              <a:prstClr val="black">
                <a:alpha val="40000"/>
              </a:prstClr>
            </a:outerShdw>
          </a:effectLst>
        </p:spPr>
        <p:txBody>
          <a:bodyPr wrap="square" rtlCol="0">
            <a:spAutoFit/>
          </a:bodyPr>
          <a:lstStyle/>
          <a:p>
            <a:pPr>
              <a:lnSpc>
                <a:spcPts val="4260"/>
              </a:lnSpc>
            </a:pPr>
            <a:r>
              <a:rPr lang="en-US" sz="2800" dirty="0" smtClean="0">
                <a:solidFill>
                  <a:srgbClr val="DA1F28">
                    <a:lumMod val="20000"/>
                    <a:lumOff val="80000"/>
                  </a:srgbClr>
                </a:solidFill>
              </a:rPr>
              <a:t>Bond</a:t>
            </a:r>
          </a:p>
          <a:p>
            <a:pPr>
              <a:lnSpc>
                <a:spcPts val="4260"/>
              </a:lnSpc>
            </a:pPr>
            <a:r>
              <a:rPr lang="en-US" sz="2800" dirty="0" smtClean="0">
                <a:solidFill>
                  <a:srgbClr val="DA1F28">
                    <a:lumMod val="20000"/>
                    <a:lumOff val="80000"/>
                  </a:srgbClr>
                </a:solidFill>
              </a:rPr>
              <a:t>Opinion</a:t>
            </a:r>
          </a:p>
          <a:p>
            <a:pPr>
              <a:lnSpc>
                <a:spcPts val="4260"/>
              </a:lnSpc>
            </a:pPr>
            <a:r>
              <a:rPr lang="en-US" sz="2800" dirty="0" smtClean="0">
                <a:solidFill>
                  <a:srgbClr val="DA1F28">
                    <a:lumMod val="20000"/>
                    <a:lumOff val="80000"/>
                  </a:srgbClr>
                </a:solidFill>
              </a:rPr>
              <a:t>Bad Judgment</a:t>
            </a:r>
          </a:p>
          <a:p>
            <a:pPr>
              <a:lnSpc>
                <a:spcPts val="4260"/>
              </a:lnSpc>
            </a:pPr>
            <a:r>
              <a:rPr lang="en-US" sz="2800" dirty="0" smtClean="0">
                <a:solidFill>
                  <a:srgbClr val="DA1F28">
                    <a:lumMod val="20000"/>
                    <a:lumOff val="80000"/>
                  </a:srgbClr>
                </a:solidFill>
              </a:rPr>
              <a:t>Church</a:t>
            </a:r>
          </a:p>
          <a:p>
            <a:pPr>
              <a:lnSpc>
                <a:spcPts val="4260"/>
              </a:lnSpc>
            </a:pPr>
            <a:r>
              <a:rPr lang="en-US" sz="2800" dirty="0" smtClean="0">
                <a:solidFill>
                  <a:srgbClr val="DA1F28">
                    <a:lumMod val="20000"/>
                    <a:lumOff val="80000"/>
                  </a:srgbClr>
                </a:solidFill>
              </a:rPr>
              <a:t>Unruly</a:t>
            </a:r>
          </a:p>
          <a:p>
            <a:pPr>
              <a:lnSpc>
                <a:spcPts val="4260"/>
              </a:lnSpc>
            </a:pPr>
            <a:r>
              <a:rPr lang="en-US" sz="2800" dirty="0" smtClean="0">
                <a:solidFill>
                  <a:srgbClr val="DA1F28">
                    <a:lumMod val="20000"/>
                    <a:lumOff val="80000"/>
                  </a:srgbClr>
                </a:solidFill>
              </a:rPr>
              <a:t>Spiritual</a:t>
            </a:r>
          </a:p>
          <a:p>
            <a:pPr>
              <a:lnSpc>
                <a:spcPts val="4260"/>
              </a:lnSpc>
            </a:pPr>
            <a:r>
              <a:rPr lang="en-US" sz="2800" dirty="0" smtClean="0">
                <a:solidFill>
                  <a:srgbClr val="DA1F28">
                    <a:lumMod val="20000"/>
                    <a:lumOff val="80000"/>
                  </a:srgbClr>
                </a:solidFill>
              </a:rPr>
              <a:t>Continuing in it</a:t>
            </a:r>
            <a:endParaRPr lang="en-US" sz="2800" dirty="0">
              <a:solidFill>
                <a:srgbClr val="DA1F28">
                  <a:lumMod val="20000"/>
                  <a:lumOff val="80000"/>
                </a:srgbClr>
              </a:solidFill>
            </a:endParaRPr>
          </a:p>
        </p:txBody>
      </p:sp>
    </p:spTree>
    <p:extLst>
      <p:ext uri="{BB962C8B-B14F-4D97-AF65-F5344CB8AC3E}">
        <p14:creationId xmlns:p14="http://schemas.microsoft.com/office/powerpoint/2010/main" val="11911307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477962"/>
          </a:xfrm>
          <a:effectLst>
            <a:outerShdw blurRad="50800" dist="38100" algn="l" rotWithShape="0">
              <a:prstClr val="black">
                <a:alpha val="40000"/>
              </a:prstClr>
            </a:outerShdw>
          </a:effectLst>
        </p:spPr>
        <p:txBody>
          <a:bodyPr>
            <a:normAutofit/>
          </a:bodyPr>
          <a:lstStyle/>
          <a:p>
            <a:pPr algn="ctr"/>
            <a:r>
              <a:rPr lang="en-US" dirty="0" smtClean="0"/>
              <a:t>Confusion Created               When Lines Are Blurred</a:t>
            </a:r>
            <a:endParaRPr lang="en-US" dirty="0"/>
          </a:p>
        </p:txBody>
      </p:sp>
      <p:sp>
        <p:nvSpPr>
          <p:cNvPr id="3" name="Rectangle 2"/>
          <p:cNvSpPr/>
          <p:nvPr/>
        </p:nvSpPr>
        <p:spPr>
          <a:xfrm>
            <a:off x="4419600" y="1676400"/>
            <a:ext cx="304800" cy="4724400"/>
          </a:xfrm>
          <a:prstGeom prst="rect">
            <a:avLst/>
          </a:prstGeom>
          <a:solidFill>
            <a:schemeClr val="tx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Box 6"/>
          <p:cNvSpPr txBox="1"/>
          <p:nvPr/>
        </p:nvSpPr>
        <p:spPr>
          <a:xfrm>
            <a:off x="609600" y="1981200"/>
            <a:ext cx="3505200" cy="3952364"/>
          </a:xfrm>
          <a:prstGeom prst="rect">
            <a:avLst/>
          </a:prstGeom>
          <a:noFill/>
          <a:effectLst>
            <a:outerShdw blurRad="50800" dist="38100" algn="l" rotWithShape="0">
              <a:prstClr val="black">
                <a:alpha val="40000"/>
              </a:prstClr>
            </a:outerShdw>
          </a:effectLst>
        </p:spPr>
        <p:txBody>
          <a:bodyPr wrap="square" rtlCol="0">
            <a:spAutoFit/>
          </a:bodyPr>
          <a:lstStyle/>
          <a:p>
            <a:pPr algn="r">
              <a:lnSpc>
                <a:spcPts val="4260"/>
              </a:lnSpc>
            </a:pPr>
            <a:r>
              <a:rPr lang="en-US" sz="2800" dirty="0" smtClean="0">
                <a:solidFill>
                  <a:srgbClr val="DA1F28">
                    <a:lumMod val="20000"/>
                    <a:lumOff val="80000"/>
                  </a:srgbClr>
                </a:solidFill>
              </a:rPr>
              <a:t>Marriage</a:t>
            </a:r>
          </a:p>
          <a:p>
            <a:pPr algn="r">
              <a:lnSpc>
                <a:spcPts val="4260"/>
              </a:lnSpc>
            </a:pPr>
            <a:r>
              <a:rPr lang="en-US" sz="2800" dirty="0" smtClean="0">
                <a:solidFill>
                  <a:srgbClr val="DA1F28">
                    <a:lumMod val="20000"/>
                    <a:lumOff val="80000"/>
                  </a:srgbClr>
                </a:solidFill>
              </a:rPr>
              <a:t>Faith</a:t>
            </a:r>
          </a:p>
          <a:p>
            <a:pPr algn="r">
              <a:lnSpc>
                <a:spcPts val="4260"/>
              </a:lnSpc>
            </a:pPr>
            <a:r>
              <a:rPr lang="en-US" sz="2800" dirty="0" smtClean="0">
                <a:solidFill>
                  <a:srgbClr val="DA1F28">
                    <a:lumMod val="20000"/>
                    <a:lumOff val="80000"/>
                  </a:srgbClr>
                </a:solidFill>
              </a:rPr>
              <a:t>Sin</a:t>
            </a:r>
          </a:p>
          <a:p>
            <a:pPr algn="r">
              <a:lnSpc>
                <a:spcPts val="4260"/>
              </a:lnSpc>
            </a:pPr>
            <a:r>
              <a:rPr lang="en-US" sz="2800" dirty="0" smtClean="0">
                <a:solidFill>
                  <a:srgbClr val="DA1F28">
                    <a:lumMod val="20000"/>
                    <a:lumOff val="80000"/>
                  </a:srgbClr>
                </a:solidFill>
              </a:rPr>
              <a:t>Individual</a:t>
            </a:r>
          </a:p>
          <a:p>
            <a:pPr algn="r">
              <a:lnSpc>
                <a:spcPts val="4260"/>
              </a:lnSpc>
            </a:pPr>
            <a:r>
              <a:rPr lang="en-US" sz="2800" dirty="0" smtClean="0">
                <a:solidFill>
                  <a:srgbClr val="DA1F28">
                    <a:lumMod val="20000"/>
                    <a:lumOff val="80000"/>
                  </a:srgbClr>
                </a:solidFill>
              </a:rPr>
              <a:t>Weak</a:t>
            </a:r>
          </a:p>
          <a:p>
            <a:pPr algn="r">
              <a:lnSpc>
                <a:spcPts val="4260"/>
              </a:lnSpc>
            </a:pPr>
            <a:r>
              <a:rPr lang="en-US" sz="2800" dirty="0" smtClean="0">
                <a:solidFill>
                  <a:srgbClr val="DA1F28">
                    <a:lumMod val="20000"/>
                    <a:lumOff val="80000"/>
                  </a:srgbClr>
                </a:solidFill>
              </a:rPr>
              <a:t>Social</a:t>
            </a:r>
          </a:p>
          <a:p>
            <a:pPr algn="r">
              <a:lnSpc>
                <a:spcPts val="4260"/>
              </a:lnSpc>
            </a:pPr>
            <a:r>
              <a:rPr lang="en-US" sz="2800" dirty="0" smtClean="0">
                <a:solidFill>
                  <a:srgbClr val="DA1F28">
                    <a:lumMod val="20000"/>
                    <a:lumOff val="80000"/>
                  </a:srgbClr>
                </a:solidFill>
              </a:rPr>
              <a:t>Committing Sin</a:t>
            </a:r>
            <a:endParaRPr lang="en-US" sz="2800" dirty="0">
              <a:solidFill>
                <a:srgbClr val="DA1F28">
                  <a:lumMod val="20000"/>
                  <a:lumOff val="80000"/>
                </a:srgbClr>
              </a:solidFill>
            </a:endParaRPr>
          </a:p>
        </p:txBody>
      </p:sp>
      <p:sp>
        <p:nvSpPr>
          <p:cNvPr id="8" name="TextBox 7"/>
          <p:cNvSpPr txBox="1"/>
          <p:nvPr/>
        </p:nvSpPr>
        <p:spPr>
          <a:xfrm>
            <a:off x="4953000" y="1981200"/>
            <a:ext cx="3505200" cy="3952364"/>
          </a:xfrm>
          <a:prstGeom prst="rect">
            <a:avLst/>
          </a:prstGeom>
          <a:noFill/>
          <a:effectLst>
            <a:outerShdw blurRad="50800" dist="38100" algn="l" rotWithShape="0">
              <a:prstClr val="black">
                <a:alpha val="40000"/>
              </a:prstClr>
            </a:outerShdw>
          </a:effectLst>
        </p:spPr>
        <p:txBody>
          <a:bodyPr wrap="square" rtlCol="0">
            <a:spAutoFit/>
          </a:bodyPr>
          <a:lstStyle/>
          <a:p>
            <a:pPr>
              <a:lnSpc>
                <a:spcPts val="4260"/>
              </a:lnSpc>
            </a:pPr>
            <a:r>
              <a:rPr lang="en-US" sz="2800" dirty="0" smtClean="0">
                <a:solidFill>
                  <a:srgbClr val="DA1F28">
                    <a:lumMod val="20000"/>
                    <a:lumOff val="80000"/>
                  </a:srgbClr>
                </a:solidFill>
              </a:rPr>
              <a:t>Bond</a:t>
            </a:r>
          </a:p>
          <a:p>
            <a:pPr>
              <a:lnSpc>
                <a:spcPts val="4260"/>
              </a:lnSpc>
            </a:pPr>
            <a:r>
              <a:rPr lang="en-US" sz="2800" dirty="0" smtClean="0">
                <a:solidFill>
                  <a:srgbClr val="DA1F28">
                    <a:lumMod val="20000"/>
                    <a:lumOff val="80000"/>
                  </a:srgbClr>
                </a:solidFill>
              </a:rPr>
              <a:t>Opinion</a:t>
            </a:r>
          </a:p>
          <a:p>
            <a:pPr>
              <a:lnSpc>
                <a:spcPts val="4260"/>
              </a:lnSpc>
            </a:pPr>
            <a:r>
              <a:rPr lang="en-US" sz="2800" dirty="0" smtClean="0">
                <a:solidFill>
                  <a:srgbClr val="DA1F28">
                    <a:lumMod val="20000"/>
                    <a:lumOff val="80000"/>
                  </a:srgbClr>
                </a:solidFill>
              </a:rPr>
              <a:t>Bad Judgment</a:t>
            </a:r>
          </a:p>
          <a:p>
            <a:pPr>
              <a:lnSpc>
                <a:spcPts val="4260"/>
              </a:lnSpc>
            </a:pPr>
            <a:r>
              <a:rPr lang="en-US" sz="2800" dirty="0" smtClean="0">
                <a:solidFill>
                  <a:srgbClr val="DA1F28">
                    <a:lumMod val="20000"/>
                    <a:lumOff val="80000"/>
                  </a:srgbClr>
                </a:solidFill>
              </a:rPr>
              <a:t>Church</a:t>
            </a:r>
          </a:p>
          <a:p>
            <a:pPr>
              <a:lnSpc>
                <a:spcPts val="4260"/>
              </a:lnSpc>
            </a:pPr>
            <a:r>
              <a:rPr lang="en-US" sz="2800" dirty="0" smtClean="0">
                <a:solidFill>
                  <a:srgbClr val="DA1F28">
                    <a:lumMod val="20000"/>
                    <a:lumOff val="80000"/>
                  </a:srgbClr>
                </a:solidFill>
              </a:rPr>
              <a:t>Unruly</a:t>
            </a:r>
          </a:p>
          <a:p>
            <a:pPr>
              <a:lnSpc>
                <a:spcPts val="4260"/>
              </a:lnSpc>
            </a:pPr>
            <a:r>
              <a:rPr lang="en-US" sz="2800" dirty="0" smtClean="0">
                <a:solidFill>
                  <a:srgbClr val="DA1F28">
                    <a:lumMod val="20000"/>
                    <a:lumOff val="80000"/>
                  </a:srgbClr>
                </a:solidFill>
              </a:rPr>
              <a:t>Spiritual</a:t>
            </a:r>
          </a:p>
          <a:p>
            <a:pPr>
              <a:lnSpc>
                <a:spcPts val="4260"/>
              </a:lnSpc>
            </a:pPr>
            <a:r>
              <a:rPr lang="en-US" sz="2800" dirty="0" smtClean="0">
                <a:solidFill>
                  <a:srgbClr val="DA1F28">
                    <a:lumMod val="20000"/>
                    <a:lumOff val="80000"/>
                  </a:srgbClr>
                </a:solidFill>
              </a:rPr>
              <a:t>Continuing in it</a:t>
            </a:r>
            <a:endParaRPr lang="en-US" sz="2800" dirty="0">
              <a:solidFill>
                <a:srgbClr val="DA1F28">
                  <a:lumMod val="20000"/>
                  <a:lumOff val="80000"/>
                </a:srgbClr>
              </a:solidFill>
            </a:endParaRPr>
          </a:p>
        </p:txBody>
      </p:sp>
    </p:spTree>
    <p:extLst>
      <p:ext uri="{BB962C8B-B14F-4D97-AF65-F5344CB8AC3E}">
        <p14:creationId xmlns:p14="http://schemas.microsoft.com/office/powerpoint/2010/main" val="2065515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477962"/>
          </a:xfrm>
          <a:effectLst>
            <a:outerShdw blurRad="50800" dist="38100" algn="l" rotWithShape="0">
              <a:prstClr val="black">
                <a:alpha val="40000"/>
              </a:prstClr>
            </a:outerShdw>
          </a:effectLst>
        </p:spPr>
        <p:txBody>
          <a:bodyPr>
            <a:normAutofit/>
          </a:bodyPr>
          <a:lstStyle/>
          <a:p>
            <a:pPr algn="ctr"/>
            <a:r>
              <a:rPr lang="en-US" dirty="0" smtClean="0"/>
              <a:t>Confusion Created               When Lines Are Blurred</a:t>
            </a:r>
            <a:endParaRPr lang="en-US" dirty="0"/>
          </a:p>
        </p:txBody>
      </p:sp>
      <p:sp>
        <p:nvSpPr>
          <p:cNvPr id="3" name="Rectangle 2"/>
          <p:cNvSpPr/>
          <p:nvPr/>
        </p:nvSpPr>
        <p:spPr>
          <a:xfrm>
            <a:off x="4419600" y="1676400"/>
            <a:ext cx="304800" cy="4724400"/>
          </a:xfrm>
          <a:prstGeom prst="rect">
            <a:avLst/>
          </a:prstGeom>
          <a:solidFill>
            <a:schemeClr val="tx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Box 6"/>
          <p:cNvSpPr txBox="1"/>
          <p:nvPr/>
        </p:nvSpPr>
        <p:spPr>
          <a:xfrm>
            <a:off x="609600" y="1981200"/>
            <a:ext cx="3505200" cy="3952364"/>
          </a:xfrm>
          <a:prstGeom prst="rect">
            <a:avLst/>
          </a:prstGeom>
          <a:noFill/>
          <a:effectLst>
            <a:outerShdw blurRad="50800" dist="38100" algn="l" rotWithShape="0">
              <a:prstClr val="black">
                <a:alpha val="40000"/>
              </a:prstClr>
            </a:outerShdw>
          </a:effectLst>
        </p:spPr>
        <p:txBody>
          <a:bodyPr wrap="square" rtlCol="0">
            <a:spAutoFit/>
          </a:bodyPr>
          <a:lstStyle/>
          <a:p>
            <a:pPr algn="r">
              <a:lnSpc>
                <a:spcPts val="4260"/>
              </a:lnSpc>
            </a:pPr>
            <a:r>
              <a:rPr lang="en-US" sz="2800" dirty="0" smtClean="0">
                <a:solidFill>
                  <a:srgbClr val="DA1F28">
                    <a:lumMod val="20000"/>
                    <a:lumOff val="80000"/>
                  </a:srgbClr>
                </a:solidFill>
              </a:rPr>
              <a:t>Marriage</a:t>
            </a:r>
          </a:p>
          <a:p>
            <a:pPr algn="r">
              <a:lnSpc>
                <a:spcPts val="4260"/>
              </a:lnSpc>
            </a:pPr>
            <a:r>
              <a:rPr lang="en-US" sz="2800" dirty="0" smtClean="0">
                <a:solidFill>
                  <a:srgbClr val="DA1F28">
                    <a:lumMod val="20000"/>
                    <a:lumOff val="80000"/>
                  </a:srgbClr>
                </a:solidFill>
              </a:rPr>
              <a:t>Faith</a:t>
            </a:r>
          </a:p>
          <a:p>
            <a:pPr algn="r">
              <a:lnSpc>
                <a:spcPts val="4260"/>
              </a:lnSpc>
            </a:pPr>
            <a:r>
              <a:rPr lang="en-US" sz="2800" dirty="0" smtClean="0">
                <a:solidFill>
                  <a:srgbClr val="DA1F28">
                    <a:lumMod val="20000"/>
                    <a:lumOff val="80000"/>
                  </a:srgbClr>
                </a:solidFill>
              </a:rPr>
              <a:t>Sin</a:t>
            </a:r>
          </a:p>
          <a:p>
            <a:pPr algn="r">
              <a:lnSpc>
                <a:spcPts val="4260"/>
              </a:lnSpc>
            </a:pPr>
            <a:r>
              <a:rPr lang="en-US" sz="2800" dirty="0" smtClean="0">
                <a:solidFill>
                  <a:srgbClr val="DA1F28">
                    <a:lumMod val="20000"/>
                    <a:lumOff val="80000"/>
                  </a:srgbClr>
                </a:solidFill>
              </a:rPr>
              <a:t>Individual</a:t>
            </a:r>
          </a:p>
          <a:p>
            <a:pPr algn="r">
              <a:lnSpc>
                <a:spcPts val="4260"/>
              </a:lnSpc>
            </a:pPr>
            <a:r>
              <a:rPr lang="en-US" sz="2800" dirty="0" smtClean="0">
                <a:solidFill>
                  <a:srgbClr val="DA1F28">
                    <a:lumMod val="20000"/>
                    <a:lumOff val="80000"/>
                  </a:srgbClr>
                </a:solidFill>
              </a:rPr>
              <a:t>Weak</a:t>
            </a:r>
          </a:p>
          <a:p>
            <a:pPr algn="r">
              <a:lnSpc>
                <a:spcPts val="4260"/>
              </a:lnSpc>
            </a:pPr>
            <a:r>
              <a:rPr lang="en-US" sz="2800" dirty="0" smtClean="0">
                <a:solidFill>
                  <a:srgbClr val="DA1F28">
                    <a:lumMod val="20000"/>
                    <a:lumOff val="80000"/>
                  </a:srgbClr>
                </a:solidFill>
              </a:rPr>
              <a:t>Social</a:t>
            </a:r>
          </a:p>
          <a:p>
            <a:pPr algn="r">
              <a:lnSpc>
                <a:spcPts val="4260"/>
              </a:lnSpc>
            </a:pPr>
            <a:r>
              <a:rPr lang="en-US" sz="2800" dirty="0" smtClean="0">
                <a:solidFill>
                  <a:srgbClr val="DA1F28">
                    <a:lumMod val="20000"/>
                    <a:lumOff val="80000"/>
                  </a:srgbClr>
                </a:solidFill>
              </a:rPr>
              <a:t>Committing Sin</a:t>
            </a:r>
            <a:endParaRPr lang="en-US" sz="2800" dirty="0">
              <a:solidFill>
                <a:srgbClr val="DA1F28">
                  <a:lumMod val="20000"/>
                  <a:lumOff val="80000"/>
                </a:srgbClr>
              </a:solidFill>
            </a:endParaRPr>
          </a:p>
        </p:txBody>
      </p:sp>
      <p:sp>
        <p:nvSpPr>
          <p:cNvPr id="8" name="TextBox 7"/>
          <p:cNvSpPr txBox="1"/>
          <p:nvPr/>
        </p:nvSpPr>
        <p:spPr>
          <a:xfrm>
            <a:off x="4953000" y="1981200"/>
            <a:ext cx="3505200" cy="3952364"/>
          </a:xfrm>
          <a:prstGeom prst="rect">
            <a:avLst/>
          </a:prstGeom>
          <a:noFill/>
          <a:effectLst>
            <a:outerShdw blurRad="50800" dist="38100" algn="l" rotWithShape="0">
              <a:prstClr val="black">
                <a:alpha val="40000"/>
              </a:prstClr>
            </a:outerShdw>
          </a:effectLst>
        </p:spPr>
        <p:txBody>
          <a:bodyPr wrap="square" rtlCol="0">
            <a:spAutoFit/>
          </a:bodyPr>
          <a:lstStyle/>
          <a:p>
            <a:pPr>
              <a:lnSpc>
                <a:spcPts val="4260"/>
              </a:lnSpc>
            </a:pPr>
            <a:r>
              <a:rPr lang="en-US" sz="2800" dirty="0" smtClean="0">
                <a:solidFill>
                  <a:srgbClr val="DA1F28">
                    <a:lumMod val="20000"/>
                    <a:lumOff val="80000"/>
                  </a:srgbClr>
                </a:solidFill>
              </a:rPr>
              <a:t>Bond</a:t>
            </a:r>
          </a:p>
          <a:p>
            <a:pPr>
              <a:lnSpc>
                <a:spcPts val="4260"/>
              </a:lnSpc>
            </a:pPr>
            <a:r>
              <a:rPr lang="en-US" sz="2800" dirty="0" smtClean="0">
                <a:solidFill>
                  <a:srgbClr val="DA1F28">
                    <a:lumMod val="20000"/>
                    <a:lumOff val="80000"/>
                  </a:srgbClr>
                </a:solidFill>
              </a:rPr>
              <a:t>Opinion</a:t>
            </a:r>
          </a:p>
          <a:p>
            <a:pPr>
              <a:lnSpc>
                <a:spcPts val="4260"/>
              </a:lnSpc>
            </a:pPr>
            <a:r>
              <a:rPr lang="en-US" sz="2800" dirty="0" smtClean="0">
                <a:solidFill>
                  <a:srgbClr val="DA1F28">
                    <a:lumMod val="20000"/>
                    <a:lumOff val="80000"/>
                  </a:srgbClr>
                </a:solidFill>
              </a:rPr>
              <a:t>Bad Judgment</a:t>
            </a:r>
          </a:p>
          <a:p>
            <a:pPr>
              <a:lnSpc>
                <a:spcPts val="4260"/>
              </a:lnSpc>
            </a:pPr>
            <a:r>
              <a:rPr lang="en-US" sz="2800" dirty="0" smtClean="0">
                <a:solidFill>
                  <a:srgbClr val="DA1F28">
                    <a:lumMod val="20000"/>
                    <a:lumOff val="80000"/>
                  </a:srgbClr>
                </a:solidFill>
              </a:rPr>
              <a:t>Church</a:t>
            </a:r>
          </a:p>
          <a:p>
            <a:pPr>
              <a:lnSpc>
                <a:spcPts val="4260"/>
              </a:lnSpc>
            </a:pPr>
            <a:r>
              <a:rPr lang="en-US" sz="2800" dirty="0" smtClean="0">
                <a:solidFill>
                  <a:srgbClr val="DA1F28">
                    <a:lumMod val="20000"/>
                    <a:lumOff val="80000"/>
                  </a:srgbClr>
                </a:solidFill>
              </a:rPr>
              <a:t>Unruly</a:t>
            </a:r>
          </a:p>
          <a:p>
            <a:pPr>
              <a:lnSpc>
                <a:spcPts val="4260"/>
              </a:lnSpc>
            </a:pPr>
            <a:r>
              <a:rPr lang="en-US" sz="2800" dirty="0" smtClean="0">
                <a:solidFill>
                  <a:srgbClr val="DA1F28">
                    <a:lumMod val="20000"/>
                    <a:lumOff val="80000"/>
                  </a:srgbClr>
                </a:solidFill>
              </a:rPr>
              <a:t>Spiritual</a:t>
            </a:r>
          </a:p>
          <a:p>
            <a:pPr>
              <a:lnSpc>
                <a:spcPts val="4260"/>
              </a:lnSpc>
            </a:pPr>
            <a:r>
              <a:rPr lang="en-US" sz="2800" dirty="0" smtClean="0">
                <a:solidFill>
                  <a:srgbClr val="DA1F28">
                    <a:lumMod val="20000"/>
                    <a:lumOff val="80000"/>
                  </a:srgbClr>
                </a:solidFill>
              </a:rPr>
              <a:t>Continuing in it</a:t>
            </a:r>
            <a:endParaRPr lang="en-US" sz="2800" dirty="0">
              <a:solidFill>
                <a:srgbClr val="DA1F28">
                  <a:lumMod val="20000"/>
                  <a:lumOff val="80000"/>
                </a:srgbClr>
              </a:solidFill>
            </a:endParaRPr>
          </a:p>
        </p:txBody>
      </p:sp>
    </p:spTree>
    <p:extLst>
      <p:ext uri="{BB962C8B-B14F-4D97-AF65-F5344CB8AC3E}">
        <p14:creationId xmlns:p14="http://schemas.microsoft.com/office/powerpoint/2010/main" val="6623608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477962"/>
          </a:xfrm>
          <a:effectLst>
            <a:outerShdw blurRad="50800" dist="38100" algn="l" rotWithShape="0">
              <a:prstClr val="black">
                <a:alpha val="40000"/>
              </a:prstClr>
            </a:outerShdw>
          </a:effectLst>
        </p:spPr>
        <p:txBody>
          <a:bodyPr>
            <a:normAutofit/>
          </a:bodyPr>
          <a:lstStyle/>
          <a:p>
            <a:pPr algn="ctr"/>
            <a:r>
              <a:rPr lang="en-US" dirty="0" smtClean="0"/>
              <a:t>Confusion Created               When Lines Are Blurred</a:t>
            </a:r>
            <a:endParaRPr lang="en-US" dirty="0"/>
          </a:p>
        </p:txBody>
      </p:sp>
      <p:sp>
        <p:nvSpPr>
          <p:cNvPr id="7" name="TextBox 6"/>
          <p:cNvSpPr txBox="1"/>
          <p:nvPr/>
        </p:nvSpPr>
        <p:spPr>
          <a:xfrm>
            <a:off x="609600" y="1981200"/>
            <a:ext cx="3505200" cy="3952364"/>
          </a:xfrm>
          <a:prstGeom prst="rect">
            <a:avLst/>
          </a:prstGeom>
          <a:noFill/>
          <a:effectLst>
            <a:outerShdw blurRad="50800" dist="38100" algn="l" rotWithShape="0">
              <a:prstClr val="black">
                <a:alpha val="40000"/>
              </a:prstClr>
            </a:outerShdw>
          </a:effectLst>
        </p:spPr>
        <p:txBody>
          <a:bodyPr wrap="square" rtlCol="0">
            <a:spAutoFit/>
          </a:bodyPr>
          <a:lstStyle/>
          <a:p>
            <a:pPr algn="r">
              <a:lnSpc>
                <a:spcPts val="4260"/>
              </a:lnSpc>
            </a:pPr>
            <a:r>
              <a:rPr lang="en-US" sz="2800" dirty="0" smtClean="0">
                <a:solidFill>
                  <a:srgbClr val="DA1F28">
                    <a:lumMod val="20000"/>
                    <a:lumOff val="80000"/>
                  </a:srgbClr>
                </a:solidFill>
              </a:rPr>
              <a:t>Marriage</a:t>
            </a:r>
          </a:p>
          <a:p>
            <a:pPr algn="r">
              <a:lnSpc>
                <a:spcPts val="4260"/>
              </a:lnSpc>
            </a:pPr>
            <a:r>
              <a:rPr lang="en-US" sz="2800" dirty="0" smtClean="0">
                <a:solidFill>
                  <a:srgbClr val="DA1F28">
                    <a:lumMod val="20000"/>
                    <a:lumOff val="80000"/>
                  </a:srgbClr>
                </a:solidFill>
              </a:rPr>
              <a:t>Faith</a:t>
            </a:r>
          </a:p>
          <a:p>
            <a:pPr algn="r">
              <a:lnSpc>
                <a:spcPts val="4260"/>
              </a:lnSpc>
            </a:pPr>
            <a:r>
              <a:rPr lang="en-US" sz="2800" dirty="0" smtClean="0">
                <a:solidFill>
                  <a:srgbClr val="DA1F28">
                    <a:lumMod val="20000"/>
                    <a:lumOff val="80000"/>
                  </a:srgbClr>
                </a:solidFill>
              </a:rPr>
              <a:t>Sin</a:t>
            </a:r>
          </a:p>
          <a:p>
            <a:pPr algn="r">
              <a:lnSpc>
                <a:spcPts val="4260"/>
              </a:lnSpc>
            </a:pPr>
            <a:r>
              <a:rPr lang="en-US" sz="2800" dirty="0" smtClean="0">
                <a:solidFill>
                  <a:srgbClr val="DA1F28">
                    <a:lumMod val="20000"/>
                    <a:lumOff val="80000"/>
                  </a:srgbClr>
                </a:solidFill>
              </a:rPr>
              <a:t>Individual</a:t>
            </a:r>
          </a:p>
          <a:p>
            <a:pPr algn="r">
              <a:lnSpc>
                <a:spcPts val="4260"/>
              </a:lnSpc>
            </a:pPr>
            <a:r>
              <a:rPr lang="en-US" sz="2800" dirty="0" smtClean="0">
                <a:solidFill>
                  <a:srgbClr val="DA1F28">
                    <a:lumMod val="20000"/>
                    <a:lumOff val="80000"/>
                  </a:srgbClr>
                </a:solidFill>
              </a:rPr>
              <a:t>Weak</a:t>
            </a:r>
          </a:p>
          <a:p>
            <a:pPr algn="r">
              <a:lnSpc>
                <a:spcPts val="4260"/>
              </a:lnSpc>
            </a:pPr>
            <a:r>
              <a:rPr lang="en-US" sz="2800" dirty="0" smtClean="0">
                <a:solidFill>
                  <a:srgbClr val="DA1F28">
                    <a:lumMod val="20000"/>
                    <a:lumOff val="80000"/>
                  </a:srgbClr>
                </a:solidFill>
              </a:rPr>
              <a:t>Social</a:t>
            </a:r>
          </a:p>
          <a:p>
            <a:pPr algn="r">
              <a:lnSpc>
                <a:spcPts val="4260"/>
              </a:lnSpc>
            </a:pPr>
            <a:r>
              <a:rPr lang="en-US" sz="2800" dirty="0" smtClean="0">
                <a:solidFill>
                  <a:srgbClr val="DA1F28">
                    <a:lumMod val="20000"/>
                    <a:lumOff val="80000"/>
                  </a:srgbClr>
                </a:solidFill>
              </a:rPr>
              <a:t>Committing Sin</a:t>
            </a:r>
            <a:endParaRPr lang="en-US" sz="2800" dirty="0">
              <a:solidFill>
                <a:srgbClr val="DA1F28">
                  <a:lumMod val="20000"/>
                  <a:lumOff val="80000"/>
                </a:srgbClr>
              </a:solidFill>
            </a:endParaRPr>
          </a:p>
        </p:txBody>
      </p:sp>
      <p:sp>
        <p:nvSpPr>
          <p:cNvPr id="8" name="TextBox 7"/>
          <p:cNvSpPr txBox="1"/>
          <p:nvPr/>
        </p:nvSpPr>
        <p:spPr>
          <a:xfrm>
            <a:off x="4953000" y="1981200"/>
            <a:ext cx="3505200" cy="3952364"/>
          </a:xfrm>
          <a:prstGeom prst="rect">
            <a:avLst/>
          </a:prstGeom>
          <a:noFill/>
          <a:effectLst>
            <a:outerShdw blurRad="50800" dist="38100" algn="l" rotWithShape="0">
              <a:prstClr val="black">
                <a:alpha val="40000"/>
              </a:prstClr>
            </a:outerShdw>
          </a:effectLst>
        </p:spPr>
        <p:txBody>
          <a:bodyPr wrap="square" rtlCol="0">
            <a:spAutoFit/>
          </a:bodyPr>
          <a:lstStyle/>
          <a:p>
            <a:pPr>
              <a:lnSpc>
                <a:spcPts val="4260"/>
              </a:lnSpc>
            </a:pPr>
            <a:r>
              <a:rPr lang="en-US" sz="2800" dirty="0" smtClean="0">
                <a:solidFill>
                  <a:srgbClr val="DA1F28">
                    <a:lumMod val="20000"/>
                    <a:lumOff val="80000"/>
                  </a:srgbClr>
                </a:solidFill>
              </a:rPr>
              <a:t>Bond</a:t>
            </a:r>
          </a:p>
          <a:p>
            <a:pPr>
              <a:lnSpc>
                <a:spcPts val="4260"/>
              </a:lnSpc>
            </a:pPr>
            <a:r>
              <a:rPr lang="en-US" sz="2800" dirty="0" smtClean="0">
                <a:solidFill>
                  <a:srgbClr val="DA1F28">
                    <a:lumMod val="20000"/>
                    <a:lumOff val="80000"/>
                  </a:srgbClr>
                </a:solidFill>
              </a:rPr>
              <a:t>Opinion</a:t>
            </a:r>
          </a:p>
          <a:p>
            <a:pPr>
              <a:lnSpc>
                <a:spcPts val="4260"/>
              </a:lnSpc>
            </a:pPr>
            <a:r>
              <a:rPr lang="en-US" sz="2800" dirty="0" smtClean="0">
                <a:solidFill>
                  <a:srgbClr val="DA1F28">
                    <a:lumMod val="20000"/>
                    <a:lumOff val="80000"/>
                  </a:srgbClr>
                </a:solidFill>
              </a:rPr>
              <a:t>Bad Judgment</a:t>
            </a:r>
          </a:p>
          <a:p>
            <a:pPr>
              <a:lnSpc>
                <a:spcPts val="4260"/>
              </a:lnSpc>
            </a:pPr>
            <a:r>
              <a:rPr lang="en-US" sz="2800" dirty="0" smtClean="0">
                <a:solidFill>
                  <a:srgbClr val="DA1F28">
                    <a:lumMod val="20000"/>
                    <a:lumOff val="80000"/>
                  </a:srgbClr>
                </a:solidFill>
              </a:rPr>
              <a:t>Church</a:t>
            </a:r>
          </a:p>
          <a:p>
            <a:pPr>
              <a:lnSpc>
                <a:spcPts val="4260"/>
              </a:lnSpc>
            </a:pPr>
            <a:r>
              <a:rPr lang="en-US" sz="2800" dirty="0" smtClean="0">
                <a:solidFill>
                  <a:srgbClr val="DA1F28">
                    <a:lumMod val="20000"/>
                    <a:lumOff val="80000"/>
                  </a:srgbClr>
                </a:solidFill>
              </a:rPr>
              <a:t>Unruly</a:t>
            </a:r>
          </a:p>
          <a:p>
            <a:pPr>
              <a:lnSpc>
                <a:spcPts val="4260"/>
              </a:lnSpc>
            </a:pPr>
            <a:r>
              <a:rPr lang="en-US" sz="2800" dirty="0" smtClean="0">
                <a:solidFill>
                  <a:srgbClr val="DA1F28">
                    <a:lumMod val="20000"/>
                    <a:lumOff val="80000"/>
                  </a:srgbClr>
                </a:solidFill>
              </a:rPr>
              <a:t>Spiritual</a:t>
            </a:r>
          </a:p>
          <a:p>
            <a:pPr>
              <a:lnSpc>
                <a:spcPts val="4260"/>
              </a:lnSpc>
            </a:pPr>
            <a:r>
              <a:rPr lang="en-US" sz="2800" dirty="0" smtClean="0">
                <a:solidFill>
                  <a:srgbClr val="DA1F28">
                    <a:lumMod val="20000"/>
                    <a:lumOff val="80000"/>
                  </a:srgbClr>
                </a:solidFill>
              </a:rPr>
              <a:t>Continuing in it</a:t>
            </a:r>
            <a:endParaRPr lang="en-US" sz="2800" dirty="0">
              <a:solidFill>
                <a:srgbClr val="DA1F28">
                  <a:lumMod val="20000"/>
                  <a:lumOff val="80000"/>
                </a:srgbClr>
              </a:solidFill>
            </a:endParaRPr>
          </a:p>
        </p:txBody>
      </p:sp>
    </p:spTree>
    <p:extLst>
      <p:ext uri="{BB962C8B-B14F-4D97-AF65-F5344CB8AC3E}">
        <p14:creationId xmlns:p14="http://schemas.microsoft.com/office/powerpoint/2010/main" val="283158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02106" y="309282"/>
            <a:ext cx="5741893" cy="1077218"/>
          </a:xfrm>
          <a:prstGeom prst="rect">
            <a:avLst/>
          </a:prstGeom>
          <a:noFill/>
        </p:spPr>
        <p:txBody>
          <a:bodyPr wrap="square" rtlCol="0">
            <a:spAutoFit/>
          </a:bodyPr>
          <a:lstStyle/>
          <a:p>
            <a:pPr marL="571500" indent="-571500" algn="ctr">
              <a:buFont typeface="+mj-lt"/>
              <a:buAutoNum type="romanUcPeriod"/>
            </a:pPr>
            <a:r>
              <a:rPr lang="en-US" sz="3200" dirty="0" smtClean="0">
                <a:solidFill>
                  <a:prstClr val="white"/>
                </a:solidFill>
                <a:effectLst>
                  <a:outerShdw blurRad="38100" dist="38100" dir="2700000" algn="tl">
                    <a:srgbClr val="000000">
                      <a:alpha val="43137"/>
                    </a:srgbClr>
                  </a:outerShdw>
                </a:effectLst>
              </a:rPr>
              <a:t>Discernment Must Be Understood</a:t>
            </a:r>
            <a:endParaRPr lang="en-US" sz="3200" dirty="0">
              <a:solidFill>
                <a:prstClr val="white"/>
              </a:solidFill>
              <a:effectLst>
                <a:outerShdw blurRad="38100" dist="38100" dir="2700000" algn="tl">
                  <a:srgbClr val="000000">
                    <a:alpha val="43137"/>
                  </a:srgbClr>
                </a:outerShdw>
              </a:effectLst>
            </a:endParaRPr>
          </a:p>
        </p:txBody>
      </p:sp>
      <p:cxnSp>
        <p:nvCxnSpPr>
          <p:cNvPr id="10" name="Straight Connector 9"/>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22725" y="1881980"/>
            <a:ext cx="8339070" cy="1692771"/>
          </a:xfrm>
          <a:prstGeom prst="rect">
            <a:avLst/>
          </a:prstGeom>
          <a:noFill/>
        </p:spPr>
        <p:txBody>
          <a:bodyPr wrap="square" rtlCol="0">
            <a:spAutoFit/>
          </a:bodyPr>
          <a:lstStyle/>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To Distinguish Between</a:t>
            </a:r>
          </a:p>
          <a:p>
            <a:pPr marL="514350" indent="-514350">
              <a:buFont typeface="+mj-lt"/>
              <a:buAutoNum type="alphaUcPeriod"/>
            </a:pPr>
            <a:endParaRPr lang="en-US" sz="1000" dirty="0">
              <a:solidFill>
                <a:srgbClr val="FFC000">
                  <a:lumMod val="60000"/>
                  <a:lumOff val="40000"/>
                </a:srgbClr>
              </a:solidFill>
              <a:effectLst>
                <a:outerShdw blurRad="38100" dist="38100" dir="2700000" algn="tl">
                  <a:srgbClr val="000000">
                    <a:alpha val="43137"/>
                  </a:srgbClr>
                </a:outerShdw>
              </a:effectLst>
            </a:endParaRP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To Clearly See the Difference </a:t>
            </a:r>
            <a:r>
              <a:rPr lang="en-US" sz="2800" dirty="0" smtClean="0">
                <a:solidFill>
                  <a:schemeClr val="bg1"/>
                </a:solidFill>
                <a:effectLst>
                  <a:outerShdw blurRad="38100" dist="38100" dir="2700000" algn="tl">
                    <a:srgbClr val="000000">
                      <a:alpha val="43137"/>
                    </a:srgbClr>
                  </a:outerShdw>
                </a:effectLst>
              </a:rPr>
              <a:t>(Phil. 1:9-10)</a:t>
            </a:r>
            <a:endParaRPr lang="en-US" sz="2800" dirty="0" smtClean="0">
              <a:solidFill>
                <a:schemeClr val="accent4">
                  <a:lumMod val="60000"/>
                  <a:lumOff val="40000"/>
                </a:schemeClr>
              </a:solidFill>
              <a:effectLst>
                <a:outerShdw blurRad="38100" dist="38100" dir="2700000" algn="tl">
                  <a:srgbClr val="000000">
                    <a:alpha val="43137"/>
                  </a:srgbClr>
                </a:outerShdw>
              </a:effectLst>
            </a:endParaRPr>
          </a:p>
          <a:p>
            <a:pPr marL="514350" indent="-514350">
              <a:buFont typeface="+mj-lt"/>
              <a:buAutoNum type="alphaUcPeriod"/>
            </a:pPr>
            <a:endParaRPr lang="en-US" sz="1000" dirty="0" smtClean="0">
              <a:solidFill>
                <a:schemeClr val="accent4">
                  <a:lumMod val="60000"/>
                  <a:lumOff val="40000"/>
                </a:schemeClr>
              </a:solidFill>
              <a:effectLst>
                <a:outerShdw blurRad="38100" dist="38100" dir="2700000" algn="tl">
                  <a:srgbClr val="000000">
                    <a:alpha val="43137"/>
                  </a:srgbClr>
                </a:outerShdw>
              </a:effectLst>
            </a:endParaRPr>
          </a:p>
          <a:p>
            <a:pPr marL="514350" indent="-514350">
              <a:buFont typeface="+mj-lt"/>
              <a:buAutoNum type="alphaUcPeriod"/>
            </a:pPr>
            <a:r>
              <a:rPr lang="en-US" sz="2800" dirty="0" smtClean="0">
                <a:solidFill>
                  <a:schemeClr val="accent4">
                    <a:lumMod val="60000"/>
                    <a:lumOff val="40000"/>
                  </a:schemeClr>
                </a:solidFill>
                <a:effectLst>
                  <a:outerShdw blurRad="38100" dist="38100" dir="2700000" algn="tl">
                    <a:srgbClr val="000000">
                      <a:alpha val="43137"/>
                    </a:srgbClr>
                  </a:outerShdw>
                </a:effectLst>
              </a:rPr>
              <a:t>To Have the Wisdom to Choose – Best</a:t>
            </a:r>
            <a:r>
              <a:rPr lang="en-US" sz="2800" dirty="0" smtClean="0">
                <a:solidFill>
                  <a:schemeClr val="bg1"/>
                </a:solidFill>
                <a:effectLst>
                  <a:outerShdw blurRad="38100" dist="38100" dir="2700000" algn="tl">
                    <a:srgbClr val="000000">
                      <a:alpha val="43137"/>
                    </a:srgbClr>
                  </a:outerShdw>
                </a:effectLst>
              </a:rPr>
              <a:t> (Col. 1:9)</a:t>
            </a:r>
            <a:endParaRPr lang="en-US" sz="2400" dirty="0" smtClean="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95156241"/>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3060" name="Text Box 4"/>
          <p:cNvSpPr txBox="1">
            <a:spLocks noChangeArrowheads="1"/>
          </p:cNvSpPr>
          <p:nvPr/>
        </p:nvSpPr>
        <p:spPr bwMode="auto">
          <a:xfrm>
            <a:off x="685800" y="1676400"/>
            <a:ext cx="7696200" cy="2538413"/>
          </a:xfrm>
          <a:prstGeom prst="rect">
            <a:avLst/>
          </a:prstGeom>
          <a:solidFill>
            <a:schemeClr val="bg1"/>
          </a:solidFill>
          <a:ln w="9525">
            <a:solidFill>
              <a:schemeClr val="tx1"/>
            </a:solidFill>
            <a:miter lim="800000"/>
            <a:headEnd/>
            <a:tailEnd/>
          </a:ln>
          <a:effectLst/>
        </p:spPr>
        <p:txBody>
          <a:bodyPr>
            <a:spAutoFit/>
          </a:bodyPr>
          <a:lstStyle/>
          <a:p>
            <a:r>
              <a:rPr lang="en-US" sz="3200" b="0" dirty="0">
                <a:latin typeface="Times New Roman" pitchFamily="18" charset="0"/>
              </a:rPr>
              <a:t>For this reason we also, since the day we heard it, do not cease to pray for you, and to ask that you may be filled with the knowledge of His will in all wisdom and spiritual understanding; </a:t>
            </a:r>
          </a:p>
        </p:txBody>
      </p:sp>
      <p:sp>
        <p:nvSpPr>
          <p:cNvPr id="173061" name="Text Box 5"/>
          <p:cNvSpPr txBox="1">
            <a:spLocks noChangeArrowheads="1"/>
          </p:cNvSpPr>
          <p:nvPr/>
        </p:nvSpPr>
        <p:spPr bwMode="auto">
          <a:xfrm>
            <a:off x="2286000" y="381000"/>
            <a:ext cx="4648200" cy="830997"/>
          </a:xfrm>
          <a:prstGeom prst="rect">
            <a:avLst/>
          </a:prstGeom>
          <a:noFill/>
          <a:ln w="9525">
            <a:noFill/>
            <a:miter lim="800000"/>
            <a:headEnd/>
            <a:tailEnd/>
          </a:ln>
          <a:effectLst/>
        </p:spPr>
        <p:txBody>
          <a:bodyPr>
            <a:spAutoFit/>
          </a:bodyPr>
          <a:lstStyle/>
          <a:p>
            <a:pPr algn="ctr">
              <a:spcBef>
                <a:spcPct val="50000"/>
              </a:spcBef>
            </a:pPr>
            <a:r>
              <a:rPr lang="en-US" sz="4800" dirty="0">
                <a:solidFill>
                  <a:schemeClr val="accent6">
                    <a:lumMod val="50000"/>
                  </a:schemeClr>
                </a:solidFill>
                <a:effectLst>
                  <a:outerShdw blurRad="38100" dist="38100" dir="2700000" algn="tl">
                    <a:srgbClr val="000000"/>
                  </a:outerShdw>
                </a:effectLst>
              </a:rPr>
              <a:t>Colossians 1:9</a:t>
            </a:r>
          </a:p>
        </p:txBody>
      </p:sp>
      <p:sp>
        <p:nvSpPr>
          <p:cNvPr id="173062" name="Line 6"/>
          <p:cNvSpPr>
            <a:spLocks noChangeShapeType="1"/>
          </p:cNvSpPr>
          <p:nvPr/>
        </p:nvSpPr>
        <p:spPr bwMode="auto">
          <a:xfrm>
            <a:off x="762000" y="3657600"/>
            <a:ext cx="3581400" cy="0"/>
          </a:xfrm>
          <a:prstGeom prst="line">
            <a:avLst/>
          </a:prstGeom>
          <a:noFill/>
          <a:ln w="57150">
            <a:solidFill>
              <a:schemeClr val="accent2"/>
            </a:solidFill>
            <a:round/>
            <a:headEnd/>
            <a:tailEnd/>
          </a:ln>
          <a:effectLst/>
        </p:spPr>
        <p:txBody>
          <a:bodyPr/>
          <a:lstStyle/>
          <a:p>
            <a:endParaRPr lang="en-US" dirty="0"/>
          </a:p>
        </p:txBody>
      </p:sp>
      <p:sp>
        <p:nvSpPr>
          <p:cNvPr id="173063" name="Line 7"/>
          <p:cNvSpPr>
            <a:spLocks noChangeShapeType="1"/>
          </p:cNvSpPr>
          <p:nvPr/>
        </p:nvSpPr>
        <p:spPr bwMode="auto">
          <a:xfrm>
            <a:off x="4953000" y="3657600"/>
            <a:ext cx="2438400" cy="0"/>
          </a:xfrm>
          <a:prstGeom prst="line">
            <a:avLst/>
          </a:prstGeom>
          <a:noFill/>
          <a:ln w="57150">
            <a:solidFill>
              <a:srgbClr val="993300"/>
            </a:solidFill>
            <a:round/>
            <a:headEnd/>
            <a:tailEnd/>
          </a:ln>
          <a:effectLst/>
        </p:spPr>
        <p:txBody>
          <a:bodyPr/>
          <a:lstStyle/>
          <a:p>
            <a:endParaRPr lang="en-US" dirty="0"/>
          </a:p>
        </p:txBody>
      </p:sp>
      <p:sp>
        <p:nvSpPr>
          <p:cNvPr id="173064" name="Line 8"/>
          <p:cNvSpPr>
            <a:spLocks noChangeShapeType="1"/>
          </p:cNvSpPr>
          <p:nvPr/>
        </p:nvSpPr>
        <p:spPr bwMode="auto">
          <a:xfrm>
            <a:off x="762000" y="4114800"/>
            <a:ext cx="3733800" cy="0"/>
          </a:xfrm>
          <a:prstGeom prst="line">
            <a:avLst/>
          </a:prstGeom>
          <a:noFill/>
          <a:ln w="57150">
            <a:solidFill>
              <a:srgbClr val="993300"/>
            </a:solidFill>
            <a:round/>
            <a:headEnd/>
            <a:tailEnd/>
          </a:ln>
          <a:effectLst/>
        </p:spPr>
        <p:txBody>
          <a:bodyPr/>
          <a:lstStyle/>
          <a:p>
            <a:endParaRPr lang="en-US" dirty="0"/>
          </a:p>
        </p:txBody>
      </p:sp>
    </p:spTree>
    <p:extLst>
      <p:ext uri="{BB962C8B-B14F-4D97-AF65-F5344CB8AC3E}">
        <p14:creationId xmlns:p14="http://schemas.microsoft.com/office/powerpoint/2010/main" val="4274573551"/>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3062"/>
                                        </p:tgtEl>
                                        <p:attrNameLst>
                                          <p:attrName>style.visibility</p:attrName>
                                        </p:attrNameLst>
                                      </p:cBhvr>
                                      <p:to>
                                        <p:strVal val="visible"/>
                                      </p:to>
                                    </p:set>
                                    <p:animEffect transition="in" filter="wipe(left)">
                                      <p:cBhvr>
                                        <p:cTn id="7" dur="2000"/>
                                        <p:tgtEl>
                                          <p:spTgt spid="17306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3063"/>
                                        </p:tgtEl>
                                        <p:attrNameLst>
                                          <p:attrName>style.visibility</p:attrName>
                                        </p:attrNameLst>
                                      </p:cBhvr>
                                      <p:to>
                                        <p:strVal val="visible"/>
                                      </p:to>
                                    </p:set>
                                    <p:animEffect transition="in" filter="wipe(left)">
                                      <p:cBhvr>
                                        <p:cTn id="12" dur="2000"/>
                                        <p:tgtEl>
                                          <p:spTgt spid="17306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73064"/>
                                        </p:tgtEl>
                                        <p:attrNameLst>
                                          <p:attrName>style.visibility</p:attrName>
                                        </p:attrNameLst>
                                      </p:cBhvr>
                                      <p:to>
                                        <p:strVal val="visible"/>
                                      </p:to>
                                    </p:set>
                                    <p:animEffect transition="in" filter="wipe(left)">
                                      <p:cBhvr>
                                        <p:cTn id="15" dur="2000"/>
                                        <p:tgtEl>
                                          <p:spTgt spid="173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2" grpId="0" animBg="1"/>
      <p:bldP spid="173063" grpId="0" animBg="1"/>
      <p:bldP spid="17306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ext Box 2"/>
          <p:cNvSpPr txBox="1">
            <a:spLocks noChangeArrowheads="1"/>
          </p:cNvSpPr>
          <p:nvPr/>
        </p:nvSpPr>
        <p:spPr bwMode="auto">
          <a:xfrm>
            <a:off x="914400" y="228600"/>
            <a:ext cx="7423150" cy="914400"/>
          </a:xfrm>
          <a:prstGeom prst="rect">
            <a:avLst/>
          </a:prstGeom>
          <a:noFill/>
          <a:ln w="12700">
            <a:noFill/>
            <a:miter lim="800000"/>
            <a:headEnd type="none" w="sm" len="sm"/>
            <a:tailEnd type="none" w="sm" len="sm"/>
          </a:ln>
          <a:effectLst/>
        </p:spPr>
        <p:txBody>
          <a:bodyPr wrap="none">
            <a:spAutoFit/>
          </a:bodyPr>
          <a:lstStyle/>
          <a:p>
            <a:pPr algn="ctr"/>
            <a:r>
              <a:rPr lang="en-US" sz="5400" b="0" dirty="0">
                <a:solidFill>
                  <a:schemeClr val="accent6">
                    <a:lumMod val="50000"/>
                  </a:schemeClr>
                </a:solidFill>
                <a:effectLst>
                  <a:outerShdw blurRad="38100" dist="38100" dir="2700000" algn="tl">
                    <a:srgbClr val="000000"/>
                  </a:outerShdw>
                </a:effectLst>
                <a:latin typeface="Times New Roman" pitchFamily="18" charset="0"/>
              </a:rPr>
              <a:t>Wisdom &amp; Understanding</a:t>
            </a:r>
            <a:endParaRPr lang="en-US" sz="2400" b="0" dirty="0">
              <a:solidFill>
                <a:schemeClr val="accent6">
                  <a:lumMod val="50000"/>
                </a:schemeClr>
              </a:solidFill>
              <a:effectLst>
                <a:outerShdw blurRad="38100" dist="38100" dir="2700000" algn="tl">
                  <a:srgbClr val="000000"/>
                </a:outerShdw>
              </a:effectLst>
              <a:latin typeface="Times New Roman" pitchFamily="18" charset="0"/>
            </a:endParaRPr>
          </a:p>
        </p:txBody>
      </p:sp>
      <p:sp>
        <p:nvSpPr>
          <p:cNvPr id="174083" name="Text Box 3"/>
          <p:cNvSpPr txBox="1">
            <a:spLocks noChangeArrowheads="1"/>
          </p:cNvSpPr>
          <p:nvPr/>
        </p:nvSpPr>
        <p:spPr bwMode="auto">
          <a:xfrm>
            <a:off x="511175" y="1513089"/>
            <a:ext cx="8229600" cy="4495800"/>
          </a:xfrm>
          <a:prstGeom prst="rect">
            <a:avLst/>
          </a:prstGeom>
          <a:solidFill>
            <a:schemeClr val="bg1"/>
          </a:solidFill>
          <a:ln w="12700">
            <a:solidFill>
              <a:schemeClr val="tx1"/>
            </a:solidFill>
            <a:miter lim="800000"/>
            <a:headEnd type="none" w="sm" len="sm"/>
            <a:tailEnd type="none" w="sm" len="sm"/>
          </a:ln>
          <a:effectLst/>
        </p:spPr>
        <p:txBody>
          <a:bodyPr>
            <a:spAutoFit/>
          </a:bodyPr>
          <a:lstStyle/>
          <a:p>
            <a:r>
              <a:rPr lang="en-US" sz="2800" b="0" dirty="0">
                <a:latin typeface="Times New Roman" pitchFamily="18" charset="0"/>
              </a:rPr>
              <a:t>“He will do only that which is in his spiritual interest, or what is good for him on a spiritual level. Some things even right in themselves are not best for the Christian. It does not necessarily take </a:t>
            </a:r>
            <a:r>
              <a:rPr lang="en-US" sz="2800" dirty="0">
                <a:latin typeface="Times New Roman" pitchFamily="18" charset="0"/>
              </a:rPr>
              <a:t>all wisdom and spiritual understanding</a:t>
            </a:r>
            <a:r>
              <a:rPr lang="en-US" sz="2800" b="0" dirty="0">
                <a:latin typeface="Times New Roman" pitchFamily="18" charset="0"/>
              </a:rPr>
              <a:t> to know the difference between right and wrong, or the good and the bad. But it does require such wisdom and understanding to know the better over the good, and the best over the better, and having recognized the difference to then make the best choice rather than just refuse the bad.” - </a:t>
            </a:r>
            <a:r>
              <a:rPr lang="en-US" sz="2800" b="0" i="1" dirty="0">
                <a:latin typeface="Times New Roman" pitchFamily="18" charset="0"/>
              </a:rPr>
              <a:t>Weaver</a:t>
            </a:r>
          </a:p>
        </p:txBody>
      </p:sp>
    </p:spTree>
    <p:extLst>
      <p:ext uri="{BB962C8B-B14F-4D97-AF65-F5344CB8AC3E}">
        <p14:creationId xmlns:p14="http://schemas.microsoft.com/office/powerpoint/2010/main" val="2507798815"/>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ChangeArrowheads="1"/>
          </p:cNvSpPr>
          <p:nvPr/>
        </p:nvSpPr>
        <p:spPr bwMode="auto">
          <a:xfrm>
            <a:off x="609600" y="762000"/>
            <a:ext cx="2133600" cy="5410200"/>
          </a:xfrm>
          <a:prstGeom prst="rect">
            <a:avLst/>
          </a:prstGeom>
          <a:solidFill>
            <a:srgbClr val="5F5F5F"/>
          </a:solidFill>
          <a:ln w="9525">
            <a:solidFill>
              <a:srgbClr val="FFFFFF"/>
            </a:solidFill>
            <a:miter lim="800000"/>
            <a:headEnd/>
            <a:tailEnd/>
          </a:ln>
          <a:effec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4000" b="1" i="0" u="none" strike="noStrike" kern="0" cap="none" spc="0" normalizeH="0" baseline="0" noProof="0" dirty="0" smtClean="0">
              <a:ln>
                <a:noFill/>
              </a:ln>
              <a:solidFill>
                <a:srgbClr val="000000"/>
              </a:solidFill>
              <a:effectLst/>
              <a:uLnTx/>
              <a:uFillTx/>
              <a:latin typeface="Comic Sans MS" pitchFamily="66" charset="0"/>
            </a:endParaRPr>
          </a:p>
        </p:txBody>
      </p:sp>
      <p:sp>
        <p:nvSpPr>
          <p:cNvPr id="12" name="Rectangle 3"/>
          <p:cNvSpPr>
            <a:spLocks noChangeArrowheads="1"/>
          </p:cNvSpPr>
          <p:nvPr/>
        </p:nvSpPr>
        <p:spPr bwMode="auto">
          <a:xfrm>
            <a:off x="2743200" y="762000"/>
            <a:ext cx="5867400" cy="5410200"/>
          </a:xfrm>
          <a:prstGeom prst="rect">
            <a:avLst/>
          </a:prstGeom>
          <a:solidFill>
            <a:srgbClr val="FFFFFF"/>
          </a:solidFill>
          <a:ln w="9525">
            <a:solidFill>
              <a:srgbClr val="FFFFFF"/>
            </a:solidFill>
            <a:miter lim="800000"/>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smtClean="0">
              <a:ln>
                <a:noFill/>
              </a:ln>
              <a:solidFill>
                <a:srgbClr val="000000"/>
              </a:solidFill>
              <a:effectLst/>
              <a:uLnTx/>
              <a:uFillTx/>
              <a:latin typeface="Comic Sans MS" pitchFamily="66" charset="0"/>
            </a:endParaRPr>
          </a:p>
        </p:txBody>
      </p:sp>
      <p:sp>
        <p:nvSpPr>
          <p:cNvPr id="13" name="Text Box 4"/>
          <p:cNvSpPr txBox="1">
            <a:spLocks noChangeArrowheads="1"/>
          </p:cNvSpPr>
          <p:nvPr/>
        </p:nvSpPr>
        <p:spPr bwMode="auto">
          <a:xfrm>
            <a:off x="914400" y="1081088"/>
            <a:ext cx="1524000" cy="641350"/>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pPr>
            <a:r>
              <a:rPr lang="en-US" sz="3600" b="1" dirty="0">
                <a:solidFill>
                  <a:srgbClr val="FFFFFF"/>
                </a:solidFill>
                <a:effectLst>
                  <a:outerShdw blurRad="38100" dist="38100" dir="2700000" algn="tl">
                    <a:srgbClr val="000000"/>
                  </a:outerShdw>
                </a:effectLst>
                <a:latin typeface="Comic Sans MS" pitchFamily="66" charset="0"/>
              </a:rPr>
              <a:t>Sin</a:t>
            </a:r>
          </a:p>
        </p:txBody>
      </p:sp>
      <p:sp>
        <p:nvSpPr>
          <p:cNvPr id="14" name="Rectangle 6"/>
          <p:cNvSpPr>
            <a:spLocks noChangeArrowheads="1"/>
          </p:cNvSpPr>
          <p:nvPr/>
        </p:nvSpPr>
        <p:spPr bwMode="auto">
          <a:xfrm>
            <a:off x="2743200" y="762000"/>
            <a:ext cx="76200" cy="5410200"/>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smtClean="0">
              <a:ln>
                <a:noFill/>
              </a:ln>
              <a:solidFill>
                <a:srgbClr val="000000"/>
              </a:solidFill>
              <a:effectLst/>
              <a:uLnTx/>
              <a:uFillTx/>
              <a:latin typeface="Comic Sans MS" pitchFamily="66" charset="0"/>
            </a:endParaRPr>
          </a:p>
        </p:txBody>
      </p:sp>
      <p:sp>
        <p:nvSpPr>
          <p:cNvPr id="15" name="Text Box 7"/>
          <p:cNvSpPr txBox="1">
            <a:spLocks noChangeArrowheads="1"/>
          </p:cNvSpPr>
          <p:nvPr/>
        </p:nvSpPr>
        <p:spPr bwMode="auto">
          <a:xfrm>
            <a:off x="4114800" y="1035050"/>
            <a:ext cx="3505200" cy="641350"/>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pPr>
            <a:r>
              <a:rPr lang="en-US" sz="3600" b="1" dirty="0">
                <a:solidFill>
                  <a:srgbClr val="000000"/>
                </a:solidFill>
                <a:effectLst>
                  <a:outerShdw blurRad="38100" dist="38100" dir="2700000" algn="tl">
                    <a:srgbClr val="FFFFFF"/>
                  </a:outerShdw>
                </a:effectLst>
                <a:latin typeface="Comic Sans MS" pitchFamily="66" charset="0"/>
              </a:rPr>
              <a:t>Good / Right</a:t>
            </a:r>
          </a:p>
        </p:txBody>
      </p:sp>
      <p:sp>
        <p:nvSpPr>
          <p:cNvPr id="16" name="Oval 8"/>
          <p:cNvSpPr>
            <a:spLocks noChangeArrowheads="1"/>
          </p:cNvSpPr>
          <p:nvPr/>
        </p:nvSpPr>
        <p:spPr bwMode="auto">
          <a:xfrm>
            <a:off x="3200400" y="2971800"/>
            <a:ext cx="2133600" cy="990600"/>
          </a:xfrm>
          <a:prstGeom prst="ellipse">
            <a:avLst/>
          </a:prstGeom>
          <a:gradFill rotWithShape="1">
            <a:gsLst>
              <a:gs pos="0">
                <a:srgbClr val="FF9933"/>
              </a:gs>
              <a:gs pos="100000">
                <a:srgbClr val="FF9933">
                  <a:gamma/>
                  <a:shade val="46275"/>
                  <a:invGamma/>
                </a:srgbClr>
              </a:gs>
            </a:gsLst>
            <a:lin ang="5400000" scaled="1"/>
          </a:gradFill>
          <a:ln w="9525">
            <a:solidFill>
              <a:srgbClr val="000000"/>
            </a:solidFill>
            <a:round/>
            <a:headEnd/>
            <a:tailEnd/>
          </a:ln>
          <a:effec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rgbClr val="FFFFFF"/>
                </a:solidFill>
                <a:effectLst>
                  <a:outerShdw blurRad="38100" dist="38100" dir="2700000" algn="tl">
                    <a:srgbClr val="000000"/>
                  </a:outerShdw>
                </a:effectLst>
                <a:uLnTx/>
                <a:uFillTx/>
                <a:latin typeface="Comic Sans MS" pitchFamily="66" charset="0"/>
              </a:rPr>
              <a:t>Decision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rgbClr val="FFFFFF"/>
                </a:solidFill>
                <a:effectLst>
                  <a:outerShdw blurRad="38100" dist="38100" dir="2700000" algn="tl">
                    <a:srgbClr val="000000"/>
                  </a:outerShdw>
                </a:effectLst>
                <a:uLnTx/>
                <a:uFillTx/>
                <a:latin typeface="Comic Sans MS" pitchFamily="66" charset="0"/>
              </a:rPr>
              <a:t>Action</a:t>
            </a:r>
          </a:p>
        </p:txBody>
      </p:sp>
      <p:grpSp>
        <p:nvGrpSpPr>
          <p:cNvPr id="17" name="Group 11"/>
          <p:cNvGrpSpPr>
            <a:grpSpLocks/>
          </p:cNvGrpSpPr>
          <p:nvPr/>
        </p:nvGrpSpPr>
        <p:grpSpPr bwMode="auto">
          <a:xfrm>
            <a:off x="2133600" y="4114800"/>
            <a:ext cx="6172200" cy="1022350"/>
            <a:chOff x="1344" y="2784"/>
            <a:chExt cx="3888" cy="644"/>
          </a:xfrm>
        </p:grpSpPr>
        <p:sp>
          <p:nvSpPr>
            <p:cNvPr id="18" name="AutoShape 9"/>
            <p:cNvSpPr>
              <a:spLocks noChangeArrowheads="1"/>
            </p:cNvSpPr>
            <p:nvPr/>
          </p:nvSpPr>
          <p:spPr bwMode="auto">
            <a:xfrm rot="3834143">
              <a:off x="1656" y="2472"/>
              <a:ext cx="624" cy="1248"/>
            </a:xfrm>
            <a:prstGeom prst="curvedLeftArrow">
              <a:avLst>
                <a:gd name="adj1" fmla="val 40000"/>
                <a:gd name="adj2" fmla="val 80000"/>
                <a:gd name="adj3" fmla="val 33333"/>
              </a:avLst>
            </a:prstGeom>
            <a:solidFill>
              <a:srgbClr val="BBE0E3"/>
            </a:solidFill>
            <a:ln w="9525">
              <a:solidFill>
                <a:srgbClr val="000000"/>
              </a:solidFill>
              <a:miter lim="800000"/>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smtClean="0">
                <a:ln>
                  <a:noFill/>
                </a:ln>
                <a:solidFill>
                  <a:srgbClr val="000000"/>
                </a:solidFill>
                <a:effectLst/>
                <a:uLnTx/>
                <a:uFillTx/>
                <a:latin typeface="Comic Sans MS" pitchFamily="66" charset="0"/>
              </a:endParaRPr>
            </a:p>
          </p:txBody>
        </p:sp>
        <p:sp>
          <p:nvSpPr>
            <p:cNvPr id="19" name="Text Box 10"/>
            <p:cNvSpPr txBox="1">
              <a:spLocks noChangeArrowheads="1"/>
            </p:cNvSpPr>
            <p:nvPr/>
          </p:nvSpPr>
          <p:spPr bwMode="auto">
            <a:xfrm>
              <a:off x="2304" y="2832"/>
              <a:ext cx="2928" cy="596"/>
            </a:xfrm>
            <a:prstGeom prst="rect">
              <a:avLst/>
            </a:prstGeom>
            <a:noFill/>
            <a:ln w="9525">
              <a:noFill/>
              <a:miter lim="800000"/>
              <a:headEnd/>
              <a:tailEnd/>
            </a:ln>
            <a:effectLst/>
          </p:spPr>
          <p:txBody>
            <a:bodyPr>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b="1" i="1" u="none" strike="noStrike" kern="0" cap="none" spc="0" normalizeH="0" baseline="0" noProof="0" dirty="0" smtClean="0">
                  <a:ln>
                    <a:noFill/>
                  </a:ln>
                  <a:solidFill>
                    <a:srgbClr val="333399"/>
                  </a:solidFill>
                  <a:effectLst/>
                  <a:uLnTx/>
                  <a:uFillTx/>
                  <a:latin typeface="Comic Sans MS" pitchFamily="66" charset="0"/>
                </a:rPr>
                <a:t>Since it is not sinful –     no problem at all!</a:t>
              </a:r>
            </a:p>
          </p:txBody>
        </p:sp>
      </p:grpSp>
    </p:spTree>
    <p:extLst>
      <p:ext uri="{BB962C8B-B14F-4D97-AF65-F5344CB8AC3E}">
        <p14:creationId xmlns:p14="http://schemas.microsoft.com/office/powerpoint/2010/main" val="1379616813"/>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2"/>
          <p:cNvSpPr>
            <a:spLocks noChangeArrowheads="1"/>
          </p:cNvSpPr>
          <p:nvPr/>
        </p:nvSpPr>
        <p:spPr bwMode="auto">
          <a:xfrm>
            <a:off x="609600" y="762000"/>
            <a:ext cx="2133600" cy="5410200"/>
          </a:xfrm>
          <a:prstGeom prst="rect">
            <a:avLst/>
          </a:prstGeom>
          <a:solidFill>
            <a:srgbClr val="5F5F5F"/>
          </a:solidFill>
          <a:ln w="9525">
            <a:solidFill>
              <a:srgbClr val="FFFFFF"/>
            </a:solidFill>
            <a:miter lim="800000"/>
            <a:headEnd/>
            <a:tailEnd/>
          </a:ln>
          <a:effec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4000" b="1" i="0" u="none" strike="noStrike" kern="0" cap="none" spc="0" normalizeH="0" baseline="0" noProof="0" dirty="0" smtClean="0">
              <a:ln>
                <a:noFill/>
              </a:ln>
              <a:solidFill>
                <a:srgbClr val="000000"/>
              </a:solidFill>
              <a:effectLst/>
              <a:uLnTx/>
              <a:uFillTx/>
              <a:latin typeface="Comic Sans MS" pitchFamily="66" charset="0"/>
            </a:endParaRPr>
          </a:p>
        </p:txBody>
      </p:sp>
      <p:sp>
        <p:nvSpPr>
          <p:cNvPr id="16" name="Text Box 4"/>
          <p:cNvSpPr txBox="1">
            <a:spLocks noChangeArrowheads="1"/>
          </p:cNvSpPr>
          <p:nvPr/>
        </p:nvSpPr>
        <p:spPr bwMode="auto">
          <a:xfrm>
            <a:off x="914400" y="1081088"/>
            <a:ext cx="1524000" cy="641350"/>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pPr>
            <a:r>
              <a:rPr lang="en-US" sz="3600" b="1" dirty="0">
                <a:solidFill>
                  <a:srgbClr val="FFFFFF"/>
                </a:solidFill>
                <a:effectLst>
                  <a:outerShdw blurRad="38100" dist="38100" dir="2700000" algn="tl">
                    <a:srgbClr val="000000"/>
                  </a:outerShdw>
                </a:effectLst>
                <a:latin typeface="Comic Sans MS" pitchFamily="66" charset="0"/>
              </a:rPr>
              <a:t>Sin</a:t>
            </a:r>
          </a:p>
        </p:txBody>
      </p:sp>
      <p:sp>
        <p:nvSpPr>
          <p:cNvPr id="17" name="Rectangle 11"/>
          <p:cNvSpPr>
            <a:spLocks noChangeArrowheads="1"/>
          </p:cNvSpPr>
          <p:nvPr/>
        </p:nvSpPr>
        <p:spPr bwMode="auto">
          <a:xfrm>
            <a:off x="2743200" y="762000"/>
            <a:ext cx="1828800" cy="5410200"/>
          </a:xfrm>
          <a:prstGeom prst="rect">
            <a:avLst/>
          </a:prstGeom>
          <a:solidFill>
            <a:srgbClr val="969696"/>
          </a:solidFill>
          <a:ln w="9525">
            <a:solidFill>
              <a:srgbClr val="FFFFFF"/>
            </a:solidFill>
            <a:miter lim="800000"/>
            <a:headEnd/>
            <a:tailEnd/>
          </a:ln>
          <a:effec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4000" b="1" i="0" u="none" strike="noStrike" kern="0" cap="none" spc="0" normalizeH="0" baseline="0" noProof="0" dirty="0" smtClean="0">
              <a:ln>
                <a:noFill/>
              </a:ln>
              <a:solidFill>
                <a:srgbClr val="000000"/>
              </a:solidFill>
              <a:effectLst/>
              <a:uLnTx/>
              <a:uFillTx/>
              <a:latin typeface="Comic Sans MS" pitchFamily="66" charset="0"/>
            </a:endParaRPr>
          </a:p>
        </p:txBody>
      </p:sp>
      <p:sp>
        <p:nvSpPr>
          <p:cNvPr id="18" name="Rectangle 14"/>
          <p:cNvSpPr>
            <a:spLocks noChangeArrowheads="1"/>
          </p:cNvSpPr>
          <p:nvPr/>
        </p:nvSpPr>
        <p:spPr bwMode="auto">
          <a:xfrm>
            <a:off x="4572000" y="762000"/>
            <a:ext cx="1828800" cy="5410200"/>
          </a:xfrm>
          <a:prstGeom prst="rect">
            <a:avLst/>
          </a:prstGeom>
          <a:solidFill>
            <a:srgbClr val="C0C0C0"/>
          </a:solidFill>
          <a:ln w="9525">
            <a:solidFill>
              <a:srgbClr val="FFFFFF"/>
            </a:solidFill>
            <a:miter lim="800000"/>
            <a:headEnd/>
            <a:tailEnd/>
          </a:ln>
          <a:effec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4000" b="1" i="0" u="none" strike="noStrike" kern="0" cap="none" spc="0" normalizeH="0" baseline="0" noProof="0" dirty="0" smtClean="0">
              <a:ln>
                <a:noFill/>
              </a:ln>
              <a:solidFill>
                <a:srgbClr val="000000"/>
              </a:solidFill>
              <a:effectLst/>
              <a:uLnTx/>
              <a:uFillTx/>
              <a:latin typeface="Comic Sans MS" pitchFamily="66" charset="0"/>
            </a:endParaRPr>
          </a:p>
        </p:txBody>
      </p:sp>
      <p:sp>
        <p:nvSpPr>
          <p:cNvPr id="19" name="Rectangle 15"/>
          <p:cNvSpPr>
            <a:spLocks noChangeArrowheads="1"/>
          </p:cNvSpPr>
          <p:nvPr/>
        </p:nvSpPr>
        <p:spPr bwMode="auto">
          <a:xfrm>
            <a:off x="6400800" y="762000"/>
            <a:ext cx="1828800" cy="5410200"/>
          </a:xfrm>
          <a:prstGeom prst="rect">
            <a:avLst/>
          </a:prstGeom>
          <a:solidFill>
            <a:srgbClr val="FFFFFF"/>
          </a:solidFill>
          <a:ln w="9525">
            <a:solidFill>
              <a:srgbClr val="FFFFFF"/>
            </a:solidFill>
            <a:miter lim="800000"/>
            <a:headEnd/>
            <a:tailEnd/>
          </a:ln>
          <a:effec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4000" b="1" i="0" u="none" strike="noStrike" kern="0" cap="none" spc="0" normalizeH="0" baseline="0" noProof="0" dirty="0" smtClean="0">
              <a:ln>
                <a:noFill/>
              </a:ln>
              <a:solidFill>
                <a:srgbClr val="000000"/>
              </a:solidFill>
              <a:effectLst/>
              <a:uLnTx/>
              <a:uFillTx/>
              <a:latin typeface="Comic Sans MS" pitchFamily="66" charset="0"/>
            </a:endParaRPr>
          </a:p>
        </p:txBody>
      </p:sp>
      <p:sp>
        <p:nvSpPr>
          <p:cNvPr id="20" name="Rectangle 5"/>
          <p:cNvSpPr>
            <a:spLocks noChangeArrowheads="1"/>
          </p:cNvSpPr>
          <p:nvPr/>
        </p:nvSpPr>
        <p:spPr bwMode="auto">
          <a:xfrm>
            <a:off x="2743200" y="762000"/>
            <a:ext cx="76200" cy="5410200"/>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smtClean="0">
              <a:ln>
                <a:noFill/>
              </a:ln>
              <a:solidFill>
                <a:srgbClr val="000000"/>
              </a:solidFill>
              <a:effectLst/>
              <a:uLnTx/>
              <a:uFillTx/>
              <a:latin typeface="Comic Sans MS" pitchFamily="66" charset="0"/>
            </a:endParaRPr>
          </a:p>
        </p:txBody>
      </p:sp>
      <p:sp>
        <p:nvSpPr>
          <p:cNvPr id="21" name="Text Box 16"/>
          <p:cNvSpPr txBox="1">
            <a:spLocks noChangeArrowheads="1"/>
          </p:cNvSpPr>
          <p:nvPr/>
        </p:nvSpPr>
        <p:spPr bwMode="auto">
          <a:xfrm>
            <a:off x="2895600" y="1066800"/>
            <a:ext cx="1524000" cy="641350"/>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pPr>
            <a:r>
              <a:rPr lang="en-US" sz="3600" b="1" dirty="0">
                <a:solidFill>
                  <a:srgbClr val="FFFFFF"/>
                </a:solidFill>
                <a:effectLst>
                  <a:outerShdw blurRad="38100" dist="38100" dir="2700000" algn="tl">
                    <a:srgbClr val="000000"/>
                  </a:outerShdw>
                </a:effectLst>
                <a:latin typeface="Comic Sans MS" pitchFamily="66" charset="0"/>
              </a:rPr>
              <a:t>Bad</a:t>
            </a:r>
          </a:p>
        </p:txBody>
      </p:sp>
      <p:sp>
        <p:nvSpPr>
          <p:cNvPr id="22" name="Text Box 17"/>
          <p:cNvSpPr txBox="1">
            <a:spLocks noChangeArrowheads="1"/>
          </p:cNvSpPr>
          <p:nvPr/>
        </p:nvSpPr>
        <p:spPr bwMode="auto">
          <a:xfrm>
            <a:off x="4572000" y="1066800"/>
            <a:ext cx="1828800" cy="641350"/>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pPr>
            <a:r>
              <a:rPr lang="en-US" sz="3600" b="1" dirty="0">
                <a:solidFill>
                  <a:srgbClr val="FFFFFF"/>
                </a:solidFill>
                <a:effectLst>
                  <a:outerShdw blurRad="38100" dist="38100" dir="2700000" algn="tl">
                    <a:srgbClr val="000000"/>
                  </a:outerShdw>
                </a:effectLst>
                <a:latin typeface="Comic Sans MS" pitchFamily="66" charset="0"/>
              </a:rPr>
              <a:t>Better</a:t>
            </a:r>
          </a:p>
        </p:txBody>
      </p:sp>
      <p:sp>
        <p:nvSpPr>
          <p:cNvPr id="23" name="Text Box 18"/>
          <p:cNvSpPr txBox="1">
            <a:spLocks noChangeArrowheads="1"/>
          </p:cNvSpPr>
          <p:nvPr/>
        </p:nvSpPr>
        <p:spPr bwMode="auto">
          <a:xfrm>
            <a:off x="6553200" y="1066800"/>
            <a:ext cx="1524000" cy="641350"/>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pPr>
            <a:r>
              <a:rPr lang="en-US" sz="3600" b="1" dirty="0">
                <a:solidFill>
                  <a:srgbClr val="000000"/>
                </a:solidFill>
                <a:effectLst>
                  <a:outerShdw blurRad="38100" dist="38100" dir="2700000" algn="tl">
                    <a:srgbClr val="FFFFFF"/>
                  </a:outerShdw>
                </a:effectLst>
                <a:latin typeface="Comic Sans MS" pitchFamily="66" charset="0"/>
              </a:rPr>
              <a:t>Best</a:t>
            </a:r>
          </a:p>
        </p:txBody>
      </p:sp>
      <p:sp>
        <p:nvSpPr>
          <p:cNvPr id="24" name="Oval 19"/>
          <p:cNvSpPr>
            <a:spLocks noChangeArrowheads="1"/>
          </p:cNvSpPr>
          <p:nvPr/>
        </p:nvSpPr>
        <p:spPr bwMode="auto">
          <a:xfrm>
            <a:off x="2895600" y="2819400"/>
            <a:ext cx="2133600" cy="990600"/>
          </a:xfrm>
          <a:prstGeom prst="ellipse">
            <a:avLst/>
          </a:prstGeom>
          <a:gradFill rotWithShape="1">
            <a:gsLst>
              <a:gs pos="0">
                <a:srgbClr val="FF9933"/>
              </a:gs>
              <a:gs pos="100000">
                <a:srgbClr val="FF9933">
                  <a:gamma/>
                  <a:shade val="46275"/>
                  <a:invGamma/>
                </a:srgbClr>
              </a:gs>
            </a:gsLst>
            <a:lin ang="5400000" scaled="1"/>
          </a:gradFill>
          <a:ln w="9525">
            <a:solidFill>
              <a:srgbClr val="000000"/>
            </a:solidFill>
            <a:round/>
            <a:headEnd/>
            <a:tailEnd/>
          </a:ln>
          <a:effec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rgbClr val="FFFFFF"/>
                </a:solidFill>
                <a:effectLst>
                  <a:outerShdw blurRad="38100" dist="38100" dir="2700000" algn="tl">
                    <a:srgbClr val="000000"/>
                  </a:outerShdw>
                </a:effectLst>
                <a:uLnTx/>
                <a:uFillTx/>
                <a:latin typeface="Comic Sans MS" pitchFamily="66" charset="0"/>
              </a:rPr>
              <a:t>Decision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rgbClr val="FFFFFF"/>
                </a:solidFill>
                <a:effectLst>
                  <a:outerShdw blurRad="38100" dist="38100" dir="2700000" algn="tl">
                    <a:srgbClr val="000000"/>
                  </a:outerShdw>
                </a:effectLst>
                <a:uLnTx/>
                <a:uFillTx/>
                <a:latin typeface="Comic Sans MS" pitchFamily="66" charset="0"/>
              </a:rPr>
              <a:t>Action</a:t>
            </a:r>
          </a:p>
        </p:txBody>
      </p:sp>
      <p:grpSp>
        <p:nvGrpSpPr>
          <p:cNvPr id="25" name="Group 20"/>
          <p:cNvGrpSpPr>
            <a:grpSpLocks/>
          </p:cNvGrpSpPr>
          <p:nvPr/>
        </p:nvGrpSpPr>
        <p:grpSpPr bwMode="auto">
          <a:xfrm>
            <a:off x="2133600" y="4038600"/>
            <a:ext cx="6172200" cy="1022350"/>
            <a:chOff x="1344" y="2784"/>
            <a:chExt cx="3888" cy="644"/>
          </a:xfrm>
        </p:grpSpPr>
        <p:sp>
          <p:nvSpPr>
            <p:cNvPr id="26" name="AutoShape 21"/>
            <p:cNvSpPr>
              <a:spLocks noChangeArrowheads="1"/>
            </p:cNvSpPr>
            <p:nvPr/>
          </p:nvSpPr>
          <p:spPr bwMode="auto">
            <a:xfrm rot="3834143">
              <a:off x="1656" y="2472"/>
              <a:ext cx="624" cy="1248"/>
            </a:xfrm>
            <a:prstGeom prst="curvedLeftArrow">
              <a:avLst>
                <a:gd name="adj1" fmla="val 40000"/>
                <a:gd name="adj2" fmla="val 80000"/>
                <a:gd name="adj3" fmla="val 33333"/>
              </a:avLst>
            </a:prstGeom>
            <a:solidFill>
              <a:srgbClr val="BBE0E3"/>
            </a:solidFill>
            <a:ln w="9525">
              <a:solidFill>
                <a:srgbClr val="000000"/>
              </a:solidFill>
              <a:miter lim="800000"/>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smtClean="0">
                <a:ln>
                  <a:noFill/>
                </a:ln>
                <a:solidFill>
                  <a:srgbClr val="000000"/>
                </a:solidFill>
                <a:effectLst/>
                <a:uLnTx/>
                <a:uFillTx/>
                <a:latin typeface="Comic Sans MS" pitchFamily="66" charset="0"/>
              </a:endParaRPr>
            </a:p>
          </p:txBody>
        </p:sp>
        <p:sp>
          <p:nvSpPr>
            <p:cNvPr id="27" name="Text Box 22"/>
            <p:cNvSpPr txBox="1">
              <a:spLocks noChangeArrowheads="1"/>
            </p:cNvSpPr>
            <p:nvPr/>
          </p:nvSpPr>
          <p:spPr bwMode="auto">
            <a:xfrm>
              <a:off x="2304" y="2832"/>
              <a:ext cx="2928" cy="596"/>
            </a:xfrm>
            <a:prstGeom prst="rect">
              <a:avLst/>
            </a:prstGeom>
            <a:noFill/>
            <a:ln w="9525">
              <a:noFill/>
              <a:miter lim="800000"/>
              <a:headEnd/>
              <a:tailEnd/>
            </a:ln>
            <a:effectLst/>
          </p:spPr>
          <p:txBody>
            <a:bodyPr>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b="1" i="1" u="none" strike="noStrike" kern="0" cap="none" spc="0" normalizeH="0" baseline="0" noProof="0" dirty="0" smtClean="0">
                  <a:ln>
                    <a:noFill/>
                  </a:ln>
                  <a:solidFill>
                    <a:srgbClr val="333399"/>
                  </a:solidFill>
                  <a:effectLst/>
                  <a:uLnTx/>
                  <a:uFillTx/>
                  <a:latin typeface="Comic Sans MS" pitchFamily="66" charset="0"/>
                </a:rPr>
                <a:t>Though not sinful – may not be good at all!</a:t>
              </a:r>
            </a:p>
          </p:txBody>
        </p:sp>
      </p:grpSp>
    </p:spTree>
    <p:extLst>
      <p:ext uri="{BB962C8B-B14F-4D97-AF65-F5344CB8AC3E}">
        <p14:creationId xmlns:p14="http://schemas.microsoft.com/office/powerpoint/2010/main" val="2028051636"/>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up)">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media-cache-ec0.pinimg.com/736x/1b/94/d7/1b94d74ea4e569b8c4487f99b28e10b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5717" y="449449"/>
            <a:ext cx="6096000" cy="6096001"/>
          </a:xfrm>
          <a:prstGeom prst="rect">
            <a:avLst/>
          </a:prstGeom>
          <a:noFill/>
          <a:ln>
            <a:solidFill>
              <a:srgbClr val="00206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634131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s1.mm.bing.net/th?id=HN.608014296707892019&amp;pid=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0617" y="217795"/>
            <a:ext cx="2247900" cy="2857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56743" y="1920859"/>
            <a:ext cx="5563673" cy="2708434"/>
          </a:xfrm>
          <a:prstGeom prst="rect">
            <a:avLst/>
          </a:prstGeom>
          <a:solidFill>
            <a:schemeClr val="bg1"/>
          </a:solidFill>
          <a:ln>
            <a:solidFill>
              <a:schemeClr val="tx1"/>
            </a:solidFill>
          </a:ln>
        </p:spPr>
        <p:txBody>
          <a:bodyPr wrap="square" rtlCol="0">
            <a:spAutoFit/>
          </a:bodyPr>
          <a:lstStyle/>
          <a:p>
            <a:r>
              <a:rPr lang="en-US" sz="3200" dirty="0" smtClean="0"/>
              <a:t>“Discernment is not knowing the difference between right and wrong. </a:t>
            </a:r>
          </a:p>
          <a:p>
            <a:endParaRPr lang="en-US" sz="1000" dirty="0" smtClean="0"/>
          </a:p>
          <a:p>
            <a:r>
              <a:rPr lang="en-US" sz="3200" dirty="0" smtClean="0"/>
              <a:t>It is knowing the difference between right and almost right.”</a:t>
            </a:r>
            <a:endParaRPr lang="en-US" sz="3200" dirty="0"/>
          </a:p>
        </p:txBody>
      </p:sp>
      <p:sp>
        <p:nvSpPr>
          <p:cNvPr id="3" name="TextBox 2"/>
          <p:cNvSpPr txBox="1"/>
          <p:nvPr/>
        </p:nvSpPr>
        <p:spPr>
          <a:xfrm>
            <a:off x="5710215" y="3044244"/>
            <a:ext cx="3433785" cy="461665"/>
          </a:xfrm>
          <a:prstGeom prst="rect">
            <a:avLst/>
          </a:prstGeom>
          <a:noFill/>
        </p:spPr>
        <p:txBody>
          <a:bodyPr wrap="square" rtlCol="0">
            <a:spAutoFit/>
          </a:bodyPr>
          <a:lstStyle/>
          <a:p>
            <a:pPr algn="r"/>
            <a:r>
              <a:rPr lang="en-US" sz="2400" dirty="0" smtClean="0"/>
              <a:t>Charles H. Spurgeon</a:t>
            </a:r>
            <a:endParaRPr lang="en-US" sz="2400" dirty="0"/>
          </a:p>
        </p:txBody>
      </p:sp>
    </p:spTree>
    <p:extLst>
      <p:ext uri="{BB962C8B-B14F-4D97-AF65-F5344CB8AC3E}">
        <p14:creationId xmlns:p14="http://schemas.microsoft.com/office/powerpoint/2010/main" val="3811437084"/>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5083" y="4585447"/>
            <a:ext cx="7678270" cy="1077218"/>
          </a:xfrm>
          <a:prstGeom prst="rect">
            <a:avLst/>
          </a:prstGeom>
          <a:noFill/>
        </p:spPr>
        <p:txBody>
          <a:bodyPr wrap="square" rtlCol="0">
            <a:spAutoFit/>
          </a:bodyPr>
          <a:lstStyle/>
          <a:p>
            <a:pPr marL="571500" indent="-571500">
              <a:buFont typeface="+mj-lt"/>
              <a:buAutoNum type="romanUcPeriod"/>
            </a:pPr>
            <a:r>
              <a:rPr lang="en-US" sz="3200" dirty="0" smtClean="0">
                <a:solidFill>
                  <a:schemeClr val="accent4">
                    <a:lumMod val="75000"/>
                  </a:schemeClr>
                </a:solidFill>
                <a:effectLst>
                  <a:outerShdw blurRad="38100" dist="38100" dir="2700000" algn="tl">
                    <a:srgbClr val="000000">
                      <a:alpha val="43137"/>
                    </a:srgbClr>
                  </a:outerShdw>
                </a:effectLst>
              </a:rPr>
              <a:t>Discernment Must Be Understood</a:t>
            </a:r>
          </a:p>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Discernment Must Be Sought</a:t>
            </a:r>
            <a:endParaRPr lang="en-US" sz="3200" dirty="0">
              <a:solidFill>
                <a:schemeClr val="bg1"/>
              </a:solidFill>
              <a:effectLst>
                <a:outerShdw blurRad="38100" dist="38100" dir="2700000" algn="tl">
                  <a:srgbClr val="000000">
                    <a:alpha val="43137"/>
                  </a:srgbClr>
                </a:outerShdw>
              </a:effectLst>
            </a:endParaRPr>
          </a:p>
        </p:txBody>
      </p:sp>
      <p:sp>
        <p:nvSpPr>
          <p:cNvPr id="3" name="TextBox 2"/>
          <p:cNvSpPr txBox="1"/>
          <p:nvPr/>
        </p:nvSpPr>
        <p:spPr>
          <a:xfrm>
            <a:off x="6683187" y="672353"/>
            <a:ext cx="2191871" cy="646331"/>
          </a:xfrm>
          <a:prstGeom prst="rect">
            <a:avLst/>
          </a:prstGeom>
          <a:noFill/>
        </p:spPr>
        <p:txBody>
          <a:bodyPr wrap="square" rtlCol="0">
            <a:spAutoFit/>
          </a:bodyPr>
          <a:lstStyle/>
          <a:p>
            <a:pPr algn="r"/>
            <a:r>
              <a:rPr lang="en-US" sz="3600" dirty="0" smtClean="0">
                <a:solidFill>
                  <a:schemeClr val="accent4">
                    <a:lumMod val="60000"/>
                    <a:lumOff val="40000"/>
                  </a:schemeClr>
                </a:solidFill>
                <a:effectLst>
                  <a:outerShdw blurRad="38100" dist="38100" dir="2700000" algn="tl">
                    <a:srgbClr val="000000">
                      <a:alpha val="43137"/>
                    </a:srgbClr>
                  </a:outerShdw>
                </a:effectLst>
              </a:rPr>
              <a:t>Heb. 5:14</a:t>
            </a:r>
            <a:endParaRPr lang="en-US" sz="3600" dirty="0">
              <a:solidFill>
                <a:schemeClr val="accent4">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14983588"/>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388659" y="533953"/>
            <a:ext cx="5755341" cy="584775"/>
          </a:xfrm>
          <a:prstGeom prst="rect">
            <a:avLst/>
          </a:prstGeom>
          <a:noFill/>
        </p:spPr>
        <p:txBody>
          <a:bodyPr wrap="square" rtlCol="0">
            <a:spAutoFit/>
          </a:bodyPr>
          <a:lstStyle/>
          <a:p>
            <a:pPr marL="571500" indent="-571500" algn="ctr">
              <a:buFont typeface="+mj-lt"/>
              <a:buAutoNum type="romanUcPeriod" startAt="2"/>
            </a:pPr>
            <a:r>
              <a:rPr lang="en-US" sz="3200" dirty="0" smtClean="0">
                <a:solidFill>
                  <a:schemeClr val="bg1"/>
                </a:solidFill>
                <a:effectLst>
                  <a:outerShdw blurRad="38100" dist="38100" dir="2700000" algn="tl">
                    <a:srgbClr val="000000">
                      <a:alpha val="43137"/>
                    </a:srgbClr>
                  </a:outerShdw>
                </a:effectLst>
              </a:rPr>
              <a:t>Discernment Must Be Sought</a:t>
            </a:r>
            <a:endParaRPr lang="en-US" sz="3200" dirty="0">
              <a:solidFill>
                <a:schemeClr val="bg1"/>
              </a:solidFill>
              <a:effectLst>
                <a:outerShdw blurRad="38100" dist="38100" dir="2700000" algn="tl">
                  <a:srgbClr val="000000">
                    <a:alpha val="43137"/>
                  </a:srgbClr>
                </a:outerShdw>
              </a:effectLst>
            </a:endParaRPr>
          </a:p>
        </p:txBody>
      </p:sp>
      <p:sp>
        <p:nvSpPr>
          <p:cNvPr id="5" name="TextBox 4"/>
          <p:cNvSpPr txBox="1"/>
          <p:nvPr/>
        </p:nvSpPr>
        <p:spPr>
          <a:xfrm>
            <a:off x="322725" y="1881980"/>
            <a:ext cx="8339070" cy="1631216"/>
          </a:xfrm>
          <a:prstGeom prst="rect">
            <a:avLst/>
          </a:prstGeom>
          <a:noFill/>
        </p:spPr>
        <p:txBody>
          <a:bodyPr wrap="square" rtlCol="0">
            <a:spAutoFit/>
          </a:bodyPr>
          <a:lstStyle/>
          <a:p>
            <a:pPr marL="514350" indent="-514350">
              <a:buFont typeface="+mj-lt"/>
              <a:buAutoNum type="alphaUcPeriod"/>
            </a:pPr>
            <a:r>
              <a:rPr lang="en-US" sz="2800" dirty="0" smtClean="0">
                <a:solidFill>
                  <a:schemeClr val="accent4">
                    <a:lumMod val="60000"/>
                    <a:lumOff val="40000"/>
                  </a:schemeClr>
                </a:solidFill>
                <a:effectLst>
                  <a:outerShdw blurRad="38100" dist="38100" dir="2700000" algn="tl">
                    <a:srgbClr val="000000">
                      <a:alpha val="43137"/>
                    </a:srgbClr>
                  </a:outerShdw>
                </a:effectLst>
              </a:rPr>
              <a:t>Discernment Doesn’t Come Automatically </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Don’t have it just because you are a Christian</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Don’t have it just because you are older</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Don’t have it just because you are smart - educated</a:t>
            </a:r>
          </a:p>
        </p:txBody>
      </p:sp>
    </p:spTree>
    <p:extLst>
      <p:ext uri="{BB962C8B-B14F-4D97-AF65-F5344CB8AC3E}">
        <p14:creationId xmlns:p14="http://schemas.microsoft.com/office/powerpoint/2010/main" val="759711786"/>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388659" y="533953"/>
            <a:ext cx="5755341" cy="584775"/>
          </a:xfrm>
          <a:prstGeom prst="rect">
            <a:avLst/>
          </a:prstGeom>
          <a:noFill/>
        </p:spPr>
        <p:txBody>
          <a:bodyPr wrap="square" rtlCol="0">
            <a:spAutoFit/>
          </a:bodyPr>
          <a:lstStyle/>
          <a:p>
            <a:pPr marL="571500" indent="-571500" algn="ctr">
              <a:buFont typeface="+mj-lt"/>
              <a:buAutoNum type="romanUcPeriod" startAt="2"/>
            </a:pPr>
            <a:r>
              <a:rPr lang="en-US" sz="3200" dirty="0" smtClean="0">
                <a:solidFill>
                  <a:schemeClr val="bg1"/>
                </a:solidFill>
                <a:effectLst>
                  <a:outerShdw blurRad="38100" dist="38100" dir="2700000" algn="tl">
                    <a:srgbClr val="000000">
                      <a:alpha val="43137"/>
                    </a:srgbClr>
                  </a:outerShdw>
                </a:effectLst>
              </a:rPr>
              <a:t>Discernment Must Be Sought</a:t>
            </a:r>
            <a:endParaRPr lang="en-US" sz="3200" dirty="0">
              <a:solidFill>
                <a:schemeClr val="bg1"/>
              </a:solidFill>
              <a:effectLst>
                <a:outerShdw blurRad="38100" dist="38100" dir="2700000" algn="tl">
                  <a:srgbClr val="000000">
                    <a:alpha val="43137"/>
                  </a:srgbClr>
                </a:outerShdw>
              </a:effectLst>
            </a:endParaRPr>
          </a:p>
        </p:txBody>
      </p:sp>
      <p:sp>
        <p:nvSpPr>
          <p:cNvPr id="5" name="TextBox 4"/>
          <p:cNvSpPr txBox="1"/>
          <p:nvPr/>
        </p:nvSpPr>
        <p:spPr>
          <a:xfrm>
            <a:off x="322725" y="1881980"/>
            <a:ext cx="8339070" cy="2215991"/>
          </a:xfrm>
          <a:prstGeom prst="rect">
            <a:avLst/>
          </a:prstGeom>
          <a:noFill/>
        </p:spPr>
        <p:txBody>
          <a:bodyPr wrap="square" rtlCol="0">
            <a:spAutoFit/>
          </a:bodyPr>
          <a:lstStyle/>
          <a:p>
            <a:pPr marL="514350" indent="-514350">
              <a:buFont typeface="+mj-lt"/>
              <a:buAutoNum type="alphaUcPeriod"/>
            </a:pPr>
            <a:r>
              <a:rPr lang="en-US" sz="2800" dirty="0" smtClean="0">
                <a:solidFill>
                  <a:schemeClr val="accent4">
                    <a:lumMod val="60000"/>
                    <a:lumOff val="40000"/>
                  </a:schemeClr>
                </a:solidFill>
                <a:effectLst>
                  <a:outerShdw blurRad="38100" dist="38100" dir="2700000" algn="tl">
                    <a:srgbClr val="000000">
                      <a:alpha val="43137"/>
                    </a:srgbClr>
                  </a:outerShdw>
                </a:effectLst>
              </a:rPr>
              <a:t>Discernment Doesn’t Come Automatically </a:t>
            </a:r>
          </a:p>
          <a:p>
            <a:pPr marL="514350" indent="-514350">
              <a:buFont typeface="+mj-lt"/>
              <a:buAutoNum type="alphaUcPeriod"/>
            </a:pPr>
            <a:endParaRPr lang="en-US" sz="1000" dirty="0">
              <a:solidFill>
                <a:schemeClr val="accent4">
                  <a:lumMod val="60000"/>
                  <a:lumOff val="40000"/>
                </a:schemeClr>
              </a:solidFill>
              <a:effectLst>
                <a:outerShdw blurRad="38100" dist="38100" dir="2700000" algn="tl">
                  <a:srgbClr val="000000">
                    <a:alpha val="43137"/>
                  </a:srgbClr>
                </a:outerShdw>
              </a:effectLst>
            </a:endParaRPr>
          </a:p>
          <a:p>
            <a:pPr marL="514350" indent="-514350">
              <a:buFont typeface="+mj-lt"/>
              <a:buAutoNum type="alphaUcPeriod"/>
            </a:pPr>
            <a:r>
              <a:rPr lang="en-US" sz="2800" dirty="0" smtClean="0">
                <a:solidFill>
                  <a:schemeClr val="accent4">
                    <a:lumMod val="60000"/>
                    <a:lumOff val="40000"/>
                  </a:schemeClr>
                </a:solidFill>
                <a:effectLst>
                  <a:outerShdw blurRad="38100" dist="38100" dir="2700000" algn="tl">
                    <a:srgbClr val="000000">
                      <a:alpha val="43137"/>
                    </a:srgbClr>
                  </a:outerShdw>
                </a:effectLst>
              </a:rPr>
              <a:t>Must Seek it &amp; Search it Out</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Must cry for it (Prov. 2:1-4)</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Comes with maturity (Heb. 5:12-14)</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Comes with growth (Phil. 1:9-10)</a:t>
            </a:r>
          </a:p>
        </p:txBody>
      </p:sp>
      <p:sp>
        <p:nvSpPr>
          <p:cNvPr id="3" name="Oval 2"/>
          <p:cNvSpPr/>
          <p:nvPr/>
        </p:nvSpPr>
        <p:spPr>
          <a:xfrm>
            <a:off x="1107583" y="4402099"/>
            <a:ext cx="6529589" cy="2060619"/>
          </a:xfrm>
          <a:prstGeom prst="ellipse">
            <a:avLst/>
          </a:prstGeom>
          <a:solidFill>
            <a:schemeClr val="accent4">
              <a:lumMod val="60000"/>
              <a:lumOff val="4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accent6">
                    <a:lumMod val="50000"/>
                  </a:schemeClr>
                </a:solidFill>
                <a:effectLst>
                  <a:outerShdw blurRad="38100" dist="38100" dir="2700000" algn="tl">
                    <a:srgbClr val="000000">
                      <a:alpha val="43137"/>
                    </a:srgbClr>
                  </a:outerShdw>
                </a:effectLst>
              </a:rPr>
              <a:t>If you are lacking in discernment</a:t>
            </a:r>
          </a:p>
          <a:p>
            <a:pPr algn="ctr"/>
            <a:r>
              <a:rPr lang="en-US" sz="2400" b="1" i="1" dirty="0" smtClean="0">
                <a:solidFill>
                  <a:schemeClr val="accent6">
                    <a:lumMod val="50000"/>
                  </a:schemeClr>
                </a:solidFill>
                <a:effectLst>
                  <a:outerShdw blurRad="38100" dist="38100" dir="2700000" algn="tl">
                    <a:srgbClr val="000000">
                      <a:alpha val="43137"/>
                    </a:srgbClr>
                  </a:outerShdw>
                </a:effectLst>
              </a:rPr>
              <a:t>It could be that you haven’t been working to have it!</a:t>
            </a:r>
            <a:endParaRPr lang="en-US" sz="2400" b="1" i="1" dirty="0">
              <a:solidFill>
                <a:schemeClr val="accent6">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45806863"/>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42"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arn(outHorizontal)">
                                      <p:cBhvr>
                                        <p:cTn id="2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5083" y="4585447"/>
            <a:ext cx="7678270" cy="1569660"/>
          </a:xfrm>
          <a:prstGeom prst="rect">
            <a:avLst/>
          </a:prstGeom>
          <a:noFill/>
        </p:spPr>
        <p:txBody>
          <a:bodyPr wrap="square" rtlCol="0">
            <a:spAutoFit/>
          </a:bodyPr>
          <a:lstStyle/>
          <a:p>
            <a:pPr marL="571500" indent="-571500">
              <a:buFont typeface="+mj-lt"/>
              <a:buAutoNum type="romanUcPeriod"/>
            </a:pPr>
            <a:r>
              <a:rPr lang="en-US" sz="3200" dirty="0" smtClean="0">
                <a:solidFill>
                  <a:schemeClr val="accent4">
                    <a:lumMod val="75000"/>
                  </a:schemeClr>
                </a:solidFill>
                <a:effectLst>
                  <a:outerShdw blurRad="38100" dist="38100" dir="2700000" algn="tl">
                    <a:srgbClr val="000000">
                      <a:alpha val="43137"/>
                    </a:srgbClr>
                  </a:outerShdw>
                </a:effectLst>
              </a:rPr>
              <a:t>Discernment Must Be Understood</a:t>
            </a:r>
          </a:p>
          <a:p>
            <a:pPr marL="571500" indent="-571500">
              <a:buFont typeface="+mj-lt"/>
              <a:buAutoNum type="romanUcPeriod"/>
            </a:pPr>
            <a:r>
              <a:rPr lang="en-US" sz="3200" dirty="0" smtClean="0">
                <a:solidFill>
                  <a:schemeClr val="accent4">
                    <a:lumMod val="75000"/>
                  </a:schemeClr>
                </a:solidFill>
                <a:effectLst>
                  <a:outerShdw blurRad="38100" dist="38100" dir="2700000" algn="tl">
                    <a:srgbClr val="000000">
                      <a:alpha val="43137"/>
                    </a:srgbClr>
                  </a:outerShdw>
                </a:effectLst>
              </a:rPr>
              <a:t>Discernment Must Be Sought</a:t>
            </a:r>
          </a:p>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Discernment Must Be Valued</a:t>
            </a:r>
            <a:endParaRPr lang="en-US" sz="3200" dirty="0">
              <a:solidFill>
                <a:schemeClr val="bg1"/>
              </a:solidFill>
              <a:effectLst>
                <a:outerShdw blurRad="38100" dist="38100" dir="2700000" algn="tl">
                  <a:srgbClr val="000000">
                    <a:alpha val="43137"/>
                  </a:srgbClr>
                </a:outerShdw>
              </a:effectLst>
            </a:endParaRPr>
          </a:p>
        </p:txBody>
      </p:sp>
      <p:sp>
        <p:nvSpPr>
          <p:cNvPr id="3" name="TextBox 2"/>
          <p:cNvSpPr txBox="1"/>
          <p:nvPr/>
        </p:nvSpPr>
        <p:spPr>
          <a:xfrm>
            <a:off x="6683187" y="672353"/>
            <a:ext cx="2191871" cy="646331"/>
          </a:xfrm>
          <a:prstGeom prst="rect">
            <a:avLst/>
          </a:prstGeom>
          <a:noFill/>
        </p:spPr>
        <p:txBody>
          <a:bodyPr wrap="square" rtlCol="0">
            <a:spAutoFit/>
          </a:bodyPr>
          <a:lstStyle/>
          <a:p>
            <a:pPr algn="r"/>
            <a:r>
              <a:rPr lang="en-US" sz="3600" dirty="0" smtClean="0">
                <a:solidFill>
                  <a:schemeClr val="accent4">
                    <a:lumMod val="60000"/>
                    <a:lumOff val="40000"/>
                  </a:schemeClr>
                </a:solidFill>
                <a:effectLst>
                  <a:outerShdw blurRad="38100" dist="38100" dir="2700000" algn="tl">
                    <a:srgbClr val="000000">
                      <a:alpha val="43137"/>
                    </a:srgbClr>
                  </a:outerShdw>
                </a:effectLst>
              </a:rPr>
              <a:t>Heb. 5:14</a:t>
            </a:r>
            <a:endParaRPr lang="en-US" sz="3600" dirty="0">
              <a:solidFill>
                <a:schemeClr val="accent4">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13212605"/>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388658" y="548018"/>
            <a:ext cx="5755341" cy="584775"/>
          </a:xfrm>
          <a:prstGeom prst="rect">
            <a:avLst/>
          </a:prstGeom>
          <a:noFill/>
        </p:spPr>
        <p:txBody>
          <a:bodyPr wrap="square" rtlCol="0">
            <a:spAutoFit/>
          </a:bodyPr>
          <a:lstStyle/>
          <a:p>
            <a:pPr marL="571500" indent="-571500" algn="ctr">
              <a:buFont typeface="+mj-lt"/>
              <a:buAutoNum type="romanUcPeriod" startAt="3"/>
            </a:pPr>
            <a:r>
              <a:rPr lang="en-US" sz="3200" dirty="0" smtClean="0">
                <a:solidFill>
                  <a:schemeClr val="bg1"/>
                </a:solidFill>
                <a:effectLst>
                  <a:outerShdw blurRad="38100" dist="38100" dir="2700000" algn="tl">
                    <a:srgbClr val="000000">
                      <a:alpha val="43137"/>
                    </a:srgbClr>
                  </a:outerShdw>
                </a:effectLst>
              </a:rPr>
              <a:t>Discernment Must Be Valued</a:t>
            </a:r>
            <a:endParaRPr lang="en-US" sz="3200"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322725" y="1881980"/>
            <a:ext cx="8339070" cy="4062651"/>
          </a:xfrm>
          <a:prstGeom prst="rect">
            <a:avLst/>
          </a:prstGeom>
          <a:noFill/>
        </p:spPr>
        <p:txBody>
          <a:bodyPr wrap="square" rtlCol="0">
            <a:spAutoFit/>
          </a:bodyPr>
          <a:lstStyle/>
          <a:p>
            <a:pPr marL="514350" indent="-514350">
              <a:buFont typeface="+mj-lt"/>
              <a:buAutoNum type="alphaUcPeriod"/>
            </a:pPr>
            <a:r>
              <a:rPr lang="en-US" sz="2800" dirty="0" smtClean="0">
                <a:solidFill>
                  <a:schemeClr val="accent4">
                    <a:lumMod val="60000"/>
                    <a:lumOff val="40000"/>
                  </a:schemeClr>
                </a:solidFill>
                <a:effectLst>
                  <a:outerShdw blurRad="38100" dist="38100" dir="2700000" algn="tl">
                    <a:srgbClr val="000000">
                      <a:alpha val="43137"/>
                    </a:srgbClr>
                  </a:outerShdw>
                </a:effectLst>
              </a:rPr>
              <a:t>If Value is Not Placed Upon it – Will Not Seek it</a:t>
            </a:r>
          </a:p>
          <a:p>
            <a:pPr marL="514350" indent="-514350">
              <a:buFont typeface="+mj-lt"/>
              <a:buAutoNum type="alphaUcPeriod"/>
            </a:pPr>
            <a:endParaRPr lang="en-US" sz="1000" dirty="0" smtClean="0">
              <a:solidFill>
                <a:schemeClr val="accent4">
                  <a:lumMod val="60000"/>
                  <a:lumOff val="40000"/>
                </a:schemeClr>
              </a:solidFill>
              <a:effectLst>
                <a:outerShdw blurRad="38100" dist="38100" dir="2700000" algn="tl">
                  <a:srgbClr val="000000">
                    <a:alpha val="43137"/>
                  </a:srgbClr>
                </a:outerShdw>
              </a:effectLst>
            </a:endParaRPr>
          </a:p>
          <a:p>
            <a:pPr marL="514350" indent="-514350">
              <a:buFont typeface="+mj-lt"/>
              <a:buAutoNum type="alphaUcPeriod"/>
            </a:pPr>
            <a:r>
              <a:rPr lang="en-US" sz="2800" dirty="0" smtClean="0">
                <a:solidFill>
                  <a:schemeClr val="accent4">
                    <a:lumMod val="60000"/>
                    <a:lumOff val="40000"/>
                  </a:schemeClr>
                </a:solidFill>
                <a:effectLst>
                  <a:outerShdw blurRad="38100" dist="38100" dir="2700000" algn="tl">
                    <a:srgbClr val="000000">
                      <a:alpha val="43137"/>
                    </a:srgbClr>
                  </a:outerShdw>
                </a:effectLst>
              </a:rPr>
              <a:t>Without it:</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Behavior is foolish (Prov. 15:21)</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Cannot distinguish the basics (Jonah 4:11)</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Young prophet couldn’t distinguish truth &amp; error (1 Kings 13)</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Rich fool couldn’t distinguish material &amp; spiritual (Luke 12:16-21)</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Martha couldn’t distinguish good &amp; better (Luke 10:38-42)</a:t>
            </a:r>
          </a:p>
        </p:txBody>
      </p:sp>
    </p:spTree>
    <p:extLst>
      <p:ext uri="{BB962C8B-B14F-4D97-AF65-F5344CB8AC3E}">
        <p14:creationId xmlns:p14="http://schemas.microsoft.com/office/powerpoint/2010/main" val="3327533844"/>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388658" y="548018"/>
            <a:ext cx="5755341" cy="584775"/>
          </a:xfrm>
          <a:prstGeom prst="rect">
            <a:avLst/>
          </a:prstGeom>
          <a:noFill/>
        </p:spPr>
        <p:txBody>
          <a:bodyPr wrap="square" rtlCol="0">
            <a:spAutoFit/>
          </a:bodyPr>
          <a:lstStyle/>
          <a:p>
            <a:pPr marL="571500" indent="-571500" algn="ctr">
              <a:buFont typeface="+mj-lt"/>
              <a:buAutoNum type="romanUcPeriod" startAt="3"/>
            </a:pPr>
            <a:r>
              <a:rPr lang="en-US" sz="3200" dirty="0" smtClean="0">
                <a:solidFill>
                  <a:schemeClr val="bg1"/>
                </a:solidFill>
                <a:effectLst>
                  <a:outerShdw blurRad="38100" dist="38100" dir="2700000" algn="tl">
                    <a:srgbClr val="000000">
                      <a:alpha val="43137"/>
                    </a:srgbClr>
                  </a:outerShdw>
                </a:effectLst>
              </a:rPr>
              <a:t>Discernment Must Be Valued</a:t>
            </a:r>
            <a:endParaRPr lang="en-US" sz="3200"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322725" y="1881980"/>
            <a:ext cx="8339070" cy="2800767"/>
          </a:xfrm>
          <a:prstGeom prst="rect">
            <a:avLst/>
          </a:prstGeom>
          <a:noFill/>
        </p:spPr>
        <p:txBody>
          <a:bodyPr wrap="square" rtlCol="0">
            <a:spAutoFit/>
          </a:bodyPr>
          <a:lstStyle/>
          <a:p>
            <a:pPr marL="514350" indent="-514350">
              <a:buFont typeface="+mj-lt"/>
              <a:buAutoNum type="alphaUcPeriod"/>
            </a:pPr>
            <a:r>
              <a:rPr lang="en-US" sz="2800" dirty="0" smtClean="0">
                <a:solidFill>
                  <a:schemeClr val="accent4">
                    <a:lumMod val="60000"/>
                    <a:lumOff val="40000"/>
                  </a:schemeClr>
                </a:solidFill>
                <a:effectLst>
                  <a:outerShdw blurRad="38100" dist="38100" dir="2700000" algn="tl">
                    <a:srgbClr val="000000">
                      <a:alpha val="43137"/>
                    </a:srgbClr>
                  </a:outerShdw>
                </a:effectLst>
              </a:rPr>
              <a:t>If Value is Not Placed Upon it – Will Not Seek it</a:t>
            </a:r>
          </a:p>
          <a:p>
            <a:pPr marL="514350" indent="-514350">
              <a:buFont typeface="+mj-lt"/>
              <a:buAutoNum type="alphaUcPeriod"/>
            </a:pPr>
            <a:endParaRPr lang="en-US" sz="1000" dirty="0" smtClean="0">
              <a:solidFill>
                <a:schemeClr val="accent4">
                  <a:lumMod val="60000"/>
                  <a:lumOff val="40000"/>
                </a:schemeClr>
              </a:solidFill>
              <a:effectLst>
                <a:outerShdw blurRad="38100" dist="38100" dir="2700000" algn="tl">
                  <a:srgbClr val="000000">
                    <a:alpha val="43137"/>
                  </a:srgbClr>
                </a:outerShdw>
              </a:effectLst>
            </a:endParaRPr>
          </a:p>
          <a:p>
            <a:pPr marL="514350" indent="-514350">
              <a:buFont typeface="+mj-lt"/>
              <a:buAutoNum type="alphaUcPeriod"/>
            </a:pPr>
            <a:r>
              <a:rPr lang="en-US" sz="2800" dirty="0" smtClean="0">
                <a:solidFill>
                  <a:schemeClr val="accent4">
                    <a:lumMod val="60000"/>
                    <a:lumOff val="40000"/>
                  </a:schemeClr>
                </a:solidFill>
                <a:effectLst>
                  <a:outerShdw blurRad="38100" dist="38100" dir="2700000" algn="tl">
                    <a:srgbClr val="000000">
                      <a:alpha val="43137"/>
                    </a:srgbClr>
                  </a:outerShdw>
                </a:effectLst>
              </a:rPr>
              <a:t>Without it:</a:t>
            </a:r>
          </a:p>
          <a:p>
            <a:pPr marL="514350" indent="-514350">
              <a:buFont typeface="+mj-lt"/>
              <a:buAutoNum type="alphaUcPeriod"/>
            </a:pPr>
            <a:endParaRPr lang="en-US" sz="1000" dirty="0">
              <a:solidFill>
                <a:schemeClr val="accent4">
                  <a:lumMod val="60000"/>
                  <a:lumOff val="40000"/>
                </a:schemeClr>
              </a:solidFill>
              <a:effectLst>
                <a:outerShdw blurRad="38100" dist="38100" dir="2700000" algn="tl">
                  <a:srgbClr val="000000">
                    <a:alpha val="43137"/>
                  </a:srgbClr>
                </a:outerShdw>
              </a:effectLst>
            </a:endParaRPr>
          </a:p>
          <a:p>
            <a:pPr marL="514350" indent="-514350">
              <a:buFont typeface="+mj-lt"/>
              <a:buAutoNum type="alphaUcPeriod"/>
            </a:pPr>
            <a:r>
              <a:rPr lang="en-US" sz="2800" dirty="0" smtClean="0">
                <a:solidFill>
                  <a:schemeClr val="accent4">
                    <a:lumMod val="60000"/>
                    <a:lumOff val="40000"/>
                  </a:schemeClr>
                </a:solidFill>
                <a:effectLst>
                  <a:outerShdw blurRad="38100" dist="38100" dir="2700000" algn="tl">
                    <a:srgbClr val="000000">
                      <a:alpha val="43137"/>
                    </a:srgbClr>
                  </a:outerShdw>
                </a:effectLst>
              </a:rPr>
              <a:t>With it:</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Easily see –things that differ (Phil. 1:9)</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Know difference in good and evil (Heb. 5:14)</a:t>
            </a:r>
          </a:p>
          <a:p>
            <a:pPr marL="971550" lvl="1" indent="-514350">
              <a:buFont typeface="+mj-lt"/>
              <a:buAutoNum type="arabicPeriod"/>
            </a:pPr>
            <a:r>
              <a:rPr lang="en-US" sz="2400" dirty="0" smtClean="0">
                <a:solidFill>
                  <a:schemeClr val="bg1"/>
                </a:solidFill>
                <a:effectLst>
                  <a:outerShdw blurRad="38100" dist="38100" dir="2700000" algn="tl">
                    <a:srgbClr val="000000">
                      <a:alpha val="43137"/>
                    </a:srgbClr>
                  </a:outerShdw>
                </a:effectLst>
              </a:rPr>
              <a:t>See bad judgment, better and the best.</a:t>
            </a:r>
          </a:p>
        </p:txBody>
      </p:sp>
    </p:spTree>
    <p:extLst>
      <p:ext uri="{BB962C8B-B14F-4D97-AF65-F5344CB8AC3E}">
        <p14:creationId xmlns:p14="http://schemas.microsoft.com/office/powerpoint/2010/main" val="155733293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5083" y="4585447"/>
            <a:ext cx="7678270" cy="2062103"/>
          </a:xfrm>
          <a:prstGeom prst="rect">
            <a:avLst/>
          </a:prstGeom>
          <a:noFill/>
        </p:spPr>
        <p:txBody>
          <a:bodyPr wrap="square" rtlCol="0">
            <a:spAutoFit/>
          </a:bodyPr>
          <a:lstStyle/>
          <a:p>
            <a:pPr marL="571500" indent="-571500">
              <a:buFont typeface="+mj-lt"/>
              <a:buAutoNum type="romanUcPeriod"/>
            </a:pPr>
            <a:r>
              <a:rPr lang="en-US" sz="3200" dirty="0" smtClean="0">
                <a:solidFill>
                  <a:schemeClr val="accent4">
                    <a:lumMod val="75000"/>
                  </a:schemeClr>
                </a:solidFill>
                <a:effectLst>
                  <a:outerShdw blurRad="38100" dist="38100" dir="2700000" algn="tl">
                    <a:srgbClr val="000000">
                      <a:alpha val="43137"/>
                    </a:srgbClr>
                  </a:outerShdw>
                </a:effectLst>
              </a:rPr>
              <a:t>Discernment Must Be Understood</a:t>
            </a:r>
          </a:p>
          <a:p>
            <a:pPr marL="571500" indent="-571500">
              <a:buFont typeface="+mj-lt"/>
              <a:buAutoNum type="romanUcPeriod"/>
            </a:pPr>
            <a:r>
              <a:rPr lang="en-US" sz="3200" dirty="0" smtClean="0">
                <a:solidFill>
                  <a:schemeClr val="accent4">
                    <a:lumMod val="75000"/>
                  </a:schemeClr>
                </a:solidFill>
                <a:effectLst>
                  <a:outerShdw blurRad="38100" dist="38100" dir="2700000" algn="tl">
                    <a:srgbClr val="000000">
                      <a:alpha val="43137"/>
                    </a:srgbClr>
                  </a:outerShdw>
                </a:effectLst>
              </a:rPr>
              <a:t>Discernment Must Be Sought</a:t>
            </a:r>
          </a:p>
          <a:p>
            <a:pPr marL="571500" indent="-571500">
              <a:buFont typeface="+mj-lt"/>
              <a:buAutoNum type="romanUcPeriod"/>
            </a:pPr>
            <a:r>
              <a:rPr lang="en-US" sz="3200" dirty="0" smtClean="0">
                <a:solidFill>
                  <a:schemeClr val="accent4">
                    <a:lumMod val="75000"/>
                  </a:schemeClr>
                </a:solidFill>
                <a:effectLst>
                  <a:outerShdw blurRad="38100" dist="38100" dir="2700000" algn="tl">
                    <a:srgbClr val="000000">
                      <a:alpha val="43137"/>
                    </a:srgbClr>
                  </a:outerShdw>
                </a:effectLst>
              </a:rPr>
              <a:t>Discernment Must Be Valued</a:t>
            </a:r>
          </a:p>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Discernment Must Be Applied</a:t>
            </a:r>
            <a:endParaRPr lang="en-US" sz="3200" dirty="0">
              <a:solidFill>
                <a:schemeClr val="bg1"/>
              </a:solidFill>
              <a:effectLst>
                <a:outerShdw blurRad="38100" dist="38100" dir="2700000" algn="tl">
                  <a:srgbClr val="000000">
                    <a:alpha val="43137"/>
                  </a:srgbClr>
                </a:outerShdw>
              </a:effectLst>
            </a:endParaRPr>
          </a:p>
        </p:txBody>
      </p:sp>
      <p:sp>
        <p:nvSpPr>
          <p:cNvPr id="3" name="TextBox 2"/>
          <p:cNvSpPr txBox="1"/>
          <p:nvPr/>
        </p:nvSpPr>
        <p:spPr>
          <a:xfrm>
            <a:off x="6683187" y="672353"/>
            <a:ext cx="2191871" cy="646331"/>
          </a:xfrm>
          <a:prstGeom prst="rect">
            <a:avLst/>
          </a:prstGeom>
          <a:noFill/>
        </p:spPr>
        <p:txBody>
          <a:bodyPr wrap="square" rtlCol="0">
            <a:spAutoFit/>
          </a:bodyPr>
          <a:lstStyle/>
          <a:p>
            <a:pPr algn="r"/>
            <a:r>
              <a:rPr lang="en-US" sz="3600" dirty="0" smtClean="0">
                <a:solidFill>
                  <a:schemeClr val="accent4">
                    <a:lumMod val="60000"/>
                    <a:lumOff val="40000"/>
                  </a:schemeClr>
                </a:solidFill>
                <a:effectLst>
                  <a:outerShdw blurRad="38100" dist="38100" dir="2700000" algn="tl">
                    <a:srgbClr val="000000">
                      <a:alpha val="43137"/>
                    </a:srgbClr>
                  </a:outerShdw>
                </a:effectLst>
              </a:rPr>
              <a:t>Heb. 5:14</a:t>
            </a:r>
            <a:endParaRPr lang="en-US" sz="3600" dirty="0">
              <a:solidFill>
                <a:schemeClr val="accent4">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41794752"/>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388658" y="497541"/>
            <a:ext cx="5755341" cy="584775"/>
          </a:xfrm>
          <a:prstGeom prst="rect">
            <a:avLst/>
          </a:prstGeom>
          <a:noFill/>
        </p:spPr>
        <p:txBody>
          <a:bodyPr wrap="square" rtlCol="0">
            <a:spAutoFit/>
          </a:bodyPr>
          <a:lstStyle/>
          <a:p>
            <a:pPr marL="571500" indent="-571500" algn="ctr">
              <a:buFont typeface="+mj-lt"/>
              <a:buAutoNum type="romanUcPeriod" startAt="4"/>
            </a:pPr>
            <a:r>
              <a:rPr lang="en-US" sz="3200" dirty="0" smtClean="0">
                <a:solidFill>
                  <a:schemeClr val="bg1"/>
                </a:solidFill>
                <a:effectLst>
                  <a:outerShdw blurRad="38100" dist="38100" dir="2700000" algn="tl">
                    <a:srgbClr val="000000">
                      <a:alpha val="43137"/>
                    </a:srgbClr>
                  </a:outerShdw>
                </a:effectLst>
              </a:rPr>
              <a:t>Discernment Must Be Applied</a:t>
            </a:r>
            <a:endParaRPr lang="en-US" sz="3200"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322725" y="1881980"/>
            <a:ext cx="8339070" cy="523220"/>
          </a:xfrm>
          <a:prstGeom prst="rect">
            <a:avLst/>
          </a:prstGeom>
          <a:noFill/>
        </p:spPr>
        <p:txBody>
          <a:bodyPr wrap="square" rtlCol="0">
            <a:spAutoFit/>
          </a:bodyPr>
          <a:lstStyle/>
          <a:p>
            <a:pPr marL="514350" indent="-514350">
              <a:buFont typeface="+mj-lt"/>
              <a:buAutoNum type="alphaUcPeriod"/>
            </a:pPr>
            <a:r>
              <a:rPr lang="en-US" sz="2800" dirty="0" smtClean="0">
                <a:solidFill>
                  <a:schemeClr val="accent4">
                    <a:lumMod val="60000"/>
                    <a:lumOff val="40000"/>
                  </a:schemeClr>
                </a:solidFill>
                <a:effectLst>
                  <a:outerShdw blurRad="38100" dist="38100" dir="2700000" algn="tl">
                    <a:srgbClr val="000000">
                      <a:alpha val="43137"/>
                    </a:srgbClr>
                  </a:outerShdw>
                </a:effectLst>
              </a:rPr>
              <a:t>Is it in agreement with your faith?</a:t>
            </a:r>
          </a:p>
        </p:txBody>
      </p:sp>
    </p:spTree>
    <p:extLst>
      <p:ext uri="{BB962C8B-B14F-4D97-AF65-F5344CB8AC3E}">
        <p14:creationId xmlns:p14="http://schemas.microsoft.com/office/powerpoint/2010/main" val="121266966"/>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1754326"/>
          </a:xfrm>
          <a:prstGeom prst="rect">
            <a:avLst/>
          </a:prstGeom>
          <a:solidFill>
            <a:schemeClr val="tx1"/>
          </a:solidFill>
          <a:ln>
            <a:solidFill>
              <a:schemeClr val="tx1"/>
            </a:solidFill>
          </a:ln>
        </p:spPr>
        <p:txBody>
          <a:bodyPr wrap="square" rtlCol="0">
            <a:spAutoFit/>
          </a:bodyPr>
          <a:lstStyle/>
          <a:p>
            <a:pPr algn="ctr"/>
            <a:endParaRPr lang="en-US" sz="3600" dirty="0" smtClean="0">
              <a:solidFill>
                <a:schemeClr val="bg1"/>
              </a:solidFill>
            </a:endParaRPr>
          </a:p>
          <a:p>
            <a:pPr algn="ctr"/>
            <a:r>
              <a:rPr lang="en-US" sz="3600" dirty="0" smtClean="0">
                <a:solidFill>
                  <a:schemeClr val="bg1"/>
                </a:solidFill>
              </a:rPr>
              <a:t>Is it in agreement with your faith?</a:t>
            </a:r>
          </a:p>
          <a:p>
            <a:pPr algn="ctr"/>
            <a:endParaRPr lang="en-US" sz="3600" dirty="0">
              <a:solidFill>
                <a:schemeClr val="bg1"/>
              </a:solidFill>
            </a:endParaRPr>
          </a:p>
        </p:txBody>
      </p:sp>
      <p:sp>
        <p:nvSpPr>
          <p:cNvPr id="6" name="Rectangle 5"/>
          <p:cNvSpPr/>
          <p:nvPr/>
        </p:nvSpPr>
        <p:spPr>
          <a:xfrm>
            <a:off x="0" y="1676401"/>
            <a:ext cx="9144000" cy="76199"/>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381000" y="1981200"/>
            <a:ext cx="8458200" cy="2816156"/>
          </a:xfrm>
          <a:prstGeom prst="rect">
            <a:avLst/>
          </a:prstGeom>
          <a:noFill/>
        </p:spPr>
        <p:txBody>
          <a:bodyPr wrap="square" rtlCol="0">
            <a:spAutoFit/>
          </a:bodyPr>
          <a:lstStyle/>
          <a:p>
            <a:pPr marL="342900" indent="-342900">
              <a:buFont typeface="+mj-lt"/>
              <a:buAutoNum type="alphaLcPeriod"/>
            </a:pPr>
            <a:r>
              <a:rPr lang="en-US" sz="2800" dirty="0" smtClean="0">
                <a:solidFill>
                  <a:schemeClr val="accent4">
                    <a:lumMod val="40000"/>
                    <a:lumOff val="60000"/>
                  </a:schemeClr>
                </a:solidFill>
                <a:effectLst>
                  <a:outerShdw blurRad="38100" dist="38100" dir="2700000" algn="tl">
                    <a:srgbClr val="000000">
                      <a:alpha val="43137"/>
                    </a:srgbClr>
                  </a:outerShdw>
                </a:effectLst>
              </a:rPr>
              <a:t>You believe the Bible (2 Tim. 3:16-17; Acts 27:25)</a:t>
            </a:r>
          </a:p>
          <a:p>
            <a:pPr marL="342900" indent="-342900">
              <a:buFont typeface="+mj-lt"/>
              <a:buAutoNum type="alphaLcPeriod"/>
            </a:pPr>
            <a:endParaRPr lang="en-US" sz="1050" dirty="0" smtClean="0">
              <a:solidFill>
                <a:schemeClr val="accent4">
                  <a:lumMod val="40000"/>
                  <a:lumOff val="6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40000"/>
                    <a:lumOff val="60000"/>
                  </a:schemeClr>
                </a:solidFill>
                <a:effectLst>
                  <a:outerShdw blurRad="38100" dist="38100" dir="2700000" algn="tl">
                    <a:srgbClr val="000000">
                      <a:alpha val="43137"/>
                    </a:srgbClr>
                  </a:outerShdw>
                </a:effectLst>
              </a:rPr>
              <a:t>Does it agree with Bible principles?</a:t>
            </a:r>
          </a:p>
          <a:p>
            <a:pPr marL="914400" lvl="1" indent="-45720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Violate a plain prohibition or command (1 John 3:4)?</a:t>
            </a:r>
          </a:p>
          <a:p>
            <a:pPr marL="914400" lvl="1" indent="-45720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Does it violate a principle (i.e. Matt. 7:12)?</a:t>
            </a:r>
          </a:p>
          <a:p>
            <a:pPr marL="914400" lvl="1" indent="-45720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Are you having trouble harmonizing it with Bible?</a:t>
            </a:r>
          </a:p>
          <a:p>
            <a:pPr marL="800100" lvl="1" indent="-342900">
              <a:buFont typeface="+mj-lt"/>
              <a:buAutoNum type="arabicPeriod"/>
            </a:pPr>
            <a:endParaRPr lang="en-US" sz="1050" dirty="0" smtClean="0">
              <a:solidFill>
                <a:schemeClr val="accent4">
                  <a:lumMod val="40000"/>
                  <a:lumOff val="6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40000"/>
                    <a:lumOff val="60000"/>
                  </a:schemeClr>
                </a:solidFill>
                <a:effectLst>
                  <a:outerShdw blurRad="38100" dist="38100" dir="2700000" algn="tl">
                    <a:srgbClr val="000000">
                      <a:alpha val="43137"/>
                    </a:srgbClr>
                  </a:outerShdw>
                </a:effectLst>
              </a:rPr>
              <a:t> Would others see some inconsistency?</a:t>
            </a:r>
            <a:endParaRPr lang="en-US" sz="2800" dirty="0">
              <a:solidFill>
                <a:schemeClr val="accent4">
                  <a:lumMod val="40000"/>
                  <a:lumOff val="6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03636169"/>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fade">
                                      <p:cBhvr>
                                        <p:cTn id="28" dur="1000"/>
                                        <p:tgtEl>
                                          <p:spTgt spid="7">
                                            <p:txEl>
                                              <p:pRg st="4" end="4"/>
                                            </p:txEl>
                                          </p:spTgt>
                                        </p:tgtEl>
                                      </p:cBhvr>
                                    </p:animEffect>
                                    <p:anim calcmode="lin" valueType="num">
                                      <p:cBhvr>
                                        <p:cTn id="2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Effect transition="in" filter="fade">
                                      <p:cBhvr>
                                        <p:cTn id="35" dur="1000"/>
                                        <p:tgtEl>
                                          <p:spTgt spid="7">
                                            <p:txEl>
                                              <p:pRg st="5" end="5"/>
                                            </p:txEl>
                                          </p:spTgt>
                                        </p:tgtEl>
                                      </p:cBhvr>
                                    </p:animEffect>
                                    <p:anim calcmode="lin" valueType="num">
                                      <p:cBhvr>
                                        <p:cTn id="3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7">
                                            <p:txEl>
                                              <p:pRg st="7" end="7"/>
                                            </p:txEl>
                                          </p:spTgt>
                                        </p:tgtEl>
                                        <p:attrNameLst>
                                          <p:attrName>style.visibility</p:attrName>
                                        </p:attrNameLst>
                                      </p:cBhvr>
                                      <p:to>
                                        <p:strVal val="visible"/>
                                      </p:to>
                                    </p:set>
                                    <p:animEffect transition="in" filter="fade">
                                      <p:cBhvr>
                                        <p:cTn id="42" dur="1000"/>
                                        <p:tgtEl>
                                          <p:spTgt spid="7">
                                            <p:txEl>
                                              <p:pRg st="7" end="7"/>
                                            </p:txEl>
                                          </p:spTgt>
                                        </p:tgtEl>
                                      </p:cBhvr>
                                    </p:animEffect>
                                    <p:anim calcmode="lin" valueType="num">
                                      <p:cBhvr>
                                        <p:cTn id="43"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388658" y="497541"/>
            <a:ext cx="5755341" cy="584775"/>
          </a:xfrm>
          <a:prstGeom prst="rect">
            <a:avLst/>
          </a:prstGeom>
          <a:noFill/>
        </p:spPr>
        <p:txBody>
          <a:bodyPr wrap="square" rtlCol="0">
            <a:spAutoFit/>
          </a:bodyPr>
          <a:lstStyle/>
          <a:p>
            <a:pPr marL="571500" indent="-571500" algn="ctr">
              <a:buFont typeface="+mj-lt"/>
              <a:buAutoNum type="romanUcPeriod" startAt="4"/>
            </a:pPr>
            <a:r>
              <a:rPr lang="en-US" sz="3200" dirty="0" smtClean="0">
                <a:solidFill>
                  <a:prstClr val="white"/>
                </a:solidFill>
                <a:effectLst>
                  <a:outerShdw blurRad="38100" dist="38100" dir="2700000" algn="tl">
                    <a:srgbClr val="000000">
                      <a:alpha val="43137"/>
                    </a:srgbClr>
                  </a:outerShdw>
                </a:effectLst>
              </a:rPr>
              <a:t>Discernment Must Be Applied</a:t>
            </a:r>
            <a:endParaRPr lang="en-US" sz="3200" dirty="0">
              <a:solidFill>
                <a:prstClr val="white"/>
              </a:solidFill>
              <a:effectLst>
                <a:outerShdw blurRad="38100" dist="38100" dir="2700000" algn="tl">
                  <a:srgbClr val="000000">
                    <a:alpha val="43137"/>
                  </a:srgbClr>
                </a:outerShdw>
              </a:effectLst>
            </a:endParaRPr>
          </a:p>
        </p:txBody>
      </p:sp>
      <p:sp>
        <p:nvSpPr>
          <p:cNvPr id="4" name="TextBox 3"/>
          <p:cNvSpPr txBox="1"/>
          <p:nvPr/>
        </p:nvSpPr>
        <p:spPr>
          <a:xfrm>
            <a:off x="322725" y="1881980"/>
            <a:ext cx="8339070" cy="954107"/>
          </a:xfrm>
          <a:prstGeom prst="rect">
            <a:avLst/>
          </a:prstGeom>
          <a:noFill/>
        </p:spPr>
        <p:txBody>
          <a:bodyPr wrap="square" rtlCol="0">
            <a:spAutoFit/>
          </a:bodyPr>
          <a:lstStyle/>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in agreement with your faith?</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violate your conscience?</a:t>
            </a:r>
          </a:p>
        </p:txBody>
      </p:sp>
    </p:spTree>
    <p:extLst>
      <p:ext uri="{BB962C8B-B14F-4D97-AF65-F5344CB8AC3E}">
        <p14:creationId xmlns:p14="http://schemas.microsoft.com/office/powerpoint/2010/main" val="171560940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1754326"/>
          </a:xfrm>
          <a:prstGeom prst="rect">
            <a:avLst/>
          </a:prstGeom>
          <a:solidFill>
            <a:schemeClr val="tx1"/>
          </a:solidFill>
          <a:ln>
            <a:solidFill>
              <a:schemeClr val="tx1"/>
            </a:solidFill>
          </a:ln>
        </p:spPr>
        <p:txBody>
          <a:bodyPr wrap="square" rtlCol="0">
            <a:spAutoFit/>
          </a:bodyPr>
          <a:lstStyle/>
          <a:p>
            <a:pPr algn="ctr"/>
            <a:endParaRPr lang="en-US" sz="3600" dirty="0" smtClean="0">
              <a:solidFill>
                <a:schemeClr val="bg1"/>
              </a:solidFill>
            </a:endParaRPr>
          </a:p>
          <a:p>
            <a:pPr algn="ctr"/>
            <a:r>
              <a:rPr lang="en-US" sz="3600" dirty="0" smtClean="0">
                <a:solidFill>
                  <a:schemeClr val="bg1"/>
                </a:solidFill>
              </a:rPr>
              <a:t>Does it violate your conscience?</a:t>
            </a:r>
          </a:p>
          <a:p>
            <a:pPr algn="ctr"/>
            <a:endParaRPr lang="en-US" sz="3600" dirty="0">
              <a:solidFill>
                <a:schemeClr val="bg1"/>
              </a:solidFill>
            </a:endParaRPr>
          </a:p>
        </p:txBody>
      </p:sp>
      <p:sp>
        <p:nvSpPr>
          <p:cNvPr id="5" name="Rectangle 4"/>
          <p:cNvSpPr/>
          <p:nvPr/>
        </p:nvSpPr>
        <p:spPr>
          <a:xfrm>
            <a:off x="0" y="1676401"/>
            <a:ext cx="9144000" cy="76199"/>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381000" y="1981200"/>
            <a:ext cx="8458200" cy="3539430"/>
          </a:xfrm>
          <a:prstGeom prst="rect">
            <a:avLst/>
          </a:prstGeom>
          <a:noFill/>
        </p:spPr>
        <p:txBody>
          <a:bodyPr wrap="square" rtlCol="0">
            <a:spAutoFit/>
          </a:bodyPr>
          <a:lstStyle/>
          <a:p>
            <a:pPr marL="342900" indent="-342900">
              <a:buFont typeface="+mj-lt"/>
              <a:buAutoNum type="alphaLcPeriod"/>
            </a:pPr>
            <a:r>
              <a:rPr lang="en-US" sz="2800" dirty="0" smtClean="0">
                <a:solidFill>
                  <a:schemeClr val="accent4">
                    <a:lumMod val="40000"/>
                    <a:lumOff val="60000"/>
                  </a:schemeClr>
                </a:solidFill>
                <a:effectLst>
                  <a:outerShdw blurRad="38100" dist="38100" dir="2700000" algn="tl">
                    <a:srgbClr val="000000">
                      <a:alpha val="43137"/>
                    </a:srgbClr>
                  </a:outerShdw>
                </a:effectLst>
              </a:rPr>
              <a:t>Conscience is not to be your guide (Acts 23:1)</a:t>
            </a:r>
          </a:p>
          <a:p>
            <a:pPr marL="342900" indent="-342900">
              <a:buFont typeface="+mj-lt"/>
              <a:buAutoNum type="alphaLcPeriod"/>
            </a:pPr>
            <a:endParaRPr lang="en-US" sz="1000" dirty="0" smtClean="0">
              <a:solidFill>
                <a:schemeClr val="accent4">
                  <a:lumMod val="40000"/>
                  <a:lumOff val="6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40000"/>
                    <a:lumOff val="60000"/>
                  </a:schemeClr>
                </a:solidFill>
                <a:effectLst>
                  <a:outerShdw blurRad="38100" dist="38100" dir="2700000" algn="tl">
                    <a:srgbClr val="000000">
                      <a:alpha val="43137"/>
                    </a:srgbClr>
                  </a:outerShdw>
                </a:effectLst>
              </a:rPr>
              <a:t>Conscience is to be shaped and educated by word</a:t>
            </a:r>
          </a:p>
          <a:p>
            <a:pPr marL="971550" lvl="1" indent="-51435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Prov. 16:25; Jer. 10:23</a:t>
            </a:r>
          </a:p>
          <a:p>
            <a:pPr marL="971550" lvl="1" indent="-51435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May not have time to study at the moment</a:t>
            </a:r>
          </a:p>
          <a:p>
            <a:pPr marL="800100" lvl="1" indent="-342900">
              <a:buFont typeface="+mj-lt"/>
              <a:buAutoNum type="arabicPeriod"/>
            </a:pPr>
            <a:endParaRPr lang="en-US" sz="1000" dirty="0" smtClean="0">
              <a:solidFill>
                <a:schemeClr val="accent4">
                  <a:lumMod val="40000"/>
                  <a:lumOff val="6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40000"/>
                    <a:lumOff val="60000"/>
                  </a:schemeClr>
                </a:solidFill>
                <a:effectLst>
                  <a:outerShdw blurRad="38100" dist="38100" dir="2700000" algn="tl">
                    <a:srgbClr val="000000">
                      <a:alpha val="43137"/>
                    </a:srgbClr>
                  </a:outerShdw>
                </a:effectLst>
              </a:rPr>
              <a:t>Violate conscience is a sin (Rom. 14:23)</a:t>
            </a:r>
          </a:p>
          <a:p>
            <a:pPr marL="971550" lvl="1" indent="-51435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Can I conscientiously do this?</a:t>
            </a:r>
          </a:p>
          <a:p>
            <a:pPr marL="971550" lvl="1" indent="-51435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Will my conscience bother me later?</a:t>
            </a:r>
          </a:p>
          <a:p>
            <a:pPr marL="971550" lvl="1" indent="-51435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Even if right within self  (i.e. eating meat)</a:t>
            </a:r>
            <a:endParaRPr lang="en-US" sz="2400" i="1" dirty="0">
              <a:solidFill>
                <a:schemeClr val="accent4">
                  <a:lumMod val="40000"/>
                  <a:lumOff val="6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96114149"/>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1000"/>
                                        <p:tgtEl>
                                          <p:spTgt spid="6">
                                            <p:txEl>
                                              <p:pRg st="7" end="7"/>
                                            </p:txEl>
                                          </p:spTgt>
                                        </p:tgtEl>
                                      </p:cBhvr>
                                    </p:animEffect>
                                    <p:anim calcmode="lin" valueType="num">
                                      <p:cBhvr>
                                        <p:cTn id="4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6">
                                            <p:txEl>
                                              <p:pRg st="8" end="8"/>
                                            </p:txEl>
                                          </p:spTgt>
                                        </p:tgtEl>
                                        <p:attrNameLst>
                                          <p:attrName>style.visibility</p:attrName>
                                        </p:attrNameLst>
                                      </p:cBhvr>
                                      <p:to>
                                        <p:strVal val="visible"/>
                                      </p:to>
                                    </p:set>
                                    <p:animEffect transition="in" filter="fade">
                                      <p:cBhvr>
                                        <p:cTn id="49" dur="1000"/>
                                        <p:tgtEl>
                                          <p:spTgt spid="6">
                                            <p:txEl>
                                              <p:pRg st="8" end="8"/>
                                            </p:txEl>
                                          </p:spTgt>
                                        </p:tgtEl>
                                      </p:cBhvr>
                                    </p:animEffect>
                                    <p:anim calcmode="lin" valueType="num">
                                      <p:cBhvr>
                                        <p:cTn id="50"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6">
                                            <p:txEl>
                                              <p:pRg st="9" end="9"/>
                                            </p:txEl>
                                          </p:spTgt>
                                        </p:tgtEl>
                                        <p:attrNameLst>
                                          <p:attrName>style.visibility</p:attrName>
                                        </p:attrNameLst>
                                      </p:cBhvr>
                                      <p:to>
                                        <p:strVal val="visible"/>
                                      </p:to>
                                    </p:set>
                                    <p:animEffect transition="in" filter="fade">
                                      <p:cBhvr>
                                        <p:cTn id="56" dur="1000"/>
                                        <p:tgtEl>
                                          <p:spTgt spid="6">
                                            <p:txEl>
                                              <p:pRg st="9" end="9"/>
                                            </p:txEl>
                                          </p:spTgt>
                                        </p:tgtEl>
                                      </p:cBhvr>
                                    </p:animEffect>
                                    <p:anim calcmode="lin" valueType="num">
                                      <p:cBhvr>
                                        <p:cTn id="57"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388658" y="497541"/>
            <a:ext cx="5755341" cy="584775"/>
          </a:xfrm>
          <a:prstGeom prst="rect">
            <a:avLst/>
          </a:prstGeom>
          <a:noFill/>
        </p:spPr>
        <p:txBody>
          <a:bodyPr wrap="square" rtlCol="0">
            <a:spAutoFit/>
          </a:bodyPr>
          <a:lstStyle/>
          <a:p>
            <a:pPr marL="571500" indent="-571500" algn="ctr">
              <a:buFont typeface="+mj-lt"/>
              <a:buAutoNum type="romanUcPeriod" startAt="4"/>
            </a:pPr>
            <a:r>
              <a:rPr lang="en-US" sz="3200" dirty="0" smtClean="0">
                <a:solidFill>
                  <a:prstClr val="white"/>
                </a:solidFill>
                <a:effectLst>
                  <a:outerShdw blurRad="38100" dist="38100" dir="2700000" algn="tl">
                    <a:srgbClr val="000000">
                      <a:alpha val="43137"/>
                    </a:srgbClr>
                  </a:outerShdw>
                </a:effectLst>
              </a:rPr>
              <a:t>Discernment Must Be Applied</a:t>
            </a:r>
            <a:endParaRPr lang="en-US" sz="3200" dirty="0">
              <a:solidFill>
                <a:prstClr val="white"/>
              </a:solidFill>
              <a:effectLst>
                <a:outerShdw blurRad="38100" dist="38100" dir="2700000" algn="tl">
                  <a:srgbClr val="000000">
                    <a:alpha val="43137"/>
                  </a:srgbClr>
                </a:outerShdw>
              </a:effectLst>
            </a:endParaRPr>
          </a:p>
        </p:txBody>
      </p:sp>
      <p:sp>
        <p:nvSpPr>
          <p:cNvPr id="4" name="TextBox 3"/>
          <p:cNvSpPr txBox="1"/>
          <p:nvPr/>
        </p:nvSpPr>
        <p:spPr>
          <a:xfrm>
            <a:off x="322725" y="1881980"/>
            <a:ext cx="8339070" cy="1384995"/>
          </a:xfrm>
          <a:prstGeom prst="rect">
            <a:avLst/>
          </a:prstGeom>
          <a:noFill/>
        </p:spPr>
        <p:txBody>
          <a:bodyPr wrap="square" rtlCol="0">
            <a:spAutoFit/>
          </a:bodyPr>
          <a:lstStyle/>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in agreement with your faith?</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violate your conscience?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hamper your influence?</a:t>
            </a:r>
          </a:p>
        </p:txBody>
      </p:sp>
    </p:spTree>
    <p:extLst>
      <p:ext uri="{BB962C8B-B14F-4D97-AF65-F5344CB8AC3E}">
        <p14:creationId xmlns:p14="http://schemas.microsoft.com/office/powerpoint/2010/main" val="3562317488"/>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1754326"/>
          </a:xfrm>
          <a:prstGeom prst="rect">
            <a:avLst/>
          </a:prstGeom>
          <a:solidFill>
            <a:schemeClr val="tx1"/>
          </a:solidFill>
          <a:ln>
            <a:solidFill>
              <a:schemeClr val="tx1"/>
            </a:solidFill>
          </a:ln>
        </p:spPr>
        <p:txBody>
          <a:bodyPr wrap="square" rtlCol="0">
            <a:spAutoFit/>
          </a:bodyPr>
          <a:lstStyle/>
          <a:p>
            <a:pPr algn="ctr"/>
            <a:endParaRPr lang="en-US" sz="3600" dirty="0" smtClean="0">
              <a:solidFill>
                <a:schemeClr val="bg1"/>
              </a:solidFill>
            </a:endParaRPr>
          </a:p>
          <a:p>
            <a:pPr algn="ctr"/>
            <a:r>
              <a:rPr lang="en-US" sz="3600" dirty="0" smtClean="0">
                <a:solidFill>
                  <a:schemeClr val="bg1"/>
                </a:solidFill>
              </a:rPr>
              <a:t>Does it hamper your influence?</a:t>
            </a:r>
          </a:p>
          <a:p>
            <a:pPr algn="ctr"/>
            <a:endParaRPr lang="en-US" sz="3600" dirty="0">
              <a:solidFill>
                <a:schemeClr val="bg1"/>
              </a:solidFill>
            </a:endParaRPr>
          </a:p>
        </p:txBody>
      </p:sp>
      <p:sp>
        <p:nvSpPr>
          <p:cNvPr id="5" name="Rectangle 4"/>
          <p:cNvSpPr/>
          <p:nvPr/>
        </p:nvSpPr>
        <p:spPr>
          <a:xfrm>
            <a:off x="0" y="1676401"/>
            <a:ext cx="9144000" cy="76199"/>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381000" y="1905000"/>
            <a:ext cx="8458200" cy="4862870"/>
          </a:xfrm>
          <a:prstGeom prst="rect">
            <a:avLst/>
          </a:prstGeom>
          <a:noFill/>
        </p:spPr>
        <p:txBody>
          <a:bodyPr wrap="square" rtlCol="0">
            <a:spAutoFit/>
          </a:bodyPr>
          <a:lstStyle/>
          <a:p>
            <a:pPr marL="342900" indent="-342900">
              <a:buFont typeface="+mj-lt"/>
              <a:buAutoNum type="alphaLcPeriod"/>
            </a:pPr>
            <a:r>
              <a:rPr lang="en-US" sz="2800" dirty="0" smtClean="0">
                <a:solidFill>
                  <a:schemeClr val="accent4">
                    <a:lumMod val="40000"/>
                    <a:lumOff val="60000"/>
                  </a:schemeClr>
                </a:solidFill>
                <a:effectLst>
                  <a:outerShdw blurRad="38100" dist="38100" dir="2700000" algn="tl">
                    <a:srgbClr val="000000">
                      <a:alpha val="43137"/>
                    </a:srgbClr>
                  </a:outerShdw>
                </a:effectLst>
              </a:rPr>
              <a:t>We all have influence on those around us (Tit. 2:10)</a:t>
            </a:r>
          </a:p>
          <a:p>
            <a:pPr marL="914400" lvl="1" indent="-45720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May be our own children</a:t>
            </a:r>
          </a:p>
          <a:p>
            <a:pPr marL="914400" lvl="1" indent="-45720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May be fellow workers</a:t>
            </a:r>
          </a:p>
          <a:p>
            <a:pPr marL="914400" lvl="1" indent="-45720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May be other Christians</a:t>
            </a:r>
          </a:p>
          <a:p>
            <a:pPr marL="800100" lvl="1" indent="-342900">
              <a:buFont typeface="+mj-lt"/>
              <a:buAutoNum type="arabicPeriod"/>
            </a:pPr>
            <a:endParaRPr lang="en-US" sz="1000" dirty="0" smtClean="0">
              <a:solidFill>
                <a:schemeClr val="accent4">
                  <a:lumMod val="40000"/>
                  <a:lumOff val="6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40000"/>
                    <a:lumOff val="60000"/>
                  </a:schemeClr>
                </a:solidFill>
                <a:effectLst>
                  <a:outerShdw blurRad="38100" dist="38100" dir="2700000" algn="tl">
                    <a:srgbClr val="000000">
                      <a:alpha val="43137"/>
                    </a:srgbClr>
                  </a:outerShdw>
                </a:effectLst>
              </a:rPr>
              <a:t> Should do best – be the greatest influence (Matt. 5:13-16; 1 Tim. 4:12)</a:t>
            </a:r>
          </a:p>
          <a:p>
            <a:pPr marL="342900" indent="-342900">
              <a:buFont typeface="+mj-lt"/>
              <a:buAutoNum type="alphaLcPeriod"/>
            </a:pPr>
            <a:endParaRPr lang="en-US" sz="1000" dirty="0" smtClean="0">
              <a:solidFill>
                <a:schemeClr val="accent4">
                  <a:lumMod val="40000"/>
                  <a:lumOff val="6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40000"/>
                    <a:lumOff val="60000"/>
                  </a:schemeClr>
                </a:solidFill>
                <a:effectLst>
                  <a:outerShdw blurRad="38100" dist="38100" dir="2700000" algn="tl">
                    <a:srgbClr val="000000">
                      <a:alpha val="43137"/>
                    </a:srgbClr>
                  </a:outerShdw>
                </a:effectLst>
              </a:rPr>
              <a:t>Influence can lead others to do wrong (Matt. 18:6; Rom. 2:14)</a:t>
            </a:r>
          </a:p>
          <a:p>
            <a:pPr marL="342900" indent="-342900">
              <a:buFont typeface="+mj-lt"/>
              <a:buAutoNum type="alphaLcPeriod"/>
            </a:pPr>
            <a:endParaRPr lang="en-US" sz="1000" dirty="0" smtClean="0">
              <a:solidFill>
                <a:schemeClr val="accent4">
                  <a:lumMod val="40000"/>
                  <a:lumOff val="6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40000"/>
                    <a:lumOff val="60000"/>
                  </a:schemeClr>
                </a:solidFill>
                <a:effectLst>
                  <a:outerShdw blurRad="38100" dist="38100" dir="2700000" algn="tl">
                    <a:srgbClr val="000000">
                      <a:alpha val="43137"/>
                    </a:srgbClr>
                  </a:outerShdw>
                </a:effectLst>
              </a:rPr>
              <a:t> Even things right – encourage others to violate their conscience (Rom. 14; 1 Cor. 8)</a:t>
            </a:r>
          </a:p>
        </p:txBody>
      </p:sp>
    </p:spTree>
    <p:extLst>
      <p:ext uri="{BB962C8B-B14F-4D97-AF65-F5344CB8AC3E}">
        <p14:creationId xmlns:p14="http://schemas.microsoft.com/office/powerpoint/2010/main" val="88591231"/>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000"/>
                                        <p:tgtEl>
                                          <p:spTgt spid="6">
                                            <p:txEl>
                                              <p:pRg st="5" end="5"/>
                                            </p:txEl>
                                          </p:spTgt>
                                        </p:tgtEl>
                                      </p:cBhvr>
                                    </p:animEffect>
                                    <p:anim calcmode="lin" valueType="num">
                                      <p:cBhvr>
                                        <p:cTn id="3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1000"/>
                                        <p:tgtEl>
                                          <p:spTgt spid="6">
                                            <p:txEl>
                                              <p:pRg st="7" end="7"/>
                                            </p:txEl>
                                          </p:spTgt>
                                        </p:tgtEl>
                                      </p:cBhvr>
                                    </p:animEffect>
                                    <p:anim calcmode="lin" valueType="num">
                                      <p:cBhvr>
                                        <p:cTn id="4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1000"/>
                                        <p:tgtEl>
                                          <p:spTgt spid="6">
                                            <p:txEl>
                                              <p:pRg st="9" end="9"/>
                                            </p:txEl>
                                          </p:spTgt>
                                        </p:tgtEl>
                                      </p:cBhvr>
                                    </p:animEffect>
                                    <p:anim calcmode="lin" valueType="num">
                                      <p:cBhvr>
                                        <p:cTn id="50"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388658" y="497541"/>
            <a:ext cx="5755341" cy="584775"/>
          </a:xfrm>
          <a:prstGeom prst="rect">
            <a:avLst/>
          </a:prstGeom>
          <a:noFill/>
        </p:spPr>
        <p:txBody>
          <a:bodyPr wrap="square" rtlCol="0">
            <a:spAutoFit/>
          </a:bodyPr>
          <a:lstStyle/>
          <a:p>
            <a:pPr marL="571500" indent="-571500" algn="ctr">
              <a:buFont typeface="+mj-lt"/>
              <a:buAutoNum type="romanUcPeriod" startAt="4"/>
            </a:pPr>
            <a:r>
              <a:rPr lang="en-US" sz="3200" dirty="0" smtClean="0">
                <a:solidFill>
                  <a:prstClr val="white"/>
                </a:solidFill>
                <a:effectLst>
                  <a:outerShdw blurRad="38100" dist="38100" dir="2700000" algn="tl">
                    <a:srgbClr val="000000">
                      <a:alpha val="43137"/>
                    </a:srgbClr>
                  </a:outerShdw>
                </a:effectLst>
              </a:rPr>
              <a:t>Discernment Must Be Applied</a:t>
            </a:r>
            <a:endParaRPr lang="en-US" sz="3200" dirty="0">
              <a:solidFill>
                <a:prstClr val="white"/>
              </a:solidFill>
              <a:effectLst>
                <a:outerShdw blurRad="38100" dist="38100" dir="2700000" algn="tl">
                  <a:srgbClr val="000000">
                    <a:alpha val="43137"/>
                  </a:srgbClr>
                </a:outerShdw>
              </a:effectLst>
            </a:endParaRPr>
          </a:p>
        </p:txBody>
      </p:sp>
      <p:sp>
        <p:nvSpPr>
          <p:cNvPr id="4" name="TextBox 3"/>
          <p:cNvSpPr txBox="1"/>
          <p:nvPr/>
        </p:nvSpPr>
        <p:spPr>
          <a:xfrm>
            <a:off x="322725" y="1881980"/>
            <a:ext cx="8339070" cy="1815882"/>
          </a:xfrm>
          <a:prstGeom prst="rect">
            <a:avLst/>
          </a:prstGeom>
          <a:noFill/>
        </p:spPr>
        <p:txBody>
          <a:bodyPr wrap="square" rtlCol="0">
            <a:spAutoFit/>
          </a:bodyPr>
          <a:lstStyle/>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in agreement with your faith?</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violate your conscience?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hamper your influence?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against what you know you ought to do?</a:t>
            </a:r>
          </a:p>
        </p:txBody>
      </p:sp>
    </p:spTree>
    <p:extLst>
      <p:ext uri="{BB962C8B-B14F-4D97-AF65-F5344CB8AC3E}">
        <p14:creationId xmlns:p14="http://schemas.microsoft.com/office/powerpoint/2010/main" val="2596521651"/>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1754326"/>
          </a:xfrm>
          <a:prstGeom prst="rect">
            <a:avLst/>
          </a:prstGeom>
          <a:solidFill>
            <a:schemeClr val="tx1"/>
          </a:solidFill>
          <a:ln>
            <a:solidFill>
              <a:schemeClr val="tx1"/>
            </a:solidFill>
          </a:ln>
        </p:spPr>
        <p:txBody>
          <a:bodyPr wrap="square" rtlCol="0">
            <a:spAutoFit/>
          </a:bodyPr>
          <a:lstStyle/>
          <a:p>
            <a:pPr algn="ctr"/>
            <a:endParaRPr lang="en-US" sz="3600" dirty="0" smtClean="0">
              <a:solidFill>
                <a:schemeClr val="bg1"/>
              </a:solidFill>
            </a:endParaRPr>
          </a:p>
          <a:p>
            <a:pPr algn="ctr"/>
            <a:r>
              <a:rPr lang="en-US" sz="3600" dirty="0" smtClean="0">
                <a:solidFill>
                  <a:schemeClr val="bg1"/>
                </a:solidFill>
              </a:rPr>
              <a:t>Is it against what you know you ought to do?</a:t>
            </a:r>
          </a:p>
          <a:p>
            <a:pPr algn="ctr"/>
            <a:endParaRPr lang="en-US" sz="3600" dirty="0">
              <a:solidFill>
                <a:schemeClr val="bg1"/>
              </a:solidFill>
            </a:endParaRPr>
          </a:p>
        </p:txBody>
      </p:sp>
      <p:sp>
        <p:nvSpPr>
          <p:cNvPr id="5" name="Rectangle 4"/>
          <p:cNvSpPr/>
          <p:nvPr/>
        </p:nvSpPr>
        <p:spPr>
          <a:xfrm>
            <a:off x="0" y="1676401"/>
            <a:ext cx="9144000" cy="76199"/>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381000" y="1981200"/>
            <a:ext cx="8458200" cy="4031873"/>
          </a:xfrm>
          <a:prstGeom prst="rect">
            <a:avLst/>
          </a:prstGeom>
          <a:noFill/>
        </p:spPr>
        <p:txBody>
          <a:bodyPr wrap="square" rtlCol="0">
            <a:spAutoFit/>
          </a:bodyPr>
          <a:lstStyle/>
          <a:p>
            <a:pPr marL="342900" indent="-342900">
              <a:buFont typeface="+mj-lt"/>
              <a:buAutoNum type="alphaLcPeriod"/>
            </a:pPr>
            <a:r>
              <a:rPr lang="en-US" sz="2800" dirty="0" smtClean="0">
                <a:solidFill>
                  <a:schemeClr val="accent4">
                    <a:lumMod val="40000"/>
                    <a:lumOff val="60000"/>
                  </a:schemeClr>
                </a:solidFill>
                <a:effectLst>
                  <a:outerShdw blurRad="38100" dist="38100" dir="2700000" algn="tl">
                    <a:srgbClr val="000000">
                      <a:alpha val="43137"/>
                    </a:srgbClr>
                  </a:outerShdw>
                </a:effectLst>
              </a:rPr>
              <a:t>Not always a matter of what is prohibited – neglecting is sinful (Jas. 4:17)</a:t>
            </a:r>
          </a:p>
          <a:p>
            <a:pPr marL="342900" indent="-342900">
              <a:buFont typeface="+mj-lt"/>
              <a:buAutoNum type="alphaLcPeriod"/>
            </a:pPr>
            <a:endParaRPr lang="en-US" sz="1000" dirty="0" smtClean="0">
              <a:solidFill>
                <a:schemeClr val="accent4">
                  <a:lumMod val="40000"/>
                  <a:lumOff val="6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40000"/>
                    <a:lumOff val="60000"/>
                  </a:schemeClr>
                </a:solidFill>
                <a:effectLst>
                  <a:outerShdw blurRad="38100" dist="38100" dir="2700000" algn="tl">
                    <a:srgbClr val="000000">
                      <a:alpha val="43137"/>
                    </a:srgbClr>
                  </a:outerShdw>
                </a:effectLst>
              </a:rPr>
              <a:t>Will this cause me to neglect some requirement?</a:t>
            </a:r>
          </a:p>
          <a:p>
            <a:pPr marL="914400" lvl="1" indent="-45720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As parent?</a:t>
            </a:r>
          </a:p>
          <a:p>
            <a:pPr marL="914400" lvl="1" indent="-45720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As husband / wife?</a:t>
            </a:r>
          </a:p>
          <a:p>
            <a:pPr marL="914400" lvl="1" indent="-45720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As a Christian?</a:t>
            </a:r>
          </a:p>
          <a:p>
            <a:pPr marL="914400" lvl="1" indent="-457200">
              <a:buFont typeface="+mj-lt"/>
              <a:buAutoNum type="arabicPeriod"/>
            </a:pPr>
            <a:r>
              <a:rPr lang="en-US" sz="2400" i="1" dirty="0" smtClean="0">
                <a:solidFill>
                  <a:schemeClr val="accent4">
                    <a:lumMod val="40000"/>
                    <a:lumOff val="60000"/>
                  </a:schemeClr>
                </a:solidFill>
                <a:effectLst>
                  <a:outerShdw blurRad="38100" dist="38100" dir="2700000" algn="tl">
                    <a:srgbClr val="000000">
                      <a:alpha val="43137"/>
                    </a:srgbClr>
                  </a:outerShdw>
                </a:effectLst>
              </a:rPr>
              <a:t>As an employee / worker?</a:t>
            </a:r>
          </a:p>
          <a:p>
            <a:pPr marL="800100" lvl="1" indent="-342900">
              <a:buFont typeface="+mj-lt"/>
              <a:buAutoNum type="arabicPeriod"/>
            </a:pPr>
            <a:endParaRPr lang="en-US" sz="1000" dirty="0" smtClean="0">
              <a:solidFill>
                <a:schemeClr val="accent4">
                  <a:lumMod val="40000"/>
                  <a:lumOff val="6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40000"/>
                    <a:lumOff val="60000"/>
                  </a:schemeClr>
                </a:solidFill>
                <a:effectLst>
                  <a:outerShdw blurRad="38100" dist="38100" dir="2700000" algn="tl">
                    <a:srgbClr val="000000">
                      <a:alpha val="43137"/>
                    </a:srgbClr>
                  </a:outerShdw>
                </a:effectLst>
              </a:rPr>
              <a:t>Is my difficultly – simply not doing what I know I ought to do (Matt. 26:41; Rom. 7:15-ff)?</a:t>
            </a:r>
            <a:endParaRPr lang="en-US" sz="2800" dirty="0">
              <a:solidFill>
                <a:schemeClr val="accent4">
                  <a:lumMod val="40000"/>
                  <a:lumOff val="6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22034606"/>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000"/>
                                        <p:tgtEl>
                                          <p:spTgt spid="6">
                                            <p:txEl>
                                              <p:pRg st="5" end="5"/>
                                            </p:txEl>
                                          </p:spTgt>
                                        </p:tgtEl>
                                      </p:cBhvr>
                                    </p:animEffect>
                                    <p:anim calcmode="lin" valueType="num">
                                      <p:cBhvr>
                                        <p:cTn id="3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fade">
                                      <p:cBhvr>
                                        <p:cTn id="42" dur="1000"/>
                                        <p:tgtEl>
                                          <p:spTgt spid="6">
                                            <p:txEl>
                                              <p:pRg st="6" end="6"/>
                                            </p:txEl>
                                          </p:spTgt>
                                        </p:tgtEl>
                                      </p:cBhvr>
                                    </p:animEffect>
                                    <p:anim calcmode="lin" valueType="num">
                                      <p:cBhvr>
                                        <p:cTn id="43"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6">
                                            <p:txEl>
                                              <p:pRg st="8" end="8"/>
                                            </p:txEl>
                                          </p:spTgt>
                                        </p:tgtEl>
                                        <p:attrNameLst>
                                          <p:attrName>style.visibility</p:attrName>
                                        </p:attrNameLst>
                                      </p:cBhvr>
                                      <p:to>
                                        <p:strVal val="visible"/>
                                      </p:to>
                                    </p:set>
                                    <p:animEffect transition="in" filter="fade">
                                      <p:cBhvr>
                                        <p:cTn id="49" dur="1000"/>
                                        <p:tgtEl>
                                          <p:spTgt spid="6">
                                            <p:txEl>
                                              <p:pRg st="8" end="8"/>
                                            </p:txEl>
                                          </p:spTgt>
                                        </p:tgtEl>
                                      </p:cBhvr>
                                    </p:animEffect>
                                    <p:anim calcmode="lin" valueType="num">
                                      <p:cBhvr>
                                        <p:cTn id="50"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388658" y="497541"/>
            <a:ext cx="5755341" cy="584775"/>
          </a:xfrm>
          <a:prstGeom prst="rect">
            <a:avLst/>
          </a:prstGeom>
          <a:noFill/>
        </p:spPr>
        <p:txBody>
          <a:bodyPr wrap="square" rtlCol="0">
            <a:spAutoFit/>
          </a:bodyPr>
          <a:lstStyle/>
          <a:p>
            <a:pPr marL="571500" indent="-571500" algn="ctr">
              <a:buFont typeface="+mj-lt"/>
              <a:buAutoNum type="romanUcPeriod" startAt="4"/>
            </a:pPr>
            <a:r>
              <a:rPr lang="en-US" sz="3200" dirty="0" smtClean="0">
                <a:solidFill>
                  <a:prstClr val="white"/>
                </a:solidFill>
                <a:effectLst>
                  <a:outerShdw blurRad="38100" dist="38100" dir="2700000" algn="tl">
                    <a:srgbClr val="000000">
                      <a:alpha val="43137"/>
                    </a:srgbClr>
                  </a:outerShdw>
                </a:effectLst>
              </a:rPr>
              <a:t>Discernment Must Be Applied</a:t>
            </a:r>
            <a:endParaRPr lang="en-US" sz="3200" dirty="0">
              <a:solidFill>
                <a:prstClr val="white"/>
              </a:solidFill>
              <a:effectLst>
                <a:outerShdw blurRad="38100" dist="38100" dir="2700000" algn="tl">
                  <a:srgbClr val="000000">
                    <a:alpha val="43137"/>
                  </a:srgbClr>
                </a:outerShdw>
              </a:effectLst>
            </a:endParaRPr>
          </a:p>
        </p:txBody>
      </p:sp>
      <p:sp>
        <p:nvSpPr>
          <p:cNvPr id="4" name="TextBox 3"/>
          <p:cNvSpPr txBox="1"/>
          <p:nvPr/>
        </p:nvSpPr>
        <p:spPr>
          <a:xfrm>
            <a:off x="322725" y="1881980"/>
            <a:ext cx="8339070" cy="2246769"/>
          </a:xfrm>
          <a:prstGeom prst="rect">
            <a:avLst/>
          </a:prstGeom>
          <a:noFill/>
        </p:spPr>
        <p:txBody>
          <a:bodyPr wrap="square" rtlCol="0">
            <a:spAutoFit/>
          </a:bodyPr>
          <a:lstStyle/>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in agreement with your faith?</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violate your conscience?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hamper your influence?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against what you know you ought to do?</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Will it weaken you spiritually?</a:t>
            </a:r>
          </a:p>
        </p:txBody>
      </p:sp>
    </p:spTree>
    <p:extLst>
      <p:ext uri="{BB962C8B-B14F-4D97-AF65-F5344CB8AC3E}">
        <p14:creationId xmlns:p14="http://schemas.microsoft.com/office/powerpoint/2010/main" val="365468730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1754326"/>
          </a:xfrm>
          <a:prstGeom prst="rect">
            <a:avLst/>
          </a:prstGeom>
          <a:solidFill>
            <a:schemeClr val="tx1"/>
          </a:solidFill>
          <a:ln>
            <a:solidFill>
              <a:schemeClr val="tx1"/>
            </a:solidFill>
          </a:ln>
        </p:spPr>
        <p:txBody>
          <a:bodyPr wrap="square" rtlCol="0">
            <a:spAutoFit/>
          </a:bodyPr>
          <a:lstStyle/>
          <a:p>
            <a:pPr algn="ctr"/>
            <a:endParaRPr lang="en-US" sz="3600" dirty="0" smtClean="0">
              <a:solidFill>
                <a:schemeClr val="bg1"/>
              </a:solidFill>
            </a:endParaRPr>
          </a:p>
          <a:p>
            <a:pPr algn="ctr"/>
            <a:r>
              <a:rPr lang="en-US" sz="3600" dirty="0" smtClean="0">
                <a:solidFill>
                  <a:schemeClr val="bg1"/>
                </a:solidFill>
              </a:rPr>
              <a:t>Will it weaken you spiritually?</a:t>
            </a:r>
          </a:p>
          <a:p>
            <a:pPr algn="ctr"/>
            <a:endParaRPr lang="en-US" sz="3600" dirty="0">
              <a:solidFill>
                <a:schemeClr val="bg1"/>
              </a:solidFill>
            </a:endParaRPr>
          </a:p>
        </p:txBody>
      </p:sp>
      <p:sp>
        <p:nvSpPr>
          <p:cNvPr id="5" name="Rectangle 4"/>
          <p:cNvSpPr/>
          <p:nvPr/>
        </p:nvSpPr>
        <p:spPr>
          <a:xfrm>
            <a:off x="0" y="1676401"/>
            <a:ext cx="9144000" cy="76199"/>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381000" y="1981200"/>
            <a:ext cx="8458200" cy="2431435"/>
          </a:xfrm>
          <a:prstGeom prst="rect">
            <a:avLst/>
          </a:prstGeom>
          <a:noFill/>
        </p:spPr>
        <p:txBody>
          <a:bodyPr wrap="square" rtlCol="0">
            <a:spAutoFit/>
          </a:bodyPr>
          <a:lstStyle/>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Hamper your growth and progress (1 Tim. 4:15)?</a:t>
            </a:r>
          </a:p>
          <a:p>
            <a:pPr marL="342900" indent="-342900">
              <a:buFont typeface="+mj-lt"/>
              <a:buAutoNum type="alphaLcPeriod"/>
            </a:pPr>
            <a:endParaRPr lang="en-US" sz="1000" dirty="0" smtClean="0">
              <a:solidFill>
                <a:schemeClr val="accent4">
                  <a:lumMod val="60000"/>
                  <a:lumOff val="4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Is it in your </a:t>
            </a:r>
            <a:r>
              <a:rPr lang="en-US" sz="2800" i="1" dirty="0" smtClean="0">
                <a:solidFill>
                  <a:schemeClr val="accent4">
                    <a:lumMod val="60000"/>
                    <a:lumOff val="40000"/>
                  </a:schemeClr>
                </a:solidFill>
                <a:effectLst>
                  <a:outerShdw blurRad="38100" dist="38100" dir="2700000" algn="tl">
                    <a:srgbClr val="000000">
                      <a:alpha val="43137"/>
                    </a:srgbClr>
                  </a:outerShdw>
                </a:effectLst>
              </a:rPr>
              <a:t>physical</a:t>
            </a:r>
            <a:r>
              <a:rPr lang="en-US" sz="2800" dirty="0" smtClean="0">
                <a:solidFill>
                  <a:schemeClr val="accent4">
                    <a:lumMod val="60000"/>
                    <a:lumOff val="40000"/>
                  </a:schemeClr>
                </a:solidFill>
                <a:effectLst>
                  <a:outerShdw blurRad="38100" dist="38100" dir="2700000" algn="tl">
                    <a:srgbClr val="000000">
                      <a:alpha val="43137"/>
                    </a:srgbClr>
                  </a:outerShdw>
                </a:effectLst>
              </a:rPr>
              <a:t> or </a:t>
            </a:r>
            <a:r>
              <a:rPr lang="en-US" sz="2800" i="1" dirty="0" smtClean="0">
                <a:solidFill>
                  <a:schemeClr val="accent4">
                    <a:lumMod val="60000"/>
                    <a:lumOff val="40000"/>
                  </a:schemeClr>
                </a:solidFill>
                <a:effectLst>
                  <a:outerShdw blurRad="38100" dist="38100" dir="2700000" algn="tl">
                    <a:srgbClr val="000000">
                      <a:alpha val="43137"/>
                    </a:srgbClr>
                  </a:outerShdw>
                </a:effectLst>
              </a:rPr>
              <a:t>spiritual</a:t>
            </a:r>
            <a:r>
              <a:rPr lang="en-US" sz="2800" dirty="0" smtClean="0">
                <a:solidFill>
                  <a:schemeClr val="accent4">
                    <a:lumMod val="60000"/>
                    <a:lumOff val="40000"/>
                  </a:schemeClr>
                </a:solidFill>
                <a:effectLst>
                  <a:outerShdw blurRad="38100" dist="38100" dir="2700000" algn="tl">
                    <a:srgbClr val="000000">
                      <a:alpha val="43137"/>
                    </a:srgbClr>
                  </a:outerShdw>
                </a:effectLst>
              </a:rPr>
              <a:t> interest (Rom. 8)?</a:t>
            </a:r>
          </a:p>
          <a:p>
            <a:pPr marL="342900" indent="-342900">
              <a:buFont typeface="+mj-lt"/>
              <a:buAutoNum type="alphaLcPeriod"/>
            </a:pPr>
            <a:endParaRPr lang="en-US" sz="1000" dirty="0" smtClean="0">
              <a:solidFill>
                <a:schemeClr val="accent4">
                  <a:lumMod val="60000"/>
                  <a:lumOff val="4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 Will it begin to breakdown resistance?</a:t>
            </a:r>
          </a:p>
          <a:p>
            <a:pPr marL="914400" lvl="1" indent="-457200">
              <a:buFont typeface="+mj-lt"/>
              <a:buAutoNum type="arabicPeriod"/>
            </a:pPr>
            <a:r>
              <a:rPr lang="en-US" sz="2400" i="1" dirty="0" smtClean="0">
                <a:solidFill>
                  <a:schemeClr val="accent4">
                    <a:lumMod val="60000"/>
                    <a:lumOff val="40000"/>
                  </a:schemeClr>
                </a:solidFill>
                <a:effectLst>
                  <a:outerShdw blurRad="38100" dist="38100" dir="2700000" algn="tl">
                    <a:srgbClr val="000000">
                      <a:alpha val="43137"/>
                    </a:srgbClr>
                  </a:outerShdw>
                </a:effectLst>
              </a:rPr>
              <a:t>Psa. 1:1-3 – progression into sin</a:t>
            </a:r>
          </a:p>
          <a:p>
            <a:pPr marL="914400" lvl="1" indent="-457200">
              <a:buFont typeface="+mj-lt"/>
              <a:buAutoNum type="arabicPeriod"/>
            </a:pPr>
            <a:r>
              <a:rPr lang="en-US" sz="2400" i="1" dirty="0" smtClean="0">
                <a:solidFill>
                  <a:schemeClr val="accent4">
                    <a:lumMod val="60000"/>
                    <a:lumOff val="40000"/>
                  </a:schemeClr>
                </a:solidFill>
                <a:effectLst>
                  <a:outerShdw blurRad="38100" dist="38100" dir="2700000" algn="tl">
                    <a:srgbClr val="000000">
                      <a:alpha val="43137"/>
                    </a:srgbClr>
                  </a:outerShdw>
                </a:effectLst>
              </a:rPr>
              <a:t>Heb. 2:1 – slowly drift away</a:t>
            </a:r>
            <a:endParaRPr lang="en-US" sz="2400" i="1" dirty="0">
              <a:solidFill>
                <a:schemeClr val="accent4">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55108581"/>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388658" y="497541"/>
            <a:ext cx="5755341" cy="584775"/>
          </a:xfrm>
          <a:prstGeom prst="rect">
            <a:avLst/>
          </a:prstGeom>
          <a:noFill/>
        </p:spPr>
        <p:txBody>
          <a:bodyPr wrap="square" rtlCol="0">
            <a:spAutoFit/>
          </a:bodyPr>
          <a:lstStyle/>
          <a:p>
            <a:pPr marL="571500" indent="-571500" algn="ctr">
              <a:buFont typeface="+mj-lt"/>
              <a:buAutoNum type="romanUcPeriod" startAt="4"/>
            </a:pPr>
            <a:r>
              <a:rPr lang="en-US" sz="3200" dirty="0" smtClean="0">
                <a:solidFill>
                  <a:prstClr val="white"/>
                </a:solidFill>
                <a:effectLst>
                  <a:outerShdw blurRad="38100" dist="38100" dir="2700000" algn="tl">
                    <a:srgbClr val="000000">
                      <a:alpha val="43137"/>
                    </a:srgbClr>
                  </a:outerShdw>
                </a:effectLst>
              </a:rPr>
              <a:t>Discernment Must Be Applied</a:t>
            </a:r>
            <a:endParaRPr lang="en-US" sz="3200" dirty="0">
              <a:solidFill>
                <a:prstClr val="white"/>
              </a:solidFill>
              <a:effectLst>
                <a:outerShdw blurRad="38100" dist="38100" dir="2700000" algn="tl">
                  <a:srgbClr val="000000">
                    <a:alpha val="43137"/>
                  </a:srgbClr>
                </a:outerShdw>
              </a:effectLst>
            </a:endParaRPr>
          </a:p>
        </p:txBody>
      </p:sp>
      <p:sp>
        <p:nvSpPr>
          <p:cNvPr id="4" name="TextBox 3"/>
          <p:cNvSpPr txBox="1"/>
          <p:nvPr/>
        </p:nvSpPr>
        <p:spPr>
          <a:xfrm>
            <a:off x="322725" y="1881980"/>
            <a:ext cx="8339070" cy="2677656"/>
          </a:xfrm>
          <a:prstGeom prst="rect">
            <a:avLst/>
          </a:prstGeom>
          <a:noFill/>
        </p:spPr>
        <p:txBody>
          <a:bodyPr wrap="square" rtlCol="0">
            <a:spAutoFit/>
          </a:bodyPr>
          <a:lstStyle/>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in agreement with your faith?</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violate your conscience?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hamper your influence?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against what you know you ought to do?</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Will it weaken you spiritually?</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What would Christ have done?</a:t>
            </a:r>
          </a:p>
        </p:txBody>
      </p:sp>
    </p:spTree>
    <p:extLst>
      <p:ext uri="{BB962C8B-B14F-4D97-AF65-F5344CB8AC3E}">
        <p14:creationId xmlns:p14="http://schemas.microsoft.com/office/powerpoint/2010/main" val="1225481532"/>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1754326"/>
          </a:xfrm>
          <a:prstGeom prst="rect">
            <a:avLst/>
          </a:prstGeom>
          <a:solidFill>
            <a:schemeClr val="tx1"/>
          </a:solidFill>
          <a:ln>
            <a:solidFill>
              <a:schemeClr val="tx1"/>
            </a:solidFill>
          </a:ln>
        </p:spPr>
        <p:txBody>
          <a:bodyPr wrap="square" rtlCol="0">
            <a:spAutoFit/>
          </a:bodyPr>
          <a:lstStyle/>
          <a:p>
            <a:pPr algn="ctr"/>
            <a:endParaRPr lang="en-US" sz="3600" dirty="0" smtClean="0">
              <a:solidFill>
                <a:schemeClr val="bg1"/>
              </a:solidFill>
            </a:endParaRPr>
          </a:p>
          <a:p>
            <a:pPr algn="ctr"/>
            <a:r>
              <a:rPr lang="en-US" sz="3600" dirty="0" smtClean="0">
                <a:solidFill>
                  <a:schemeClr val="bg1"/>
                </a:solidFill>
              </a:rPr>
              <a:t>What would Christ have done?</a:t>
            </a:r>
          </a:p>
          <a:p>
            <a:pPr algn="ctr"/>
            <a:endParaRPr lang="en-US" sz="3600" dirty="0">
              <a:solidFill>
                <a:schemeClr val="bg1"/>
              </a:solidFill>
            </a:endParaRPr>
          </a:p>
        </p:txBody>
      </p:sp>
      <p:sp>
        <p:nvSpPr>
          <p:cNvPr id="5" name="Rectangle 4"/>
          <p:cNvSpPr/>
          <p:nvPr/>
        </p:nvSpPr>
        <p:spPr>
          <a:xfrm>
            <a:off x="0" y="1676401"/>
            <a:ext cx="9144000" cy="76199"/>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381000" y="1981200"/>
            <a:ext cx="8458200" cy="4001095"/>
          </a:xfrm>
          <a:prstGeom prst="rect">
            <a:avLst/>
          </a:prstGeom>
          <a:noFill/>
        </p:spPr>
        <p:txBody>
          <a:bodyPr wrap="square" rtlCol="0">
            <a:spAutoFit/>
          </a:bodyPr>
          <a:lstStyle/>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Christ left us an example (1 Pet. 2:21)</a:t>
            </a:r>
          </a:p>
          <a:p>
            <a:pPr marL="342900" indent="-342900">
              <a:buFont typeface="+mj-lt"/>
              <a:buAutoNum type="alphaLcPeriod"/>
            </a:pPr>
            <a:endParaRPr lang="en-US" sz="1000" dirty="0" smtClean="0">
              <a:solidFill>
                <a:schemeClr val="accent4">
                  <a:lumMod val="60000"/>
                  <a:lumOff val="4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 What would Jesus do under the same circumstance?</a:t>
            </a:r>
          </a:p>
          <a:p>
            <a:pPr marL="914400" lvl="1" indent="-457200">
              <a:buFont typeface="+mj-lt"/>
              <a:buAutoNum type="arabicPeriod"/>
            </a:pPr>
            <a:r>
              <a:rPr lang="en-US" sz="2400" i="1" dirty="0" smtClean="0">
                <a:solidFill>
                  <a:schemeClr val="accent4">
                    <a:lumMod val="60000"/>
                    <a:lumOff val="40000"/>
                  </a:schemeClr>
                </a:solidFill>
                <a:effectLst>
                  <a:outerShdw blurRad="38100" dist="38100" dir="2700000" algn="tl">
                    <a:srgbClr val="000000">
                      <a:alpha val="43137"/>
                    </a:srgbClr>
                  </a:outerShdw>
                </a:effectLst>
              </a:rPr>
              <a:t>Would this be consistent with his life and example?</a:t>
            </a:r>
          </a:p>
          <a:p>
            <a:pPr marL="914400" lvl="1" indent="-457200">
              <a:buFont typeface="+mj-lt"/>
              <a:buAutoNum type="arabicPeriod"/>
            </a:pPr>
            <a:r>
              <a:rPr lang="en-US" sz="2400" i="1" dirty="0" smtClean="0">
                <a:solidFill>
                  <a:schemeClr val="accent4">
                    <a:lumMod val="60000"/>
                    <a:lumOff val="40000"/>
                  </a:schemeClr>
                </a:solidFill>
                <a:effectLst>
                  <a:outerShdw blurRad="38100" dist="38100" dir="2700000" algn="tl">
                    <a:srgbClr val="000000">
                      <a:alpha val="43137"/>
                    </a:srgbClr>
                  </a:outerShdw>
                </a:effectLst>
              </a:rPr>
              <a:t>If you read that he did this – would it surprise you?</a:t>
            </a:r>
          </a:p>
          <a:p>
            <a:pPr marL="800100" lvl="1" indent="-342900">
              <a:buFont typeface="+mj-lt"/>
              <a:buAutoNum type="arabicPeriod"/>
            </a:pPr>
            <a:endParaRPr lang="en-US" sz="1000" dirty="0" smtClean="0">
              <a:solidFill>
                <a:schemeClr val="accent4">
                  <a:lumMod val="60000"/>
                  <a:lumOff val="4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His example says there are times of great sacrifice (Phil. 2: 5-11; cf. 3:7-8)</a:t>
            </a:r>
          </a:p>
          <a:p>
            <a:pPr marL="342900" indent="-342900">
              <a:buFont typeface="+mj-lt"/>
              <a:buAutoNum type="alphaLcPeriod"/>
            </a:pPr>
            <a:endParaRPr lang="en-US" sz="1000" dirty="0" smtClean="0">
              <a:solidFill>
                <a:schemeClr val="accent4">
                  <a:lumMod val="60000"/>
                  <a:lumOff val="4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What about other great Bible characters (Paul, Moses, Abraham, etc.)? </a:t>
            </a:r>
            <a:endParaRPr lang="en-US" sz="2800" dirty="0">
              <a:solidFill>
                <a:schemeClr val="accent4">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4343958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1000"/>
                                        <p:tgtEl>
                                          <p:spTgt spid="6">
                                            <p:txEl>
                                              <p:pRg st="8" end="8"/>
                                            </p:txEl>
                                          </p:spTgt>
                                        </p:tgtEl>
                                      </p:cBhvr>
                                    </p:animEffect>
                                    <p:anim calcmode="lin" valueType="num">
                                      <p:cBhvr>
                                        <p:cTn id="43"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388658" y="497541"/>
            <a:ext cx="5755341" cy="584775"/>
          </a:xfrm>
          <a:prstGeom prst="rect">
            <a:avLst/>
          </a:prstGeom>
          <a:noFill/>
        </p:spPr>
        <p:txBody>
          <a:bodyPr wrap="square" rtlCol="0">
            <a:spAutoFit/>
          </a:bodyPr>
          <a:lstStyle/>
          <a:p>
            <a:pPr marL="571500" indent="-571500" algn="ctr">
              <a:buFont typeface="+mj-lt"/>
              <a:buAutoNum type="romanUcPeriod" startAt="4"/>
            </a:pPr>
            <a:r>
              <a:rPr lang="en-US" sz="3200" dirty="0" smtClean="0">
                <a:solidFill>
                  <a:prstClr val="white"/>
                </a:solidFill>
                <a:effectLst>
                  <a:outerShdw blurRad="38100" dist="38100" dir="2700000" algn="tl">
                    <a:srgbClr val="000000">
                      <a:alpha val="43137"/>
                    </a:srgbClr>
                  </a:outerShdw>
                </a:effectLst>
              </a:rPr>
              <a:t>Discernment Must Be Applied</a:t>
            </a:r>
            <a:endParaRPr lang="en-US" sz="3200" dirty="0">
              <a:solidFill>
                <a:prstClr val="white"/>
              </a:solidFill>
              <a:effectLst>
                <a:outerShdw blurRad="38100" dist="38100" dir="2700000" algn="tl">
                  <a:srgbClr val="000000">
                    <a:alpha val="43137"/>
                  </a:srgbClr>
                </a:outerShdw>
              </a:effectLst>
            </a:endParaRPr>
          </a:p>
        </p:txBody>
      </p:sp>
      <p:sp>
        <p:nvSpPr>
          <p:cNvPr id="4" name="TextBox 3"/>
          <p:cNvSpPr txBox="1"/>
          <p:nvPr/>
        </p:nvSpPr>
        <p:spPr>
          <a:xfrm>
            <a:off x="322725" y="1881980"/>
            <a:ext cx="8339070" cy="3108543"/>
          </a:xfrm>
          <a:prstGeom prst="rect">
            <a:avLst/>
          </a:prstGeom>
          <a:noFill/>
        </p:spPr>
        <p:txBody>
          <a:bodyPr wrap="square" rtlCol="0">
            <a:spAutoFit/>
          </a:bodyPr>
          <a:lstStyle/>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in agreement with your faith?</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violate your conscience?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hamper your influence?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against what you know you ought to do?</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Will it weaken you spiritually?</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What would Christ have done?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Will you be ashamed and want only a few to know?</a:t>
            </a:r>
          </a:p>
        </p:txBody>
      </p:sp>
    </p:spTree>
    <p:extLst>
      <p:ext uri="{BB962C8B-B14F-4D97-AF65-F5344CB8AC3E}">
        <p14:creationId xmlns:p14="http://schemas.microsoft.com/office/powerpoint/2010/main" val="422469930"/>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1754326"/>
          </a:xfrm>
          <a:prstGeom prst="rect">
            <a:avLst/>
          </a:prstGeom>
          <a:solidFill>
            <a:schemeClr val="tx1"/>
          </a:solidFill>
          <a:ln>
            <a:solidFill>
              <a:schemeClr val="tx1"/>
            </a:solidFill>
          </a:ln>
        </p:spPr>
        <p:txBody>
          <a:bodyPr wrap="square" rtlCol="0">
            <a:spAutoFit/>
          </a:bodyPr>
          <a:lstStyle/>
          <a:p>
            <a:pPr algn="ctr"/>
            <a:endParaRPr lang="en-US" sz="3600" dirty="0" smtClean="0">
              <a:solidFill>
                <a:schemeClr val="bg1"/>
              </a:solidFill>
            </a:endParaRPr>
          </a:p>
          <a:p>
            <a:pPr algn="ctr"/>
            <a:r>
              <a:rPr lang="en-US" sz="3600" dirty="0" smtClean="0">
                <a:solidFill>
                  <a:schemeClr val="bg1"/>
                </a:solidFill>
              </a:rPr>
              <a:t>Will you be ashamed and want few to know?</a:t>
            </a:r>
          </a:p>
          <a:p>
            <a:pPr algn="ctr"/>
            <a:endParaRPr lang="en-US" sz="3600" dirty="0">
              <a:solidFill>
                <a:schemeClr val="bg1"/>
              </a:solidFill>
            </a:endParaRPr>
          </a:p>
        </p:txBody>
      </p:sp>
      <p:sp>
        <p:nvSpPr>
          <p:cNvPr id="5" name="Rectangle 4"/>
          <p:cNvSpPr/>
          <p:nvPr/>
        </p:nvSpPr>
        <p:spPr>
          <a:xfrm>
            <a:off x="0" y="1676401"/>
            <a:ext cx="9144000" cy="76199"/>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381000" y="1981200"/>
            <a:ext cx="8458200" cy="3816429"/>
          </a:xfrm>
          <a:prstGeom prst="rect">
            <a:avLst/>
          </a:prstGeom>
          <a:noFill/>
        </p:spPr>
        <p:txBody>
          <a:bodyPr wrap="square" rtlCol="0">
            <a:spAutoFit/>
          </a:bodyPr>
          <a:lstStyle/>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When I decide – do what I’ve decided – how will I feel afterwards?</a:t>
            </a:r>
          </a:p>
          <a:p>
            <a:pPr marL="914400" lvl="1" indent="-457200">
              <a:buFont typeface="+mj-lt"/>
              <a:buAutoNum type="arabicPeriod"/>
            </a:pPr>
            <a:r>
              <a:rPr lang="en-US" sz="2400" i="1" dirty="0" smtClean="0">
                <a:solidFill>
                  <a:schemeClr val="accent4">
                    <a:lumMod val="60000"/>
                    <a:lumOff val="40000"/>
                  </a:schemeClr>
                </a:solidFill>
                <a:effectLst>
                  <a:outerShdw blurRad="38100" dist="38100" dir="2700000" algn="tl">
                    <a:srgbClr val="000000">
                      <a:alpha val="43137"/>
                    </a:srgbClr>
                  </a:outerShdw>
                </a:effectLst>
              </a:rPr>
              <a:t>“Made right decision”</a:t>
            </a:r>
          </a:p>
          <a:p>
            <a:pPr marL="914400" lvl="1" indent="-457200">
              <a:buFont typeface="+mj-lt"/>
              <a:buAutoNum type="arabicPeriod"/>
            </a:pPr>
            <a:r>
              <a:rPr lang="en-US" sz="2400" i="1" dirty="0" smtClean="0">
                <a:solidFill>
                  <a:schemeClr val="accent4">
                    <a:lumMod val="60000"/>
                    <a:lumOff val="40000"/>
                  </a:schemeClr>
                </a:solidFill>
                <a:effectLst>
                  <a:outerShdw blurRad="38100" dist="38100" dir="2700000" algn="tl">
                    <a:srgbClr val="000000">
                      <a:alpha val="43137"/>
                    </a:srgbClr>
                  </a:outerShdw>
                </a:effectLst>
              </a:rPr>
              <a:t> Better spiritually</a:t>
            </a:r>
          </a:p>
          <a:p>
            <a:pPr marL="914400" lvl="1" indent="-457200">
              <a:buFont typeface="+mj-lt"/>
              <a:buAutoNum type="arabicPeriod"/>
            </a:pPr>
            <a:r>
              <a:rPr lang="en-US" sz="2400" i="1" dirty="0" smtClean="0">
                <a:solidFill>
                  <a:schemeClr val="accent4">
                    <a:lumMod val="60000"/>
                    <a:lumOff val="40000"/>
                  </a:schemeClr>
                </a:solidFill>
                <a:effectLst>
                  <a:outerShdw blurRad="38100" dist="38100" dir="2700000" algn="tl">
                    <a:srgbClr val="000000">
                      <a:alpha val="43137"/>
                    </a:srgbClr>
                  </a:outerShdw>
                </a:effectLst>
              </a:rPr>
              <a:t> Ashamed to tell others what I did?</a:t>
            </a:r>
            <a:endParaRPr lang="en-US" sz="2800" i="1" dirty="0" smtClean="0">
              <a:solidFill>
                <a:schemeClr val="accent4">
                  <a:lumMod val="60000"/>
                  <a:lumOff val="40000"/>
                </a:schemeClr>
              </a:solidFill>
              <a:effectLst>
                <a:outerShdw blurRad="38100" dist="38100" dir="2700000" algn="tl">
                  <a:srgbClr val="000000">
                    <a:alpha val="43137"/>
                  </a:srgbClr>
                </a:outerShdw>
              </a:effectLst>
            </a:endParaRPr>
          </a:p>
          <a:p>
            <a:pPr marL="800100" lvl="1" indent="-342900">
              <a:buFont typeface="+mj-lt"/>
              <a:buAutoNum type="arabicPeriod"/>
            </a:pPr>
            <a:endParaRPr lang="en-US" sz="1000" dirty="0" smtClean="0">
              <a:solidFill>
                <a:schemeClr val="accent4">
                  <a:lumMod val="60000"/>
                  <a:lumOff val="4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Will you want few, if any, to know?</a:t>
            </a:r>
          </a:p>
          <a:p>
            <a:pPr marL="342900" indent="-342900">
              <a:buFont typeface="+mj-lt"/>
              <a:buAutoNum type="alphaLcPeriod"/>
            </a:pPr>
            <a:endParaRPr lang="en-US" sz="1000" dirty="0" smtClean="0">
              <a:solidFill>
                <a:schemeClr val="accent4">
                  <a:lumMod val="60000"/>
                  <a:lumOff val="4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If ashamed – may tell you something (1 </a:t>
            </a:r>
            <a:r>
              <a:rPr lang="en-US" sz="2800" dirty="0" err="1" smtClean="0">
                <a:solidFill>
                  <a:schemeClr val="accent4">
                    <a:lumMod val="60000"/>
                    <a:lumOff val="40000"/>
                  </a:schemeClr>
                </a:solidFill>
                <a:effectLst>
                  <a:outerShdw blurRad="38100" dist="38100" dir="2700000" algn="tl">
                    <a:srgbClr val="000000">
                      <a:alpha val="43137"/>
                    </a:srgbClr>
                  </a:outerShdw>
                </a:effectLst>
              </a:rPr>
              <a:t>Jno</a:t>
            </a:r>
            <a:r>
              <a:rPr lang="en-US" sz="2800" dirty="0" smtClean="0">
                <a:solidFill>
                  <a:schemeClr val="accent4">
                    <a:lumMod val="60000"/>
                    <a:lumOff val="40000"/>
                  </a:schemeClr>
                </a:solidFill>
                <a:effectLst>
                  <a:outerShdw blurRad="38100" dist="38100" dir="2700000" algn="tl">
                    <a:srgbClr val="000000">
                      <a:alpha val="43137"/>
                    </a:srgbClr>
                  </a:outerShdw>
                </a:effectLst>
              </a:rPr>
              <a:t>. 3:19, 22)</a:t>
            </a:r>
          </a:p>
          <a:p>
            <a:pPr marL="342900" indent="-342900">
              <a:buFont typeface="+mj-lt"/>
              <a:buAutoNum type="alphaLcPeriod"/>
            </a:pPr>
            <a:endParaRPr lang="en-US" sz="1000" dirty="0" smtClean="0">
              <a:solidFill>
                <a:schemeClr val="accent4">
                  <a:lumMod val="60000"/>
                  <a:lumOff val="4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Always before the eyes of God (Heb. 4:13)</a:t>
            </a:r>
            <a:endParaRPr lang="en-US" sz="2800" dirty="0">
              <a:solidFill>
                <a:schemeClr val="accent4">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62053268"/>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000"/>
                                        <p:tgtEl>
                                          <p:spTgt spid="6">
                                            <p:txEl>
                                              <p:pRg st="5" end="5"/>
                                            </p:txEl>
                                          </p:spTgt>
                                        </p:tgtEl>
                                      </p:cBhvr>
                                    </p:animEffect>
                                    <p:anim calcmode="lin" valueType="num">
                                      <p:cBhvr>
                                        <p:cTn id="3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1000"/>
                                        <p:tgtEl>
                                          <p:spTgt spid="6">
                                            <p:txEl>
                                              <p:pRg st="7" end="7"/>
                                            </p:txEl>
                                          </p:spTgt>
                                        </p:tgtEl>
                                      </p:cBhvr>
                                    </p:animEffect>
                                    <p:anim calcmode="lin" valueType="num">
                                      <p:cBhvr>
                                        <p:cTn id="4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1000"/>
                                        <p:tgtEl>
                                          <p:spTgt spid="6">
                                            <p:txEl>
                                              <p:pRg st="9" end="9"/>
                                            </p:txEl>
                                          </p:spTgt>
                                        </p:tgtEl>
                                      </p:cBhvr>
                                    </p:animEffect>
                                    <p:anim calcmode="lin" valueType="num">
                                      <p:cBhvr>
                                        <p:cTn id="50"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388658" y="497541"/>
            <a:ext cx="5755341" cy="584775"/>
          </a:xfrm>
          <a:prstGeom prst="rect">
            <a:avLst/>
          </a:prstGeom>
          <a:noFill/>
        </p:spPr>
        <p:txBody>
          <a:bodyPr wrap="square" rtlCol="0">
            <a:spAutoFit/>
          </a:bodyPr>
          <a:lstStyle/>
          <a:p>
            <a:pPr marL="571500" indent="-571500" algn="ctr">
              <a:buFont typeface="+mj-lt"/>
              <a:buAutoNum type="romanUcPeriod" startAt="4"/>
            </a:pPr>
            <a:r>
              <a:rPr lang="en-US" sz="3200" dirty="0" smtClean="0">
                <a:solidFill>
                  <a:prstClr val="white"/>
                </a:solidFill>
                <a:effectLst>
                  <a:outerShdw blurRad="38100" dist="38100" dir="2700000" algn="tl">
                    <a:srgbClr val="000000">
                      <a:alpha val="43137"/>
                    </a:srgbClr>
                  </a:outerShdw>
                </a:effectLst>
              </a:rPr>
              <a:t>Discernment Must Be Applied</a:t>
            </a:r>
            <a:endParaRPr lang="en-US" sz="3200" dirty="0">
              <a:solidFill>
                <a:prstClr val="white"/>
              </a:solidFill>
              <a:effectLst>
                <a:outerShdw blurRad="38100" dist="38100" dir="2700000" algn="tl">
                  <a:srgbClr val="000000">
                    <a:alpha val="43137"/>
                  </a:srgbClr>
                </a:outerShdw>
              </a:effectLst>
            </a:endParaRPr>
          </a:p>
        </p:txBody>
      </p:sp>
      <p:sp>
        <p:nvSpPr>
          <p:cNvPr id="4" name="TextBox 3"/>
          <p:cNvSpPr txBox="1"/>
          <p:nvPr/>
        </p:nvSpPr>
        <p:spPr>
          <a:xfrm>
            <a:off x="322725" y="1881980"/>
            <a:ext cx="8339070" cy="3539430"/>
          </a:xfrm>
          <a:prstGeom prst="rect">
            <a:avLst/>
          </a:prstGeom>
          <a:noFill/>
        </p:spPr>
        <p:txBody>
          <a:bodyPr wrap="square" rtlCol="0">
            <a:spAutoFit/>
          </a:bodyPr>
          <a:lstStyle/>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in agreement with your faith?</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violate your conscience?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hamper your influence?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against what you know you ought to do?</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Will it weaken you spiritually?</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What would Christ have done?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Will you be ashamed and want only a few to know?</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violate civil law?</a:t>
            </a:r>
          </a:p>
        </p:txBody>
      </p:sp>
    </p:spTree>
    <p:extLst>
      <p:ext uri="{BB962C8B-B14F-4D97-AF65-F5344CB8AC3E}">
        <p14:creationId xmlns:p14="http://schemas.microsoft.com/office/powerpoint/2010/main" val="2685579599"/>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1754326"/>
          </a:xfrm>
          <a:prstGeom prst="rect">
            <a:avLst/>
          </a:prstGeom>
          <a:solidFill>
            <a:schemeClr val="tx1"/>
          </a:solidFill>
          <a:ln>
            <a:solidFill>
              <a:schemeClr val="tx1"/>
            </a:solidFill>
          </a:ln>
        </p:spPr>
        <p:txBody>
          <a:bodyPr wrap="square" rtlCol="0">
            <a:spAutoFit/>
          </a:bodyPr>
          <a:lstStyle/>
          <a:p>
            <a:pPr algn="ctr"/>
            <a:endParaRPr lang="en-US" sz="3600" dirty="0" smtClean="0">
              <a:solidFill>
                <a:schemeClr val="bg1"/>
              </a:solidFill>
            </a:endParaRPr>
          </a:p>
          <a:p>
            <a:pPr algn="ctr"/>
            <a:r>
              <a:rPr lang="en-US" sz="3600" dirty="0" smtClean="0">
                <a:solidFill>
                  <a:schemeClr val="bg1"/>
                </a:solidFill>
              </a:rPr>
              <a:t>Does it violate civil law?</a:t>
            </a:r>
          </a:p>
          <a:p>
            <a:pPr algn="ctr"/>
            <a:endParaRPr lang="en-US" sz="3600" dirty="0">
              <a:solidFill>
                <a:schemeClr val="bg1"/>
              </a:solidFill>
            </a:endParaRPr>
          </a:p>
        </p:txBody>
      </p:sp>
      <p:sp>
        <p:nvSpPr>
          <p:cNvPr id="5" name="Rectangle 4"/>
          <p:cNvSpPr/>
          <p:nvPr/>
        </p:nvSpPr>
        <p:spPr>
          <a:xfrm>
            <a:off x="0" y="1676401"/>
            <a:ext cx="9144000" cy="76199"/>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381000" y="1981200"/>
            <a:ext cx="8458200" cy="2985433"/>
          </a:xfrm>
          <a:prstGeom prst="rect">
            <a:avLst/>
          </a:prstGeom>
          <a:noFill/>
        </p:spPr>
        <p:txBody>
          <a:bodyPr wrap="square" rtlCol="0">
            <a:spAutoFit/>
          </a:bodyPr>
          <a:lstStyle/>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Must obey civil law </a:t>
            </a:r>
          </a:p>
          <a:p>
            <a:pPr marL="800100" lvl="1"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Rom. 13:1-7</a:t>
            </a:r>
          </a:p>
          <a:p>
            <a:pPr marL="800100" lvl="1"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Titus 3:1-ff</a:t>
            </a:r>
          </a:p>
          <a:p>
            <a:pPr marL="800100" lvl="1"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1 Pet. 2:13-17</a:t>
            </a:r>
          </a:p>
          <a:p>
            <a:pPr marL="800100" lvl="1" indent="-342900">
              <a:buFont typeface="+mj-lt"/>
              <a:buAutoNum type="alphaLcPeriod"/>
            </a:pPr>
            <a:endParaRPr lang="en-US" sz="1000" dirty="0" smtClean="0">
              <a:solidFill>
                <a:schemeClr val="accent4">
                  <a:lumMod val="60000"/>
                  <a:lumOff val="4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Exception – when conflict with God’s law (Acts 5:29)</a:t>
            </a:r>
          </a:p>
          <a:p>
            <a:pPr marL="342900" indent="-342900">
              <a:buFont typeface="+mj-lt"/>
              <a:buAutoNum type="alphaLcPeriod"/>
            </a:pPr>
            <a:endParaRPr lang="en-US" sz="1000" dirty="0" smtClean="0">
              <a:solidFill>
                <a:schemeClr val="accent4">
                  <a:lumMod val="60000"/>
                  <a:lumOff val="4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Is this against federal, state or local law?</a:t>
            </a:r>
            <a:endParaRPr lang="en-US" sz="2800" dirty="0">
              <a:solidFill>
                <a:schemeClr val="accent4">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68176007"/>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000"/>
                                        <p:tgtEl>
                                          <p:spTgt spid="6">
                                            <p:txEl>
                                              <p:pRg st="5" end="5"/>
                                            </p:txEl>
                                          </p:spTgt>
                                        </p:tgtEl>
                                      </p:cBhvr>
                                    </p:animEffect>
                                    <p:anim calcmode="lin" valueType="num">
                                      <p:cBhvr>
                                        <p:cTn id="3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1000"/>
                                        <p:tgtEl>
                                          <p:spTgt spid="6">
                                            <p:txEl>
                                              <p:pRg st="7" end="7"/>
                                            </p:txEl>
                                          </p:spTgt>
                                        </p:tgtEl>
                                      </p:cBhvr>
                                    </p:animEffect>
                                    <p:anim calcmode="lin" valueType="num">
                                      <p:cBhvr>
                                        <p:cTn id="4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3388659" y="1680882"/>
            <a:ext cx="6051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388658" y="497541"/>
            <a:ext cx="5755341" cy="584775"/>
          </a:xfrm>
          <a:prstGeom prst="rect">
            <a:avLst/>
          </a:prstGeom>
          <a:noFill/>
        </p:spPr>
        <p:txBody>
          <a:bodyPr wrap="square" rtlCol="0">
            <a:spAutoFit/>
          </a:bodyPr>
          <a:lstStyle/>
          <a:p>
            <a:pPr marL="571500" indent="-571500" algn="ctr">
              <a:buFont typeface="+mj-lt"/>
              <a:buAutoNum type="romanUcPeriod" startAt="4"/>
            </a:pPr>
            <a:r>
              <a:rPr lang="en-US" sz="3200" dirty="0" smtClean="0">
                <a:solidFill>
                  <a:prstClr val="white"/>
                </a:solidFill>
                <a:effectLst>
                  <a:outerShdw blurRad="38100" dist="38100" dir="2700000" algn="tl">
                    <a:srgbClr val="000000">
                      <a:alpha val="43137"/>
                    </a:srgbClr>
                  </a:outerShdw>
                </a:effectLst>
              </a:rPr>
              <a:t>Discernment Must Be Applied</a:t>
            </a:r>
            <a:endParaRPr lang="en-US" sz="3200" dirty="0">
              <a:solidFill>
                <a:prstClr val="white"/>
              </a:solidFill>
              <a:effectLst>
                <a:outerShdw blurRad="38100" dist="38100" dir="2700000" algn="tl">
                  <a:srgbClr val="000000">
                    <a:alpha val="43137"/>
                  </a:srgbClr>
                </a:outerShdw>
              </a:effectLst>
            </a:endParaRPr>
          </a:p>
        </p:txBody>
      </p:sp>
      <p:sp>
        <p:nvSpPr>
          <p:cNvPr id="4" name="TextBox 3"/>
          <p:cNvSpPr txBox="1"/>
          <p:nvPr/>
        </p:nvSpPr>
        <p:spPr>
          <a:xfrm>
            <a:off x="322725" y="1881980"/>
            <a:ext cx="8339070" cy="3970318"/>
          </a:xfrm>
          <a:prstGeom prst="rect">
            <a:avLst/>
          </a:prstGeom>
          <a:noFill/>
        </p:spPr>
        <p:txBody>
          <a:bodyPr wrap="square" rtlCol="0">
            <a:spAutoFit/>
          </a:bodyPr>
          <a:lstStyle/>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in agreement with your faith?</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violate your conscience?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hamper your influence?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against what you know you ought to do?</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Will it weaken you spiritually?</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What would Christ have done?</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Will you be ashamed and want only a few to know?</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Does it violate civil law?</a:t>
            </a:r>
          </a:p>
          <a:p>
            <a:pPr marL="514350" indent="-514350">
              <a:buFont typeface="+mj-lt"/>
              <a:buAutoNum type="alphaUcPeriod"/>
            </a:pPr>
            <a:r>
              <a:rPr lang="en-US" sz="2800" dirty="0" smtClean="0">
                <a:solidFill>
                  <a:srgbClr val="FFC000">
                    <a:lumMod val="60000"/>
                    <a:lumOff val="40000"/>
                  </a:srgbClr>
                </a:solidFill>
                <a:effectLst>
                  <a:outerShdw blurRad="38100" dist="38100" dir="2700000" algn="tl">
                    <a:srgbClr val="000000">
                      <a:alpha val="43137"/>
                    </a:srgbClr>
                  </a:outerShdw>
                </a:effectLst>
              </a:rPr>
              <a:t>Is it poor, good or better judgment?</a:t>
            </a:r>
          </a:p>
        </p:txBody>
      </p:sp>
    </p:spTree>
    <p:extLst>
      <p:ext uri="{BB962C8B-B14F-4D97-AF65-F5344CB8AC3E}">
        <p14:creationId xmlns:p14="http://schemas.microsoft.com/office/powerpoint/2010/main" val="4068153634"/>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1754326"/>
          </a:xfrm>
          <a:prstGeom prst="rect">
            <a:avLst/>
          </a:prstGeom>
          <a:solidFill>
            <a:schemeClr val="tx1"/>
          </a:solidFill>
          <a:ln>
            <a:solidFill>
              <a:schemeClr val="tx1"/>
            </a:solidFill>
          </a:ln>
        </p:spPr>
        <p:txBody>
          <a:bodyPr wrap="square" rtlCol="0">
            <a:spAutoFit/>
          </a:bodyPr>
          <a:lstStyle/>
          <a:p>
            <a:pPr algn="ctr"/>
            <a:endParaRPr lang="en-US" sz="3600" dirty="0" smtClean="0">
              <a:solidFill>
                <a:schemeClr val="bg1"/>
              </a:solidFill>
            </a:endParaRPr>
          </a:p>
          <a:p>
            <a:pPr algn="ctr"/>
            <a:r>
              <a:rPr lang="en-US" sz="3600" dirty="0" smtClean="0">
                <a:solidFill>
                  <a:schemeClr val="bg1"/>
                </a:solidFill>
              </a:rPr>
              <a:t>Is this poor, good or better judgment?</a:t>
            </a:r>
          </a:p>
          <a:p>
            <a:pPr algn="ctr"/>
            <a:endParaRPr lang="en-US" sz="3600" dirty="0">
              <a:solidFill>
                <a:schemeClr val="bg1"/>
              </a:solidFill>
            </a:endParaRPr>
          </a:p>
        </p:txBody>
      </p:sp>
      <p:sp>
        <p:nvSpPr>
          <p:cNvPr id="5" name="Rectangle 4"/>
          <p:cNvSpPr/>
          <p:nvPr/>
        </p:nvSpPr>
        <p:spPr>
          <a:xfrm>
            <a:off x="0" y="1676401"/>
            <a:ext cx="9144000" cy="76199"/>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381000" y="1981200"/>
            <a:ext cx="8458200" cy="2585323"/>
          </a:xfrm>
          <a:prstGeom prst="rect">
            <a:avLst/>
          </a:prstGeom>
          <a:noFill/>
        </p:spPr>
        <p:txBody>
          <a:bodyPr wrap="square" rtlCol="0">
            <a:spAutoFit/>
          </a:bodyPr>
          <a:lstStyle/>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Wisdom / judgment involves:</a:t>
            </a:r>
          </a:p>
          <a:p>
            <a:pPr marL="914400" lvl="1" indent="-457200">
              <a:buFont typeface="+mj-lt"/>
              <a:buAutoNum type="arabicPeriod"/>
            </a:pPr>
            <a:r>
              <a:rPr lang="en-US" sz="2400" i="1" dirty="0" smtClean="0">
                <a:solidFill>
                  <a:schemeClr val="accent4">
                    <a:lumMod val="60000"/>
                    <a:lumOff val="40000"/>
                  </a:schemeClr>
                </a:solidFill>
                <a:effectLst>
                  <a:outerShdw blurRad="38100" dist="38100" dir="2700000" algn="tl">
                    <a:srgbClr val="000000">
                      <a:alpha val="43137"/>
                    </a:srgbClr>
                  </a:outerShdw>
                </a:effectLst>
              </a:rPr>
              <a:t>See good over the bad – best over the better (Col. 1:9)</a:t>
            </a:r>
          </a:p>
          <a:p>
            <a:pPr marL="914400" lvl="1" indent="-457200">
              <a:buFont typeface="+mj-lt"/>
              <a:buAutoNum type="arabicPeriod"/>
            </a:pPr>
            <a:r>
              <a:rPr lang="en-US" sz="2400" i="1" dirty="0" smtClean="0">
                <a:solidFill>
                  <a:schemeClr val="accent4">
                    <a:lumMod val="60000"/>
                    <a:lumOff val="40000"/>
                  </a:schemeClr>
                </a:solidFill>
                <a:effectLst>
                  <a:outerShdw blurRad="38100" dist="38100" dir="2700000" algn="tl">
                    <a:srgbClr val="000000">
                      <a:alpha val="43137"/>
                    </a:srgbClr>
                  </a:outerShdw>
                </a:effectLst>
              </a:rPr>
              <a:t>See beyond the present (Jas. 1:5)</a:t>
            </a:r>
          </a:p>
          <a:p>
            <a:pPr marL="914400" lvl="1" indent="-457200">
              <a:buFont typeface="+mj-lt"/>
              <a:buAutoNum type="arabicPeriod"/>
            </a:pPr>
            <a:endParaRPr lang="en-US" sz="1000" i="1" dirty="0" smtClean="0">
              <a:solidFill>
                <a:schemeClr val="accent4">
                  <a:lumMod val="60000"/>
                  <a:lumOff val="40000"/>
                </a:schemeClr>
              </a:solidFill>
              <a:effectLst>
                <a:outerShdw blurRad="38100" dist="38100" dir="2700000" algn="tl">
                  <a:srgbClr val="000000">
                    <a:alpha val="43137"/>
                  </a:srgbClr>
                </a:outerShdw>
              </a:effectLst>
            </a:endParaRPr>
          </a:p>
          <a:p>
            <a:pPr marL="342900" indent="-342900">
              <a:buFont typeface="+mj-lt"/>
              <a:buAutoNum type="alphaLcPeriod"/>
            </a:pPr>
            <a:r>
              <a:rPr lang="en-US" sz="2800" dirty="0" smtClean="0">
                <a:solidFill>
                  <a:schemeClr val="accent4">
                    <a:lumMod val="60000"/>
                    <a:lumOff val="40000"/>
                  </a:schemeClr>
                </a:solidFill>
                <a:effectLst>
                  <a:outerShdw blurRad="38100" dist="38100" dir="2700000" algn="tl">
                    <a:srgbClr val="000000">
                      <a:alpha val="43137"/>
                    </a:srgbClr>
                  </a:outerShdw>
                </a:effectLst>
              </a:rPr>
              <a:t>Some can be right (not sinful) – and yet:</a:t>
            </a:r>
          </a:p>
          <a:p>
            <a:pPr marL="914400" lvl="1" indent="-457200">
              <a:buFont typeface="+mj-lt"/>
              <a:buAutoNum type="arabicPeriod"/>
            </a:pPr>
            <a:r>
              <a:rPr lang="en-US" sz="2400" i="1" dirty="0" smtClean="0">
                <a:solidFill>
                  <a:schemeClr val="accent4">
                    <a:lumMod val="60000"/>
                    <a:lumOff val="40000"/>
                  </a:schemeClr>
                </a:solidFill>
                <a:effectLst>
                  <a:outerShdw blurRad="38100" dist="38100" dir="2700000" algn="tl">
                    <a:srgbClr val="000000">
                      <a:alpha val="43137"/>
                    </a:srgbClr>
                  </a:outerShdw>
                </a:effectLst>
              </a:rPr>
              <a:t>Show poor judgment</a:t>
            </a:r>
          </a:p>
          <a:p>
            <a:pPr marL="914400" lvl="1" indent="-457200">
              <a:buFont typeface="+mj-lt"/>
              <a:buAutoNum type="arabicPeriod"/>
            </a:pPr>
            <a:r>
              <a:rPr lang="en-US" sz="2400" i="1" dirty="0" smtClean="0">
                <a:solidFill>
                  <a:schemeClr val="accent4">
                    <a:lumMod val="60000"/>
                    <a:lumOff val="40000"/>
                  </a:schemeClr>
                </a:solidFill>
                <a:effectLst>
                  <a:outerShdw blurRad="38100" dist="38100" dir="2700000" algn="tl">
                    <a:srgbClr val="000000">
                      <a:alpha val="43137"/>
                    </a:srgbClr>
                  </a:outerShdw>
                </a:effectLst>
              </a:rPr>
              <a:t>Have implications – not good</a:t>
            </a:r>
          </a:p>
        </p:txBody>
      </p:sp>
    </p:spTree>
    <p:extLst>
      <p:ext uri="{BB962C8B-B14F-4D97-AF65-F5344CB8AC3E}">
        <p14:creationId xmlns:p14="http://schemas.microsoft.com/office/powerpoint/2010/main" val="3427840272"/>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000"/>
                                        <p:tgtEl>
                                          <p:spTgt spid="6">
                                            <p:txEl>
                                              <p:pRg st="5" end="5"/>
                                            </p:txEl>
                                          </p:spTgt>
                                        </p:tgtEl>
                                      </p:cBhvr>
                                    </p:animEffect>
                                    <p:anim calcmode="lin" valueType="num">
                                      <p:cBhvr>
                                        <p:cTn id="3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fade">
                                      <p:cBhvr>
                                        <p:cTn id="42" dur="1000"/>
                                        <p:tgtEl>
                                          <p:spTgt spid="6">
                                            <p:txEl>
                                              <p:pRg st="6" end="6"/>
                                            </p:txEl>
                                          </p:spTgt>
                                        </p:tgtEl>
                                      </p:cBhvr>
                                    </p:animEffect>
                                    <p:anim calcmode="lin" valueType="num">
                                      <p:cBhvr>
                                        <p:cTn id="43"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5083" y="4585447"/>
            <a:ext cx="7678270" cy="2062103"/>
          </a:xfrm>
          <a:prstGeom prst="rect">
            <a:avLst/>
          </a:prstGeom>
          <a:noFill/>
        </p:spPr>
        <p:txBody>
          <a:bodyPr wrap="square" rtlCol="0">
            <a:spAutoFit/>
          </a:bodyPr>
          <a:lstStyle/>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Discernment Must Be Understood</a:t>
            </a:r>
          </a:p>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Discernment Must Be Sought</a:t>
            </a:r>
          </a:p>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Discernment Must Be Valued</a:t>
            </a:r>
          </a:p>
          <a:p>
            <a:pPr marL="571500" indent="-571500">
              <a:buFont typeface="+mj-lt"/>
              <a:buAutoNum type="romanUcPeriod"/>
            </a:pPr>
            <a:r>
              <a:rPr lang="en-US" sz="3200" dirty="0" smtClean="0">
                <a:solidFill>
                  <a:schemeClr val="bg1"/>
                </a:solidFill>
                <a:effectLst>
                  <a:outerShdw blurRad="38100" dist="38100" dir="2700000" algn="tl">
                    <a:srgbClr val="000000">
                      <a:alpha val="43137"/>
                    </a:srgbClr>
                  </a:outerShdw>
                </a:effectLst>
              </a:rPr>
              <a:t>Discernment Must Be Applied</a:t>
            </a:r>
            <a:endParaRPr lang="en-US" sz="3200" dirty="0">
              <a:solidFill>
                <a:schemeClr val="bg1"/>
              </a:solidFill>
              <a:effectLst>
                <a:outerShdw blurRad="38100" dist="38100" dir="2700000" algn="tl">
                  <a:srgbClr val="000000">
                    <a:alpha val="43137"/>
                  </a:srgbClr>
                </a:outerShdw>
              </a:effectLst>
            </a:endParaRPr>
          </a:p>
        </p:txBody>
      </p:sp>
      <p:sp>
        <p:nvSpPr>
          <p:cNvPr id="3" name="TextBox 2"/>
          <p:cNvSpPr txBox="1"/>
          <p:nvPr/>
        </p:nvSpPr>
        <p:spPr>
          <a:xfrm>
            <a:off x="6683187" y="672353"/>
            <a:ext cx="2191871" cy="646331"/>
          </a:xfrm>
          <a:prstGeom prst="rect">
            <a:avLst/>
          </a:prstGeom>
          <a:noFill/>
        </p:spPr>
        <p:txBody>
          <a:bodyPr wrap="square" rtlCol="0">
            <a:spAutoFit/>
          </a:bodyPr>
          <a:lstStyle/>
          <a:p>
            <a:pPr algn="r"/>
            <a:r>
              <a:rPr lang="en-US" sz="3600" dirty="0" smtClean="0">
                <a:solidFill>
                  <a:schemeClr val="accent4">
                    <a:lumMod val="60000"/>
                    <a:lumOff val="40000"/>
                  </a:schemeClr>
                </a:solidFill>
                <a:effectLst>
                  <a:outerShdw blurRad="38100" dist="38100" dir="2700000" algn="tl">
                    <a:srgbClr val="000000">
                      <a:alpha val="43137"/>
                    </a:srgbClr>
                  </a:outerShdw>
                </a:effectLst>
              </a:rPr>
              <a:t>Heb. 5:14</a:t>
            </a:r>
            <a:endParaRPr lang="en-US" sz="3600" dirty="0">
              <a:solidFill>
                <a:schemeClr val="accent4">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63720629"/>
      </p:ext>
    </p:extLst>
  </p:cSld>
  <p:clrMapOvr>
    <a:masterClrMapping/>
  </p:clrMapOvr>
  <mc:AlternateContent xmlns:mc="http://schemas.openxmlformats.org/markup-compatibility/2006" xmlns:p14="http://schemas.microsoft.com/office/powerpoint/2010/main">
    <mc:Choice Requires="p14">
      <p:transition spd="slow" p14:dur="2000">
        <p14:reveal dir="r"/>
      </p:transition>
    </mc:Choice>
    <mc:Fallback xmlns="">
      <p:transition spd="slow">
        <p:fade/>
      </p:transition>
    </mc:Fallback>
  </mc:AlternateContent>
  <p:timing>
    <p:tnLst>
      <p:par>
        <p:cTn id="1" dur="indefinite" restart="never" nodeType="tmRoot"/>
      </p:par>
    </p:tnLst>
  </p:timing>
</p:sld>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Arial Combo">
      <a:majorFont>
        <a:latin typeface="Arial Rounded MT Bold"/>
        <a:ea typeface=""/>
        <a:cs typeface=""/>
      </a:majorFont>
      <a:minorFont>
        <a:latin typeface="Arial Unicode MS"/>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1592</TotalTime>
  <Words>2162</Words>
  <Application>Microsoft Office PowerPoint</Application>
  <PresentationFormat>On-screen Show (4:3)</PresentationFormat>
  <Paragraphs>374</Paragraphs>
  <Slides>50</Slides>
  <Notes>0</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50</vt:i4>
      </vt:variant>
    </vt:vector>
  </HeadingPairs>
  <TitlesOfParts>
    <vt:vector size="66" baseType="lpstr">
      <vt:lpstr>Arial Unicode MS</vt:lpstr>
      <vt:lpstr>Arial</vt:lpstr>
      <vt:lpstr>Arial Rounded MT Bold</vt:lpstr>
      <vt:lpstr>Calibri</vt:lpstr>
      <vt:lpstr>Calibri Light</vt:lpstr>
      <vt:lpstr>Comic Sans MS</vt:lpstr>
      <vt:lpstr>Times New Roman</vt:lpstr>
      <vt:lpstr>Verdana</vt:lpstr>
      <vt:lpstr>Wingdings</vt:lpstr>
      <vt:lpstr>Wingdings 2</vt:lpstr>
      <vt:lpstr>Wingdings 3</vt:lpstr>
      <vt:lpstr>Office Theme</vt:lpstr>
      <vt:lpstr>1_Office Theme</vt:lpstr>
      <vt:lpstr>2_Office Theme</vt:lpstr>
      <vt:lpstr>3_Office Theme</vt:lpstr>
      <vt:lpstr>Concourse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“Distinguish”</vt:lpstr>
      <vt:lpstr>Confusion Created               When Lines Are Blurred</vt:lpstr>
      <vt:lpstr>Confusion Created               When Lines Are Blurred</vt:lpstr>
      <vt:lpstr>Confusion Created               When Lines Are Blurred</vt:lpstr>
      <vt:lpstr>Confusion Created               When Lines Are Blurred</vt:lpstr>
      <vt:lpstr>Confusion Created               When Lines Are Blurred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40</cp:revision>
  <dcterms:created xsi:type="dcterms:W3CDTF">2014-07-25T04:40:27Z</dcterms:created>
  <dcterms:modified xsi:type="dcterms:W3CDTF">2014-10-30T14:19:48Z</dcterms:modified>
</cp:coreProperties>
</file>