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13"/>
  </p:notesMasterIdLst>
  <p:sldIdLst>
    <p:sldId id="263" r:id="rId2"/>
    <p:sldId id="264" r:id="rId3"/>
    <p:sldId id="256" r:id="rId4"/>
    <p:sldId id="265" r:id="rId5"/>
    <p:sldId id="257" r:id="rId6"/>
    <p:sldId id="267" r:id="rId7"/>
    <p:sldId id="258" r:id="rId8"/>
    <p:sldId id="268" r:id="rId9"/>
    <p:sldId id="259" r:id="rId10"/>
    <p:sldId id="273" r:id="rId11"/>
    <p:sldId id="260" r:id="rId12"/>
  </p:sldIdLst>
  <p:sldSz cx="9144000" cy="6858000" type="screen4x3"/>
  <p:notesSz cx="6858000" cy="9144000"/>
  <p:embeddedFontLst>
    <p:embeddedFont>
      <p:font typeface="Impact" panose="020B0806030902050204" pitchFamily="3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omic Sans MS" panose="030F0702030302020204" pitchFamily="66" charset="0"/>
      <p:regular r:id="rId19"/>
      <p:bold r:id="rId2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3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E7D6D0-499C-41A4-88DA-3E70A8F085BA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992E35-8B1F-4309-BA85-81C84E1A823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042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7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3076" name="Rectangle 4"/>
              <p:cNvSpPr>
                <a:spLocks noChangeArrowheads="1"/>
              </p:cNvSpPr>
              <p:nvPr/>
            </p:nvSpPr>
            <p:spPr bwMode="white">
              <a:xfrm>
                <a:off x="0" y="0"/>
                <a:ext cx="5760" cy="1600"/>
              </a:xfrm>
              <a:prstGeom prst="rect">
                <a:avLst/>
              </a:prstGeom>
              <a:gradFill rotWithShape="0">
                <a:gsLst>
                  <a:gs pos="0">
                    <a:schemeClr val="hlink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077" name="Rectangle 5"/>
              <p:cNvSpPr>
                <a:spLocks noChangeArrowheads="1"/>
              </p:cNvSpPr>
              <p:nvPr/>
            </p:nvSpPr>
            <p:spPr bwMode="white">
              <a:xfrm>
                <a:off x="0" y="1600"/>
                <a:ext cx="5760" cy="2720"/>
              </a:xfrm>
              <a:prstGeom prst="rect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pic>
          <p:nvPicPr>
            <p:cNvPr id="3078" name="Picture 6" descr="A:\grapes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163" y="0"/>
              <a:ext cx="680" cy="31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079" name="Group 7"/>
            <p:cNvGrpSpPr>
              <a:grpSpLocks/>
            </p:cNvGrpSpPr>
            <p:nvPr/>
          </p:nvGrpSpPr>
          <p:grpSpPr bwMode="auto">
            <a:xfrm>
              <a:off x="648" y="0"/>
              <a:ext cx="97" cy="3613"/>
              <a:chOff x="226" y="0"/>
              <a:chExt cx="80" cy="3613"/>
            </a:xfrm>
          </p:grpSpPr>
          <p:sp>
            <p:nvSpPr>
              <p:cNvPr id="3080" name="Rectangle 8"/>
              <p:cNvSpPr>
                <a:spLocks noChangeArrowheads="1"/>
              </p:cNvSpPr>
              <p:nvPr/>
            </p:nvSpPr>
            <p:spPr bwMode="ltGray">
              <a:xfrm>
                <a:off x="226" y="0"/>
                <a:ext cx="80" cy="853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accent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081" name="Rectangle 9"/>
              <p:cNvSpPr>
                <a:spLocks noChangeArrowheads="1"/>
              </p:cNvSpPr>
              <p:nvPr/>
            </p:nvSpPr>
            <p:spPr bwMode="ltGray">
              <a:xfrm>
                <a:off x="226" y="840"/>
                <a:ext cx="80" cy="2773"/>
              </a:xfrm>
              <a:prstGeom prst="rect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3082" name="Rectangle 10"/>
            <p:cNvSpPr>
              <a:spLocks noChangeArrowheads="1"/>
            </p:cNvSpPr>
            <p:nvPr/>
          </p:nvSpPr>
          <p:spPr bwMode="ltGray">
            <a:xfrm>
              <a:off x="0" y="1536"/>
              <a:ext cx="4294" cy="160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308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1371600" y="1100138"/>
            <a:ext cx="77724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>
                <a:solidFill>
                  <a:srgbClr val="660066"/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solidFill>
                  <a:srgbClr val="660066"/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>
                <a:solidFill>
                  <a:srgbClr val="660066"/>
                </a:solidFill>
              </a:defRPr>
            </a:lvl1pPr>
          </a:lstStyle>
          <a:p>
            <a:fld id="{E5D8B172-1842-40B2-9A35-CB91F9E59B0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C29AB0-7DB9-4044-A308-D17C9D98CF2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928428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5708F4-E65A-4D14-8C7C-B2AFAAE1498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012541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10BC7A-EBAE-40F3-AE47-0D3CDCADC5E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268873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6803D-0634-4680-BB85-7FD9A4111F1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68643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C4CE9C-6C90-4A2E-B25B-D480DD1CC07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97143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B7B436-3E3E-4935-8782-6DD25EF64F5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407786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2DA276-D6F5-445E-BF37-A861A23BAC7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030912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F995B4-BD64-4A6A-A7C1-7A68B8C2CBC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49695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928C18-A0AE-4F9D-AECD-48030E78AA7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49185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B6562-FA78-448E-BE29-24E31CFEDD1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261071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2051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2052" name="Rectangle 4"/>
              <p:cNvSpPr>
                <a:spLocks noChangeArrowheads="1"/>
              </p:cNvSpPr>
              <p:nvPr/>
            </p:nvSpPr>
            <p:spPr bwMode="white">
              <a:xfrm>
                <a:off x="0" y="0"/>
                <a:ext cx="5760" cy="384"/>
              </a:xfrm>
              <a:prstGeom prst="rect">
                <a:avLst/>
              </a:prstGeom>
              <a:gradFill rotWithShape="0">
                <a:gsLst>
                  <a:gs pos="0">
                    <a:schemeClr val="hlink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053" name="Rectangle 5"/>
              <p:cNvSpPr>
                <a:spLocks noChangeArrowheads="1"/>
              </p:cNvSpPr>
              <p:nvPr/>
            </p:nvSpPr>
            <p:spPr bwMode="white">
              <a:xfrm>
                <a:off x="0" y="384"/>
                <a:ext cx="5760" cy="3936"/>
              </a:xfrm>
              <a:prstGeom prst="rect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2054" name="Group 6"/>
            <p:cNvGrpSpPr>
              <a:grpSpLocks/>
            </p:cNvGrpSpPr>
            <p:nvPr/>
          </p:nvGrpSpPr>
          <p:grpSpPr bwMode="auto">
            <a:xfrm>
              <a:off x="0" y="0"/>
              <a:ext cx="1667" cy="3613"/>
              <a:chOff x="0" y="0"/>
              <a:chExt cx="1667" cy="3613"/>
            </a:xfrm>
          </p:grpSpPr>
          <p:pic>
            <p:nvPicPr>
              <p:cNvPr id="2055" name="Picture 7" descr="A:\grapes.GIF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ltGray">
              <a:xfrm>
                <a:off x="163" y="0"/>
                <a:ext cx="534" cy="31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056" name="Group 8"/>
              <p:cNvGrpSpPr>
                <a:grpSpLocks/>
              </p:cNvGrpSpPr>
              <p:nvPr/>
            </p:nvGrpSpPr>
            <p:grpSpPr bwMode="auto">
              <a:xfrm>
                <a:off x="226" y="0"/>
                <a:ext cx="80" cy="3613"/>
                <a:chOff x="226" y="0"/>
                <a:chExt cx="80" cy="3613"/>
              </a:xfrm>
            </p:grpSpPr>
            <p:sp>
              <p:nvSpPr>
                <p:cNvPr id="2057" name="Rectangle 9"/>
                <p:cNvSpPr>
                  <a:spLocks noChangeArrowheads="1"/>
                </p:cNvSpPr>
                <p:nvPr/>
              </p:nvSpPr>
              <p:spPr bwMode="ltGray">
                <a:xfrm>
                  <a:off x="226" y="0"/>
                  <a:ext cx="80" cy="853"/>
                </a:xfrm>
                <a:prstGeom prst="rect">
                  <a:avLst/>
                </a:prstGeom>
                <a:gradFill rotWithShape="0">
                  <a:gsLst>
                    <a:gs pos="0">
                      <a:schemeClr val="folHlink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58" name="Rectangle 10"/>
                <p:cNvSpPr>
                  <a:spLocks noChangeArrowheads="1"/>
                </p:cNvSpPr>
                <p:nvPr/>
              </p:nvSpPr>
              <p:spPr bwMode="ltGray">
                <a:xfrm>
                  <a:off x="226" y="840"/>
                  <a:ext cx="80" cy="2773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2059" name="Rectangle 11"/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1667" cy="80"/>
              </a:xfrm>
              <a:prstGeom prst="rect">
                <a:avLst/>
              </a:prstGeom>
              <a:gradFill rotWithShape="0">
                <a:gsLst>
                  <a:gs pos="0">
                    <a:schemeClr val="hlink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sp>
        <p:nvSpPr>
          <p:cNvPr id="2060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954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effectLst/>
                <a:latin typeface="+mn-lt"/>
              </a:defRPr>
            </a:lvl1pPr>
          </a:lstStyle>
          <a:p>
            <a:endParaRPr lang="en-US" altLang="en-US" dirty="0"/>
          </a:p>
        </p:txBody>
      </p:sp>
      <p:sp>
        <p:nvSpPr>
          <p:cNvPr id="2063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338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effectLst/>
                <a:latin typeface="+mn-lt"/>
              </a:defRPr>
            </a:lvl1pPr>
          </a:lstStyle>
          <a:p>
            <a:endParaRPr lang="en-US" altLang="en-US" dirty="0"/>
          </a:p>
        </p:txBody>
      </p:sp>
      <p:sp>
        <p:nvSpPr>
          <p:cNvPr id="2064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2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effectLst/>
                <a:latin typeface="+mn-lt"/>
              </a:defRPr>
            </a:lvl1pPr>
          </a:lstStyle>
          <a:p>
            <a:fld id="{4EDBDB67-4635-4FB6-A80A-5850B4FAC9F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Impact" panose="020B080603090205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Impact" panose="020B080603090205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Impact" panose="020B080603090205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Impact" panose="020B080603090205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Impact" panose="020B080603090205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Impact" panose="020B080603090205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Impact" panose="020B080603090205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Impact" panose="020B080603090205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1804988" y="228600"/>
            <a:ext cx="6505575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600" b="1">
                <a:solidFill>
                  <a:srgbClr val="000000"/>
                </a:solidFill>
                <a:effectLst/>
              </a:rPr>
              <a:t>Daniel</a:t>
            </a:r>
          </a:p>
          <a:p>
            <a:pPr algn="ctr"/>
            <a:r>
              <a:rPr lang="en-US" altLang="en-US" sz="3600" b="1">
                <a:solidFill>
                  <a:srgbClr val="000000"/>
                </a:solidFill>
                <a:effectLst/>
              </a:rPr>
              <a:t>Obtained Preeminence &amp; Power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295400" y="2133600"/>
            <a:ext cx="7483475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284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284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284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284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284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284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284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284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284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sz="2800" b="1">
                <a:effectLst/>
                <a:latin typeface="Arial" panose="020B0604020202020204" pitchFamily="34" charset="0"/>
              </a:rPr>
              <a:t> Started out preeminent among people 			of Israel </a:t>
            </a:r>
            <a:r>
              <a:rPr lang="en-US" altLang="en-US" sz="2800" b="1">
                <a:solidFill>
                  <a:srgbClr val="0066FF"/>
                </a:solidFill>
                <a:effectLst/>
                <a:latin typeface="Arial" panose="020B0604020202020204" pitchFamily="34" charset="0"/>
              </a:rPr>
              <a:t>(Dan. 1:3-6)</a:t>
            </a:r>
          </a:p>
          <a:p>
            <a:pPr>
              <a:buFontTx/>
              <a:buChar char="•"/>
            </a:pPr>
            <a:endParaRPr lang="en-US" altLang="en-US" sz="2800" b="1">
              <a:effectLst/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n-US" altLang="en-US" sz="2800" b="1">
                <a:effectLst/>
                <a:latin typeface="Arial" panose="020B0604020202020204" pitchFamily="34" charset="0"/>
              </a:rPr>
              <a:t> Given power over all Babylon </a:t>
            </a:r>
            <a:r>
              <a:rPr lang="en-US" altLang="en-US" sz="2800" b="1">
                <a:solidFill>
                  <a:srgbClr val="0066FF"/>
                </a:solidFill>
                <a:effectLst/>
                <a:latin typeface="Arial" panose="020B0604020202020204" pitchFamily="34" charset="0"/>
              </a:rPr>
              <a:t>(Dan. 1:17-	20)</a:t>
            </a:r>
          </a:p>
          <a:p>
            <a:pPr>
              <a:buFontTx/>
              <a:buChar char="•"/>
            </a:pPr>
            <a:endParaRPr lang="en-US" altLang="en-US" sz="2800" b="1">
              <a:effectLst/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n-US" altLang="en-US" sz="2800" b="1">
                <a:effectLst/>
                <a:latin typeface="Arial" panose="020B0604020202020204" pitchFamily="34" charset="0"/>
              </a:rPr>
              <a:t> Received similar power over Medo-					Persian empire </a:t>
            </a:r>
            <a:r>
              <a:rPr lang="en-US" altLang="en-US" sz="2800" b="1">
                <a:solidFill>
                  <a:srgbClr val="0066FF"/>
                </a:solidFill>
                <a:effectLst/>
                <a:latin typeface="Arial" panose="020B0604020202020204" pitchFamily="34" charset="0"/>
              </a:rPr>
              <a:t>(Dan. 6:1-3, 28)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1641475" y="609600"/>
            <a:ext cx="68167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5400" b="1" u="sng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Dare to be a Daniel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286000" y="1905000"/>
            <a:ext cx="5410200" cy="13112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07763" dir="2700000" algn="ctr" rotWithShape="0">
              <a:srgbClr val="00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4000" b="1" i="1">
                <a:solidFill>
                  <a:schemeClr val="folHlink"/>
                </a:solidFill>
                <a:effectLst/>
              </a:rPr>
              <a:t>How To Enjoy Success</a:t>
            </a:r>
          </a:p>
          <a:p>
            <a:pPr algn="ctr"/>
            <a:r>
              <a:rPr lang="en-US" altLang="en-US" sz="4000" b="1" i="1">
                <a:solidFill>
                  <a:schemeClr val="folHlink"/>
                </a:solidFill>
                <a:effectLst/>
              </a:rPr>
              <a:t>Without Compromise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2590800" y="4038600"/>
            <a:ext cx="4603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Daniel 1:8-21; 6:1-10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 autoUpdateAnimBg="0"/>
      <p:bldP spid="12293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641475" y="609600"/>
            <a:ext cx="68167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5400" b="1" u="sng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Dare to be a Daniel</a:t>
            </a:r>
          </a:p>
        </p:txBody>
      </p:sp>
      <p:sp>
        <p:nvSpPr>
          <p:cNvPr id="4101" name="AutoShape 5"/>
          <p:cNvSpPr>
            <a:spLocks noChangeArrowheads="1"/>
          </p:cNvSpPr>
          <p:nvPr/>
        </p:nvSpPr>
        <p:spPr bwMode="auto">
          <a:xfrm>
            <a:off x="1295400" y="1981200"/>
            <a:ext cx="7315200" cy="9906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effectLst/>
                <a:latin typeface="Arial" panose="020B0604020202020204" pitchFamily="34" charset="0"/>
              </a:rPr>
              <a:t>I. Daniel Was a Man of </a:t>
            </a:r>
            <a:r>
              <a:rPr lang="en-US" altLang="en-US" sz="3200" b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Purpose</a:t>
            </a:r>
            <a:endParaRPr lang="en-US" altLang="en-US" sz="3200" b="1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ChangeArrowheads="1"/>
          </p:cNvSpPr>
          <p:nvPr/>
        </p:nvSpPr>
        <p:spPr bwMode="auto">
          <a:xfrm>
            <a:off x="1371600" y="457200"/>
            <a:ext cx="7315200" cy="9906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effectLst/>
                <a:latin typeface="Arial" panose="020B0604020202020204" pitchFamily="34" charset="0"/>
              </a:rPr>
              <a:t>I. Daniel Was a Man of </a:t>
            </a:r>
            <a:r>
              <a:rPr lang="en-US" altLang="en-US" sz="3200" b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Purpose</a:t>
            </a:r>
            <a:endParaRPr lang="en-US" altLang="en-US" sz="3200" b="1">
              <a:effectLst/>
              <a:latin typeface="Arial" panose="020B0604020202020204" pitchFamily="34" charset="0"/>
            </a:endParaRP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219200" y="1752600"/>
            <a:ext cx="82296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A. </a:t>
            </a:r>
            <a:r>
              <a:rPr lang="en-US" altLang="en-US" sz="32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Daniel Purposed in His Heart</a:t>
            </a:r>
            <a:r>
              <a:rPr lang="en-US" alt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(Dan. 1:8)</a:t>
            </a:r>
            <a:endParaRPr lang="en-US" altLang="en-US" sz="3200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>
              <a:buFontTx/>
              <a:buChar char="•"/>
            </a:pP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Young man - strange land - challenge</a:t>
            </a:r>
          </a:p>
          <a:p>
            <a:pPr lvl="1">
              <a:buFontTx/>
              <a:buChar char="•"/>
            </a:pP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Purposed to uphold law - no matter what</a:t>
            </a:r>
          </a:p>
          <a:p>
            <a:pPr lvl="1">
              <a:buFontTx/>
              <a:buChar char="•"/>
            </a:pP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Because of that - given favor (</a:t>
            </a:r>
            <a:r>
              <a:rPr lang="en-US" altLang="en-US" sz="3200" dirty="0" err="1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v.</a:t>
            </a: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9)</a:t>
            </a:r>
          </a:p>
          <a:p>
            <a:endParaRPr lang="en-US" altLang="en-US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alt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B. </a:t>
            </a:r>
            <a:r>
              <a:rPr lang="en-US" altLang="en-US" sz="32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Every Christian: A Person of Purpose</a:t>
            </a:r>
            <a:endParaRPr lang="en-US" altLang="en-US" sz="3200" u="sng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>
              <a:buFontTx/>
              <a:buChar char="•"/>
            </a:pP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No one respects: “wishy-washy” person</a:t>
            </a:r>
          </a:p>
          <a:p>
            <a:pPr lvl="1">
              <a:buFontTx/>
              <a:buChar char="•"/>
            </a:pP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Purpose: </a:t>
            </a:r>
            <a:r>
              <a:rPr lang="en-US" altLang="en-US" sz="32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 Pet. 3:15; </a:t>
            </a:r>
            <a:r>
              <a:rPr lang="en-US" altLang="en-US" sz="3200" dirty="0" err="1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Ecc</a:t>
            </a: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12:13</a:t>
            </a:r>
          </a:p>
          <a:p>
            <a:pPr lvl="1">
              <a:buFontTx/>
              <a:buChar char="•"/>
            </a:pP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Because of that </a:t>
            </a:r>
            <a:r>
              <a:rPr lang="en-US" altLang="en-US" sz="32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blessed (1 Pet. 3:12)</a:t>
            </a:r>
            <a:endParaRPr lang="en-US" altLang="en-US" sz="3200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uiExpand="1" build="p" bldLvl="2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1641475" y="609600"/>
            <a:ext cx="68167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5400" b="1" u="sng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Dare to be a Daniel</a:t>
            </a:r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1295400" y="1981200"/>
            <a:ext cx="7315200" cy="9906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effectLst/>
                <a:latin typeface="Arial" panose="020B0604020202020204" pitchFamily="34" charset="0"/>
              </a:rPr>
              <a:t>I. Daniel Was a Man of </a:t>
            </a:r>
            <a:r>
              <a:rPr lang="en-US" altLang="en-US" sz="3200" b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Purpose</a:t>
            </a:r>
            <a:endParaRPr lang="en-US" altLang="en-US" sz="3200" b="1">
              <a:effectLst/>
              <a:latin typeface="Arial" panose="020B0604020202020204" pitchFamily="34" charset="0"/>
            </a:endParaRPr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1295400" y="3124200"/>
            <a:ext cx="7315200" cy="9906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effectLst/>
                <a:latin typeface="Arial" panose="020B0604020202020204" pitchFamily="34" charset="0"/>
              </a:rPr>
              <a:t>II. Daniel Was a Man of </a:t>
            </a:r>
            <a:r>
              <a:rPr lang="en-US" altLang="en-US" sz="3200" b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Principle</a:t>
            </a:r>
            <a:endParaRPr lang="en-US" altLang="en-US" sz="3200" b="1"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295400" y="3124200"/>
            <a:ext cx="7315200" cy="990600"/>
          </a:xfrm>
          <a:prstGeom prst="rect">
            <a:avLst/>
          </a:prstGeom>
          <a:solidFill>
            <a:srgbClr val="FFFFFF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1143000" y="1752600"/>
            <a:ext cx="82296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A. </a:t>
            </a:r>
            <a:r>
              <a:rPr lang="en-US" altLang="en-US" sz="32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Daniel Refused to Compromise Conviction</a:t>
            </a:r>
            <a:endParaRPr lang="en-US" altLang="en-US" sz="3200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>
              <a:buFontTx/>
              <a:buChar char="•"/>
            </a:pP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Young man refused kings meat (1:8)</a:t>
            </a:r>
          </a:p>
          <a:p>
            <a:pPr lvl="1">
              <a:buFontTx/>
              <a:buChar char="•"/>
            </a:pP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Old man refused Belshazzar’s gift (5:13-17)</a:t>
            </a:r>
          </a:p>
          <a:p>
            <a:pPr lvl="1">
              <a:buFontTx/>
              <a:buChar char="•"/>
            </a:pP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When threatened refused decree (6:10)</a:t>
            </a:r>
          </a:p>
          <a:p>
            <a:endParaRPr lang="en-US" altLang="en-US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alt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B. </a:t>
            </a:r>
            <a:r>
              <a:rPr lang="en-US" altLang="en-US" sz="32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People Admire </a:t>
            </a:r>
            <a:r>
              <a:rPr lang="en-US" altLang="en-US" sz="32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Those </a:t>
            </a:r>
            <a:r>
              <a:rPr lang="en-US" altLang="en-US" sz="32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of Principle</a:t>
            </a:r>
            <a:endParaRPr lang="en-US" altLang="en-US" sz="3200" u="sng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>
              <a:buFontTx/>
              <a:buChar char="•"/>
            </a:pP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Outwardly ridicule / inwardly want same</a:t>
            </a:r>
          </a:p>
          <a:p>
            <a:pPr lvl="1">
              <a:buFontTx/>
              <a:buChar char="•"/>
            </a:pP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When someone needed - who is asked?</a:t>
            </a:r>
          </a:p>
          <a:p>
            <a:pPr lvl="1">
              <a:buFontTx/>
              <a:buChar char="•"/>
            </a:pP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God commends (Psa. 15:1-5)</a:t>
            </a:r>
          </a:p>
        </p:txBody>
      </p:sp>
      <p:sp>
        <p:nvSpPr>
          <p:cNvPr id="15363" name="AutoShape 3"/>
          <p:cNvSpPr>
            <a:spLocks noChangeArrowheads="1"/>
          </p:cNvSpPr>
          <p:nvPr/>
        </p:nvSpPr>
        <p:spPr bwMode="auto">
          <a:xfrm>
            <a:off x="1371600" y="457200"/>
            <a:ext cx="7315200" cy="9906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effectLst/>
                <a:latin typeface="Arial" panose="020B0604020202020204" pitchFamily="34" charset="0"/>
              </a:rPr>
              <a:t>II. Daniel Was a Man of </a:t>
            </a:r>
            <a:r>
              <a:rPr lang="en-US" altLang="en-US" sz="3200" b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Principle</a:t>
            </a:r>
            <a:endParaRPr lang="en-US" altLang="en-US" sz="3200" b="1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3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3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uiExpand="1" build="p" bldLvl="2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641475" y="609600"/>
            <a:ext cx="68167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5400" b="1" u="sng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Dare to be a Daniel</a:t>
            </a:r>
          </a:p>
        </p:txBody>
      </p:sp>
      <p:sp>
        <p:nvSpPr>
          <p:cNvPr id="6147" name="AutoShape 3"/>
          <p:cNvSpPr>
            <a:spLocks noChangeArrowheads="1"/>
          </p:cNvSpPr>
          <p:nvPr/>
        </p:nvSpPr>
        <p:spPr bwMode="auto">
          <a:xfrm>
            <a:off x="1295400" y="1981200"/>
            <a:ext cx="7315200" cy="9906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effectLst/>
                <a:latin typeface="Arial" panose="020B0604020202020204" pitchFamily="34" charset="0"/>
              </a:rPr>
              <a:t>I. Daniel Was a Man of </a:t>
            </a:r>
            <a:r>
              <a:rPr lang="en-US" altLang="en-US" sz="3200" b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Purpose</a:t>
            </a:r>
            <a:endParaRPr lang="en-US" altLang="en-US" sz="3200" b="1">
              <a:effectLst/>
              <a:latin typeface="Arial" panose="020B0604020202020204" pitchFamily="34" charset="0"/>
            </a:endParaRPr>
          </a:p>
        </p:txBody>
      </p:sp>
      <p:sp>
        <p:nvSpPr>
          <p:cNvPr id="6148" name="AutoShape 4"/>
          <p:cNvSpPr>
            <a:spLocks noChangeArrowheads="1"/>
          </p:cNvSpPr>
          <p:nvPr/>
        </p:nvSpPr>
        <p:spPr bwMode="auto">
          <a:xfrm>
            <a:off x="1295400" y="3124200"/>
            <a:ext cx="7315200" cy="9906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effectLst/>
                <a:latin typeface="Arial" panose="020B0604020202020204" pitchFamily="34" charset="0"/>
              </a:rPr>
              <a:t>II. Daniel Was a Man of </a:t>
            </a:r>
            <a:r>
              <a:rPr lang="en-US" altLang="en-US" sz="3200" b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Principle</a:t>
            </a:r>
            <a:endParaRPr lang="en-US" altLang="en-US" sz="3200" b="1">
              <a:effectLst/>
              <a:latin typeface="Arial" panose="020B0604020202020204" pitchFamily="34" charset="0"/>
            </a:endParaRPr>
          </a:p>
        </p:txBody>
      </p:sp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1295400" y="4267200"/>
            <a:ext cx="7315200" cy="9906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effectLst/>
                <a:latin typeface="Arial" panose="020B0604020202020204" pitchFamily="34" charset="0"/>
              </a:rPr>
              <a:t>III. Daniel Was a Man of </a:t>
            </a:r>
            <a:r>
              <a:rPr lang="en-US" altLang="en-US" sz="3200" b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Purity</a:t>
            </a:r>
            <a:endParaRPr lang="en-US" altLang="en-US" sz="3200" b="1"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295400" y="4267200"/>
            <a:ext cx="7348538" cy="990600"/>
          </a:xfrm>
          <a:prstGeom prst="rect">
            <a:avLst/>
          </a:prstGeom>
          <a:solidFill>
            <a:srgbClr val="FFFFFF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1143000" y="1524000"/>
            <a:ext cx="8001000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A. </a:t>
            </a:r>
            <a:r>
              <a:rPr lang="en-US" altLang="en-US" sz="32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Opponents Could Not Find Fault</a:t>
            </a:r>
            <a:endParaRPr lang="en-US" altLang="en-US" sz="3200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>
              <a:buFontTx/>
              <a:buChar char="•"/>
            </a:pP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Faultless in business (6:1-4)</a:t>
            </a:r>
          </a:p>
          <a:p>
            <a:pPr lvl="1">
              <a:buFontTx/>
              <a:buChar char="•"/>
            </a:pP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Explains his advancement to power</a:t>
            </a:r>
          </a:p>
          <a:p>
            <a:pPr lvl="1">
              <a:buFontTx/>
              <a:buChar char="•"/>
            </a:pP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This is related to general life of purity</a:t>
            </a:r>
          </a:p>
          <a:p>
            <a:endParaRPr lang="en-US" altLang="en-US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alt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B. </a:t>
            </a:r>
            <a:r>
              <a:rPr lang="en-US" altLang="en-US" sz="32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Christian is to be pure in conduct</a:t>
            </a:r>
            <a:endParaRPr lang="en-US" altLang="en-US" sz="3200" u="sng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>
              <a:buFontTx/>
              <a:buChar char="•"/>
            </a:pP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32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Even in our youth (1 Tim </a:t>
            </a: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4:12; </a:t>
            </a:r>
            <a:r>
              <a:rPr lang="en-US" altLang="en-US" sz="32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Tit. </a:t>
            </a: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2:6-8)</a:t>
            </a:r>
          </a:p>
          <a:p>
            <a:pPr lvl="1">
              <a:buFontTx/>
              <a:buChar char="•"/>
            </a:pP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32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As an employee (Tit. </a:t>
            </a: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2:9-10)</a:t>
            </a:r>
          </a:p>
          <a:p>
            <a:pPr lvl="1">
              <a:buFontTx/>
              <a:buChar char="•"/>
            </a:pP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32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Pure in thought as well as action (2 Cor. 10:5)</a:t>
            </a:r>
            <a:endParaRPr lang="en-US" altLang="en-US" sz="3200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1371600" y="381000"/>
            <a:ext cx="7315200" cy="9906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effectLst/>
                <a:latin typeface="Arial" panose="020B0604020202020204" pitchFamily="34" charset="0"/>
              </a:rPr>
              <a:t>III. Daniel Was a Man of </a:t>
            </a:r>
            <a:r>
              <a:rPr lang="en-US" altLang="en-US" sz="3200" b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Purity</a:t>
            </a:r>
            <a:endParaRPr lang="en-US" altLang="en-US" sz="3200" b="1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3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3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uiExpand="1" build="p" bldLvl="2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641475" y="609600"/>
            <a:ext cx="68167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5400" b="1" u="sng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Dare to be a Daniel</a:t>
            </a:r>
          </a:p>
        </p:txBody>
      </p:sp>
      <p:sp>
        <p:nvSpPr>
          <p:cNvPr id="7171" name="AutoShape 3"/>
          <p:cNvSpPr>
            <a:spLocks noChangeArrowheads="1"/>
          </p:cNvSpPr>
          <p:nvPr/>
        </p:nvSpPr>
        <p:spPr bwMode="auto">
          <a:xfrm>
            <a:off x="1295400" y="1981200"/>
            <a:ext cx="7315200" cy="9906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effectLst/>
                <a:latin typeface="Arial" panose="020B0604020202020204" pitchFamily="34" charset="0"/>
              </a:rPr>
              <a:t>I. Daniel Was a Man of </a:t>
            </a:r>
            <a:r>
              <a:rPr lang="en-US" altLang="en-US" sz="3200" b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Purpose</a:t>
            </a:r>
            <a:endParaRPr lang="en-US" altLang="en-US" sz="3200" b="1">
              <a:effectLst/>
              <a:latin typeface="Arial" panose="020B0604020202020204" pitchFamily="34" charset="0"/>
            </a:endParaRPr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1295400" y="3124200"/>
            <a:ext cx="7315200" cy="9906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effectLst/>
                <a:latin typeface="Arial" panose="020B0604020202020204" pitchFamily="34" charset="0"/>
              </a:rPr>
              <a:t>II. Daniel Was a Man of </a:t>
            </a:r>
            <a:r>
              <a:rPr lang="en-US" altLang="en-US" sz="3200" b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Principle</a:t>
            </a:r>
            <a:endParaRPr lang="en-US" altLang="en-US" sz="3200" b="1">
              <a:effectLst/>
              <a:latin typeface="Arial" panose="020B0604020202020204" pitchFamily="34" charset="0"/>
            </a:endParaRPr>
          </a:p>
        </p:txBody>
      </p:sp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1295400" y="4267200"/>
            <a:ext cx="7315200" cy="9906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effectLst/>
                <a:latin typeface="Arial" panose="020B0604020202020204" pitchFamily="34" charset="0"/>
              </a:rPr>
              <a:t>III. Daniel Was a Man of </a:t>
            </a:r>
            <a:r>
              <a:rPr lang="en-US" altLang="en-US" sz="3200" b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Purity</a:t>
            </a:r>
            <a:endParaRPr lang="en-US" altLang="en-US" sz="3200" b="1">
              <a:effectLst/>
              <a:latin typeface="Arial" panose="020B0604020202020204" pitchFamily="34" charset="0"/>
            </a:endParaRPr>
          </a:p>
        </p:txBody>
      </p:sp>
      <p:sp>
        <p:nvSpPr>
          <p:cNvPr id="7174" name="AutoShape 6"/>
          <p:cNvSpPr>
            <a:spLocks noChangeArrowheads="1"/>
          </p:cNvSpPr>
          <p:nvPr/>
        </p:nvSpPr>
        <p:spPr bwMode="auto">
          <a:xfrm>
            <a:off x="1295400" y="5410200"/>
            <a:ext cx="7315200" cy="9906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>
                <a:effectLst/>
                <a:latin typeface="Arial" panose="020B0604020202020204" pitchFamily="34" charset="0"/>
              </a:rPr>
              <a:t>IV. Daniel Was a Man of </a:t>
            </a:r>
            <a:r>
              <a:rPr lang="en-US" altLang="en-US" sz="3200" b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Prayer</a:t>
            </a:r>
            <a:endParaRPr lang="en-US" altLang="en-US" sz="3200" b="1"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295400" y="5410200"/>
            <a:ext cx="7315200" cy="990600"/>
          </a:xfrm>
          <a:prstGeom prst="rect">
            <a:avLst/>
          </a:prstGeom>
          <a:solidFill>
            <a:srgbClr val="FFFFFF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219200" y="1752600"/>
            <a:ext cx="8229600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A. </a:t>
            </a:r>
            <a:r>
              <a:rPr lang="en-US" altLang="en-US" sz="32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Daniel Was Strong in Prayer</a:t>
            </a:r>
            <a:r>
              <a:rPr lang="en-US" alt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(6:10)</a:t>
            </a:r>
            <a:endParaRPr lang="en-US" altLang="en-US" sz="3200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>
              <a:buFontTx/>
              <a:buChar char="•"/>
            </a:pP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Knelt - </a:t>
            </a:r>
            <a:r>
              <a:rPr lang="en-US" altLang="en-US" sz="32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Humility</a:t>
            </a:r>
            <a:endParaRPr lang="en-US" altLang="en-US" sz="3200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>
              <a:buFontTx/>
              <a:buChar char="•"/>
            </a:pP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Three times - Continual </a:t>
            </a:r>
            <a:r>
              <a:rPr lang="en-US" altLang="en-US" sz="32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dependence</a:t>
            </a:r>
            <a:endParaRPr lang="en-US" altLang="en-US" sz="3200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>
              <a:buFontTx/>
              <a:buChar char="•"/>
            </a:pP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Thanks - </a:t>
            </a:r>
            <a:r>
              <a:rPr lang="en-US" altLang="en-US" sz="32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Never </a:t>
            </a: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lost sight of blessings</a:t>
            </a:r>
          </a:p>
          <a:p>
            <a:pPr lvl="1">
              <a:buFontTx/>
              <a:buChar char="•"/>
            </a:pP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Since early days - faithfulness</a:t>
            </a:r>
          </a:p>
          <a:p>
            <a:endParaRPr lang="en-US" altLang="en-US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alt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B. </a:t>
            </a:r>
            <a:r>
              <a:rPr lang="en-US" altLang="en-US" sz="32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Every Christian Should Follow Daniel</a:t>
            </a:r>
            <a:endParaRPr lang="en-US" altLang="en-US" sz="3200" u="sng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>
              <a:buFontTx/>
              <a:buChar char="•"/>
            </a:pP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Strongest of servants - practice of prayer</a:t>
            </a:r>
          </a:p>
          <a:p>
            <a:pPr lvl="1">
              <a:buFontTx/>
              <a:buChar char="•"/>
            </a:pP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Pray often (1 Thess. 5:17; Col. 4:2)</a:t>
            </a:r>
          </a:p>
          <a:p>
            <a:pPr lvl="1">
              <a:buFontTx/>
              <a:buChar char="•"/>
            </a:pPr>
            <a:r>
              <a:rPr lang="en-US" altLang="en-US" sz="32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Affects: purpose, principle, &amp; purity</a:t>
            </a:r>
          </a:p>
        </p:txBody>
      </p:sp>
      <p:sp>
        <p:nvSpPr>
          <p:cNvPr id="21508" name="AutoShape 4"/>
          <p:cNvSpPr>
            <a:spLocks noChangeArrowheads="1"/>
          </p:cNvSpPr>
          <p:nvPr/>
        </p:nvSpPr>
        <p:spPr bwMode="auto">
          <a:xfrm>
            <a:off x="1447800" y="381000"/>
            <a:ext cx="7315200" cy="9906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 dirty="0">
                <a:effectLst/>
                <a:latin typeface="Arial" panose="020B0604020202020204" pitchFamily="34" charset="0"/>
              </a:rPr>
              <a:t>IV. Daniel Was a Man of </a:t>
            </a:r>
            <a:r>
              <a:rPr lang="en-US" altLang="en-US" sz="3200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Prayer</a:t>
            </a:r>
            <a:endParaRPr lang="en-US" altLang="en-US" sz="3200" b="1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uiExpand="1" build="p" bldLvl="2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641475" y="609600"/>
            <a:ext cx="68167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54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Dare to be a Daniel</a:t>
            </a:r>
          </a:p>
        </p:txBody>
      </p:sp>
      <p:sp>
        <p:nvSpPr>
          <p:cNvPr id="8195" name="AutoShape 3"/>
          <p:cNvSpPr>
            <a:spLocks noChangeArrowheads="1"/>
          </p:cNvSpPr>
          <p:nvPr/>
        </p:nvSpPr>
        <p:spPr bwMode="auto">
          <a:xfrm>
            <a:off x="1295400" y="1981200"/>
            <a:ext cx="7315200" cy="9906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 dirty="0">
                <a:effectLst/>
                <a:latin typeface="Arial" panose="020B0604020202020204" pitchFamily="34" charset="0"/>
              </a:rPr>
              <a:t>I. Daniel Was a Man of </a:t>
            </a:r>
            <a:r>
              <a:rPr lang="en-US" altLang="en-US" sz="3200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Purpose</a:t>
            </a:r>
            <a:endParaRPr lang="en-US" altLang="en-US" sz="3200" b="1" dirty="0">
              <a:effectLst/>
              <a:latin typeface="Arial" panose="020B0604020202020204" pitchFamily="34" charset="0"/>
            </a:endParaRPr>
          </a:p>
        </p:txBody>
      </p:sp>
      <p:sp>
        <p:nvSpPr>
          <p:cNvPr id="8196" name="AutoShape 4"/>
          <p:cNvSpPr>
            <a:spLocks noChangeArrowheads="1"/>
          </p:cNvSpPr>
          <p:nvPr/>
        </p:nvSpPr>
        <p:spPr bwMode="auto">
          <a:xfrm>
            <a:off x="1295400" y="3124200"/>
            <a:ext cx="7315200" cy="9906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 dirty="0">
                <a:effectLst/>
                <a:latin typeface="Arial" panose="020B0604020202020204" pitchFamily="34" charset="0"/>
              </a:rPr>
              <a:t>II. Daniel Was a Man of </a:t>
            </a:r>
            <a:r>
              <a:rPr lang="en-US" altLang="en-US" sz="3200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Principle</a:t>
            </a:r>
            <a:endParaRPr lang="en-US" altLang="en-US" sz="3200" b="1" dirty="0">
              <a:effectLst/>
              <a:latin typeface="Arial" panose="020B0604020202020204" pitchFamily="34" charset="0"/>
            </a:endParaRPr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1295400" y="4267200"/>
            <a:ext cx="7315200" cy="9906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 dirty="0">
                <a:effectLst/>
                <a:latin typeface="Arial" panose="020B0604020202020204" pitchFamily="34" charset="0"/>
              </a:rPr>
              <a:t>III. Daniel Was a Man of </a:t>
            </a:r>
            <a:r>
              <a:rPr lang="en-US" altLang="en-US" sz="3200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Purity</a:t>
            </a:r>
            <a:endParaRPr lang="en-US" altLang="en-US" sz="3200" b="1" dirty="0">
              <a:effectLst/>
              <a:latin typeface="Arial" panose="020B0604020202020204" pitchFamily="34" charset="0"/>
            </a:endParaRPr>
          </a:p>
        </p:txBody>
      </p:sp>
      <p:sp>
        <p:nvSpPr>
          <p:cNvPr id="8198" name="AutoShape 6"/>
          <p:cNvSpPr>
            <a:spLocks noChangeArrowheads="1"/>
          </p:cNvSpPr>
          <p:nvPr/>
        </p:nvSpPr>
        <p:spPr bwMode="auto">
          <a:xfrm>
            <a:off x="1295400" y="5410200"/>
            <a:ext cx="7315200" cy="9906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200" b="1" dirty="0">
                <a:effectLst/>
                <a:latin typeface="Arial" panose="020B0604020202020204" pitchFamily="34" charset="0"/>
              </a:rPr>
              <a:t>IV. Daniel Was a Man of </a:t>
            </a:r>
            <a:r>
              <a:rPr lang="en-US" altLang="en-US" sz="3200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Prayer</a:t>
            </a:r>
            <a:endParaRPr lang="en-US" altLang="en-US" sz="3200" b="1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295400" y="1995487"/>
            <a:ext cx="7315200" cy="990600"/>
          </a:xfrm>
          <a:prstGeom prst="rect">
            <a:avLst/>
          </a:prstGeom>
          <a:solidFill>
            <a:srgbClr val="FFFFFF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295400" y="3124200"/>
            <a:ext cx="7315200" cy="990600"/>
          </a:xfrm>
          <a:prstGeom prst="rect">
            <a:avLst/>
          </a:prstGeom>
          <a:solidFill>
            <a:srgbClr val="FFFFFF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295400" y="4267200"/>
            <a:ext cx="7315200" cy="990600"/>
          </a:xfrm>
          <a:prstGeom prst="rect">
            <a:avLst/>
          </a:prstGeom>
          <a:solidFill>
            <a:srgbClr val="FFFFFF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295400" y="5412582"/>
            <a:ext cx="7315200" cy="990600"/>
          </a:xfrm>
          <a:prstGeom prst="rect">
            <a:avLst/>
          </a:prstGeom>
          <a:solidFill>
            <a:srgbClr val="FFFFFF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theme/theme1.xml><?xml version="1.0" encoding="utf-8"?>
<a:theme xmlns:a="http://schemas.openxmlformats.org/drawingml/2006/main" name="BLUSH">
  <a:themeElements>
    <a:clrScheme name="BLUSH 2">
      <a:dk1>
        <a:srgbClr val="660066"/>
      </a:dk1>
      <a:lt1>
        <a:srgbClr val="FFFFFF"/>
      </a:lt1>
      <a:dk2>
        <a:srgbClr val="FF00FF"/>
      </a:dk2>
      <a:lt2>
        <a:srgbClr val="FFCC99"/>
      </a:lt2>
      <a:accent1>
        <a:srgbClr val="99FF99"/>
      </a:accent1>
      <a:accent2>
        <a:srgbClr val="CC66FF"/>
      </a:accent2>
      <a:accent3>
        <a:srgbClr val="FFFFFF"/>
      </a:accent3>
      <a:accent4>
        <a:srgbClr val="560056"/>
      </a:accent4>
      <a:accent5>
        <a:srgbClr val="CAFFCA"/>
      </a:accent5>
      <a:accent6>
        <a:srgbClr val="B95CE7"/>
      </a:accent6>
      <a:hlink>
        <a:srgbClr val="FF99CC"/>
      </a:hlink>
      <a:folHlink>
        <a:srgbClr val="006600"/>
      </a:folHlink>
    </a:clrScheme>
    <a:fontScheme name="BLUSH">
      <a:majorFont>
        <a:latin typeface="Impact"/>
        <a:ea typeface=""/>
        <a:cs typeface=""/>
      </a:majorFont>
      <a:minorFont>
        <a:latin typeface="Impac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BLUSH 1">
        <a:dk1>
          <a:srgbClr val="000000"/>
        </a:dk1>
        <a:lt1>
          <a:srgbClr val="FFFFFF"/>
        </a:lt1>
        <a:dk2>
          <a:srgbClr val="6600CC"/>
        </a:dk2>
        <a:lt2>
          <a:srgbClr val="CCECFF"/>
        </a:lt2>
        <a:accent1>
          <a:srgbClr val="00FFCC"/>
        </a:accent1>
        <a:accent2>
          <a:srgbClr val="9933FF"/>
        </a:accent2>
        <a:accent3>
          <a:srgbClr val="B8AAE2"/>
        </a:accent3>
        <a:accent4>
          <a:srgbClr val="DADADA"/>
        </a:accent4>
        <a:accent5>
          <a:srgbClr val="AAFFE2"/>
        </a:accent5>
        <a:accent6>
          <a:srgbClr val="8A2DE7"/>
        </a:accent6>
        <a:hlink>
          <a:srgbClr val="660066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SH 2">
        <a:dk1>
          <a:srgbClr val="660066"/>
        </a:dk1>
        <a:lt1>
          <a:srgbClr val="FFFFFF"/>
        </a:lt1>
        <a:dk2>
          <a:srgbClr val="FF00FF"/>
        </a:dk2>
        <a:lt2>
          <a:srgbClr val="FFCC99"/>
        </a:lt2>
        <a:accent1>
          <a:srgbClr val="99FF99"/>
        </a:accent1>
        <a:accent2>
          <a:srgbClr val="CC66FF"/>
        </a:accent2>
        <a:accent3>
          <a:srgbClr val="FFFFFF"/>
        </a:accent3>
        <a:accent4>
          <a:srgbClr val="560056"/>
        </a:accent4>
        <a:accent5>
          <a:srgbClr val="CAFFCA"/>
        </a:accent5>
        <a:accent6>
          <a:srgbClr val="B95CE7"/>
        </a:accent6>
        <a:hlink>
          <a:srgbClr val="FF99CC"/>
        </a:hlink>
        <a:folHlink>
          <a:srgbClr val="00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SH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SH 4">
        <a:dk1>
          <a:srgbClr val="000000"/>
        </a:dk1>
        <a:lt1>
          <a:srgbClr val="FFFFFF"/>
        </a:lt1>
        <a:dk2>
          <a:srgbClr val="CC0099"/>
        </a:dk2>
        <a:lt2>
          <a:srgbClr val="FFCCFF"/>
        </a:lt2>
        <a:accent1>
          <a:srgbClr val="00FF00"/>
        </a:accent1>
        <a:accent2>
          <a:srgbClr val="9933FF"/>
        </a:accent2>
        <a:accent3>
          <a:srgbClr val="E2AACA"/>
        </a:accent3>
        <a:accent4>
          <a:srgbClr val="DADADA"/>
        </a:accent4>
        <a:accent5>
          <a:srgbClr val="AAFFAA"/>
        </a:accent5>
        <a:accent6>
          <a:srgbClr val="8A2DE7"/>
        </a:accent6>
        <a:hlink>
          <a:srgbClr val="660066"/>
        </a:hlink>
        <a:folHlink>
          <a:srgbClr val="00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Designs\BLUSH.POT</Template>
  <TotalTime>517</TotalTime>
  <Words>487</Words>
  <Application>Microsoft Office PowerPoint</Application>
  <PresentationFormat>On-screen Show (4:3)</PresentationFormat>
  <Paragraphs>71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Impact</vt:lpstr>
      <vt:lpstr>Calibri</vt:lpstr>
      <vt:lpstr>Times New Roman</vt:lpstr>
      <vt:lpstr>Arial</vt:lpstr>
      <vt:lpstr>Comic Sans MS</vt:lpstr>
      <vt:lpstr>BLUSH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Donnie V. Rader</dc:creator>
  <cp:lastModifiedBy>Donnie V. Rader</cp:lastModifiedBy>
  <cp:revision>18</cp:revision>
  <dcterms:created xsi:type="dcterms:W3CDTF">2003-01-14T23:53:36Z</dcterms:created>
  <dcterms:modified xsi:type="dcterms:W3CDTF">2015-02-26T13:01:44Z</dcterms:modified>
</cp:coreProperties>
</file>