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2" r:id="rId2"/>
  </p:sldMasterIdLst>
  <p:notesMasterIdLst>
    <p:notesMasterId r:id="rId38"/>
  </p:notesMasterIdLst>
  <p:sldIdLst>
    <p:sldId id="274" r:id="rId3"/>
    <p:sldId id="258" r:id="rId4"/>
    <p:sldId id="259" r:id="rId5"/>
    <p:sldId id="276" r:id="rId6"/>
    <p:sldId id="277" r:id="rId7"/>
    <p:sldId id="261" r:id="rId8"/>
    <p:sldId id="260" r:id="rId9"/>
    <p:sldId id="278" r:id="rId10"/>
    <p:sldId id="279" r:id="rId11"/>
    <p:sldId id="280" r:id="rId12"/>
    <p:sldId id="282" r:id="rId13"/>
    <p:sldId id="262" r:id="rId14"/>
    <p:sldId id="269" r:id="rId15"/>
    <p:sldId id="281" r:id="rId16"/>
    <p:sldId id="283" r:id="rId17"/>
    <p:sldId id="263" r:id="rId18"/>
    <p:sldId id="270" r:id="rId19"/>
    <p:sldId id="284" r:id="rId20"/>
    <p:sldId id="285" r:id="rId21"/>
    <p:sldId id="286" r:id="rId22"/>
    <p:sldId id="264" r:id="rId23"/>
    <p:sldId id="271" r:id="rId24"/>
    <p:sldId id="287" r:id="rId25"/>
    <p:sldId id="288" r:id="rId26"/>
    <p:sldId id="289" r:id="rId27"/>
    <p:sldId id="265" r:id="rId28"/>
    <p:sldId id="290" r:id="rId29"/>
    <p:sldId id="272" r:id="rId30"/>
    <p:sldId id="291" r:id="rId31"/>
    <p:sldId id="267" r:id="rId32"/>
    <p:sldId id="273" r:id="rId33"/>
    <p:sldId id="292" r:id="rId34"/>
    <p:sldId id="293" r:id="rId35"/>
    <p:sldId id="294" r:id="rId36"/>
    <p:sldId id="266" r:id="rId37"/>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
      <p:font typeface="Avante" panose="020B0500000000000000" pitchFamily="34" charset="0"/>
      <p:regular r:id="rId43"/>
      <p:bold r:id="rId44"/>
      <p:italic r:id="rId45"/>
      <p:boldItalic r:id="rId46"/>
    </p:embeddedFont>
    <p:embeddedFont>
      <p:font typeface="Consolas" panose="020B0609020204030204" pitchFamily="49" charset="0"/>
      <p:regular r:id="rId47"/>
      <p:bold r:id="rId48"/>
      <p:italic r:id="rId49"/>
      <p:boldItalic r:id="rId50"/>
    </p:embeddedFont>
    <p:embeddedFont>
      <p:font typeface="Arial Narrow" panose="020B0606020202030204" pitchFamily="34" charset="0"/>
      <p:regular r:id="rId51"/>
      <p:bold r:id="rId52"/>
      <p:italic r:id="rId53"/>
      <p:boldItalic r:id="rId54"/>
    </p:embeddedFont>
    <p:embeddedFont>
      <p:font typeface="Comic Sans MS" panose="030F0702030302020204" pitchFamily="66" charset="0"/>
      <p:regular r:id="rId55"/>
      <p:bold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p:cViewPr varScale="1">
        <p:scale>
          <a:sx n="71" d="100"/>
          <a:sy n="71" d="100"/>
        </p:scale>
        <p:origin x="129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1.fntdata"/><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8" Type="http://schemas.openxmlformats.org/officeDocument/2006/relationships/slide" Target="slides/slide6.xml"/><Relationship Id="rId51" Type="http://schemas.openxmlformats.org/officeDocument/2006/relationships/font" Target="fonts/font13.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E6D5ED-2FF5-493A-99BA-292F2F985B41}" type="datetimeFigureOut">
              <a:rPr lang="en-US" smtClean="0"/>
              <a:t>3/12/2014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B49D86-B153-4439-AFA4-3C13CF73A291}" type="slidenum">
              <a:rPr lang="en-US" smtClean="0"/>
              <a:t>‹#›</a:t>
            </a:fld>
            <a:endParaRPr lang="en-US" dirty="0"/>
          </a:p>
        </p:txBody>
      </p:sp>
    </p:spTree>
    <p:extLst>
      <p:ext uri="{BB962C8B-B14F-4D97-AF65-F5344CB8AC3E}">
        <p14:creationId xmlns:p14="http://schemas.microsoft.com/office/powerpoint/2010/main" val="2598223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3/12/2014 7:24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6</a:t>
            </a:fld>
            <a:endParaRPr lang="en-US" dirty="0"/>
          </a:p>
        </p:txBody>
      </p:sp>
    </p:spTree>
    <p:extLst>
      <p:ext uri="{BB962C8B-B14F-4D97-AF65-F5344CB8AC3E}">
        <p14:creationId xmlns:p14="http://schemas.microsoft.com/office/powerpoint/2010/main" val="697986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3/12/2014 7:24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12</a:t>
            </a:fld>
            <a:endParaRPr lang="en-US" dirty="0"/>
          </a:p>
        </p:txBody>
      </p:sp>
    </p:spTree>
    <p:extLst>
      <p:ext uri="{BB962C8B-B14F-4D97-AF65-F5344CB8AC3E}">
        <p14:creationId xmlns:p14="http://schemas.microsoft.com/office/powerpoint/2010/main" val="937167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3/12/2014 7:24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16</a:t>
            </a:fld>
            <a:endParaRPr lang="en-US" dirty="0"/>
          </a:p>
        </p:txBody>
      </p:sp>
    </p:spTree>
    <p:extLst>
      <p:ext uri="{BB962C8B-B14F-4D97-AF65-F5344CB8AC3E}">
        <p14:creationId xmlns:p14="http://schemas.microsoft.com/office/powerpoint/2010/main" val="693879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3/12/2014 7:24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21</a:t>
            </a:fld>
            <a:endParaRPr lang="en-US" dirty="0"/>
          </a:p>
        </p:txBody>
      </p:sp>
    </p:spTree>
    <p:extLst>
      <p:ext uri="{BB962C8B-B14F-4D97-AF65-F5344CB8AC3E}">
        <p14:creationId xmlns:p14="http://schemas.microsoft.com/office/powerpoint/2010/main" val="3062624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3/12/2014 7:24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26</a:t>
            </a:fld>
            <a:endParaRPr lang="en-US" dirty="0"/>
          </a:p>
        </p:txBody>
      </p:sp>
    </p:spTree>
    <p:extLst>
      <p:ext uri="{BB962C8B-B14F-4D97-AF65-F5344CB8AC3E}">
        <p14:creationId xmlns:p14="http://schemas.microsoft.com/office/powerpoint/2010/main" val="2850580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3/12/2014 7:24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30</a:t>
            </a:fld>
            <a:endParaRPr lang="en-US" dirty="0"/>
          </a:p>
        </p:txBody>
      </p:sp>
    </p:spTree>
    <p:extLst>
      <p:ext uri="{BB962C8B-B14F-4D97-AF65-F5344CB8AC3E}">
        <p14:creationId xmlns:p14="http://schemas.microsoft.com/office/powerpoint/2010/main" val="3156140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3/12/2014 7:24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35</a:t>
            </a:fld>
            <a:endParaRPr lang="en-US" dirty="0"/>
          </a:p>
        </p:txBody>
      </p:sp>
    </p:spTree>
    <p:extLst>
      <p:ext uri="{BB962C8B-B14F-4D97-AF65-F5344CB8AC3E}">
        <p14:creationId xmlns:p14="http://schemas.microsoft.com/office/powerpoint/2010/main" val="2080839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a:prstGeom prst="rect">
            <a:avLst/>
          </a:prstGeo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a:prstGeom prst="rect">
            <a:avLst/>
          </a:prstGeo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81000" y="230188"/>
            <a:ext cx="8382000" cy="664797"/>
          </a:xfrm>
          <a:prstGeom prst="rect">
            <a:avLst/>
          </a:prstGeom>
        </p:spPr>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81000" y="230188"/>
            <a:ext cx="8382000" cy="664797"/>
          </a:xfrm>
          <a:prstGeom prst="rect">
            <a:avLst/>
          </a:prstGeom>
        </p:spPr>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a:prstGeom prst="rect">
            <a:avLst/>
          </a:prstGeo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914400"/>
            <a:ext cx="8153400" cy="4524315"/>
          </a:xfrm>
          <a:prstGeom prst="rect">
            <a:avLst/>
          </a:prstGeom>
          <a:noFill/>
        </p:spPr>
        <p:txBody>
          <a:bodyPr wrap="square" rtlCol="0">
            <a:spAutoFit/>
          </a:bodyPr>
          <a:lstStyle/>
          <a:p>
            <a:pPr algn="ctr"/>
            <a:r>
              <a:rPr lang="en-US" sz="2800" b="1" dirty="0" smtClean="0">
                <a:latin typeface="Times New Roman" panose="02020603050405020304" pitchFamily="18" charset="0"/>
                <a:cs typeface="Times New Roman" panose="02020603050405020304" pitchFamily="18" charset="0"/>
              </a:rPr>
              <a:t>Joshua 1</a:t>
            </a:r>
          </a:p>
          <a:p>
            <a:endParaRPr lang="en-US" sz="2400" b="1" dirty="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6 </a:t>
            </a:r>
            <a:r>
              <a:rPr lang="en-US" sz="2400" dirty="0">
                <a:latin typeface="Times New Roman" panose="02020603050405020304" pitchFamily="18" charset="0"/>
                <a:cs typeface="Times New Roman" panose="02020603050405020304" pitchFamily="18" charset="0"/>
              </a:rPr>
              <a:t>Be strong and of </a:t>
            </a:r>
            <a:r>
              <a:rPr lang="en-US" sz="2400" b="1" dirty="0">
                <a:latin typeface="Times New Roman" panose="02020603050405020304" pitchFamily="18" charset="0"/>
                <a:cs typeface="Times New Roman" panose="02020603050405020304" pitchFamily="18" charset="0"/>
              </a:rPr>
              <a:t>good courage</a:t>
            </a:r>
            <a:r>
              <a:rPr lang="en-US" sz="2400" dirty="0">
                <a:latin typeface="Times New Roman" panose="02020603050405020304" pitchFamily="18" charset="0"/>
                <a:cs typeface="Times New Roman" panose="02020603050405020304" pitchFamily="18" charset="0"/>
              </a:rPr>
              <a:t>, for to this people you shall divide as an inheritance the land which I swore to their fathers to give them. </a:t>
            </a:r>
          </a:p>
          <a:p>
            <a:endParaRPr lang="en-US" sz="10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9</a:t>
            </a:r>
            <a:r>
              <a:rPr lang="en-US" sz="2400" dirty="0">
                <a:latin typeface="Times New Roman" panose="02020603050405020304" pitchFamily="18" charset="0"/>
                <a:cs typeface="Times New Roman" panose="02020603050405020304" pitchFamily="18" charset="0"/>
              </a:rPr>
              <a:t> Have I not commanded you? Be strong and of </a:t>
            </a:r>
            <a:r>
              <a:rPr lang="en-US" sz="2400" b="1" dirty="0">
                <a:latin typeface="Times New Roman" panose="02020603050405020304" pitchFamily="18" charset="0"/>
                <a:cs typeface="Times New Roman" panose="02020603050405020304" pitchFamily="18" charset="0"/>
              </a:rPr>
              <a:t>good courage</a:t>
            </a:r>
            <a:r>
              <a:rPr lang="en-US" sz="2400" dirty="0">
                <a:latin typeface="Times New Roman" panose="02020603050405020304" pitchFamily="18" charset="0"/>
                <a:cs typeface="Times New Roman" panose="02020603050405020304" pitchFamily="18" charset="0"/>
              </a:rPr>
              <a:t>; do not be afraid, nor be dismayed, for the LORD your God is with you wherever you go." </a:t>
            </a:r>
            <a:endParaRPr lang="en-US" sz="2400" dirty="0" smtClean="0">
              <a:latin typeface="Times New Roman" panose="02020603050405020304" pitchFamily="18" charset="0"/>
              <a:cs typeface="Times New Roman" panose="02020603050405020304" pitchFamily="18" charset="0"/>
            </a:endParaRPr>
          </a:p>
          <a:p>
            <a:endParaRPr lang="en-US" sz="1000"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18 </a:t>
            </a:r>
            <a:r>
              <a:rPr lang="en-US" sz="2400" dirty="0">
                <a:latin typeface="Times New Roman" panose="02020603050405020304" pitchFamily="18" charset="0"/>
                <a:cs typeface="Times New Roman" panose="02020603050405020304" pitchFamily="18" charset="0"/>
              </a:rPr>
              <a:t>Whoever rebels against your command and does not heed your words, in all that you command him, shall be put to death. Only be strong and of </a:t>
            </a:r>
            <a:r>
              <a:rPr lang="en-US" sz="2400" b="1" dirty="0">
                <a:latin typeface="Times New Roman" panose="02020603050405020304" pitchFamily="18" charset="0"/>
                <a:cs typeface="Times New Roman" panose="02020603050405020304" pitchFamily="18" charset="0"/>
              </a:rPr>
              <a:t>good courage</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295400" y="0"/>
            <a:ext cx="6400800" cy="646331"/>
          </a:xfrm>
          <a:prstGeom prst="rect">
            <a:avLst/>
          </a:prstGeom>
          <a:noFill/>
        </p:spPr>
        <p:txBody>
          <a:bodyPr wrap="square" rtlCol="0">
            <a:spAutoFit/>
          </a:bodyPr>
          <a:lstStyle/>
          <a:p>
            <a:pPr algn="ctr"/>
            <a:r>
              <a:rPr lang="en-US" sz="3600" dirty="0" smtClean="0">
                <a:solidFill>
                  <a:schemeClr val="bg1"/>
                </a:solidFill>
                <a:effectLst>
                  <a:outerShdw blurRad="38100" dist="38100" dir="2700000" algn="tl">
                    <a:srgbClr val="000000">
                      <a:alpha val="43137"/>
                    </a:srgbClr>
                  </a:outerShdw>
                </a:effectLst>
              </a:rPr>
              <a:t>God’s People Need Courage</a:t>
            </a: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39317218"/>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britblaise.com/wp-content/uploads/2013/04/coura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765056"/>
            <a:ext cx="5716916" cy="58643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1524000"/>
            <a:ext cx="3276600" cy="3539430"/>
          </a:xfrm>
          <a:prstGeom prst="rect">
            <a:avLst/>
          </a:prstGeom>
          <a:noFill/>
        </p:spPr>
        <p:txBody>
          <a:bodyPr wrap="square" rtlCol="0">
            <a:spAutoFit/>
          </a:bodyPr>
          <a:lstStyle/>
          <a:p>
            <a:r>
              <a:rPr lang="en-US" sz="2800" dirty="0" smtClean="0"/>
              <a:t>“The quality of mind or spirit that enables a person to face difficulty, danger, pain, </a:t>
            </a:r>
            <a:r>
              <a:rPr lang="en-US" sz="2800" dirty="0" err="1" smtClean="0"/>
              <a:t>etc</a:t>
            </a:r>
            <a:r>
              <a:rPr lang="en-US" sz="2800" dirty="0" smtClean="0"/>
              <a:t>,. without fear; bravery.”</a:t>
            </a:r>
          </a:p>
          <a:p>
            <a:endParaRPr lang="en-US" sz="2800" dirty="0" smtClean="0"/>
          </a:p>
          <a:p>
            <a:pPr algn="r"/>
            <a:r>
              <a:rPr lang="en-US" sz="2400" i="1" dirty="0" smtClean="0"/>
              <a:t>- Dictionary.com</a:t>
            </a:r>
            <a:endParaRPr lang="en-US" sz="2400" i="1" dirty="0"/>
          </a:p>
        </p:txBody>
      </p:sp>
      <p:sp>
        <p:nvSpPr>
          <p:cNvPr id="5" name="TextBox 4"/>
          <p:cNvSpPr txBox="1"/>
          <p:nvPr/>
        </p:nvSpPr>
        <p:spPr>
          <a:xfrm>
            <a:off x="2362200" y="0"/>
            <a:ext cx="4419600" cy="707886"/>
          </a:xfrm>
          <a:prstGeom prst="rect">
            <a:avLst/>
          </a:prstGeom>
          <a:noFill/>
        </p:spPr>
        <p:txBody>
          <a:bodyPr wrap="square" rtlCol="0">
            <a:spAutoFit/>
          </a:bodyPr>
          <a:lstStyle/>
          <a:p>
            <a:pPr algn="ctr"/>
            <a:r>
              <a:rPr lang="en-US" sz="4000" dirty="0" smtClean="0">
                <a:solidFill>
                  <a:schemeClr val="bg1"/>
                </a:solidFill>
                <a:effectLst>
                  <a:outerShdw blurRad="38100" dist="38100" dir="2700000" algn="tl">
                    <a:srgbClr val="000000">
                      <a:alpha val="43137"/>
                    </a:srgbClr>
                  </a:outerShdw>
                </a:effectLst>
              </a:rPr>
              <a:t>Courage Defined</a:t>
            </a:r>
            <a:endParaRPr lang="en-US" sz="4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1628277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1000inspirationalstories.com/wp-content/uploads/2013/07/courag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85800"/>
            <a:ext cx="9144000" cy="6172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bwMode="auto">
          <a:xfrm>
            <a:off x="0" y="0"/>
            <a:ext cx="9144001" cy="914400"/>
          </a:xfrm>
          <a:prstGeom prst="rect">
            <a:avLst/>
          </a:prstGeom>
          <a:solidFill>
            <a:schemeClr val="tx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3200" dirty="0" smtClean="0">
                <a:solidFill>
                  <a:schemeClr val="bg1"/>
                </a:solidFill>
                <a:latin typeface="Segoe" pitchFamily="34" charset="0"/>
              </a:rPr>
              <a:t>Courage Is Standing Alone in the Crowd</a:t>
            </a:r>
          </a:p>
        </p:txBody>
      </p:sp>
    </p:spTree>
    <p:extLst>
      <p:ext uri="{BB962C8B-B14F-4D97-AF65-F5344CB8AC3E}">
        <p14:creationId xmlns:p14="http://schemas.microsoft.com/office/powerpoint/2010/main" val="220474738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750868"/>
            <a:ext cx="8534400" cy="5878532"/>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Acts 4</a:t>
            </a:r>
          </a:p>
          <a:p>
            <a:pPr algn="ctr"/>
            <a:r>
              <a:rPr lang="en-US" sz="2400" b="1" i="1" dirty="0" smtClean="0">
                <a:latin typeface="Times New Roman" panose="02020603050405020304" pitchFamily="18" charset="0"/>
                <a:cs typeface="Times New Roman" panose="02020603050405020304" pitchFamily="18" charset="0"/>
              </a:rPr>
              <a:t>Peter and John Before the Council</a:t>
            </a:r>
          </a:p>
          <a:p>
            <a:endParaRPr lang="en-US" sz="1600" dirty="0">
              <a:latin typeface="Times New Roman" panose="02020603050405020304" pitchFamily="18" charset="0"/>
              <a:cs typeface="Times New Roman" panose="02020603050405020304" pitchFamily="18" charset="0"/>
            </a:endParaRPr>
          </a:p>
          <a:p>
            <a:pPr marL="514350" indent="-514350">
              <a:buFont typeface="+mj-lt"/>
              <a:buAutoNum type="romanUcPeriod"/>
            </a:pPr>
            <a:r>
              <a:rPr lang="en-US" sz="2400" b="1" u="sng" dirty="0" smtClean="0">
                <a:latin typeface="Times New Roman" panose="02020603050405020304" pitchFamily="18" charset="0"/>
                <a:cs typeface="Times New Roman" panose="02020603050405020304" pitchFamily="18" charset="0"/>
              </a:rPr>
              <a:t>Peter and John Questioned by the Council </a:t>
            </a:r>
            <a:r>
              <a:rPr lang="en-US" sz="2400" dirty="0" smtClean="0">
                <a:latin typeface="Times New Roman" panose="02020603050405020304" pitchFamily="18" charset="0"/>
                <a:cs typeface="Times New Roman" panose="02020603050405020304" pitchFamily="18" charset="0"/>
              </a:rPr>
              <a:t>(vv. 1-22)</a:t>
            </a:r>
          </a:p>
          <a:p>
            <a:pPr marL="914400" lvl="1" indent="-457200">
              <a:buFont typeface="+mj-lt"/>
              <a:buAutoNum type="alphaUcPeriod"/>
            </a:pPr>
            <a:r>
              <a:rPr lang="en-US" sz="2400" dirty="0" smtClean="0">
                <a:latin typeface="Times New Roman" panose="02020603050405020304" pitchFamily="18" charset="0"/>
                <a:cs typeface="Times New Roman" panose="02020603050405020304" pitchFamily="18" charset="0"/>
              </a:rPr>
              <a:t>Arrested (vv. 1-4)</a:t>
            </a:r>
          </a:p>
          <a:p>
            <a:pPr marL="914400" lvl="1" indent="-457200">
              <a:buFont typeface="+mj-lt"/>
              <a:buAutoNum type="alphaUcPeriod"/>
            </a:pPr>
            <a:r>
              <a:rPr lang="en-US" sz="2400" dirty="0" smtClean="0">
                <a:latin typeface="Times New Roman" panose="02020603050405020304" pitchFamily="18" charset="0"/>
                <a:cs typeface="Times New Roman" panose="02020603050405020304" pitchFamily="18" charset="0"/>
              </a:rPr>
              <a:t>Questioned (vv. 5-12)</a:t>
            </a:r>
          </a:p>
          <a:p>
            <a:pPr marL="914400" lvl="1" indent="-457200">
              <a:buFont typeface="+mj-lt"/>
              <a:buAutoNum type="alphaUcPeriod"/>
            </a:pPr>
            <a:r>
              <a:rPr lang="en-US" sz="2400" dirty="0" smtClean="0">
                <a:latin typeface="Times New Roman" panose="02020603050405020304" pitchFamily="18" charset="0"/>
                <a:cs typeface="Times New Roman" panose="02020603050405020304" pitchFamily="18" charset="0"/>
              </a:rPr>
              <a:t>Reaction of the council (vv. 13-22)</a:t>
            </a:r>
          </a:p>
          <a:p>
            <a:endParaRPr lang="en-US" sz="800" dirty="0">
              <a:latin typeface="Times New Roman" panose="02020603050405020304" pitchFamily="18" charset="0"/>
              <a:cs typeface="Times New Roman" panose="02020603050405020304" pitchFamily="18" charset="0"/>
            </a:endParaRPr>
          </a:p>
          <a:p>
            <a:pPr marL="514350" indent="-514350">
              <a:buFont typeface="+mj-lt"/>
              <a:buAutoNum type="romanUcPeriod" startAt="2"/>
            </a:pPr>
            <a:r>
              <a:rPr lang="en-US" sz="2400" b="1" u="sng" dirty="0" smtClean="0">
                <a:latin typeface="Times New Roman" panose="02020603050405020304" pitchFamily="18" charset="0"/>
                <a:cs typeface="Times New Roman" panose="02020603050405020304" pitchFamily="18" charset="0"/>
              </a:rPr>
              <a:t>The Reaction of the Disciples </a:t>
            </a:r>
            <a:r>
              <a:rPr lang="en-US" sz="2400" dirty="0" smtClean="0">
                <a:latin typeface="Times New Roman" panose="02020603050405020304" pitchFamily="18" charset="0"/>
                <a:cs typeface="Times New Roman" panose="02020603050405020304" pitchFamily="18" charset="0"/>
              </a:rPr>
              <a:t>(vv. 23-31)</a:t>
            </a:r>
          </a:p>
          <a:p>
            <a:pPr marL="914400" lvl="1" indent="-457200">
              <a:buFont typeface="+mj-lt"/>
              <a:buAutoNum type="alphaUcPeriod"/>
            </a:pPr>
            <a:r>
              <a:rPr lang="en-US" sz="2400" dirty="0" smtClean="0">
                <a:latin typeface="Times New Roman" panose="02020603050405020304" pitchFamily="18" charset="0"/>
                <a:cs typeface="Times New Roman" panose="02020603050405020304" pitchFamily="18" charset="0"/>
              </a:rPr>
              <a:t>Peter and John report to the disciples (v. 23)</a:t>
            </a:r>
          </a:p>
          <a:p>
            <a:pPr marL="914400" lvl="1" indent="-457200">
              <a:buFont typeface="+mj-lt"/>
              <a:buAutoNum type="alphaUcPeriod"/>
            </a:pPr>
            <a:r>
              <a:rPr lang="en-US" sz="2400" dirty="0" smtClean="0">
                <a:latin typeface="Times New Roman" panose="02020603050405020304" pitchFamily="18" charset="0"/>
                <a:cs typeface="Times New Roman" panose="02020603050405020304" pitchFamily="18" charset="0"/>
              </a:rPr>
              <a:t>The disciples’ prayer for boldness (vv. 24-30)</a:t>
            </a:r>
          </a:p>
          <a:p>
            <a:pPr marL="914400" lvl="1" indent="-457200">
              <a:buFont typeface="+mj-lt"/>
              <a:buAutoNum type="alphaUcPeriod"/>
            </a:pPr>
            <a:r>
              <a:rPr lang="en-US" sz="2400" dirty="0" smtClean="0">
                <a:latin typeface="Times New Roman" panose="02020603050405020304" pitchFamily="18" charset="0"/>
                <a:cs typeface="Times New Roman" panose="02020603050405020304" pitchFamily="18" charset="0"/>
              </a:rPr>
              <a:t>The results of prayer (v. 31)</a:t>
            </a:r>
          </a:p>
          <a:p>
            <a:endParaRPr lang="en-US" sz="800" dirty="0">
              <a:latin typeface="Times New Roman" panose="02020603050405020304" pitchFamily="18" charset="0"/>
              <a:cs typeface="Times New Roman" panose="02020603050405020304" pitchFamily="18" charset="0"/>
            </a:endParaRPr>
          </a:p>
          <a:p>
            <a:pPr marL="514350" indent="-514350">
              <a:buFont typeface="+mj-lt"/>
              <a:buAutoNum type="romanUcPeriod" startAt="3"/>
            </a:pPr>
            <a:r>
              <a:rPr lang="en-US" sz="2400" b="1" u="sng" dirty="0" smtClean="0">
                <a:latin typeface="Times New Roman" panose="02020603050405020304" pitchFamily="18" charset="0"/>
                <a:cs typeface="Times New Roman" panose="02020603050405020304" pitchFamily="18" charset="0"/>
              </a:rPr>
              <a:t>The Commitment of the Disciples</a:t>
            </a:r>
            <a:r>
              <a:rPr lang="en-US" sz="2400" dirty="0" smtClean="0">
                <a:latin typeface="Times New Roman" panose="02020603050405020304" pitchFamily="18" charset="0"/>
                <a:cs typeface="Times New Roman" panose="02020603050405020304" pitchFamily="18" charset="0"/>
              </a:rPr>
              <a:t> (vv. 32-37)</a:t>
            </a:r>
          </a:p>
          <a:p>
            <a:pPr marL="971550" lvl="1" indent="-514350">
              <a:buFont typeface="+mj-lt"/>
              <a:buAutoNum type="alphaUcPeriod"/>
            </a:pPr>
            <a:r>
              <a:rPr lang="en-US" sz="2400" dirty="0" smtClean="0">
                <a:latin typeface="Times New Roman" panose="02020603050405020304" pitchFamily="18" charset="0"/>
                <a:cs typeface="Times New Roman" panose="02020603050405020304" pitchFamily="18" charset="0"/>
              </a:rPr>
              <a:t>To unity (v. 32a)</a:t>
            </a:r>
          </a:p>
          <a:p>
            <a:pPr marL="971550" lvl="1" indent="-514350">
              <a:buFont typeface="+mj-lt"/>
              <a:buAutoNum type="alphaUcPeriod"/>
            </a:pPr>
            <a:r>
              <a:rPr lang="en-US" sz="2400" dirty="0" smtClean="0">
                <a:latin typeface="Times New Roman" panose="02020603050405020304" pitchFamily="18" charset="0"/>
                <a:cs typeface="Times New Roman" panose="02020603050405020304" pitchFamily="18" charset="0"/>
              </a:rPr>
              <a:t>To one another (vv. 32b, 34-37)</a:t>
            </a:r>
          </a:p>
          <a:p>
            <a:pPr marL="971550" lvl="1" indent="-514350">
              <a:buFont typeface="+mj-lt"/>
              <a:buAutoNum type="alphaUcPeriod"/>
            </a:pPr>
            <a:r>
              <a:rPr lang="en-US" sz="2400" dirty="0" smtClean="0">
                <a:latin typeface="Times New Roman" panose="02020603050405020304" pitchFamily="18" charset="0"/>
                <a:cs typeface="Times New Roman" panose="02020603050405020304" pitchFamily="18" charset="0"/>
              </a:rPr>
              <a:t>To the proclamation of the gospel (v. 33)</a:t>
            </a:r>
            <a:endParaRPr lang="en-US"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0" y="0"/>
            <a:ext cx="9144000" cy="677108"/>
          </a:xfrm>
          <a:prstGeom prst="rect">
            <a:avLst/>
          </a:prstGeom>
          <a:noFill/>
        </p:spPr>
        <p:txBody>
          <a:bodyPr wrap="square" rtlCol="0">
            <a:spAutoFit/>
          </a:bodyPr>
          <a:lstStyle/>
          <a:p>
            <a:pPr algn="ctr"/>
            <a:r>
              <a:rPr lang="en-US" sz="3800" dirty="0" smtClean="0">
                <a:solidFill>
                  <a:schemeClr val="bg1"/>
                </a:solidFill>
                <a:effectLst>
                  <a:outerShdw blurRad="38100" dist="38100" dir="2700000" algn="tl">
                    <a:srgbClr val="000000">
                      <a:alpha val="43137"/>
                    </a:srgbClr>
                  </a:outerShdw>
                </a:effectLst>
              </a:rPr>
              <a:t>Apostles &amp; Early Disciples Were Courageous</a:t>
            </a:r>
            <a:endParaRPr lang="en-US" sz="3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31371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626037"/>
            <a:ext cx="8097089" cy="3631763"/>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115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a:t>
            </a:r>
          </a:p>
          <a:p>
            <a:pPr algn="ctr"/>
            <a:r>
              <a:rPr lang="en-US" sz="115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a:t>
            </a:r>
            <a:endParaRPr lang="en-US" sz="115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TextBox 2"/>
          <p:cNvSpPr txBox="1"/>
          <p:nvPr/>
        </p:nvSpPr>
        <p:spPr>
          <a:xfrm>
            <a:off x="0" y="76200"/>
            <a:ext cx="1447800" cy="461665"/>
          </a:xfrm>
          <a:prstGeom prst="rect">
            <a:avLst/>
          </a:prstGeom>
          <a:noFill/>
        </p:spPr>
        <p:txBody>
          <a:bodyPr wrap="square" rtlCol="0">
            <a:spAutoFit/>
          </a:bodyPr>
          <a:lstStyle/>
          <a:p>
            <a:pPr algn="ctr"/>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endPar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1194067032"/>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endPar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smtClean="0">
                <a:solidFill>
                  <a:schemeClr val="tx1"/>
                </a:solidFill>
                <a:latin typeface="Segoe" pitchFamily="34" charset="0"/>
              </a:rPr>
              <a:t>Giving Answers to Opportune Questions (v. 7)</a:t>
            </a:r>
          </a:p>
        </p:txBody>
      </p:sp>
    </p:spTree>
    <p:extLst>
      <p:ext uri="{BB962C8B-B14F-4D97-AF65-F5344CB8AC3E}">
        <p14:creationId xmlns:p14="http://schemas.microsoft.com/office/powerpoint/2010/main" val="297899394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smtClean="0">
                <a:solidFill>
                  <a:schemeClr val="tx1"/>
                </a:solidFill>
                <a:latin typeface="Segoe" pitchFamily="34" charset="0"/>
              </a:rPr>
              <a:t>Giving Answers to Opportune Questions (v. 7)</a:t>
            </a:r>
          </a:p>
        </p:txBody>
      </p:sp>
      <p:sp>
        <p:nvSpPr>
          <p:cNvPr id="7" name="TextBox 6"/>
          <p:cNvSpPr txBox="1"/>
          <p:nvPr/>
        </p:nvSpPr>
        <p:spPr>
          <a:xfrm>
            <a:off x="228600" y="1295400"/>
            <a:ext cx="8686800" cy="2308324"/>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Great question with great opportunity</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Not all questions provide opportunity to teach the truth</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Q – Who authorized this?</a:t>
            </a:r>
          </a:p>
          <a:p>
            <a:pPr marL="1371600" lvl="2" indent="-457200">
              <a:buFont typeface="+mj-lt"/>
              <a:buAutoNum type="alphaLcPeriod"/>
            </a:pPr>
            <a:r>
              <a:rPr lang="en-US" sz="2400" dirty="0" smtClean="0">
                <a:latin typeface="Avante" panose="020B0500000000000000" pitchFamily="34" charset="0"/>
                <a:cs typeface="Consolas" panose="020B0609020204030204" pitchFamily="49" charset="0"/>
              </a:rPr>
              <a:t>Opportunity to talk about Jesus (vv. 8-12)</a:t>
            </a:r>
          </a:p>
          <a:p>
            <a:pPr marL="1371600" lvl="2" indent="-457200">
              <a:buFont typeface="+mj-lt"/>
              <a:buAutoNum type="alphaLcPeriod"/>
            </a:pPr>
            <a:r>
              <a:rPr lang="en-US" sz="2400" dirty="0" smtClean="0">
                <a:latin typeface="Avante" panose="020B0500000000000000" pitchFamily="34" charset="0"/>
                <a:cs typeface="Consolas" panose="020B0609020204030204" pitchFamily="49" charset="0"/>
              </a:rPr>
              <a:t>Opportunity to talk about authority (vv. 12, 19)</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3575358103"/>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p:cTn id="7"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 calcmode="lin" valueType="num">
                                      <p:cBhvr>
                                        <p:cTn id="14"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p:cTn id="21"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 calcmode="lin" valueType="num">
                                      <p:cBhvr>
                                        <p:cTn id="28"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smtClean="0">
                <a:solidFill>
                  <a:schemeClr val="tx1"/>
                </a:solidFill>
                <a:latin typeface="Segoe" pitchFamily="34" charset="0"/>
              </a:rPr>
              <a:t>Giving Answers to Opportune Questions (v. 7)</a:t>
            </a:r>
          </a:p>
        </p:txBody>
      </p:sp>
      <p:sp>
        <p:nvSpPr>
          <p:cNvPr id="7" name="TextBox 6"/>
          <p:cNvSpPr txBox="1"/>
          <p:nvPr/>
        </p:nvSpPr>
        <p:spPr>
          <a:xfrm>
            <a:off x="228600" y="1295400"/>
            <a:ext cx="8686800" cy="2462213"/>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Great question with great opportunity</a:t>
            </a:r>
          </a:p>
          <a:p>
            <a:pPr marL="457200" indent="-457200">
              <a:buFont typeface="+mj-lt"/>
              <a:buAutoNum type="alphaUcPeriod"/>
            </a:pPr>
            <a:endParaRPr lang="en-US" sz="1000" b="1" u="sng" dirty="0" smtClean="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Takes courage to give such an answer</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It took courage for Peter &amp; John (vv. 8-12)</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Answer will be narrow</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Answer will be contrary to what people believe</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Answer you give may be thought strange</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1181785282"/>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p:cTn id="7"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 calcmode="lin" valueType="num">
                                      <p:cBhvr>
                                        <p:cTn id="14"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 calcmode="lin" valueType="num">
                                      <p:cBhvr>
                                        <p:cTn id="21" dur="1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 calcmode="lin" valueType="num">
                                      <p:cBhvr>
                                        <p:cTn id="28" dur="1000" fill="hold"/>
                                        <p:tgtEl>
                                          <p:spTgt spid="7">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smtClean="0">
                <a:solidFill>
                  <a:schemeClr val="tx1"/>
                </a:solidFill>
                <a:latin typeface="Segoe" pitchFamily="34" charset="0"/>
              </a:rPr>
              <a:t>Giving Answers to Opportune Questions (v. 7)</a:t>
            </a:r>
          </a:p>
        </p:txBody>
      </p:sp>
      <p:sp>
        <p:nvSpPr>
          <p:cNvPr id="7" name="TextBox 6"/>
          <p:cNvSpPr txBox="1"/>
          <p:nvPr/>
        </p:nvSpPr>
        <p:spPr>
          <a:xfrm>
            <a:off x="228600" y="1295400"/>
            <a:ext cx="8686800" cy="2985433"/>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Great question with great opportunity</a:t>
            </a:r>
          </a:p>
          <a:p>
            <a:pPr marL="457200" indent="-457200">
              <a:buFont typeface="+mj-lt"/>
              <a:buAutoNum type="alphaUcPeriod"/>
            </a:pPr>
            <a:endParaRPr lang="en-US" sz="1000" b="1" u="sng" dirty="0" smtClean="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Takes courage to give such an answer</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Questions may provide opportunity</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To teach about authority (cf. Acts 15)</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To teach about Christ &amp; his resurrection (Rom. 1:4)</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To teach that it makes a difference (2 Thess. 2:10-12)</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1751953904"/>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 calcmode="lin" valueType="num">
                                      <p:cBhvr>
                                        <p:cTn id="7" dur="1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xEl>
                                              <p:pRg st="6" end="6"/>
                                            </p:txEl>
                                          </p:spTgt>
                                        </p:tgtEl>
                                        <p:attrNameLst>
                                          <p:attrName>style.visibility</p:attrName>
                                        </p:attrNameLst>
                                      </p:cBhvr>
                                      <p:to>
                                        <p:strVal val="visible"/>
                                      </p:to>
                                    </p:set>
                                    <p:anim calcmode="lin" valueType="num">
                                      <p:cBhvr>
                                        <p:cTn id="14" dur="1000" fill="hold"/>
                                        <p:tgtEl>
                                          <p:spTgt spid="7">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 calcmode="lin" valueType="num">
                                      <p:cBhvr>
                                        <p:cTn id="21" dur="1000" fill="hold"/>
                                        <p:tgtEl>
                                          <p:spTgt spid="7">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smtClean="0">
                <a:solidFill>
                  <a:schemeClr val="tx1"/>
                </a:solidFill>
                <a:latin typeface="Segoe" pitchFamily="34" charset="0"/>
              </a:rPr>
              <a:t>Giving Answers to Opportune Questions (v. 7)</a:t>
            </a:r>
          </a:p>
        </p:txBody>
      </p:sp>
      <p:sp>
        <p:nvSpPr>
          <p:cNvPr id="7" name="TextBox 6"/>
          <p:cNvSpPr txBox="1"/>
          <p:nvPr/>
        </p:nvSpPr>
        <p:spPr>
          <a:xfrm>
            <a:off x="228600" y="1295400"/>
            <a:ext cx="8686800" cy="2769989"/>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Great question with great opportunity</a:t>
            </a:r>
          </a:p>
          <a:p>
            <a:pPr marL="457200" indent="-457200">
              <a:buFont typeface="+mj-lt"/>
              <a:buAutoNum type="alphaUcPeriod"/>
            </a:pPr>
            <a:endParaRPr lang="en-US" sz="1000" b="1" u="sng" dirty="0" smtClean="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Takes courage to give such an answer</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Questions may provide opportunity</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Answers require knowing how to answer</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Know </a:t>
            </a:r>
            <a:r>
              <a:rPr lang="en-US" sz="2400" i="1" dirty="0" smtClean="0">
                <a:solidFill>
                  <a:srgbClr val="002060"/>
                </a:solidFill>
                <a:latin typeface="Avante" panose="020B0500000000000000" pitchFamily="34" charset="0"/>
                <a:cs typeface="Consolas" panose="020B0609020204030204" pitchFamily="49" charset="0"/>
              </a:rPr>
              <a:t>what</a:t>
            </a:r>
            <a:r>
              <a:rPr lang="en-US" sz="2400" i="1" dirty="0" smtClean="0">
                <a:latin typeface="Avante" panose="020B0500000000000000" pitchFamily="34" charset="0"/>
                <a:cs typeface="Consolas" panose="020B0609020204030204" pitchFamily="49" charset="0"/>
              </a:rPr>
              <a:t> to say (1 Pet. 3:15)</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Know </a:t>
            </a:r>
            <a:r>
              <a:rPr lang="en-US" sz="2400" i="1" dirty="0" smtClean="0">
                <a:solidFill>
                  <a:srgbClr val="002060"/>
                </a:solidFill>
                <a:latin typeface="Avante" panose="020B0500000000000000" pitchFamily="34" charset="0"/>
                <a:cs typeface="Consolas" panose="020B0609020204030204" pitchFamily="49" charset="0"/>
              </a:rPr>
              <a:t>how</a:t>
            </a:r>
            <a:r>
              <a:rPr lang="en-US" sz="2400" i="1" dirty="0" smtClean="0">
                <a:latin typeface="Avante" panose="020B0500000000000000" pitchFamily="34" charset="0"/>
                <a:cs typeface="Consolas" panose="020B0609020204030204" pitchFamily="49" charset="0"/>
              </a:rPr>
              <a:t> to say it (2 Tim. 2:2; cf. Matt. 10:19)</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503440407"/>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xEl>
                                              <p:pRg st="7" end="7"/>
                                            </p:txEl>
                                          </p:spTgt>
                                        </p:tgtEl>
                                        <p:attrNameLst>
                                          <p:attrName>style.visibility</p:attrName>
                                        </p:attrNameLst>
                                      </p:cBhvr>
                                      <p:to>
                                        <p:strVal val="visible"/>
                                      </p:to>
                                    </p:set>
                                    <p:anim calcmode="lin" valueType="num">
                                      <p:cBhvr>
                                        <p:cTn id="7" dur="1000" fill="hold"/>
                                        <p:tgtEl>
                                          <p:spTgt spid="7">
                                            <p:txEl>
                                              <p:pRg st="7" end="7"/>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7" end="7"/>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7"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xEl>
                                              <p:pRg st="8" end="8"/>
                                            </p:txEl>
                                          </p:spTgt>
                                        </p:tgtEl>
                                        <p:attrNameLst>
                                          <p:attrName>style.visibility</p:attrName>
                                        </p:attrNameLst>
                                      </p:cBhvr>
                                      <p:to>
                                        <p:strVal val="visible"/>
                                      </p:to>
                                    </p:set>
                                    <p:anim calcmode="lin" valueType="num">
                                      <p:cBhvr>
                                        <p:cTn id="14" dur="1000" fill="hold"/>
                                        <p:tgtEl>
                                          <p:spTgt spid="7">
                                            <p:txEl>
                                              <p:pRg st="8" end="8"/>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8" end="8"/>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smtClean="0">
                <a:solidFill>
                  <a:schemeClr val="tx1"/>
                </a:solidFill>
                <a:latin typeface="Segoe" pitchFamily="34" charset="0"/>
              </a:rPr>
              <a:t>Giving Answers to Opportune Questions (v. 7)</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endPar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4" name="TextBox 3"/>
          <p:cNvSpPr txBox="1"/>
          <p:nvPr/>
        </p:nvSpPr>
        <p:spPr>
          <a:xfrm>
            <a:off x="1447800" y="1600200"/>
            <a:ext cx="6248400" cy="646331"/>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Are You</a:t>
            </a:r>
            <a:endParaRPr lang="en-US" sz="3600" dirty="0">
              <a:latin typeface="Avante" panose="020B0500000000000000" pitchFamily="34" charset="0"/>
              <a:cs typeface="Consolas" panose="020B0609020204030204" pitchFamily="49" charset="0"/>
            </a:endParaRPr>
          </a:p>
        </p:txBody>
      </p:sp>
      <p:sp>
        <p:nvSpPr>
          <p:cNvPr id="8" name="TextBox 7"/>
          <p:cNvSpPr txBox="1"/>
          <p:nvPr/>
        </p:nvSpPr>
        <p:spPr>
          <a:xfrm>
            <a:off x="1447800" y="3773269"/>
            <a:ext cx="6248400" cy="1200329"/>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Giving Answers to Opportune Questions?</a:t>
            </a:r>
            <a:endParaRPr lang="en-US" sz="36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380822683"/>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endPar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smtClean="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smtClean="0">
                <a:solidFill>
                  <a:schemeClr val="tx1"/>
                </a:solidFill>
                <a:latin typeface="Segoe" pitchFamily="34" charset="0"/>
              </a:rPr>
              <a:t>Trusting in the One Way (v. 12)</a:t>
            </a:r>
          </a:p>
        </p:txBody>
      </p:sp>
    </p:spTree>
    <p:extLst>
      <p:ext uri="{BB962C8B-B14F-4D97-AF65-F5344CB8AC3E}">
        <p14:creationId xmlns:p14="http://schemas.microsoft.com/office/powerpoint/2010/main" val="397109086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2"/>
            </a:pPr>
            <a:r>
              <a:rPr lang="en-US" sz="2400" dirty="0" smtClean="0">
                <a:solidFill>
                  <a:schemeClr val="tx1"/>
                </a:solidFill>
                <a:latin typeface="Segoe" pitchFamily="34" charset="0"/>
              </a:rPr>
              <a:t>Trusting in the One Way (v. 12)</a:t>
            </a:r>
          </a:p>
        </p:txBody>
      </p:sp>
      <p:sp>
        <p:nvSpPr>
          <p:cNvPr id="4" name="TextBox 3"/>
          <p:cNvSpPr txBox="1"/>
          <p:nvPr/>
        </p:nvSpPr>
        <p:spPr>
          <a:xfrm>
            <a:off x="228600" y="1295400"/>
            <a:ext cx="8686800" cy="2677656"/>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No other way to be saved – but through Christ</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He is THE way (John 14:6)</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Any who are saved – will be saved His way</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Name = all a person is and all their attributes / authority</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Every tree not planted by Lord – rooted up (Matt. 15:13)</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44855729"/>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2"/>
            </a:pPr>
            <a:r>
              <a:rPr lang="en-US" sz="2400" dirty="0" smtClean="0">
                <a:solidFill>
                  <a:schemeClr val="tx1"/>
                </a:solidFill>
                <a:latin typeface="Segoe" pitchFamily="34" charset="0"/>
              </a:rPr>
              <a:t>Trusting in the One Way (v. 12)</a:t>
            </a:r>
          </a:p>
        </p:txBody>
      </p:sp>
      <p:sp>
        <p:nvSpPr>
          <p:cNvPr id="4" name="TextBox 3"/>
          <p:cNvSpPr txBox="1"/>
          <p:nvPr/>
        </p:nvSpPr>
        <p:spPr>
          <a:xfrm>
            <a:off x="228600" y="1295400"/>
            <a:ext cx="8686800" cy="3200876"/>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No other way to be saved – but through Christ</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Trusting the one way – takes courage:</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To state there is only one way (Eph. 4:4-6)</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To trust the one way – with all life and soul</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When world has no time for a religion that thinks they are right – teaches such a limited view</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To tell those who trust that they </a:t>
            </a:r>
            <a:r>
              <a:rPr lang="en-US" sz="2400" b="1" i="1" dirty="0" smtClean="0">
                <a:latin typeface="Avante" panose="020B0500000000000000" pitchFamily="34" charset="0"/>
                <a:cs typeface="Consolas" panose="020B0609020204030204" pitchFamily="49" charset="0"/>
              </a:rPr>
              <a:t>are</a:t>
            </a:r>
            <a:r>
              <a:rPr lang="en-US" sz="2400" i="1" dirty="0" smtClean="0">
                <a:latin typeface="Avante" panose="020B0500000000000000" pitchFamily="34" charset="0"/>
                <a:cs typeface="Consolas" panose="020B0609020204030204" pitchFamily="49" charset="0"/>
              </a:rPr>
              <a:t> saved – that need salvation</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793236847"/>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2"/>
            </a:pPr>
            <a:r>
              <a:rPr lang="en-US" sz="2400" dirty="0" smtClean="0">
                <a:solidFill>
                  <a:schemeClr val="tx1"/>
                </a:solidFill>
                <a:latin typeface="Segoe" pitchFamily="34" charset="0"/>
              </a:rPr>
              <a:t>Trusting in the One Way (v. 12)</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endPar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6" name="TextBox 5"/>
          <p:cNvSpPr txBox="1"/>
          <p:nvPr/>
        </p:nvSpPr>
        <p:spPr>
          <a:xfrm>
            <a:off x="1447800" y="1600200"/>
            <a:ext cx="6248400" cy="646331"/>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Are You</a:t>
            </a:r>
            <a:endParaRPr lang="en-US" sz="3600" dirty="0">
              <a:latin typeface="Avante" panose="020B0500000000000000" pitchFamily="34" charset="0"/>
              <a:cs typeface="Consolas" panose="020B0609020204030204" pitchFamily="49" charset="0"/>
            </a:endParaRPr>
          </a:p>
        </p:txBody>
      </p:sp>
      <p:sp>
        <p:nvSpPr>
          <p:cNvPr id="7" name="TextBox 6"/>
          <p:cNvSpPr txBox="1"/>
          <p:nvPr/>
        </p:nvSpPr>
        <p:spPr>
          <a:xfrm>
            <a:off x="1447800" y="3773269"/>
            <a:ext cx="6248400" cy="1200329"/>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Putting Your Trust in the One Way?</a:t>
            </a:r>
            <a:endParaRPr lang="en-US" sz="36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385490000"/>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endPar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smtClean="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smtClean="0">
                <a:solidFill>
                  <a:schemeClr val="accent1">
                    <a:lumMod val="75000"/>
                  </a:schemeClr>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smtClean="0">
                <a:solidFill>
                  <a:schemeClr val="tx1"/>
                </a:solidFill>
                <a:latin typeface="Segoe" pitchFamily="34" charset="0"/>
              </a:rPr>
              <a:t>Showing Evidence of the Influence of Jesus (v. 13)</a:t>
            </a:r>
          </a:p>
        </p:txBody>
      </p:sp>
    </p:spTree>
    <p:extLst>
      <p:ext uri="{BB962C8B-B14F-4D97-AF65-F5344CB8AC3E}">
        <p14:creationId xmlns:p14="http://schemas.microsoft.com/office/powerpoint/2010/main" val="3189808639"/>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3"/>
            </a:pPr>
            <a:r>
              <a:rPr lang="en-US" sz="2400" dirty="0" smtClean="0">
                <a:solidFill>
                  <a:schemeClr val="tx1"/>
                </a:solidFill>
                <a:latin typeface="Segoe" pitchFamily="34" charset="0"/>
              </a:rPr>
              <a:t>Showing Evidence of the Influence of Jesus (v. 13)</a:t>
            </a:r>
          </a:p>
        </p:txBody>
      </p:sp>
      <p:sp>
        <p:nvSpPr>
          <p:cNvPr id="4" name="TextBox 3"/>
          <p:cNvSpPr txBox="1"/>
          <p:nvPr/>
        </p:nvSpPr>
        <p:spPr>
          <a:xfrm>
            <a:off x="228600" y="1295400"/>
            <a:ext cx="8686800" cy="1938992"/>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What the people saw</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Boldness (confident – without fear or timidity)</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Uneducated – (unschooled NIV) - not formally trained</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Untrained – (ordinary NIV; common RSV) men</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3080967093"/>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3"/>
            </a:pPr>
            <a:r>
              <a:rPr lang="en-US" sz="2400" dirty="0" smtClean="0">
                <a:solidFill>
                  <a:schemeClr val="tx1"/>
                </a:solidFill>
                <a:latin typeface="Segoe" pitchFamily="34" charset="0"/>
              </a:rPr>
              <a:t>Showing Evidence of the Influence of Jesus (v. 13)</a:t>
            </a:r>
          </a:p>
        </p:txBody>
      </p:sp>
      <p:sp>
        <p:nvSpPr>
          <p:cNvPr id="4" name="TextBox 3"/>
          <p:cNvSpPr txBox="1"/>
          <p:nvPr/>
        </p:nvSpPr>
        <p:spPr>
          <a:xfrm>
            <a:off x="228600" y="1295400"/>
            <a:ext cx="8686800" cy="2462213"/>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What the people saw</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What they concluded</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These men had been with Jesus</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“realized </a:t>
            </a:r>
            <a:r>
              <a:rPr lang="en-US" sz="2400" i="1" dirty="0">
                <a:latin typeface="Avante" panose="020B0500000000000000" pitchFamily="34" charset="0"/>
                <a:cs typeface="Consolas" panose="020B0609020204030204" pitchFamily="49" charset="0"/>
              </a:rPr>
              <a:t>what being with Jesus had done for </a:t>
            </a:r>
            <a:r>
              <a:rPr lang="en-US" sz="2400" i="1" dirty="0" smtClean="0">
                <a:latin typeface="Avante" panose="020B0500000000000000" pitchFamily="34" charset="0"/>
                <a:cs typeface="Consolas" panose="020B0609020204030204" pitchFamily="49" charset="0"/>
              </a:rPr>
              <a:t>them!” (TLB)</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They had same boldness – same message</a:t>
            </a:r>
            <a:endParaRPr lang="en-US" sz="2400" i="1"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73963183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3"/>
            </a:pPr>
            <a:r>
              <a:rPr lang="en-US" sz="2400" dirty="0" smtClean="0">
                <a:solidFill>
                  <a:schemeClr val="tx1"/>
                </a:solidFill>
                <a:latin typeface="Segoe" pitchFamily="34" charset="0"/>
              </a:rPr>
              <a:t>Showing Evidence of the Influence of Jesus (v. 13)</a:t>
            </a:r>
          </a:p>
        </p:txBody>
      </p:sp>
      <p:sp>
        <p:nvSpPr>
          <p:cNvPr id="4" name="TextBox 3"/>
          <p:cNvSpPr txBox="1"/>
          <p:nvPr/>
        </p:nvSpPr>
        <p:spPr>
          <a:xfrm>
            <a:off x="228600" y="1295400"/>
            <a:ext cx="8686800" cy="2985433"/>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What the people saw</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What they concluded</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Takes courage to let the influence of Jesus show</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Priorities (Matt. 6:33)</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Treat others fairly (Matt. 7:12)</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Home roles (1 Pet. 3:1-7)</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Saying no to some things (1 Pet. 4:4)</a:t>
            </a:r>
            <a:endParaRPr lang="en-US" sz="2400" i="1"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647563088"/>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3"/>
            </a:pPr>
            <a:r>
              <a:rPr lang="en-US" sz="2400" dirty="0" smtClean="0">
                <a:solidFill>
                  <a:schemeClr val="tx1"/>
                </a:solidFill>
                <a:latin typeface="Segoe" pitchFamily="34" charset="0"/>
              </a:rPr>
              <a:t>Showing Evidence of the Influence of Jesus (v. 13)</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endPar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6" name="TextBox 5"/>
          <p:cNvSpPr txBox="1"/>
          <p:nvPr/>
        </p:nvSpPr>
        <p:spPr>
          <a:xfrm>
            <a:off x="1447800" y="1600200"/>
            <a:ext cx="6248400" cy="646331"/>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Are You</a:t>
            </a:r>
            <a:endParaRPr lang="en-US" sz="3600" dirty="0">
              <a:latin typeface="Avante" panose="020B0500000000000000" pitchFamily="34" charset="0"/>
              <a:cs typeface="Consolas" panose="020B0609020204030204" pitchFamily="49" charset="0"/>
            </a:endParaRPr>
          </a:p>
        </p:txBody>
      </p:sp>
      <p:sp>
        <p:nvSpPr>
          <p:cNvPr id="7" name="TextBox 6"/>
          <p:cNvSpPr txBox="1"/>
          <p:nvPr/>
        </p:nvSpPr>
        <p:spPr>
          <a:xfrm>
            <a:off x="1447800" y="3773269"/>
            <a:ext cx="6248400" cy="1200329"/>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Showing Others That You</a:t>
            </a:r>
          </a:p>
          <a:p>
            <a:pPr algn="ctr"/>
            <a:r>
              <a:rPr lang="en-US" sz="3600" dirty="0" smtClean="0">
                <a:latin typeface="Avante" panose="020B0500000000000000" pitchFamily="34" charset="0"/>
                <a:cs typeface="Consolas" panose="020B0609020204030204" pitchFamily="49" charset="0"/>
              </a:rPr>
              <a:t>Have Been With Jesus?</a:t>
            </a:r>
            <a:endParaRPr lang="en-US" sz="36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402554715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endPar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smtClean="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smtClean="0">
                <a:solidFill>
                  <a:schemeClr val="accent1">
                    <a:lumMod val="75000"/>
                  </a:schemeClr>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smtClean="0">
                <a:solidFill>
                  <a:schemeClr val="accent1">
                    <a:lumMod val="75000"/>
                  </a:schemeClr>
                </a:solidFill>
                <a:latin typeface="Segoe" pitchFamily="34" charset="0"/>
              </a:rPr>
              <a:t>Showing Evidence of the Influence of Jesus (v. 13)</a:t>
            </a:r>
          </a:p>
        </p:txBody>
      </p:sp>
      <p:sp>
        <p:nvSpPr>
          <p:cNvPr id="14" name="Round Diagonal Corner Rectangle 13"/>
          <p:cNvSpPr/>
          <p:nvPr/>
        </p:nvSpPr>
        <p:spPr bwMode="auto">
          <a:xfrm>
            <a:off x="457200" y="4343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4"/>
            </a:pPr>
            <a:r>
              <a:rPr lang="en-US" sz="2400" dirty="0" smtClean="0">
                <a:solidFill>
                  <a:schemeClr val="tx1"/>
                </a:solidFill>
                <a:latin typeface="Segoe" pitchFamily="34" charset="0"/>
              </a:rPr>
              <a:t>Having Unstoppable Determination (v. 20)</a:t>
            </a:r>
          </a:p>
        </p:txBody>
      </p:sp>
    </p:spTree>
    <p:extLst>
      <p:ext uri="{BB962C8B-B14F-4D97-AF65-F5344CB8AC3E}">
        <p14:creationId xmlns:p14="http://schemas.microsoft.com/office/powerpoint/2010/main" val="2596200359"/>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4"/>
            </a:pPr>
            <a:r>
              <a:rPr lang="en-US" sz="2400" dirty="0" smtClean="0">
                <a:solidFill>
                  <a:schemeClr val="tx1"/>
                </a:solidFill>
                <a:latin typeface="Segoe" pitchFamily="34" charset="0"/>
              </a:rPr>
              <a:t>Having Unstoppable Determination (v. 20)</a:t>
            </a:r>
          </a:p>
        </p:txBody>
      </p:sp>
      <p:sp>
        <p:nvSpPr>
          <p:cNvPr id="4" name="TextBox 3"/>
          <p:cNvSpPr txBox="1"/>
          <p:nvPr/>
        </p:nvSpPr>
        <p:spPr>
          <a:xfrm>
            <a:off x="228600" y="1295400"/>
            <a:ext cx="8686800" cy="2308324"/>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Given an ultimatum</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Obey the Sanhedrin - Don’t teach any more</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Don’t obey God!</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Forbade them to speak in the name of Jesus</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Apostles appealed to the conscience of rulers – as to whose authority should obey (v. 19)</a:t>
            </a:r>
            <a:endParaRPr lang="en-US" sz="2400" i="1"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530029118"/>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4"/>
            </a:pPr>
            <a:r>
              <a:rPr lang="en-US" sz="2400" dirty="0" smtClean="0">
                <a:solidFill>
                  <a:schemeClr val="tx1"/>
                </a:solidFill>
                <a:latin typeface="Segoe" pitchFamily="34" charset="0"/>
              </a:rPr>
              <a:t>Having Unstoppable Determination (v. 20)</a:t>
            </a:r>
          </a:p>
        </p:txBody>
      </p:sp>
      <p:sp>
        <p:nvSpPr>
          <p:cNvPr id="4" name="TextBox 3"/>
          <p:cNvSpPr txBox="1"/>
          <p:nvPr/>
        </p:nvSpPr>
        <p:spPr>
          <a:xfrm>
            <a:off x="228600" y="1295400"/>
            <a:ext cx="8686800" cy="3200876"/>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Given an ultimatum</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Determined to speak – could not be stopped</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Absolutely convinced the message was true!</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Felt compelled to do right – no matter what</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Tell the truth – even if it is opposed</a:t>
            </a:r>
          </a:p>
          <a:p>
            <a:pPr marL="1371600" lvl="2" indent="-457200">
              <a:buFont typeface="+mj-lt"/>
              <a:buAutoNum type="alphaLcPeriod"/>
            </a:pPr>
            <a:r>
              <a:rPr lang="en-US" sz="2400" dirty="0" smtClean="0">
                <a:latin typeface="Avante" panose="020B0500000000000000" pitchFamily="34" charset="0"/>
                <a:cs typeface="Consolas" panose="020B0609020204030204" pitchFamily="49" charset="0"/>
              </a:rPr>
              <a:t>Tell whole counsel (Acts 20:26-27)</a:t>
            </a:r>
          </a:p>
          <a:p>
            <a:pPr marL="1371600" lvl="2" indent="-457200">
              <a:buFont typeface="+mj-lt"/>
              <a:buAutoNum type="alphaLcPeriod"/>
            </a:pPr>
            <a:r>
              <a:rPr lang="en-US" sz="2400" dirty="0" smtClean="0">
                <a:latin typeface="Avante" panose="020B0500000000000000" pitchFamily="34" charset="0"/>
                <a:cs typeface="Consolas" panose="020B0609020204030204" pitchFamily="49" charset="0"/>
              </a:rPr>
              <a:t>Whether they will listen or not (Ezek. 3:17-19; 2 Tim. 4:2-5)</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3587847397"/>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p:cTn id="35"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4"/>
            </a:pPr>
            <a:r>
              <a:rPr lang="en-US" sz="2400" dirty="0" smtClean="0">
                <a:solidFill>
                  <a:schemeClr val="tx1"/>
                </a:solidFill>
                <a:latin typeface="Segoe" pitchFamily="34" charset="0"/>
              </a:rPr>
              <a:t>Having Unstoppable Determination (v. 20)</a:t>
            </a:r>
          </a:p>
        </p:txBody>
      </p:sp>
      <p:sp>
        <p:nvSpPr>
          <p:cNvPr id="4" name="TextBox 3"/>
          <p:cNvSpPr txBox="1"/>
          <p:nvPr/>
        </p:nvSpPr>
        <p:spPr>
          <a:xfrm>
            <a:off x="228600" y="1295400"/>
            <a:ext cx="8686800" cy="4093428"/>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Given an ultimatum</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Determined to speak – could not be stopped</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Determine to do right – live for God – cannot be stopped</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Virtue – Moral courage (2 Pet. 1:5)</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Paul could not be stopped (Acts 14:19-21)</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Need the attitude: No one is going to stop me from doing what is right!</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When can be easily stopped (by family or other plans) – not courageous</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287665249"/>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4"/>
            </a:pPr>
            <a:r>
              <a:rPr lang="en-US" sz="2400" dirty="0" smtClean="0">
                <a:solidFill>
                  <a:schemeClr val="tx1"/>
                </a:solidFill>
                <a:latin typeface="Segoe" pitchFamily="34" charset="0"/>
              </a:rPr>
              <a:t>Having Unstoppable Determination (v. 20)</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endPar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6" name="TextBox 5"/>
          <p:cNvSpPr txBox="1"/>
          <p:nvPr/>
        </p:nvSpPr>
        <p:spPr>
          <a:xfrm>
            <a:off x="1447800" y="1600200"/>
            <a:ext cx="6248400" cy="646331"/>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Are You</a:t>
            </a:r>
            <a:endParaRPr lang="en-US" sz="3600" dirty="0">
              <a:latin typeface="Avante" panose="020B0500000000000000" pitchFamily="34" charset="0"/>
              <a:cs typeface="Consolas" panose="020B0609020204030204" pitchFamily="49" charset="0"/>
            </a:endParaRPr>
          </a:p>
        </p:txBody>
      </p:sp>
      <p:sp>
        <p:nvSpPr>
          <p:cNvPr id="7" name="TextBox 6"/>
          <p:cNvSpPr txBox="1"/>
          <p:nvPr/>
        </p:nvSpPr>
        <p:spPr>
          <a:xfrm>
            <a:off x="1447800" y="3773269"/>
            <a:ext cx="6248400" cy="1200329"/>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Have a determination that cannot be stopped?</a:t>
            </a:r>
            <a:endParaRPr lang="en-US" sz="36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87471551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endPar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smtClean="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smtClean="0">
                <a:solidFill>
                  <a:schemeClr val="accent1">
                    <a:lumMod val="75000"/>
                  </a:schemeClr>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smtClean="0">
                <a:solidFill>
                  <a:schemeClr val="accent1">
                    <a:lumMod val="75000"/>
                  </a:schemeClr>
                </a:solidFill>
                <a:latin typeface="Segoe" pitchFamily="34" charset="0"/>
              </a:rPr>
              <a:t>Showing Evidence of the Influence of Jesus (v. 13)</a:t>
            </a:r>
          </a:p>
        </p:txBody>
      </p:sp>
      <p:sp>
        <p:nvSpPr>
          <p:cNvPr id="14" name="Round Diagonal Corner Rectangle 13"/>
          <p:cNvSpPr/>
          <p:nvPr/>
        </p:nvSpPr>
        <p:spPr bwMode="auto">
          <a:xfrm>
            <a:off x="457200" y="4343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4"/>
            </a:pPr>
            <a:r>
              <a:rPr lang="en-US" sz="2400" dirty="0" smtClean="0">
                <a:solidFill>
                  <a:schemeClr val="accent1">
                    <a:lumMod val="75000"/>
                  </a:schemeClr>
                </a:solidFill>
                <a:latin typeface="Segoe" pitchFamily="34" charset="0"/>
              </a:rPr>
              <a:t>Having Unstoppable Determination (v. 20)</a:t>
            </a:r>
          </a:p>
        </p:txBody>
      </p:sp>
      <p:sp>
        <p:nvSpPr>
          <p:cNvPr id="15" name="Round Diagonal Corner Rectangle 14"/>
          <p:cNvSpPr/>
          <p:nvPr/>
        </p:nvSpPr>
        <p:spPr bwMode="auto">
          <a:xfrm>
            <a:off x="457200" y="5105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5"/>
            </a:pPr>
            <a:r>
              <a:rPr lang="en-US" sz="2400" dirty="0" smtClean="0">
                <a:solidFill>
                  <a:schemeClr val="tx1"/>
                </a:solidFill>
                <a:latin typeface="Segoe" pitchFamily="34" charset="0"/>
              </a:rPr>
              <a:t>Praying in Earnest (vv. 24-30)</a:t>
            </a:r>
          </a:p>
        </p:txBody>
      </p:sp>
    </p:spTree>
    <p:extLst>
      <p:ext uri="{BB962C8B-B14F-4D97-AF65-F5344CB8AC3E}">
        <p14:creationId xmlns:p14="http://schemas.microsoft.com/office/powerpoint/2010/main" val="1802272173"/>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28600" y="762000"/>
            <a:ext cx="8763000" cy="6001643"/>
          </a:xfrm>
          <a:prstGeom prst="rect">
            <a:avLst/>
          </a:prstGeom>
          <a:noFill/>
        </p:spPr>
        <p:txBody>
          <a:bodyPr wrap="square" rtlCol="0">
            <a:spAutoFit/>
          </a:bodyPr>
          <a:lstStyle/>
          <a:p>
            <a:r>
              <a:rPr lang="en-US" sz="2400" b="1" dirty="0" smtClean="0">
                <a:latin typeface="Arial Narrow" panose="020B0606020202030204" pitchFamily="34" charset="0"/>
              </a:rPr>
              <a:t>24</a:t>
            </a:r>
            <a:r>
              <a:rPr lang="en-US" sz="2400" dirty="0" smtClean="0">
                <a:latin typeface="Arial Narrow" panose="020B0606020202030204" pitchFamily="34" charset="0"/>
              </a:rPr>
              <a:t> </a:t>
            </a:r>
            <a:r>
              <a:rPr lang="en-US" sz="2400" dirty="0">
                <a:latin typeface="Arial Narrow" panose="020B0606020202030204" pitchFamily="34" charset="0"/>
              </a:rPr>
              <a:t>So when they heard that, they raised their voice to God with one accord and said: "Lord, You are God, who made heaven and earth and the sea, and all that is in them, </a:t>
            </a:r>
          </a:p>
          <a:p>
            <a:r>
              <a:rPr lang="en-US" sz="2400" b="1" dirty="0">
                <a:latin typeface="Arial Narrow" panose="020B0606020202030204" pitchFamily="34" charset="0"/>
              </a:rPr>
              <a:t>25</a:t>
            </a:r>
            <a:r>
              <a:rPr lang="en-US" sz="2400" dirty="0">
                <a:latin typeface="Arial Narrow" panose="020B0606020202030204" pitchFamily="34" charset="0"/>
              </a:rPr>
              <a:t> who by the mouth of Your servant David have said: 'Why did the nations rage, And the people plot vain things?  </a:t>
            </a:r>
          </a:p>
          <a:p>
            <a:r>
              <a:rPr lang="en-US" sz="2400" b="1" dirty="0">
                <a:latin typeface="Arial Narrow" panose="020B0606020202030204" pitchFamily="34" charset="0"/>
              </a:rPr>
              <a:t>26</a:t>
            </a:r>
            <a:r>
              <a:rPr lang="en-US" sz="2400" dirty="0">
                <a:latin typeface="Arial Narrow" panose="020B0606020202030204" pitchFamily="34" charset="0"/>
              </a:rPr>
              <a:t> The kings of the earth took their stand, And the rulers were gathered together Against the LORD and against His Christ.'  </a:t>
            </a:r>
          </a:p>
          <a:p>
            <a:r>
              <a:rPr lang="en-US" sz="2400" b="1" dirty="0">
                <a:latin typeface="Arial Narrow" panose="020B0606020202030204" pitchFamily="34" charset="0"/>
              </a:rPr>
              <a:t>27</a:t>
            </a:r>
            <a:r>
              <a:rPr lang="en-US" sz="2400" dirty="0">
                <a:latin typeface="Arial Narrow" panose="020B0606020202030204" pitchFamily="34" charset="0"/>
              </a:rPr>
              <a:t> "For truly against Your holy Servant Jesus, whom You anointed, both Herod and Pontius Pilate, with the Gentiles and the people of Israel, were gathered together </a:t>
            </a:r>
          </a:p>
          <a:p>
            <a:r>
              <a:rPr lang="en-US" sz="2400" b="1" dirty="0">
                <a:latin typeface="Arial Narrow" panose="020B0606020202030204" pitchFamily="34" charset="0"/>
              </a:rPr>
              <a:t>28</a:t>
            </a:r>
            <a:r>
              <a:rPr lang="en-US" sz="2400" dirty="0">
                <a:latin typeface="Arial Narrow" panose="020B0606020202030204" pitchFamily="34" charset="0"/>
              </a:rPr>
              <a:t> to do whatever Your hand and Your purpose determined before to be done. </a:t>
            </a:r>
          </a:p>
          <a:p>
            <a:r>
              <a:rPr lang="en-US" sz="2400" b="1" dirty="0">
                <a:latin typeface="Arial Narrow" panose="020B0606020202030204" pitchFamily="34" charset="0"/>
              </a:rPr>
              <a:t>29</a:t>
            </a:r>
            <a:r>
              <a:rPr lang="en-US" sz="2400" dirty="0">
                <a:latin typeface="Arial Narrow" panose="020B0606020202030204" pitchFamily="34" charset="0"/>
              </a:rPr>
              <a:t> Now, Lord, look on their threats, and grant to Your servants that with all boldness they may speak Your word, </a:t>
            </a:r>
          </a:p>
          <a:p>
            <a:r>
              <a:rPr lang="en-US" sz="2400" b="1" dirty="0">
                <a:latin typeface="Arial Narrow" panose="020B0606020202030204" pitchFamily="34" charset="0"/>
              </a:rPr>
              <a:t>30</a:t>
            </a:r>
            <a:r>
              <a:rPr lang="en-US" sz="2400" dirty="0">
                <a:latin typeface="Arial Narrow" panose="020B0606020202030204" pitchFamily="34" charset="0"/>
              </a:rPr>
              <a:t> by stretching out Your hand to heal, and that signs and wonders may be done through the name of Your holy Servant Jesus." </a:t>
            </a:r>
          </a:p>
        </p:txBody>
      </p:sp>
      <p:sp>
        <p:nvSpPr>
          <p:cNvPr id="4" name="TextBox 3"/>
          <p:cNvSpPr txBox="1"/>
          <p:nvPr/>
        </p:nvSpPr>
        <p:spPr>
          <a:xfrm>
            <a:off x="1295400" y="0"/>
            <a:ext cx="6400800" cy="646331"/>
          </a:xfrm>
          <a:prstGeom prst="rect">
            <a:avLst/>
          </a:prstGeom>
          <a:noFill/>
        </p:spPr>
        <p:txBody>
          <a:bodyPr wrap="square" rtlCol="0">
            <a:spAutoFit/>
          </a:bodyPr>
          <a:lstStyle/>
          <a:p>
            <a:pPr algn="ctr"/>
            <a:r>
              <a:rPr lang="en-US" sz="3600" dirty="0" smtClean="0">
                <a:solidFill>
                  <a:schemeClr val="bg1"/>
                </a:solidFill>
                <a:effectLst>
                  <a:outerShdw blurRad="38100" dist="38100" dir="2700000" algn="tl">
                    <a:srgbClr val="000000">
                      <a:alpha val="43137"/>
                    </a:srgbClr>
                  </a:outerShdw>
                </a:effectLst>
              </a:rPr>
              <a:t>Their Prayer</a:t>
            </a: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5285928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5"/>
            </a:pPr>
            <a:r>
              <a:rPr lang="en-US" sz="2400" dirty="0" smtClean="0">
                <a:solidFill>
                  <a:schemeClr val="tx1"/>
                </a:solidFill>
                <a:latin typeface="Segoe" pitchFamily="34" charset="0"/>
              </a:rPr>
              <a:t>Praying in Earnest (vv. 24-30)</a:t>
            </a:r>
          </a:p>
        </p:txBody>
      </p:sp>
      <p:sp>
        <p:nvSpPr>
          <p:cNvPr id="5" name="TextBox 4"/>
          <p:cNvSpPr txBox="1"/>
          <p:nvPr/>
        </p:nvSpPr>
        <p:spPr>
          <a:xfrm>
            <a:off x="228600" y="1295400"/>
            <a:ext cx="8686800" cy="2936894"/>
          </a:xfrm>
          <a:prstGeom prst="rect">
            <a:avLst/>
          </a:prstGeom>
          <a:noFill/>
        </p:spPr>
        <p:txBody>
          <a:bodyPr wrap="square" rtlCol="0">
            <a:spAutoFit/>
          </a:bodyPr>
          <a:lstStyle/>
          <a:p>
            <a:pPr marL="457200" indent="-457200">
              <a:lnSpc>
                <a:spcPct val="200000"/>
              </a:lnSpc>
              <a:buFont typeface="+mj-lt"/>
              <a:buAutoNum type="alphaUcPeriod"/>
            </a:pPr>
            <a:r>
              <a:rPr lang="en-US" sz="2400" b="1" u="sng" dirty="0" smtClean="0">
                <a:latin typeface="Avante" panose="020B0500000000000000" pitchFamily="34" charset="0"/>
                <a:cs typeface="Consolas" panose="020B0609020204030204" pitchFamily="49" charset="0"/>
              </a:rPr>
              <a:t>Praise</a:t>
            </a:r>
            <a:r>
              <a:rPr lang="en-US" sz="2400" b="1" dirty="0" smtClean="0">
                <a:latin typeface="Avante" panose="020B0500000000000000" pitchFamily="34" charset="0"/>
                <a:cs typeface="Consolas" panose="020B0609020204030204" pitchFamily="49" charset="0"/>
              </a:rPr>
              <a:t> (v. 24)</a:t>
            </a:r>
            <a:endParaRPr lang="en-US" sz="1000" b="1" dirty="0">
              <a:latin typeface="Avante" panose="020B0500000000000000" pitchFamily="34" charset="0"/>
              <a:cs typeface="Consolas" panose="020B0609020204030204" pitchFamily="49" charset="0"/>
            </a:endParaRPr>
          </a:p>
          <a:p>
            <a:pPr marL="457200" indent="-457200">
              <a:lnSpc>
                <a:spcPct val="200000"/>
              </a:lnSpc>
              <a:buFont typeface="+mj-lt"/>
              <a:buAutoNum type="alphaUcPeriod"/>
            </a:pPr>
            <a:r>
              <a:rPr lang="en-US" sz="2400" b="1" u="sng" dirty="0" smtClean="0">
                <a:latin typeface="Avante" panose="020B0500000000000000" pitchFamily="34" charset="0"/>
                <a:cs typeface="Consolas" panose="020B0609020204030204" pitchFamily="49" charset="0"/>
              </a:rPr>
              <a:t>Recognized God is in control</a:t>
            </a:r>
            <a:r>
              <a:rPr lang="en-US" sz="2400" b="1" dirty="0" smtClean="0">
                <a:latin typeface="Avante" panose="020B0500000000000000" pitchFamily="34" charset="0"/>
                <a:cs typeface="Consolas" panose="020B0609020204030204" pitchFamily="49" charset="0"/>
              </a:rPr>
              <a:t> (v. 24)</a:t>
            </a:r>
            <a:endParaRPr lang="en-US" sz="1000" b="1" dirty="0">
              <a:latin typeface="Avante" panose="020B0500000000000000" pitchFamily="34" charset="0"/>
              <a:cs typeface="Consolas" panose="020B0609020204030204" pitchFamily="49" charset="0"/>
            </a:endParaRPr>
          </a:p>
          <a:p>
            <a:pPr marL="457200" indent="-457200">
              <a:lnSpc>
                <a:spcPct val="200000"/>
              </a:lnSpc>
              <a:buFont typeface="+mj-lt"/>
              <a:buAutoNum type="alphaUcPeriod"/>
            </a:pPr>
            <a:r>
              <a:rPr lang="en-US" sz="2400" b="1" u="sng" dirty="0" smtClean="0">
                <a:latin typeface="Avante" panose="020B0500000000000000" pitchFamily="34" charset="0"/>
                <a:cs typeface="Consolas" panose="020B0609020204030204" pitchFamily="49" charset="0"/>
              </a:rPr>
              <a:t>Problem at hand</a:t>
            </a:r>
            <a:r>
              <a:rPr lang="en-US" sz="2400" b="1" dirty="0" smtClean="0">
                <a:latin typeface="Avante" panose="020B0500000000000000" pitchFamily="34" charset="0"/>
                <a:cs typeface="Consolas" panose="020B0609020204030204" pitchFamily="49" charset="0"/>
              </a:rPr>
              <a:t> (vv. 25-28)</a:t>
            </a:r>
            <a:endParaRPr lang="en-US" sz="1000" b="1" dirty="0">
              <a:latin typeface="Avante" panose="020B0500000000000000" pitchFamily="34" charset="0"/>
              <a:cs typeface="Consolas" panose="020B0609020204030204" pitchFamily="49" charset="0"/>
            </a:endParaRPr>
          </a:p>
          <a:p>
            <a:pPr marL="457200" indent="-457200">
              <a:lnSpc>
                <a:spcPct val="200000"/>
              </a:lnSpc>
              <a:buFont typeface="+mj-lt"/>
              <a:buAutoNum type="alphaUcPeriod"/>
            </a:pPr>
            <a:r>
              <a:rPr lang="en-US" sz="2400" b="1" u="sng" dirty="0" smtClean="0">
                <a:latin typeface="Avante" panose="020B0500000000000000" pitchFamily="34" charset="0"/>
                <a:cs typeface="Consolas" panose="020B0609020204030204" pitchFamily="49" charset="0"/>
              </a:rPr>
              <a:t>For boldness</a:t>
            </a:r>
            <a:r>
              <a:rPr lang="en-US" sz="2400" b="1" dirty="0" smtClean="0">
                <a:latin typeface="Avante" panose="020B0500000000000000" pitchFamily="34" charset="0"/>
                <a:cs typeface="Consolas" panose="020B0609020204030204" pitchFamily="49" charset="0"/>
              </a:rPr>
              <a:t> (vv. 29-30)</a:t>
            </a:r>
          </a:p>
        </p:txBody>
      </p:sp>
    </p:spTree>
    <p:extLst>
      <p:ext uri="{BB962C8B-B14F-4D97-AF65-F5344CB8AC3E}">
        <p14:creationId xmlns:p14="http://schemas.microsoft.com/office/powerpoint/2010/main" val="1180540577"/>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5"/>
            </a:pPr>
            <a:r>
              <a:rPr lang="en-US" sz="2400" dirty="0" smtClean="0">
                <a:solidFill>
                  <a:schemeClr val="tx1"/>
                </a:solidFill>
                <a:latin typeface="Segoe" pitchFamily="34" charset="0"/>
              </a:rPr>
              <a:t>Praying in Earnest (vv. 24-30)</a:t>
            </a:r>
          </a:p>
        </p:txBody>
      </p:sp>
      <p:sp>
        <p:nvSpPr>
          <p:cNvPr id="6" name="Rectangle 5"/>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endPar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7" name="TextBox 6"/>
          <p:cNvSpPr txBox="1"/>
          <p:nvPr/>
        </p:nvSpPr>
        <p:spPr>
          <a:xfrm>
            <a:off x="1447800" y="1600200"/>
            <a:ext cx="6248400" cy="646331"/>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Are You</a:t>
            </a:r>
            <a:endParaRPr lang="en-US" sz="3600" dirty="0">
              <a:latin typeface="Avante" panose="020B0500000000000000" pitchFamily="34" charset="0"/>
              <a:cs typeface="Consolas" panose="020B0609020204030204" pitchFamily="49" charset="0"/>
            </a:endParaRPr>
          </a:p>
        </p:txBody>
      </p:sp>
      <p:sp>
        <p:nvSpPr>
          <p:cNvPr id="8" name="TextBox 7"/>
          <p:cNvSpPr txBox="1"/>
          <p:nvPr/>
        </p:nvSpPr>
        <p:spPr>
          <a:xfrm>
            <a:off x="1447800" y="3773269"/>
            <a:ext cx="6248400" cy="646331"/>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Praying Earnestly?</a:t>
            </a:r>
            <a:endParaRPr lang="en-US" sz="36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387367705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endPar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smtClean="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smtClean="0">
                <a:solidFill>
                  <a:schemeClr val="accent1">
                    <a:lumMod val="75000"/>
                  </a:schemeClr>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smtClean="0">
                <a:solidFill>
                  <a:schemeClr val="accent1">
                    <a:lumMod val="75000"/>
                  </a:schemeClr>
                </a:solidFill>
                <a:latin typeface="Segoe" pitchFamily="34" charset="0"/>
              </a:rPr>
              <a:t>Showing Evidence of the Influence of Jesus (v. 13)</a:t>
            </a:r>
          </a:p>
        </p:txBody>
      </p:sp>
      <p:sp>
        <p:nvSpPr>
          <p:cNvPr id="14" name="Round Diagonal Corner Rectangle 13"/>
          <p:cNvSpPr/>
          <p:nvPr/>
        </p:nvSpPr>
        <p:spPr bwMode="auto">
          <a:xfrm>
            <a:off x="457200" y="4343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4"/>
            </a:pPr>
            <a:r>
              <a:rPr lang="en-US" sz="2400" dirty="0" smtClean="0">
                <a:solidFill>
                  <a:schemeClr val="accent1">
                    <a:lumMod val="75000"/>
                  </a:schemeClr>
                </a:solidFill>
                <a:latin typeface="Segoe" pitchFamily="34" charset="0"/>
              </a:rPr>
              <a:t>Having Unstoppable Determination (v. 20)</a:t>
            </a:r>
          </a:p>
        </p:txBody>
      </p:sp>
      <p:sp>
        <p:nvSpPr>
          <p:cNvPr id="15" name="Round Diagonal Corner Rectangle 14"/>
          <p:cNvSpPr/>
          <p:nvPr/>
        </p:nvSpPr>
        <p:spPr bwMode="auto">
          <a:xfrm>
            <a:off x="457200" y="5105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5"/>
            </a:pPr>
            <a:r>
              <a:rPr lang="en-US" sz="2400" dirty="0" smtClean="0">
                <a:solidFill>
                  <a:schemeClr val="accent1">
                    <a:lumMod val="75000"/>
                  </a:schemeClr>
                </a:solidFill>
                <a:latin typeface="Segoe" pitchFamily="34" charset="0"/>
              </a:rPr>
              <a:t>Praying in Earnest (vv. 24-30)</a:t>
            </a:r>
          </a:p>
        </p:txBody>
      </p:sp>
      <p:sp>
        <p:nvSpPr>
          <p:cNvPr id="16" name="Round Diagonal Corner Rectangle 15"/>
          <p:cNvSpPr/>
          <p:nvPr/>
        </p:nvSpPr>
        <p:spPr bwMode="auto">
          <a:xfrm>
            <a:off x="457200" y="586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6"/>
            </a:pPr>
            <a:r>
              <a:rPr lang="en-US" sz="2400" dirty="0" smtClean="0">
                <a:solidFill>
                  <a:schemeClr val="tx1"/>
                </a:solidFill>
                <a:latin typeface="Segoe" pitchFamily="34" charset="0"/>
              </a:rPr>
              <a:t>Being an Encouragement (v. 36)</a:t>
            </a:r>
          </a:p>
        </p:txBody>
      </p:sp>
    </p:spTree>
    <p:extLst>
      <p:ext uri="{BB962C8B-B14F-4D97-AF65-F5344CB8AC3E}">
        <p14:creationId xmlns:p14="http://schemas.microsoft.com/office/powerpoint/2010/main" val="9486203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6"/>
            </a:pPr>
            <a:r>
              <a:rPr lang="en-US" sz="2400" dirty="0" smtClean="0">
                <a:solidFill>
                  <a:schemeClr val="tx1"/>
                </a:solidFill>
                <a:latin typeface="Segoe" pitchFamily="34" charset="0"/>
              </a:rPr>
              <a:t>Being an Encouragement (v. 36)</a:t>
            </a:r>
          </a:p>
        </p:txBody>
      </p:sp>
      <p:sp>
        <p:nvSpPr>
          <p:cNvPr id="4" name="TextBox 3"/>
          <p:cNvSpPr txBox="1"/>
          <p:nvPr/>
        </p:nvSpPr>
        <p:spPr>
          <a:xfrm>
            <a:off x="228600" y="1295400"/>
            <a:ext cx="8686800" cy="1569660"/>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Such an encouragement – named Barnabas</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Barnabas means “son of encouragement”</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When one possessed so much of a quality – often called the “son of” that quality (i.e. Eph. 2:2)</a:t>
            </a:r>
            <a:endParaRPr lang="en-US" sz="2400" i="1"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42698544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6"/>
            </a:pPr>
            <a:r>
              <a:rPr lang="en-US" sz="2400" dirty="0" smtClean="0">
                <a:solidFill>
                  <a:schemeClr val="tx1"/>
                </a:solidFill>
                <a:latin typeface="Segoe" pitchFamily="34" charset="0"/>
              </a:rPr>
              <a:t>Being an Encouragement (v. 36)</a:t>
            </a:r>
          </a:p>
        </p:txBody>
      </p:sp>
      <p:sp>
        <p:nvSpPr>
          <p:cNvPr id="4" name="TextBox 3"/>
          <p:cNvSpPr txBox="1"/>
          <p:nvPr/>
        </p:nvSpPr>
        <p:spPr>
          <a:xfrm>
            <a:off x="228600" y="1295400"/>
            <a:ext cx="8686800" cy="2831544"/>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Such an encouragement – named Barnabas</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Barnabas was encouraging to others</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Vouched for Paul (Acts 9:26-28)</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Strengthened the church at Antioch (Acts 11:22-24)</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Traveled &amp; helped Paul (Acts 13-14)</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Didn’t give up – but saw potential (Acts 15)</a:t>
            </a:r>
            <a:endParaRPr lang="en-US" sz="2400" i="1"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16573660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6"/>
            </a:pPr>
            <a:r>
              <a:rPr lang="en-US" sz="2400" dirty="0" smtClean="0">
                <a:solidFill>
                  <a:schemeClr val="tx1"/>
                </a:solidFill>
                <a:latin typeface="Segoe" pitchFamily="34" charset="0"/>
              </a:rPr>
              <a:t>Being an Encouragement (v. 36)</a:t>
            </a:r>
          </a:p>
        </p:txBody>
      </p:sp>
      <p:sp>
        <p:nvSpPr>
          <p:cNvPr id="4" name="TextBox 3"/>
          <p:cNvSpPr txBox="1"/>
          <p:nvPr/>
        </p:nvSpPr>
        <p:spPr>
          <a:xfrm>
            <a:off x="228600" y="1295400"/>
            <a:ext cx="8686800" cy="2985433"/>
          </a:xfrm>
          <a:prstGeom prst="rect">
            <a:avLst/>
          </a:prstGeom>
          <a:noFill/>
        </p:spPr>
        <p:txBody>
          <a:bodyPr wrap="square" rtlCol="0">
            <a:spAutoFit/>
          </a:bodyPr>
          <a:lstStyle/>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Such an encouragement – named Barnabas</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Barnabas was encouraging to others</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smtClean="0">
                <a:latin typeface="Avante" panose="020B0500000000000000" pitchFamily="34" charset="0"/>
                <a:cs typeface="Consolas" panose="020B0609020204030204" pitchFamily="49" charset="0"/>
              </a:rPr>
              <a:t>You can encourage</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With word of God (1 Thess. 4:18)</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With your presence &amp; faithfulness (Heb. 10:24)</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With commendation (Phil. 2:19-20)</a:t>
            </a:r>
          </a:p>
          <a:p>
            <a:pPr marL="914400" lvl="1" indent="-457200">
              <a:buFont typeface="+mj-lt"/>
              <a:buAutoNum type="arabicPeriod"/>
            </a:pPr>
            <a:r>
              <a:rPr lang="en-US" sz="2400" i="1" dirty="0" smtClean="0">
                <a:latin typeface="Avante" panose="020B0500000000000000" pitchFamily="34" charset="0"/>
                <a:cs typeface="Consolas" panose="020B0609020204030204" pitchFamily="49" charset="0"/>
              </a:rPr>
              <a:t>With confidence (Heb. 6:9)</a:t>
            </a:r>
            <a:endParaRPr lang="en-US" sz="2400" i="1"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33345160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6"/>
            </a:pPr>
            <a:r>
              <a:rPr lang="en-US" sz="2400" dirty="0" smtClean="0">
                <a:solidFill>
                  <a:schemeClr val="tx1"/>
                </a:solidFill>
                <a:latin typeface="Segoe" pitchFamily="34" charset="0"/>
              </a:rPr>
              <a:t>Being an Encouragement (v. 36)</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endPar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6" name="TextBox 5"/>
          <p:cNvSpPr txBox="1"/>
          <p:nvPr/>
        </p:nvSpPr>
        <p:spPr>
          <a:xfrm>
            <a:off x="1447800" y="1600200"/>
            <a:ext cx="6248400" cy="646331"/>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Are You</a:t>
            </a:r>
            <a:endParaRPr lang="en-US" sz="3600" dirty="0">
              <a:latin typeface="Avante" panose="020B0500000000000000" pitchFamily="34" charset="0"/>
              <a:cs typeface="Consolas" panose="020B0609020204030204" pitchFamily="49" charset="0"/>
            </a:endParaRPr>
          </a:p>
        </p:txBody>
      </p:sp>
      <p:sp>
        <p:nvSpPr>
          <p:cNvPr id="7" name="TextBox 6"/>
          <p:cNvSpPr txBox="1"/>
          <p:nvPr/>
        </p:nvSpPr>
        <p:spPr>
          <a:xfrm>
            <a:off x="1447800" y="3773269"/>
            <a:ext cx="6248400" cy="1200329"/>
          </a:xfrm>
          <a:prstGeom prst="rect">
            <a:avLst/>
          </a:prstGeom>
          <a:noFill/>
        </p:spPr>
        <p:txBody>
          <a:bodyPr wrap="square" rtlCol="0">
            <a:spAutoFit/>
          </a:bodyPr>
          <a:lstStyle/>
          <a:p>
            <a:pPr algn="ctr"/>
            <a:r>
              <a:rPr lang="en-US" sz="3600" dirty="0" smtClean="0">
                <a:latin typeface="Avante" panose="020B0500000000000000" pitchFamily="34" charset="0"/>
                <a:cs typeface="Consolas" panose="020B0609020204030204" pitchFamily="49" charset="0"/>
              </a:rPr>
              <a:t>Are You An Encouragement to Others?</a:t>
            </a:r>
            <a:endParaRPr lang="en-US" sz="36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3191457698"/>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smtClean="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endPar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endParaRP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endPar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smtClean="0">
                <a:solidFill>
                  <a:schemeClr val="tx1"/>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smtClean="0">
                <a:solidFill>
                  <a:schemeClr val="tx1"/>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smtClean="0">
                <a:solidFill>
                  <a:schemeClr val="tx1"/>
                </a:solidFill>
                <a:latin typeface="Segoe" pitchFamily="34" charset="0"/>
              </a:rPr>
              <a:t>Showing Evidence of the Influence of Jesus (v. 13)</a:t>
            </a:r>
          </a:p>
        </p:txBody>
      </p:sp>
      <p:sp>
        <p:nvSpPr>
          <p:cNvPr id="14" name="Round Diagonal Corner Rectangle 13"/>
          <p:cNvSpPr/>
          <p:nvPr/>
        </p:nvSpPr>
        <p:spPr bwMode="auto">
          <a:xfrm>
            <a:off x="457200" y="4343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4"/>
            </a:pPr>
            <a:r>
              <a:rPr lang="en-US" sz="2400" dirty="0" smtClean="0">
                <a:solidFill>
                  <a:schemeClr val="tx1"/>
                </a:solidFill>
                <a:latin typeface="Segoe" pitchFamily="34" charset="0"/>
              </a:rPr>
              <a:t>Having Unstoppable Determination (v. 20)</a:t>
            </a:r>
          </a:p>
        </p:txBody>
      </p:sp>
      <p:sp>
        <p:nvSpPr>
          <p:cNvPr id="15" name="Round Diagonal Corner Rectangle 14"/>
          <p:cNvSpPr/>
          <p:nvPr/>
        </p:nvSpPr>
        <p:spPr bwMode="auto">
          <a:xfrm>
            <a:off x="457200" y="5105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5"/>
            </a:pPr>
            <a:r>
              <a:rPr lang="en-US" sz="2400" dirty="0" smtClean="0">
                <a:solidFill>
                  <a:schemeClr val="tx1"/>
                </a:solidFill>
                <a:latin typeface="Segoe" pitchFamily="34" charset="0"/>
              </a:rPr>
              <a:t>Praying in Earnest (vv. 24-30)</a:t>
            </a:r>
          </a:p>
        </p:txBody>
      </p:sp>
      <p:sp>
        <p:nvSpPr>
          <p:cNvPr id="16" name="Round Diagonal Corner Rectangle 15"/>
          <p:cNvSpPr/>
          <p:nvPr/>
        </p:nvSpPr>
        <p:spPr bwMode="auto">
          <a:xfrm>
            <a:off x="457200" y="586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6"/>
            </a:pPr>
            <a:r>
              <a:rPr lang="en-US" sz="2400" dirty="0" smtClean="0">
                <a:solidFill>
                  <a:schemeClr val="tx1"/>
                </a:solidFill>
                <a:latin typeface="Segoe" pitchFamily="34" charset="0"/>
              </a:rPr>
              <a:t>Being an Encouragement (v. 36)</a:t>
            </a:r>
          </a:p>
        </p:txBody>
      </p:sp>
    </p:spTree>
    <p:extLst>
      <p:ext uri="{BB962C8B-B14F-4D97-AF65-F5344CB8AC3E}">
        <p14:creationId xmlns:p14="http://schemas.microsoft.com/office/powerpoint/2010/main" val="94955407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White Template with yellow-magenta Segoe_TP10286788">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0CAB1D8-8B60-41DC-AE7A-89AB460F81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(White with yellow-magenta design)</Template>
  <TotalTime>1596</TotalTime>
  <Words>2558</Words>
  <Application>Microsoft Office PowerPoint</Application>
  <PresentationFormat>On-screen Show (4:3)</PresentationFormat>
  <Paragraphs>279</Paragraphs>
  <Slides>35</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Segoe</vt:lpstr>
      <vt:lpstr>Calibri</vt:lpstr>
      <vt:lpstr>Avante</vt:lpstr>
      <vt:lpstr>Consolas</vt:lpstr>
      <vt:lpstr>Arial Narrow</vt:lpstr>
      <vt:lpstr>Wingdings</vt:lpstr>
      <vt:lpstr>Times New Roman</vt:lpstr>
      <vt:lpstr>Arial</vt:lpstr>
      <vt:lpstr>Comic Sans MS</vt:lpstr>
      <vt:lpstr>1_White Template with yellow-magenta Segoe_TP10286788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keywords/>
  <cp:lastModifiedBy>DonnieV</cp:lastModifiedBy>
  <cp:revision>50</cp:revision>
  <dcterms:created xsi:type="dcterms:W3CDTF">2014-01-23T17:09:10Z</dcterms:created>
  <dcterms:modified xsi:type="dcterms:W3CDTF">2014-03-12T12:25:05Z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TC102867889990</vt:lpwstr>
  </property>
</Properties>
</file>