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88" r:id="rId1"/>
    <p:sldMasterId id="2147483900" r:id="rId2"/>
  </p:sldMasterIdLst>
  <p:handoutMasterIdLst>
    <p:handoutMasterId r:id="rId30"/>
  </p:handoutMasterIdLst>
  <p:sldIdLst>
    <p:sldId id="269" r:id="rId3"/>
    <p:sldId id="268" r:id="rId4"/>
    <p:sldId id="271" r:id="rId5"/>
    <p:sldId id="262" r:id="rId6"/>
    <p:sldId id="257" r:id="rId7"/>
    <p:sldId id="264" r:id="rId8"/>
    <p:sldId id="272" r:id="rId9"/>
    <p:sldId id="273" r:id="rId10"/>
    <p:sldId id="274" r:id="rId11"/>
    <p:sldId id="275" r:id="rId12"/>
    <p:sldId id="276" r:id="rId13"/>
    <p:sldId id="285" r:id="rId14"/>
    <p:sldId id="258" r:id="rId15"/>
    <p:sldId id="265" r:id="rId16"/>
    <p:sldId id="277" r:id="rId17"/>
    <p:sldId id="278" r:id="rId18"/>
    <p:sldId id="279" r:id="rId19"/>
    <p:sldId id="280" r:id="rId20"/>
    <p:sldId id="281" r:id="rId21"/>
    <p:sldId id="259" r:id="rId22"/>
    <p:sldId id="266" r:id="rId23"/>
    <p:sldId id="260" r:id="rId24"/>
    <p:sldId id="267" r:id="rId25"/>
    <p:sldId id="282" r:id="rId26"/>
    <p:sldId id="283" r:id="rId27"/>
    <p:sldId id="284" r:id="rId28"/>
    <p:sldId id="261" r:id="rId29"/>
  </p:sldIdLst>
  <p:sldSz cx="9144000" cy="6858000" type="screen4x3"/>
  <p:notesSz cx="6858000" cy="9144000"/>
  <p:embeddedFontLst>
    <p:embeddedFont>
      <p:font typeface="Book Antiqua" panose="02040602050305030304" pitchFamily="18" charset="0"/>
      <p:regular r:id="rId31"/>
      <p:bold r:id="rId32"/>
      <p:italic r:id="rId33"/>
      <p:boldItalic r:id="rId34"/>
    </p:embeddedFont>
    <p:embeddedFont>
      <p:font typeface="Century Gothic" panose="020B0502020202020204" pitchFamily="34" charset="0"/>
      <p:regular r:id="rId35"/>
      <p:bold r:id="rId36"/>
      <p:italic r:id="rId37"/>
      <p:boldItalic r:id="rId38"/>
    </p:embeddedFon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50" autoAdjust="0"/>
  </p:normalViewPr>
  <p:slideViewPr>
    <p:cSldViewPr>
      <p:cViewPr varScale="1">
        <p:scale>
          <a:sx n="66" d="100"/>
          <a:sy n="66" d="100"/>
        </p:scale>
        <p:origin x="120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4.fntdata"/><Relationship Id="rId42"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490" cy="457045"/>
          </a:xfrm>
          <a:prstGeom prst="rect">
            <a:avLst/>
          </a:prstGeom>
        </p:spPr>
        <p:txBody>
          <a:bodyPr vert="horz" lIns="89620" tIns="44810" rIns="89620" bIns="44810" rtlCol="0"/>
          <a:lstStyle>
            <a:lvl1pPr algn="l">
              <a:defRPr sz="1200"/>
            </a:lvl1pPr>
          </a:lstStyle>
          <a:p>
            <a:endParaRPr lang="en-US"/>
          </a:p>
        </p:txBody>
      </p:sp>
      <p:sp>
        <p:nvSpPr>
          <p:cNvPr id="3" name="Date Placeholder 2"/>
          <p:cNvSpPr>
            <a:spLocks noGrp="1"/>
          </p:cNvSpPr>
          <p:nvPr>
            <p:ph type="dt" sz="quarter" idx="1"/>
          </p:nvPr>
        </p:nvSpPr>
        <p:spPr>
          <a:xfrm>
            <a:off x="3884960" y="0"/>
            <a:ext cx="2971490" cy="457045"/>
          </a:xfrm>
          <a:prstGeom prst="rect">
            <a:avLst/>
          </a:prstGeom>
        </p:spPr>
        <p:txBody>
          <a:bodyPr vert="horz" lIns="89620" tIns="44810" rIns="89620" bIns="44810" rtlCol="0"/>
          <a:lstStyle>
            <a:lvl1pPr algn="r">
              <a:defRPr sz="1200"/>
            </a:lvl1pPr>
          </a:lstStyle>
          <a:p>
            <a:fld id="{F6FC2520-7B69-4460-A2A2-C8EFE47B9EA8}" type="datetimeFigureOut">
              <a:rPr lang="en-US" smtClean="0"/>
              <a:t>5/21/2014</a:t>
            </a:fld>
            <a:endParaRPr lang="en-US"/>
          </a:p>
        </p:txBody>
      </p:sp>
      <p:sp>
        <p:nvSpPr>
          <p:cNvPr id="4" name="Footer Placeholder 3"/>
          <p:cNvSpPr>
            <a:spLocks noGrp="1"/>
          </p:cNvSpPr>
          <p:nvPr>
            <p:ph type="ftr" sz="quarter" idx="2"/>
          </p:nvPr>
        </p:nvSpPr>
        <p:spPr>
          <a:xfrm>
            <a:off x="0" y="8685396"/>
            <a:ext cx="2971490" cy="457045"/>
          </a:xfrm>
          <a:prstGeom prst="rect">
            <a:avLst/>
          </a:prstGeom>
        </p:spPr>
        <p:txBody>
          <a:bodyPr vert="horz" lIns="89620" tIns="44810" rIns="89620" bIns="44810" rtlCol="0" anchor="b"/>
          <a:lstStyle>
            <a:lvl1pPr algn="l">
              <a:defRPr sz="1200"/>
            </a:lvl1pPr>
          </a:lstStyle>
          <a:p>
            <a:endParaRPr lang="en-US"/>
          </a:p>
        </p:txBody>
      </p:sp>
      <p:sp>
        <p:nvSpPr>
          <p:cNvPr id="5" name="Slide Number Placeholder 4"/>
          <p:cNvSpPr>
            <a:spLocks noGrp="1"/>
          </p:cNvSpPr>
          <p:nvPr>
            <p:ph type="sldNum" sz="quarter" idx="3"/>
          </p:nvPr>
        </p:nvSpPr>
        <p:spPr>
          <a:xfrm>
            <a:off x="3884960" y="8685396"/>
            <a:ext cx="2971490" cy="457045"/>
          </a:xfrm>
          <a:prstGeom prst="rect">
            <a:avLst/>
          </a:prstGeom>
        </p:spPr>
        <p:txBody>
          <a:bodyPr vert="horz" lIns="89620" tIns="44810" rIns="89620" bIns="44810" rtlCol="0" anchor="b"/>
          <a:lstStyle>
            <a:lvl1pPr algn="r">
              <a:defRPr sz="1200"/>
            </a:lvl1pPr>
          </a:lstStyle>
          <a:p>
            <a:fld id="{84C722D0-AA8F-4841-A9F1-EFFB1896F29C}" type="slidenum">
              <a:rPr lang="en-US" smtClean="0"/>
              <a:t>‹#›</a:t>
            </a:fld>
            <a:endParaRPr lang="en-US"/>
          </a:p>
        </p:txBody>
      </p:sp>
    </p:spTree>
    <p:extLst>
      <p:ext uri="{BB962C8B-B14F-4D97-AF65-F5344CB8AC3E}">
        <p14:creationId xmlns:p14="http://schemas.microsoft.com/office/powerpoint/2010/main" val="214592220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74FD650-D042-4447-813E-1012009281F6}"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866DCF0D-5738-40B8-86D9-3B1E24A6CBE2}"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4FD650-D042-4447-813E-1012009281F6}"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74FD650-D042-4447-813E-1012009281F6}" type="datetimeFigureOut">
              <a:rPr lang="en-US" smtClean="0"/>
              <a:t>5/21/2014</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DCF0D-5738-40B8-86D9-3B1E24A6CBE2}"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4FD650-D042-4447-813E-1012009281F6}"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4FD650-D042-4447-813E-1012009281F6}" type="datetimeFigureOut">
              <a:rPr lang="en-US" smtClean="0"/>
              <a:t>5/21/2014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4FD650-D042-4447-813E-1012009281F6}" type="datetimeFigureOut">
              <a:rPr lang="en-US" smtClean="0"/>
              <a:t>5/21/2014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74FD650-D042-4447-813E-1012009281F6}" type="datetimeFigureOut">
              <a:rPr lang="en-US" smtClean="0"/>
              <a:t>5/21/2014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4FD650-D042-4447-813E-1012009281F6}"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6DCF0D-5738-40B8-86D9-3B1E24A6CBE2}"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974FD650-D042-4447-813E-1012009281F6}" type="datetimeFigureOut">
              <a:rPr lang="en-US" smtClean="0"/>
              <a:t>5/21/2014</a:t>
            </a:fld>
            <a:endParaRPr lang="en-US"/>
          </a:p>
        </p:txBody>
      </p:sp>
      <p:sp>
        <p:nvSpPr>
          <p:cNvPr id="7" name="Slide Number Placeholder 6"/>
          <p:cNvSpPr>
            <a:spLocks noGrp="1"/>
          </p:cNvSpPr>
          <p:nvPr>
            <p:ph type="sldNum" sz="quarter" idx="12"/>
          </p:nvPr>
        </p:nvSpPr>
        <p:spPr/>
        <p:txBody>
          <a:bodyPr/>
          <a:lstStyle/>
          <a:p>
            <a:fld id="{866DCF0D-5738-40B8-86D9-3B1E24A6CBE2}"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4FD650-D042-4447-813E-1012009281F6}"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4FD650-D042-4447-813E-1012009281F6}"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1220"/>
            <a:ext cx="7772400" cy="146957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541"/>
            <a:ext cx="6400800" cy="175192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9E15191-C47B-4F4E-B051-B14EAE1FFD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49683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E2BEE79-1CF8-4288-B7CE-C1073CC31B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611168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4"/>
            <a:ext cx="7772400" cy="136241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827"/>
            <a:ext cx="7772400"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1955800-04F8-4C6C-95B2-4FE58018021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423828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541"/>
            <a:ext cx="3810000" cy="41144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541"/>
            <a:ext cx="3810000" cy="41144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EC8793D-6342-408B-A2CD-E77DAF15497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236313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4"/>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907"/>
            <a:ext cx="4040188" cy="6395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5442"/>
            <a:ext cx="4040188" cy="39511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907"/>
            <a:ext cx="4041775" cy="6395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5442"/>
            <a:ext cx="4041775" cy="39511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E298CC1-7D0B-4F5B-90F4-C6C4D951D3C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916265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6D66CFA-E6F2-4C5A-A179-21E7287417E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136040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E4A9D94-3825-4A24-B95E-803BCC7175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7803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844"/>
            <a:ext cx="3008313" cy="116170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845"/>
            <a:ext cx="5111750" cy="585277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55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7B6A63E-CC7F-4451-B3BD-6F6BEDF81DC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765024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799920"/>
            <a:ext cx="5486400" cy="56809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322"/>
            <a:ext cx="5486400" cy="41144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8018"/>
            <a:ext cx="5486400" cy="80452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AC440F4-7ECD-4F16-A6A3-A2CA13D177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138227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3E46459-1134-4F6E-A65A-2D5F79AD4E5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339132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3286"/>
            <a:ext cx="1943100" cy="593271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63286"/>
            <a:ext cx="5676900" cy="593271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C1B117-8B0F-43C4-983A-7E28145820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413967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974FD650-D042-4447-813E-1012009281F6}" type="datetimeFigureOut">
              <a:rPr lang="en-US" smtClean="0"/>
              <a:t>5/21/2014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866DCF0D-5738-40B8-86D9-3B1E24A6CBE2}"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63286"/>
            <a:ext cx="7772400" cy="326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541"/>
            <a:ext cx="7772400" cy="4114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9081"/>
            <a:ext cx="1905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9081"/>
            <a:ext cx="28956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9081"/>
            <a:ext cx="1905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FB1E8910-9B01-49D5-8D02-59D9AEA60563}"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886599713"/>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rtl="0" fontAlgn="base">
        <a:spcBef>
          <a:spcPct val="0"/>
        </a:spcBef>
        <a:spcAft>
          <a:spcPct val="0"/>
        </a:spcAft>
        <a:defRPr sz="8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D:\Projectr\GIFFiles\Paul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571500"/>
            <a:ext cx="8437563" cy="5898696"/>
          </a:xfrm>
          <a:prstGeom prst="rect">
            <a:avLst/>
          </a:prstGeom>
          <a:noFill/>
          <a:extLst>
            <a:ext uri="{909E8E84-426E-40DD-AFC4-6F175D3DCCD1}">
              <a14:hiddenFill xmlns:a14="http://schemas.microsoft.com/office/drawing/2010/main">
                <a:solidFill>
                  <a:srgbClr val="FFFFFF"/>
                </a:solidFill>
              </a14:hiddenFill>
            </a:ext>
          </a:extLst>
        </p:spPr>
      </p:pic>
      <p:sp>
        <p:nvSpPr>
          <p:cNvPr id="149507" name="Rectangle 3"/>
          <p:cNvSpPr>
            <a:spLocks noGrp="1" noChangeArrowheads="1"/>
          </p:cNvSpPr>
          <p:nvPr>
            <p:ph type="title" idx="4294967295"/>
          </p:nvPr>
        </p:nvSpPr>
        <p:spPr/>
        <p:txBody>
          <a:bodyPr/>
          <a:lstStyle/>
          <a:p>
            <a:r>
              <a:rPr lang="en-US"/>
              <a:t>Paul Journey 2</a:t>
            </a:r>
          </a:p>
        </p:txBody>
      </p:sp>
      <p:sp>
        <p:nvSpPr>
          <p:cNvPr id="2" name="Rectangle 1"/>
          <p:cNvSpPr/>
          <p:nvPr/>
        </p:nvSpPr>
        <p:spPr>
          <a:xfrm>
            <a:off x="381001" y="5555796"/>
            <a:ext cx="2819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rPr>
              <a:t>Acts 16-18</a:t>
            </a:r>
            <a:endParaRPr lang="en-US" sz="3600" dirty="0">
              <a:solidFill>
                <a:schemeClr val="bg1"/>
              </a:solidFill>
            </a:endParaRPr>
          </a:p>
        </p:txBody>
      </p:sp>
      <p:sp>
        <p:nvSpPr>
          <p:cNvPr id="5" name="Oval 4"/>
          <p:cNvSpPr/>
          <p:nvPr/>
        </p:nvSpPr>
        <p:spPr>
          <a:xfrm>
            <a:off x="7162800" y="3657600"/>
            <a:ext cx="4572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2423886" y="740229"/>
            <a:ext cx="4981145" cy="3120571"/>
          </a:xfrm>
          <a:custGeom>
            <a:avLst/>
            <a:gdLst>
              <a:gd name="connsiteX0" fmla="*/ 4905828 w 4981145"/>
              <a:gd name="connsiteY0" fmla="*/ 3120571 h 3120571"/>
              <a:gd name="connsiteX1" fmla="*/ 4949371 w 4981145"/>
              <a:gd name="connsiteY1" fmla="*/ 2931885 h 3120571"/>
              <a:gd name="connsiteX2" fmla="*/ 4963885 w 4981145"/>
              <a:gd name="connsiteY2" fmla="*/ 2888342 h 3120571"/>
              <a:gd name="connsiteX3" fmla="*/ 4978400 w 4981145"/>
              <a:gd name="connsiteY3" fmla="*/ 2844800 h 3120571"/>
              <a:gd name="connsiteX4" fmla="*/ 4934857 w 4981145"/>
              <a:gd name="connsiteY4" fmla="*/ 2569028 h 3120571"/>
              <a:gd name="connsiteX5" fmla="*/ 4891314 w 4981145"/>
              <a:gd name="connsiteY5" fmla="*/ 2540000 h 3120571"/>
              <a:gd name="connsiteX6" fmla="*/ 4833257 w 4981145"/>
              <a:gd name="connsiteY6" fmla="*/ 2525485 h 3120571"/>
              <a:gd name="connsiteX7" fmla="*/ 4557485 w 4981145"/>
              <a:gd name="connsiteY7" fmla="*/ 2554514 h 3120571"/>
              <a:gd name="connsiteX8" fmla="*/ 4513943 w 4981145"/>
              <a:gd name="connsiteY8" fmla="*/ 2569028 h 3120571"/>
              <a:gd name="connsiteX9" fmla="*/ 4470400 w 4981145"/>
              <a:gd name="connsiteY9" fmla="*/ 2598057 h 3120571"/>
              <a:gd name="connsiteX10" fmla="*/ 4383314 w 4981145"/>
              <a:gd name="connsiteY10" fmla="*/ 2670628 h 3120571"/>
              <a:gd name="connsiteX11" fmla="*/ 4339771 w 4981145"/>
              <a:gd name="connsiteY11" fmla="*/ 2685142 h 3120571"/>
              <a:gd name="connsiteX12" fmla="*/ 4267200 w 4981145"/>
              <a:gd name="connsiteY12" fmla="*/ 2467428 h 3120571"/>
              <a:gd name="connsiteX13" fmla="*/ 4252685 w 4981145"/>
              <a:gd name="connsiteY13" fmla="*/ 2423885 h 3120571"/>
              <a:gd name="connsiteX14" fmla="*/ 4238171 w 4981145"/>
              <a:gd name="connsiteY14" fmla="*/ 2380342 h 3120571"/>
              <a:gd name="connsiteX15" fmla="*/ 4194628 w 4981145"/>
              <a:gd name="connsiteY15" fmla="*/ 2293257 h 3120571"/>
              <a:gd name="connsiteX16" fmla="*/ 4078514 w 4981145"/>
              <a:gd name="connsiteY16" fmla="*/ 2322285 h 3120571"/>
              <a:gd name="connsiteX17" fmla="*/ 3947885 w 4981145"/>
              <a:gd name="connsiteY17" fmla="*/ 2380342 h 3120571"/>
              <a:gd name="connsiteX18" fmla="*/ 3802743 w 4981145"/>
              <a:gd name="connsiteY18" fmla="*/ 2394857 h 3120571"/>
              <a:gd name="connsiteX19" fmla="*/ 3744685 w 4981145"/>
              <a:gd name="connsiteY19" fmla="*/ 2409371 h 3120571"/>
              <a:gd name="connsiteX20" fmla="*/ 3643085 w 4981145"/>
              <a:gd name="connsiteY20" fmla="*/ 2423885 h 3120571"/>
              <a:gd name="connsiteX21" fmla="*/ 3570514 w 4981145"/>
              <a:gd name="connsiteY21" fmla="*/ 2438400 h 3120571"/>
              <a:gd name="connsiteX22" fmla="*/ 3526971 w 4981145"/>
              <a:gd name="connsiteY22" fmla="*/ 2467428 h 3120571"/>
              <a:gd name="connsiteX23" fmla="*/ 3439885 w 4981145"/>
              <a:gd name="connsiteY23" fmla="*/ 2423885 h 3120571"/>
              <a:gd name="connsiteX24" fmla="*/ 3338285 w 4981145"/>
              <a:gd name="connsiteY24" fmla="*/ 2365828 h 3120571"/>
              <a:gd name="connsiteX25" fmla="*/ 3309257 w 4981145"/>
              <a:gd name="connsiteY25" fmla="*/ 2249714 h 3120571"/>
              <a:gd name="connsiteX26" fmla="*/ 3367314 w 4981145"/>
              <a:gd name="connsiteY26" fmla="*/ 2162628 h 3120571"/>
              <a:gd name="connsiteX27" fmla="*/ 3352800 w 4981145"/>
              <a:gd name="connsiteY27" fmla="*/ 2046514 h 3120571"/>
              <a:gd name="connsiteX28" fmla="*/ 3106057 w 4981145"/>
              <a:gd name="connsiteY28" fmla="*/ 2075542 h 3120571"/>
              <a:gd name="connsiteX29" fmla="*/ 2975428 w 4981145"/>
              <a:gd name="connsiteY29" fmla="*/ 2032000 h 3120571"/>
              <a:gd name="connsiteX30" fmla="*/ 2931885 w 4981145"/>
              <a:gd name="connsiteY30" fmla="*/ 2017485 h 3120571"/>
              <a:gd name="connsiteX31" fmla="*/ 2902857 w 4981145"/>
              <a:gd name="connsiteY31" fmla="*/ 1915885 h 3120571"/>
              <a:gd name="connsiteX32" fmla="*/ 2815771 w 4981145"/>
              <a:gd name="connsiteY32" fmla="*/ 1857828 h 3120571"/>
              <a:gd name="connsiteX33" fmla="*/ 2786743 w 4981145"/>
              <a:gd name="connsiteY33" fmla="*/ 1770742 h 3120571"/>
              <a:gd name="connsiteX34" fmla="*/ 2772228 w 4981145"/>
              <a:gd name="connsiteY34" fmla="*/ 1712685 h 3120571"/>
              <a:gd name="connsiteX35" fmla="*/ 2728685 w 4981145"/>
              <a:gd name="connsiteY35" fmla="*/ 1683657 h 3120571"/>
              <a:gd name="connsiteX36" fmla="*/ 2598057 w 4981145"/>
              <a:gd name="connsiteY36" fmla="*/ 1625600 h 3120571"/>
              <a:gd name="connsiteX37" fmla="*/ 2569028 w 4981145"/>
              <a:gd name="connsiteY37" fmla="*/ 1538514 h 3120571"/>
              <a:gd name="connsiteX38" fmla="*/ 2525485 w 4981145"/>
              <a:gd name="connsiteY38" fmla="*/ 1494971 h 3120571"/>
              <a:gd name="connsiteX39" fmla="*/ 2496457 w 4981145"/>
              <a:gd name="connsiteY39" fmla="*/ 1451428 h 3120571"/>
              <a:gd name="connsiteX40" fmla="*/ 2394857 w 4981145"/>
              <a:gd name="connsiteY40" fmla="*/ 1393371 h 3120571"/>
              <a:gd name="connsiteX41" fmla="*/ 2351314 w 4981145"/>
              <a:gd name="connsiteY41" fmla="*/ 1364342 h 3120571"/>
              <a:gd name="connsiteX42" fmla="*/ 2307771 w 4981145"/>
              <a:gd name="connsiteY42" fmla="*/ 1349828 h 3120571"/>
              <a:gd name="connsiteX43" fmla="*/ 2264228 w 4981145"/>
              <a:gd name="connsiteY43" fmla="*/ 1320800 h 3120571"/>
              <a:gd name="connsiteX44" fmla="*/ 2220685 w 4981145"/>
              <a:gd name="connsiteY44" fmla="*/ 1306285 h 3120571"/>
              <a:gd name="connsiteX45" fmla="*/ 2075543 w 4981145"/>
              <a:gd name="connsiteY45" fmla="*/ 1277257 h 3120571"/>
              <a:gd name="connsiteX46" fmla="*/ 1988457 w 4981145"/>
              <a:gd name="connsiteY46" fmla="*/ 1233714 h 3120571"/>
              <a:gd name="connsiteX47" fmla="*/ 1944914 w 4981145"/>
              <a:gd name="connsiteY47" fmla="*/ 1204685 h 3120571"/>
              <a:gd name="connsiteX48" fmla="*/ 1886857 w 4981145"/>
              <a:gd name="connsiteY48" fmla="*/ 1117600 h 3120571"/>
              <a:gd name="connsiteX49" fmla="*/ 1814285 w 4981145"/>
              <a:gd name="connsiteY49" fmla="*/ 1030514 h 3120571"/>
              <a:gd name="connsiteX50" fmla="*/ 1770743 w 4981145"/>
              <a:gd name="connsiteY50" fmla="*/ 1016000 h 3120571"/>
              <a:gd name="connsiteX51" fmla="*/ 1640114 w 4981145"/>
              <a:gd name="connsiteY51" fmla="*/ 1001485 h 3120571"/>
              <a:gd name="connsiteX52" fmla="*/ 1480457 w 4981145"/>
              <a:gd name="connsiteY52" fmla="*/ 957942 h 3120571"/>
              <a:gd name="connsiteX53" fmla="*/ 1277257 w 4981145"/>
              <a:gd name="connsiteY53" fmla="*/ 943428 h 3120571"/>
              <a:gd name="connsiteX54" fmla="*/ 1146628 w 4981145"/>
              <a:gd name="connsiteY54" fmla="*/ 914400 h 3120571"/>
              <a:gd name="connsiteX55" fmla="*/ 798285 w 4981145"/>
              <a:gd name="connsiteY55" fmla="*/ 885371 h 3120571"/>
              <a:gd name="connsiteX56" fmla="*/ 711200 w 4981145"/>
              <a:gd name="connsiteY56" fmla="*/ 798285 h 3120571"/>
              <a:gd name="connsiteX57" fmla="*/ 624114 w 4981145"/>
              <a:gd name="connsiteY57" fmla="*/ 740228 h 3120571"/>
              <a:gd name="connsiteX58" fmla="*/ 580571 w 4981145"/>
              <a:gd name="connsiteY58" fmla="*/ 696685 h 3120571"/>
              <a:gd name="connsiteX59" fmla="*/ 493485 w 4981145"/>
              <a:gd name="connsiteY59" fmla="*/ 638628 h 3120571"/>
              <a:gd name="connsiteX60" fmla="*/ 464457 w 4981145"/>
              <a:gd name="connsiteY60" fmla="*/ 595085 h 3120571"/>
              <a:gd name="connsiteX61" fmla="*/ 420914 w 4981145"/>
              <a:gd name="connsiteY61" fmla="*/ 551542 h 3120571"/>
              <a:gd name="connsiteX62" fmla="*/ 391885 w 4981145"/>
              <a:gd name="connsiteY62" fmla="*/ 464457 h 3120571"/>
              <a:gd name="connsiteX63" fmla="*/ 348343 w 4981145"/>
              <a:gd name="connsiteY63" fmla="*/ 290285 h 3120571"/>
              <a:gd name="connsiteX64" fmla="*/ 319314 w 4981145"/>
              <a:gd name="connsiteY64" fmla="*/ 246742 h 3120571"/>
              <a:gd name="connsiteX65" fmla="*/ 261257 w 4981145"/>
              <a:gd name="connsiteY65" fmla="*/ 159657 h 3120571"/>
              <a:gd name="connsiteX66" fmla="*/ 246743 w 4981145"/>
              <a:gd name="connsiteY66" fmla="*/ 116114 h 3120571"/>
              <a:gd name="connsiteX67" fmla="*/ 159657 w 4981145"/>
              <a:gd name="connsiteY67" fmla="*/ 87085 h 3120571"/>
              <a:gd name="connsiteX68" fmla="*/ 116114 w 4981145"/>
              <a:gd name="connsiteY68" fmla="*/ 72571 h 3120571"/>
              <a:gd name="connsiteX69" fmla="*/ 72571 w 4981145"/>
              <a:gd name="connsiteY69" fmla="*/ 58057 h 3120571"/>
              <a:gd name="connsiteX70" fmla="*/ 43543 w 4981145"/>
              <a:gd name="connsiteY70" fmla="*/ 14514 h 3120571"/>
              <a:gd name="connsiteX71" fmla="*/ 0 w 4981145"/>
              <a:gd name="connsiteY71" fmla="*/ 0 h 3120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981145" h="3120571">
                <a:moveTo>
                  <a:pt x="4905828" y="3120571"/>
                </a:moveTo>
                <a:cubicBezTo>
                  <a:pt x="4924671" y="2988680"/>
                  <a:pt x="4909525" y="3051426"/>
                  <a:pt x="4949371" y="2931885"/>
                </a:cubicBezTo>
                <a:lnTo>
                  <a:pt x="4963885" y="2888342"/>
                </a:lnTo>
                <a:lnTo>
                  <a:pt x="4978400" y="2844800"/>
                </a:lnTo>
                <a:cubicBezTo>
                  <a:pt x="4973477" y="2766030"/>
                  <a:pt x="5004505" y="2638676"/>
                  <a:pt x="4934857" y="2569028"/>
                </a:cubicBezTo>
                <a:cubicBezTo>
                  <a:pt x="4922522" y="2556693"/>
                  <a:pt x="4907347" y="2546872"/>
                  <a:pt x="4891314" y="2540000"/>
                </a:cubicBezTo>
                <a:cubicBezTo>
                  <a:pt x="4872979" y="2532142"/>
                  <a:pt x="4852609" y="2530323"/>
                  <a:pt x="4833257" y="2525485"/>
                </a:cubicBezTo>
                <a:cubicBezTo>
                  <a:pt x="4757849" y="2531769"/>
                  <a:pt x="4638742" y="2538263"/>
                  <a:pt x="4557485" y="2554514"/>
                </a:cubicBezTo>
                <a:cubicBezTo>
                  <a:pt x="4542483" y="2557514"/>
                  <a:pt x="4528457" y="2564190"/>
                  <a:pt x="4513943" y="2569028"/>
                </a:cubicBezTo>
                <a:cubicBezTo>
                  <a:pt x="4499429" y="2578704"/>
                  <a:pt x="4483801" y="2586890"/>
                  <a:pt x="4470400" y="2598057"/>
                </a:cubicBezTo>
                <a:cubicBezTo>
                  <a:pt x="4422250" y="2638182"/>
                  <a:pt x="4437369" y="2643601"/>
                  <a:pt x="4383314" y="2670628"/>
                </a:cubicBezTo>
                <a:cubicBezTo>
                  <a:pt x="4369630" y="2677470"/>
                  <a:pt x="4354285" y="2680304"/>
                  <a:pt x="4339771" y="2685142"/>
                </a:cubicBezTo>
                <a:lnTo>
                  <a:pt x="4267200" y="2467428"/>
                </a:lnTo>
                <a:lnTo>
                  <a:pt x="4252685" y="2423885"/>
                </a:lnTo>
                <a:cubicBezTo>
                  <a:pt x="4247847" y="2409371"/>
                  <a:pt x="4246658" y="2393072"/>
                  <a:pt x="4238171" y="2380342"/>
                </a:cubicBezTo>
                <a:cubicBezTo>
                  <a:pt x="4200656" y="2324070"/>
                  <a:pt x="4214659" y="2353348"/>
                  <a:pt x="4194628" y="2293257"/>
                </a:cubicBezTo>
                <a:cubicBezTo>
                  <a:pt x="4167028" y="2298777"/>
                  <a:pt x="4108267" y="2307409"/>
                  <a:pt x="4078514" y="2322285"/>
                </a:cubicBezTo>
                <a:cubicBezTo>
                  <a:pt x="4015221" y="2353931"/>
                  <a:pt x="4041504" y="2370980"/>
                  <a:pt x="3947885" y="2380342"/>
                </a:cubicBezTo>
                <a:lnTo>
                  <a:pt x="3802743" y="2394857"/>
                </a:lnTo>
                <a:cubicBezTo>
                  <a:pt x="3783390" y="2399695"/>
                  <a:pt x="3764311" y="2405803"/>
                  <a:pt x="3744685" y="2409371"/>
                </a:cubicBezTo>
                <a:cubicBezTo>
                  <a:pt x="3711026" y="2415491"/>
                  <a:pt x="3676830" y="2418261"/>
                  <a:pt x="3643085" y="2423885"/>
                </a:cubicBezTo>
                <a:cubicBezTo>
                  <a:pt x="3618751" y="2427941"/>
                  <a:pt x="3594704" y="2433562"/>
                  <a:pt x="3570514" y="2438400"/>
                </a:cubicBezTo>
                <a:cubicBezTo>
                  <a:pt x="3556000" y="2448076"/>
                  <a:pt x="3544178" y="2464560"/>
                  <a:pt x="3526971" y="2467428"/>
                </a:cubicBezTo>
                <a:cubicBezTo>
                  <a:pt x="3503652" y="2471314"/>
                  <a:pt x="3454230" y="2434131"/>
                  <a:pt x="3439885" y="2423885"/>
                </a:cubicBezTo>
                <a:cubicBezTo>
                  <a:pt x="3362999" y="2368966"/>
                  <a:pt x="3408945" y="2389381"/>
                  <a:pt x="3338285" y="2365828"/>
                </a:cubicBezTo>
                <a:cubicBezTo>
                  <a:pt x="3282351" y="2328539"/>
                  <a:pt x="3271470" y="2340403"/>
                  <a:pt x="3309257" y="2249714"/>
                </a:cubicBezTo>
                <a:cubicBezTo>
                  <a:pt x="3322675" y="2217510"/>
                  <a:pt x="3367314" y="2162628"/>
                  <a:pt x="3367314" y="2162628"/>
                </a:cubicBezTo>
                <a:cubicBezTo>
                  <a:pt x="3362476" y="2123923"/>
                  <a:pt x="3387688" y="2063958"/>
                  <a:pt x="3352800" y="2046514"/>
                </a:cubicBezTo>
                <a:cubicBezTo>
                  <a:pt x="3304668" y="2022448"/>
                  <a:pt x="3174575" y="2058413"/>
                  <a:pt x="3106057" y="2075542"/>
                </a:cubicBezTo>
                <a:lnTo>
                  <a:pt x="2975428" y="2032000"/>
                </a:lnTo>
                <a:lnTo>
                  <a:pt x="2931885" y="2017485"/>
                </a:lnTo>
                <a:cubicBezTo>
                  <a:pt x="2931760" y="2016983"/>
                  <a:pt x="2909797" y="1922825"/>
                  <a:pt x="2902857" y="1915885"/>
                </a:cubicBezTo>
                <a:cubicBezTo>
                  <a:pt x="2878187" y="1891215"/>
                  <a:pt x="2815771" y="1857828"/>
                  <a:pt x="2815771" y="1857828"/>
                </a:cubicBezTo>
                <a:cubicBezTo>
                  <a:pt x="2806095" y="1828799"/>
                  <a:pt x="2794165" y="1800427"/>
                  <a:pt x="2786743" y="1770742"/>
                </a:cubicBezTo>
                <a:cubicBezTo>
                  <a:pt x="2781905" y="1751390"/>
                  <a:pt x="2783293" y="1729283"/>
                  <a:pt x="2772228" y="1712685"/>
                </a:cubicBezTo>
                <a:cubicBezTo>
                  <a:pt x="2762552" y="1698171"/>
                  <a:pt x="2742880" y="1693796"/>
                  <a:pt x="2728685" y="1683657"/>
                </a:cubicBezTo>
                <a:cubicBezTo>
                  <a:pt x="2645489" y="1624232"/>
                  <a:pt x="2699859" y="1645960"/>
                  <a:pt x="2598057" y="1625600"/>
                </a:cubicBezTo>
                <a:cubicBezTo>
                  <a:pt x="2588381" y="1596571"/>
                  <a:pt x="2590665" y="1560151"/>
                  <a:pt x="2569028" y="1538514"/>
                </a:cubicBezTo>
                <a:cubicBezTo>
                  <a:pt x="2554514" y="1524000"/>
                  <a:pt x="2538626" y="1510740"/>
                  <a:pt x="2525485" y="1494971"/>
                </a:cubicBezTo>
                <a:cubicBezTo>
                  <a:pt x="2514318" y="1481570"/>
                  <a:pt x="2508792" y="1463763"/>
                  <a:pt x="2496457" y="1451428"/>
                </a:cubicBezTo>
                <a:cubicBezTo>
                  <a:pt x="2472885" y="1427856"/>
                  <a:pt x="2421415" y="1408547"/>
                  <a:pt x="2394857" y="1393371"/>
                </a:cubicBezTo>
                <a:cubicBezTo>
                  <a:pt x="2379711" y="1384716"/>
                  <a:pt x="2366916" y="1372143"/>
                  <a:pt x="2351314" y="1364342"/>
                </a:cubicBezTo>
                <a:cubicBezTo>
                  <a:pt x="2337630" y="1357500"/>
                  <a:pt x="2321455" y="1356670"/>
                  <a:pt x="2307771" y="1349828"/>
                </a:cubicBezTo>
                <a:cubicBezTo>
                  <a:pt x="2292169" y="1342027"/>
                  <a:pt x="2279830" y="1328601"/>
                  <a:pt x="2264228" y="1320800"/>
                </a:cubicBezTo>
                <a:cubicBezTo>
                  <a:pt x="2250544" y="1313958"/>
                  <a:pt x="2235396" y="1310488"/>
                  <a:pt x="2220685" y="1306285"/>
                </a:cubicBezTo>
                <a:cubicBezTo>
                  <a:pt x="2160065" y="1288965"/>
                  <a:pt x="2143966" y="1288661"/>
                  <a:pt x="2075543" y="1277257"/>
                </a:cubicBezTo>
                <a:cubicBezTo>
                  <a:pt x="1950754" y="1194064"/>
                  <a:pt x="2108641" y="1293806"/>
                  <a:pt x="1988457" y="1233714"/>
                </a:cubicBezTo>
                <a:cubicBezTo>
                  <a:pt x="1972855" y="1225913"/>
                  <a:pt x="1959428" y="1214361"/>
                  <a:pt x="1944914" y="1204685"/>
                </a:cubicBezTo>
                <a:cubicBezTo>
                  <a:pt x="1919407" y="1128163"/>
                  <a:pt x="1947258" y="1190081"/>
                  <a:pt x="1886857" y="1117600"/>
                </a:cubicBezTo>
                <a:cubicBezTo>
                  <a:pt x="1853388" y="1077438"/>
                  <a:pt x="1861990" y="1062317"/>
                  <a:pt x="1814285" y="1030514"/>
                </a:cubicBezTo>
                <a:cubicBezTo>
                  <a:pt x="1801555" y="1022028"/>
                  <a:pt x="1785834" y="1018515"/>
                  <a:pt x="1770743" y="1016000"/>
                </a:cubicBezTo>
                <a:cubicBezTo>
                  <a:pt x="1727528" y="1008797"/>
                  <a:pt x="1683657" y="1006323"/>
                  <a:pt x="1640114" y="1001485"/>
                </a:cubicBezTo>
                <a:cubicBezTo>
                  <a:pt x="1582481" y="982274"/>
                  <a:pt x="1540418" y="964254"/>
                  <a:pt x="1480457" y="957942"/>
                </a:cubicBezTo>
                <a:cubicBezTo>
                  <a:pt x="1412924" y="950833"/>
                  <a:pt x="1344990" y="948266"/>
                  <a:pt x="1277257" y="943428"/>
                </a:cubicBezTo>
                <a:cubicBezTo>
                  <a:pt x="1231023" y="931870"/>
                  <a:pt x="1194541" y="921771"/>
                  <a:pt x="1146628" y="914400"/>
                </a:cubicBezTo>
                <a:cubicBezTo>
                  <a:pt x="1014512" y="894074"/>
                  <a:pt x="948230" y="894742"/>
                  <a:pt x="798285" y="885371"/>
                </a:cubicBezTo>
                <a:cubicBezTo>
                  <a:pt x="769257" y="856342"/>
                  <a:pt x="745358" y="821057"/>
                  <a:pt x="711200" y="798285"/>
                </a:cubicBezTo>
                <a:cubicBezTo>
                  <a:pt x="682171" y="778933"/>
                  <a:pt x="648784" y="764898"/>
                  <a:pt x="624114" y="740228"/>
                </a:cubicBezTo>
                <a:cubicBezTo>
                  <a:pt x="609600" y="725714"/>
                  <a:pt x="596774" y="709287"/>
                  <a:pt x="580571" y="696685"/>
                </a:cubicBezTo>
                <a:cubicBezTo>
                  <a:pt x="553032" y="675266"/>
                  <a:pt x="493485" y="638628"/>
                  <a:pt x="493485" y="638628"/>
                </a:cubicBezTo>
                <a:cubicBezTo>
                  <a:pt x="483809" y="624114"/>
                  <a:pt x="475624" y="608486"/>
                  <a:pt x="464457" y="595085"/>
                </a:cubicBezTo>
                <a:cubicBezTo>
                  <a:pt x="451316" y="579316"/>
                  <a:pt x="430883" y="569485"/>
                  <a:pt x="420914" y="551542"/>
                </a:cubicBezTo>
                <a:cubicBezTo>
                  <a:pt x="406054" y="524794"/>
                  <a:pt x="391885" y="464457"/>
                  <a:pt x="391885" y="464457"/>
                </a:cubicBezTo>
                <a:cubicBezTo>
                  <a:pt x="384631" y="420929"/>
                  <a:pt x="373899" y="328618"/>
                  <a:pt x="348343" y="290285"/>
                </a:cubicBezTo>
                <a:lnTo>
                  <a:pt x="319314" y="246742"/>
                </a:lnTo>
                <a:cubicBezTo>
                  <a:pt x="284803" y="143209"/>
                  <a:pt x="333739" y="268380"/>
                  <a:pt x="261257" y="159657"/>
                </a:cubicBezTo>
                <a:cubicBezTo>
                  <a:pt x="252770" y="146927"/>
                  <a:pt x="259193" y="125007"/>
                  <a:pt x="246743" y="116114"/>
                </a:cubicBezTo>
                <a:cubicBezTo>
                  <a:pt x="221844" y="98329"/>
                  <a:pt x="188686" y="96761"/>
                  <a:pt x="159657" y="87085"/>
                </a:cubicBezTo>
                <a:lnTo>
                  <a:pt x="116114" y="72571"/>
                </a:lnTo>
                <a:lnTo>
                  <a:pt x="72571" y="58057"/>
                </a:lnTo>
                <a:cubicBezTo>
                  <a:pt x="62895" y="43543"/>
                  <a:pt x="57164" y="25411"/>
                  <a:pt x="43543" y="14514"/>
                </a:cubicBezTo>
                <a:cubicBezTo>
                  <a:pt x="31596" y="4957"/>
                  <a:pt x="0" y="0"/>
                  <a:pt x="0" y="0"/>
                </a:cubicBezTo>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10063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381000"/>
            <a:ext cx="5943600" cy="1077218"/>
          </a:xfrm>
          <a:prstGeom prst="rect">
            <a:avLst/>
          </a:prstGeom>
          <a:noFill/>
        </p:spPr>
        <p:txBody>
          <a:bodyPr wrap="square" rtlCol="0">
            <a:spAutoFit/>
          </a:bodyPr>
          <a:lstStyle/>
          <a:p>
            <a:pPr algn="ctr"/>
            <a:r>
              <a:rPr lang="en-US" sz="3200" b="1" dirty="0" smtClean="0">
                <a:effectLst>
                  <a:outerShdw blurRad="38100" dist="38100" dir="2700000" algn="tl">
                    <a:srgbClr val="000000">
                      <a:alpha val="43137"/>
                    </a:srgbClr>
                  </a:outerShdw>
                </a:effectLst>
                <a:latin typeface="+mj-lt"/>
              </a:rPr>
              <a:t>Second  Missionary Journey</a:t>
            </a:r>
          </a:p>
          <a:p>
            <a:pPr algn="ctr"/>
            <a:r>
              <a:rPr lang="en-US" sz="3200" b="1" dirty="0" smtClean="0">
                <a:effectLst>
                  <a:outerShdw blurRad="38100" dist="38100" dir="2700000" algn="tl">
                    <a:srgbClr val="000000">
                      <a:alpha val="43137"/>
                    </a:srgbClr>
                  </a:outerShdw>
                </a:effectLst>
                <a:latin typeface="+mj-lt"/>
              </a:rPr>
              <a:t>(Acts 16-18)</a:t>
            </a:r>
            <a:endParaRPr lang="en-US" sz="3200" b="1" dirty="0">
              <a:effectLst>
                <a:outerShdw blurRad="38100" dist="38100" dir="2700000" algn="tl">
                  <a:srgbClr val="000000">
                    <a:alpha val="43137"/>
                  </a:srgbClr>
                </a:outerShdw>
              </a:effectLst>
              <a:latin typeface="+mj-lt"/>
            </a:endParaRPr>
          </a:p>
        </p:txBody>
      </p:sp>
      <p:sp>
        <p:nvSpPr>
          <p:cNvPr id="5" name="TextBox 4"/>
          <p:cNvSpPr txBox="1"/>
          <p:nvPr/>
        </p:nvSpPr>
        <p:spPr>
          <a:xfrm>
            <a:off x="304800" y="1600200"/>
            <a:ext cx="8839200" cy="3270126"/>
          </a:xfrm>
          <a:prstGeom prst="rect">
            <a:avLst/>
          </a:prstGeom>
          <a:noFill/>
        </p:spPr>
        <p:txBody>
          <a:bodyPr wrap="square" rtlCol="0">
            <a:spAutoFit/>
          </a:bodyPr>
          <a:lstStyle/>
          <a:p>
            <a:pPr marL="285750" indent="-285750">
              <a:buFont typeface="Arial" pitchFamily="34" charset="0"/>
              <a:buChar char="•"/>
            </a:pPr>
            <a:r>
              <a:rPr lang="en-US" sz="2800" dirty="0" smtClean="0">
                <a:solidFill>
                  <a:srgbClr val="FFFF00"/>
                </a:solidFill>
              </a:rPr>
              <a:t>Macedonian Call (16:6-10)</a:t>
            </a:r>
          </a:p>
          <a:p>
            <a:pPr marL="285750" indent="-285750">
              <a:buFont typeface="Arial" pitchFamily="34" charset="0"/>
              <a:buChar char="•"/>
            </a:pPr>
            <a:endParaRPr lang="en-US" sz="1050" dirty="0" smtClean="0">
              <a:solidFill>
                <a:srgbClr val="FFFF00"/>
              </a:solidFill>
            </a:endParaRPr>
          </a:p>
          <a:p>
            <a:pPr marL="285750" indent="-285750">
              <a:buFont typeface="Arial" pitchFamily="34" charset="0"/>
              <a:buChar char="•"/>
            </a:pPr>
            <a:r>
              <a:rPr lang="en-US" sz="2800" dirty="0" smtClean="0">
                <a:solidFill>
                  <a:srgbClr val="FFFF00"/>
                </a:solidFill>
              </a:rPr>
              <a:t>Came to Philippi (16:11-40)</a:t>
            </a:r>
            <a:endParaRPr lang="en-US" sz="2800" i="1" dirty="0" smtClean="0">
              <a:solidFill>
                <a:schemeClr val="accent3">
                  <a:lumMod val="40000"/>
                  <a:lumOff val="60000"/>
                </a:schemeClr>
              </a:solidFill>
            </a:endParaRPr>
          </a:p>
          <a:p>
            <a:pPr marL="800100" lvl="1" indent="-342900">
              <a:buFont typeface="+mj-lt"/>
              <a:buAutoNum type="arabicPeriod"/>
            </a:pPr>
            <a:r>
              <a:rPr lang="en-US" sz="2800" i="1" dirty="0" smtClean="0">
                <a:solidFill>
                  <a:schemeClr val="accent3">
                    <a:lumMod val="40000"/>
                    <a:lumOff val="60000"/>
                  </a:schemeClr>
                </a:solidFill>
              </a:rPr>
              <a:t>Conversion of Lydia (vv. 13-15)</a:t>
            </a:r>
          </a:p>
          <a:p>
            <a:pPr marL="800100" lvl="1" indent="-342900">
              <a:buFont typeface="+mj-lt"/>
              <a:buAutoNum type="arabicPeriod"/>
            </a:pPr>
            <a:r>
              <a:rPr lang="en-US" sz="2800" i="1" dirty="0" smtClean="0">
                <a:solidFill>
                  <a:schemeClr val="accent3">
                    <a:lumMod val="40000"/>
                    <a:lumOff val="60000"/>
                  </a:schemeClr>
                </a:solidFill>
              </a:rPr>
              <a:t>Damsel with spirit of Divination (vv. 16-18)</a:t>
            </a:r>
          </a:p>
          <a:p>
            <a:pPr marL="800100" lvl="1" indent="-342900">
              <a:buFont typeface="+mj-lt"/>
              <a:buAutoNum type="arabicPeriod"/>
            </a:pPr>
            <a:r>
              <a:rPr lang="en-US" sz="2800" i="1" dirty="0" smtClean="0">
                <a:solidFill>
                  <a:schemeClr val="accent3">
                    <a:lumMod val="40000"/>
                    <a:lumOff val="60000"/>
                  </a:schemeClr>
                </a:solidFill>
              </a:rPr>
              <a:t>Paul &amp; Silas imprisoned (vv. 19-24)</a:t>
            </a:r>
          </a:p>
          <a:p>
            <a:pPr marL="800100" lvl="1" indent="-342900">
              <a:buFont typeface="+mj-lt"/>
              <a:buAutoNum type="arabicPeriod"/>
            </a:pPr>
            <a:r>
              <a:rPr lang="en-US" sz="2800" i="1" dirty="0" smtClean="0">
                <a:solidFill>
                  <a:schemeClr val="accent3">
                    <a:lumMod val="40000"/>
                    <a:lumOff val="60000"/>
                  </a:schemeClr>
                </a:solidFill>
              </a:rPr>
              <a:t>Conversion of Jailer (vv. 25-34)</a:t>
            </a:r>
          </a:p>
          <a:p>
            <a:pPr marL="800100" lvl="1" indent="-342900">
              <a:buFont typeface="+mj-lt"/>
              <a:buAutoNum type="arabicPeriod"/>
            </a:pPr>
            <a:r>
              <a:rPr lang="en-US" sz="2800" i="1" dirty="0" smtClean="0">
                <a:solidFill>
                  <a:schemeClr val="accent3">
                    <a:lumMod val="40000"/>
                    <a:lumOff val="60000"/>
                  </a:schemeClr>
                </a:solidFill>
              </a:rPr>
              <a:t>Released from Jail and departed (vv. 35-40)</a:t>
            </a:r>
            <a:endParaRPr lang="en-US" sz="2800" i="1" dirty="0">
              <a:solidFill>
                <a:schemeClr val="accent3">
                  <a:lumMod val="40000"/>
                  <a:lumOff val="60000"/>
                </a:schemeClr>
              </a:solidFill>
            </a:endParaRPr>
          </a:p>
        </p:txBody>
      </p:sp>
    </p:spTree>
    <p:extLst>
      <p:ext uri="{BB962C8B-B14F-4D97-AF65-F5344CB8AC3E}">
        <p14:creationId xmlns:p14="http://schemas.microsoft.com/office/powerpoint/2010/main" val="12157043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0"/>
                                        <p:tgtEl>
                                          <p:spTgt spid="5">
                                            <p:txEl>
                                              <p:pRg st="6" end="6"/>
                                            </p:txEl>
                                          </p:spTgt>
                                        </p:tgtEl>
                                      </p:cBhvr>
                                    </p:animEffect>
                                    <p:anim calcmode="lin" valueType="num">
                                      <p:cBhvr>
                                        <p:cTn id="4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Effect transition="in" filter="fade">
                                      <p:cBhvr>
                                        <p:cTn id="49" dur="1000"/>
                                        <p:tgtEl>
                                          <p:spTgt spid="5">
                                            <p:txEl>
                                              <p:pRg st="7" end="7"/>
                                            </p:txEl>
                                          </p:spTgt>
                                        </p:tgtEl>
                                      </p:cBhvr>
                                    </p:animEffect>
                                    <p:anim calcmode="lin" valueType="num">
                                      <p:cBhvr>
                                        <p:cTn id="5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381000"/>
            <a:ext cx="5943600" cy="1077218"/>
          </a:xfrm>
          <a:prstGeom prst="rect">
            <a:avLst/>
          </a:prstGeom>
          <a:noFill/>
        </p:spPr>
        <p:txBody>
          <a:bodyPr wrap="square" rtlCol="0">
            <a:spAutoFit/>
          </a:bodyPr>
          <a:lstStyle/>
          <a:p>
            <a:pPr algn="ctr"/>
            <a:r>
              <a:rPr lang="en-US" sz="3200" b="1" dirty="0" smtClean="0">
                <a:effectLst>
                  <a:outerShdw blurRad="38100" dist="38100" dir="2700000" algn="tl">
                    <a:srgbClr val="000000">
                      <a:alpha val="43137"/>
                    </a:srgbClr>
                  </a:outerShdw>
                </a:effectLst>
                <a:latin typeface="+mj-lt"/>
              </a:rPr>
              <a:t>Second  Missionary Journey</a:t>
            </a:r>
          </a:p>
          <a:p>
            <a:pPr algn="ctr"/>
            <a:r>
              <a:rPr lang="en-US" sz="3200" b="1" dirty="0" smtClean="0">
                <a:effectLst>
                  <a:outerShdw blurRad="38100" dist="38100" dir="2700000" algn="tl">
                    <a:srgbClr val="000000">
                      <a:alpha val="43137"/>
                    </a:srgbClr>
                  </a:outerShdw>
                </a:effectLst>
                <a:latin typeface="+mj-lt"/>
              </a:rPr>
              <a:t>(Acts 16-18)</a:t>
            </a:r>
            <a:endParaRPr lang="en-US" sz="3200" b="1" dirty="0">
              <a:effectLst>
                <a:outerShdw blurRad="38100" dist="38100" dir="2700000" algn="tl">
                  <a:srgbClr val="000000">
                    <a:alpha val="43137"/>
                  </a:srgbClr>
                </a:outerShdw>
              </a:effectLst>
              <a:latin typeface="+mj-lt"/>
            </a:endParaRPr>
          </a:p>
        </p:txBody>
      </p:sp>
      <p:sp>
        <p:nvSpPr>
          <p:cNvPr id="5" name="TextBox 4"/>
          <p:cNvSpPr txBox="1"/>
          <p:nvPr/>
        </p:nvSpPr>
        <p:spPr>
          <a:xfrm>
            <a:off x="304800" y="1600200"/>
            <a:ext cx="8839200" cy="2554545"/>
          </a:xfrm>
          <a:prstGeom prst="rect">
            <a:avLst/>
          </a:prstGeom>
          <a:noFill/>
        </p:spPr>
        <p:txBody>
          <a:bodyPr wrap="square" rtlCol="0">
            <a:spAutoFit/>
          </a:bodyPr>
          <a:lstStyle/>
          <a:p>
            <a:pPr marL="285750" indent="-285750">
              <a:buFont typeface="Arial" pitchFamily="34" charset="0"/>
              <a:buChar char="•"/>
            </a:pPr>
            <a:r>
              <a:rPr lang="en-US" sz="2800" dirty="0" smtClean="0">
                <a:solidFill>
                  <a:srgbClr val="FFFF00"/>
                </a:solidFill>
              </a:rPr>
              <a:t>Macedonian Call (16:6-10)</a:t>
            </a:r>
          </a:p>
          <a:p>
            <a:pPr marL="285750" indent="-285750">
              <a:buFont typeface="Arial" pitchFamily="34" charset="0"/>
              <a:buChar char="•"/>
            </a:pPr>
            <a:endParaRPr lang="en-US" sz="1000" dirty="0" smtClean="0">
              <a:solidFill>
                <a:srgbClr val="FFFF00"/>
              </a:solidFill>
            </a:endParaRPr>
          </a:p>
          <a:p>
            <a:pPr marL="285750" indent="-285750">
              <a:buFont typeface="Arial" pitchFamily="34" charset="0"/>
              <a:buChar char="•"/>
            </a:pPr>
            <a:r>
              <a:rPr lang="en-US" sz="2800" dirty="0" smtClean="0">
                <a:solidFill>
                  <a:srgbClr val="FFFF00"/>
                </a:solidFill>
              </a:rPr>
              <a:t>Came to Philippi (16:11-40)</a:t>
            </a:r>
          </a:p>
          <a:p>
            <a:pPr marL="285750" indent="-285750">
              <a:buFont typeface="Arial" pitchFamily="34" charset="0"/>
              <a:buChar char="•"/>
            </a:pPr>
            <a:endParaRPr lang="en-US" sz="1000" i="1" dirty="0">
              <a:solidFill>
                <a:srgbClr val="FFFF00"/>
              </a:solidFill>
            </a:endParaRPr>
          </a:p>
          <a:p>
            <a:pPr marL="285750" indent="-285750">
              <a:buFont typeface="Arial" pitchFamily="34" charset="0"/>
              <a:buChar char="•"/>
            </a:pPr>
            <a:r>
              <a:rPr lang="en-US" sz="2800" i="1" dirty="0" smtClean="0">
                <a:solidFill>
                  <a:srgbClr val="FFFF00"/>
                </a:solidFill>
              </a:rPr>
              <a:t>Conversion of Lydia (vv. 14, 15, 40)</a:t>
            </a:r>
            <a:endParaRPr lang="en-US" sz="2800" i="1" dirty="0" smtClean="0">
              <a:solidFill>
                <a:schemeClr val="accent3">
                  <a:lumMod val="40000"/>
                  <a:lumOff val="60000"/>
                </a:schemeClr>
              </a:solidFill>
            </a:endParaRPr>
          </a:p>
          <a:p>
            <a:pPr marL="800100" lvl="1" indent="-342900">
              <a:buFont typeface="+mj-lt"/>
              <a:buAutoNum type="arabicPeriod"/>
            </a:pPr>
            <a:r>
              <a:rPr lang="en-US" sz="2800" i="1" dirty="0" smtClean="0">
                <a:solidFill>
                  <a:schemeClr val="accent3">
                    <a:lumMod val="40000"/>
                    <a:lumOff val="60000"/>
                  </a:schemeClr>
                </a:solidFill>
              </a:rPr>
              <a:t>All information we have – three verses</a:t>
            </a:r>
          </a:p>
          <a:p>
            <a:pPr marL="800100" lvl="1" indent="-342900">
              <a:buFont typeface="+mj-lt"/>
              <a:buAutoNum type="arabicPeriod"/>
            </a:pPr>
            <a:r>
              <a:rPr lang="en-US" sz="2800" i="1" dirty="0" smtClean="0">
                <a:solidFill>
                  <a:schemeClr val="accent3">
                    <a:lumMod val="40000"/>
                    <a:lumOff val="60000"/>
                  </a:schemeClr>
                </a:solidFill>
              </a:rPr>
              <a:t>Many facts – stated with briefest mention</a:t>
            </a:r>
            <a:endParaRPr lang="en-US" sz="2800" i="1" dirty="0">
              <a:solidFill>
                <a:schemeClr val="accent3">
                  <a:lumMod val="40000"/>
                  <a:lumOff val="60000"/>
                </a:schemeClr>
              </a:solidFill>
            </a:endParaRPr>
          </a:p>
        </p:txBody>
      </p:sp>
      <p:sp>
        <p:nvSpPr>
          <p:cNvPr id="2" name="TextBox 1"/>
          <p:cNvSpPr txBox="1"/>
          <p:nvPr/>
        </p:nvSpPr>
        <p:spPr>
          <a:xfrm>
            <a:off x="2286000" y="4162735"/>
            <a:ext cx="7315200" cy="2308324"/>
          </a:xfrm>
          <a:prstGeom prst="rect">
            <a:avLst/>
          </a:prstGeom>
          <a:noFill/>
        </p:spPr>
        <p:txBody>
          <a:bodyPr wrap="square" rtlCol="0">
            <a:spAutoFit/>
          </a:bodyPr>
          <a:lstStyle/>
          <a:p>
            <a:pPr marL="285750" indent="-285750">
              <a:buFont typeface="Wingdings" pitchFamily="2" charset="2"/>
              <a:buChar char="ü"/>
            </a:pPr>
            <a:r>
              <a:rPr lang="en-US" sz="2400" dirty="0" smtClean="0"/>
              <a:t>From whence she came</a:t>
            </a:r>
          </a:p>
          <a:p>
            <a:pPr marL="285750" indent="-285750">
              <a:buFont typeface="Wingdings" pitchFamily="2" charset="2"/>
              <a:buChar char="ü"/>
            </a:pPr>
            <a:r>
              <a:rPr lang="en-US" sz="2400" dirty="0" smtClean="0"/>
              <a:t>The work she did</a:t>
            </a:r>
          </a:p>
          <a:p>
            <a:pPr marL="285750" indent="-285750">
              <a:buFont typeface="Wingdings" pitchFamily="2" charset="2"/>
              <a:buChar char="ü"/>
            </a:pPr>
            <a:r>
              <a:rPr lang="en-US" sz="2400" dirty="0" smtClean="0"/>
              <a:t>Her religious character</a:t>
            </a:r>
          </a:p>
          <a:p>
            <a:pPr marL="285750" indent="-285750">
              <a:buFont typeface="Wingdings" pitchFamily="2" charset="2"/>
              <a:buChar char="ü"/>
            </a:pPr>
            <a:r>
              <a:rPr lang="en-US" sz="2400" dirty="0" smtClean="0"/>
              <a:t>The heart she had</a:t>
            </a:r>
          </a:p>
          <a:p>
            <a:pPr marL="285750" indent="-285750">
              <a:buFont typeface="Wingdings" pitchFamily="2" charset="2"/>
              <a:buChar char="ü"/>
            </a:pPr>
            <a:r>
              <a:rPr lang="en-US" sz="2400" dirty="0" smtClean="0"/>
              <a:t>The influence she bore</a:t>
            </a:r>
          </a:p>
          <a:p>
            <a:pPr marL="285750" indent="-285750">
              <a:buFont typeface="Wingdings" pitchFamily="2" charset="2"/>
              <a:buChar char="ü"/>
            </a:pPr>
            <a:r>
              <a:rPr lang="en-US" sz="2400" dirty="0" smtClean="0"/>
              <a:t>The obedience she gave</a:t>
            </a:r>
            <a:endParaRPr lang="en-US" sz="2400" dirty="0"/>
          </a:p>
        </p:txBody>
      </p:sp>
    </p:spTree>
    <p:extLst>
      <p:ext uri="{BB962C8B-B14F-4D97-AF65-F5344CB8AC3E}">
        <p14:creationId xmlns:p14="http://schemas.microsoft.com/office/powerpoint/2010/main" val="8418715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49753" y="4724400"/>
            <a:ext cx="6553200" cy="457200"/>
          </a:xfrm>
        </p:spPr>
        <p:txBody>
          <a:bodyPr/>
          <a:lstStyle/>
          <a:p>
            <a:r>
              <a:rPr lang="en-US" dirty="0" smtClean="0">
                <a:effectLst>
                  <a:outerShdw blurRad="38100" dist="38100" dir="2700000" algn="tl">
                    <a:srgbClr val="000000">
                      <a:alpha val="43137"/>
                    </a:srgbClr>
                  </a:outerShdw>
                </a:effectLst>
              </a:rPr>
              <a:t>Acts 16:14-15, 40</a:t>
            </a:r>
            <a:endParaRPr lang="en-US" dirty="0">
              <a:effectLst>
                <a:outerShdw blurRad="38100" dist="38100" dir="2700000" algn="tl">
                  <a:srgbClr val="000000">
                    <a:alpha val="43137"/>
                  </a:srgbClr>
                </a:outerShdw>
              </a:effectLst>
            </a:endParaRPr>
          </a:p>
        </p:txBody>
      </p:sp>
      <p:sp>
        <p:nvSpPr>
          <p:cNvPr id="4" name="Rectangle 3"/>
          <p:cNvSpPr/>
          <p:nvPr/>
        </p:nvSpPr>
        <p:spPr>
          <a:xfrm>
            <a:off x="1584206" y="3078540"/>
            <a:ext cx="4684295"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spc="0" dirty="0" smtClean="0">
                <a:ln/>
                <a:solidFill>
                  <a:schemeClr val="tx2">
                    <a:lumMod val="1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4800" b="1" dirty="0" smtClean="0">
                <a:ln/>
                <a:solidFill>
                  <a:schemeClr val="tx2">
                    <a:lumMod val="1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endParaRPr lang="en-US" sz="4800" b="1" spc="0" dirty="0">
              <a:ln/>
              <a:solidFill>
                <a:schemeClr val="tx2">
                  <a:lumMod val="1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ndParaRPr>
          </a:p>
        </p:txBody>
      </p:sp>
      <p:pic>
        <p:nvPicPr>
          <p:cNvPr id="6"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1400" y="152400"/>
            <a:ext cx="2072124" cy="27737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100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145" y="371899"/>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2907065" y="455474"/>
            <a:ext cx="5311069"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5400" b="1"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endParaRPr lang="en-US" sz="5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ndParaRPr>
          </a:p>
        </p:txBody>
      </p:sp>
      <p:sp>
        <p:nvSpPr>
          <p:cNvPr id="5" name="Bevel 4"/>
          <p:cNvSpPr/>
          <p:nvPr/>
        </p:nvSpPr>
        <p:spPr>
          <a:xfrm>
            <a:off x="1371600" y="27432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787299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5334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5800" y="1534180"/>
            <a:ext cx="7924800" cy="2369880"/>
          </a:xfrm>
          <a:prstGeom prst="rect">
            <a:avLst/>
          </a:prstGeom>
          <a:noFill/>
        </p:spPr>
        <p:txBody>
          <a:bodyPr wrap="square" rtlCol="0">
            <a:spAutoFit/>
          </a:bodyPr>
          <a:lstStyle/>
          <a:p>
            <a:pPr marL="514350" indent="-514350">
              <a:buFont typeface="+mj-lt"/>
              <a:buAutoNum type="alphaUcPeriod"/>
            </a:pPr>
            <a:r>
              <a:rPr lang="en-US" sz="2800" b="1" u="sng" dirty="0" smtClean="0"/>
              <a:t>Of Thyatira</a:t>
            </a:r>
            <a:r>
              <a:rPr lang="en-US" sz="2800" dirty="0" smtClean="0"/>
              <a:t> (v. 14)</a:t>
            </a:r>
          </a:p>
          <a:p>
            <a:pPr marL="971550" lvl="1" indent="-514350">
              <a:buFont typeface="+mj-lt"/>
              <a:buAutoNum type="arabicPeriod"/>
            </a:pPr>
            <a:r>
              <a:rPr lang="en-US" sz="2400" i="1" dirty="0" smtClean="0"/>
              <a:t>In Asia </a:t>
            </a:r>
            <a:r>
              <a:rPr lang="en-US" sz="2400" i="1" dirty="0" smtClean="0">
                <a:solidFill>
                  <a:srgbClr val="FFFF99"/>
                </a:solidFill>
              </a:rPr>
              <a:t>(Rev. 1:11)</a:t>
            </a:r>
          </a:p>
          <a:p>
            <a:pPr marL="971550" lvl="1" indent="-514350">
              <a:buFont typeface="+mj-lt"/>
              <a:buAutoNum type="arabicPeriod"/>
            </a:pPr>
            <a:r>
              <a:rPr lang="en-US" sz="2400" i="1" dirty="0" smtClean="0"/>
              <a:t>300 Miles away</a:t>
            </a:r>
          </a:p>
          <a:p>
            <a:pPr marL="971550" lvl="1" indent="-514350">
              <a:buFont typeface="+mj-lt"/>
              <a:buAutoNum type="arabicPeriod"/>
            </a:pPr>
            <a:r>
              <a:rPr lang="en-US" sz="2400" i="1" dirty="0" smtClean="0"/>
              <a:t>What brings her here? Assume business</a:t>
            </a:r>
          </a:p>
          <a:p>
            <a:pPr marL="971550" lvl="1" indent="-514350">
              <a:buFont typeface="+mj-lt"/>
              <a:buAutoNum type="arabicPeriod"/>
            </a:pPr>
            <a:r>
              <a:rPr lang="en-US" sz="2400" i="1" dirty="0" smtClean="0"/>
              <a:t>From province where Paul forbidden to go</a:t>
            </a:r>
          </a:p>
          <a:p>
            <a:pPr marL="971550" lvl="1" indent="-514350">
              <a:buFont typeface="+mj-lt"/>
              <a:buAutoNum type="arabicPeriod"/>
            </a:pPr>
            <a:r>
              <a:rPr lang="en-US" sz="2400" i="1" dirty="0" smtClean="0"/>
              <a:t>Makes her first European convert</a:t>
            </a:r>
            <a:endParaRPr lang="en-US" sz="2400" i="1" dirty="0"/>
          </a:p>
        </p:txBody>
      </p:sp>
    </p:spTree>
    <p:extLst>
      <p:ext uri="{BB962C8B-B14F-4D97-AF65-F5344CB8AC3E}">
        <p14:creationId xmlns:p14="http://schemas.microsoft.com/office/powerpoint/2010/main" val="15588995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5334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5800" y="1534180"/>
            <a:ext cx="7924800" cy="3908762"/>
          </a:xfrm>
          <a:prstGeom prst="rect">
            <a:avLst/>
          </a:prstGeom>
          <a:noFill/>
        </p:spPr>
        <p:txBody>
          <a:bodyPr wrap="square" rtlCol="0">
            <a:spAutoFit/>
          </a:bodyPr>
          <a:lstStyle/>
          <a:p>
            <a:pPr marL="514350" indent="-514350">
              <a:buFont typeface="+mj-lt"/>
              <a:buAutoNum type="alphaUcPeriod"/>
            </a:pPr>
            <a:r>
              <a:rPr lang="en-US" sz="2800" b="1" u="sng" dirty="0" smtClean="0"/>
              <a:t>Of Thyatira</a:t>
            </a:r>
            <a:r>
              <a:rPr lang="en-US" sz="2800" dirty="0" smtClean="0"/>
              <a:t> (v. 14)</a:t>
            </a:r>
          </a:p>
          <a:p>
            <a:pPr marL="514350" indent="-514350">
              <a:buFont typeface="+mj-lt"/>
              <a:buAutoNum type="alphaUcPeriod"/>
            </a:pPr>
            <a:r>
              <a:rPr lang="en-US" sz="2800" b="1" u="sng" dirty="0" smtClean="0"/>
              <a:t>Seller of Purple </a:t>
            </a:r>
            <a:r>
              <a:rPr lang="en-US" sz="2800" dirty="0" smtClean="0"/>
              <a:t>(v. 14)</a:t>
            </a:r>
          </a:p>
          <a:p>
            <a:pPr marL="971550" lvl="1" indent="-514350">
              <a:buFont typeface="+mj-lt"/>
              <a:buAutoNum type="arabicPeriod"/>
            </a:pPr>
            <a:r>
              <a:rPr lang="en-US" sz="2400" i="1" dirty="0" smtClean="0"/>
              <a:t>Either cloth or dye</a:t>
            </a:r>
          </a:p>
          <a:p>
            <a:pPr marL="1428750" lvl="2" indent="-514350">
              <a:buFont typeface="+mj-lt"/>
              <a:buAutoNum type="alphaLcPeriod"/>
            </a:pPr>
            <a:r>
              <a:rPr lang="en-US" sz="2400" i="1" dirty="0" smtClean="0"/>
              <a:t>Likely dye – region was known for manufacturing dye</a:t>
            </a:r>
          </a:p>
          <a:p>
            <a:pPr marL="1428750" lvl="2" indent="-514350">
              <a:buFont typeface="+mj-lt"/>
              <a:buAutoNum type="alphaLcPeriod"/>
            </a:pPr>
            <a:r>
              <a:rPr lang="en-US" sz="2400" i="1" dirty="0" smtClean="0"/>
              <a:t>One source: juice of Madder Root – used in Thyatira (</a:t>
            </a:r>
            <a:r>
              <a:rPr lang="en-US" sz="2400" i="1" dirty="0" err="1" smtClean="0"/>
              <a:t>Hemer</a:t>
            </a:r>
            <a:r>
              <a:rPr lang="en-US" sz="2400" i="1" dirty="0" smtClean="0"/>
              <a:t>)</a:t>
            </a:r>
          </a:p>
          <a:p>
            <a:pPr marL="1428750" lvl="2" indent="-514350">
              <a:buFont typeface="+mj-lt"/>
              <a:buAutoNum type="alphaLcPeriod"/>
            </a:pPr>
            <a:r>
              <a:rPr lang="en-US" sz="2400" i="1" dirty="0" smtClean="0"/>
              <a:t>Very expensive (wear name of dye – not cloth)</a:t>
            </a:r>
          </a:p>
          <a:p>
            <a:pPr marL="1428750" lvl="2" indent="-514350">
              <a:buFont typeface="+mj-lt"/>
              <a:buAutoNum type="alphaLcPeriod"/>
            </a:pPr>
            <a:r>
              <a:rPr lang="en-US" sz="2400" i="1" dirty="0" smtClean="0"/>
              <a:t>Rich kings wore it </a:t>
            </a:r>
            <a:r>
              <a:rPr lang="en-US" sz="2400" i="1" dirty="0" smtClean="0">
                <a:solidFill>
                  <a:srgbClr val="FFFF99"/>
                </a:solidFill>
              </a:rPr>
              <a:t>(Luke 16:19)</a:t>
            </a:r>
            <a:endParaRPr lang="en-US" sz="2400" i="1" dirty="0">
              <a:solidFill>
                <a:srgbClr val="FFFF99"/>
              </a:solidFill>
            </a:endParaRPr>
          </a:p>
        </p:txBody>
      </p:sp>
    </p:spTree>
    <p:extLst>
      <p:ext uri="{BB962C8B-B14F-4D97-AF65-F5344CB8AC3E}">
        <p14:creationId xmlns:p14="http://schemas.microsoft.com/office/powerpoint/2010/main" val="40795917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5334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5799" y="1534180"/>
            <a:ext cx="8283205" cy="2800767"/>
          </a:xfrm>
          <a:prstGeom prst="rect">
            <a:avLst/>
          </a:prstGeom>
          <a:noFill/>
        </p:spPr>
        <p:txBody>
          <a:bodyPr wrap="square" rtlCol="0">
            <a:spAutoFit/>
          </a:bodyPr>
          <a:lstStyle/>
          <a:p>
            <a:pPr marL="514350" indent="-514350">
              <a:buFont typeface="+mj-lt"/>
              <a:buAutoNum type="alphaUcPeriod"/>
            </a:pPr>
            <a:r>
              <a:rPr lang="en-US" sz="2800" b="1" u="sng" dirty="0" smtClean="0"/>
              <a:t>Of Thyatira</a:t>
            </a:r>
            <a:r>
              <a:rPr lang="en-US" sz="2800" dirty="0" smtClean="0"/>
              <a:t> (v. 14)</a:t>
            </a:r>
          </a:p>
          <a:p>
            <a:pPr marL="514350" indent="-514350">
              <a:buFont typeface="+mj-lt"/>
              <a:buAutoNum type="alphaUcPeriod"/>
            </a:pPr>
            <a:r>
              <a:rPr lang="en-US" sz="2800" b="1" u="sng" dirty="0" smtClean="0"/>
              <a:t>Seller of Purple </a:t>
            </a:r>
            <a:r>
              <a:rPr lang="en-US" sz="2800" dirty="0" smtClean="0"/>
              <a:t>(v. 14)</a:t>
            </a:r>
          </a:p>
          <a:p>
            <a:pPr marL="971550" lvl="1" indent="-514350">
              <a:buFont typeface="+mj-lt"/>
              <a:buAutoNum type="arabicPeriod"/>
            </a:pPr>
            <a:r>
              <a:rPr lang="en-US" sz="2400" i="1" dirty="0" smtClean="0"/>
              <a:t>Either cloth or dye</a:t>
            </a:r>
          </a:p>
          <a:p>
            <a:pPr marL="971550" lvl="1" indent="-514350">
              <a:buFont typeface="+mj-lt"/>
              <a:buAutoNum type="arabicPeriod"/>
            </a:pPr>
            <a:r>
              <a:rPr lang="en-US" sz="2400" i="1" dirty="0" smtClean="0"/>
              <a:t>Successful business woman</a:t>
            </a:r>
          </a:p>
          <a:p>
            <a:pPr marL="1428750" lvl="2" indent="-514350">
              <a:buFont typeface="+mj-lt"/>
              <a:buAutoNum type="alphaLcPeriod"/>
            </a:pPr>
            <a:r>
              <a:rPr lang="en-US" sz="2400" i="1" dirty="0" smtClean="0"/>
              <a:t>Such a business would require some capital</a:t>
            </a:r>
          </a:p>
          <a:p>
            <a:pPr marL="1428750" lvl="2" indent="-514350">
              <a:buFont typeface="+mj-lt"/>
              <a:buAutoNum type="alphaLcPeriod"/>
            </a:pPr>
            <a:r>
              <a:rPr lang="en-US" sz="2400" i="1" dirty="0" smtClean="0"/>
              <a:t>Success &amp; spirituality are not enemies</a:t>
            </a:r>
          </a:p>
          <a:p>
            <a:pPr marL="1428750" lvl="2" indent="-514350">
              <a:buFont typeface="+mj-lt"/>
              <a:buAutoNum type="alphaLcPeriod"/>
            </a:pPr>
            <a:r>
              <a:rPr lang="en-US" sz="2400" i="1" dirty="0" smtClean="0"/>
              <a:t>Business / Work &amp; spirituality are not enemies</a:t>
            </a:r>
            <a:endParaRPr lang="en-US" sz="2400" i="1"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648200"/>
            <a:ext cx="2266966" cy="17590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0485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5334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5799" y="1534180"/>
            <a:ext cx="8283205" cy="2062103"/>
          </a:xfrm>
          <a:prstGeom prst="rect">
            <a:avLst/>
          </a:prstGeom>
          <a:noFill/>
        </p:spPr>
        <p:txBody>
          <a:bodyPr wrap="square" rtlCol="0">
            <a:spAutoFit/>
          </a:bodyPr>
          <a:lstStyle/>
          <a:p>
            <a:pPr marL="514350" indent="-514350">
              <a:buFont typeface="+mj-lt"/>
              <a:buAutoNum type="alphaUcPeriod"/>
            </a:pPr>
            <a:r>
              <a:rPr lang="en-US" sz="2800" b="1" u="sng" dirty="0" smtClean="0"/>
              <a:t>Of Thyatira</a:t>
            </a:r>
            <a:r>
              <a:rPr lang="en-US" sz="2800" dirty="0" smtClean="0"/>
              <a:t> (v. 14)</a:t>
            </a:r>
          </a:p>
          <a:p>
            <a:pPr marL="514350" indent="-514350">
              <a:buFont typeface="+mj-lt"/>
              <a:buAutoNum type="alphaUcPeriod"/>
            </a:pPr>
            <a:r>
              <a:rPr lang="en-US" sz="2800" b="1" u="sng" dirty="0" smtClean="0"/>
              <a:t>Seller of Purple </a:t>
            </a:r>
            <a:r>
              <a:rPr lang="en-US" sz="2800" dirty="0" smtClean="0"/>
              <a:t>(v. 14)</a:t>
            </a:r>
          </a:p>
          <a:p>
            <a:pPr marL="971550" lvl="1" indent="-514350">
              <a:buFont typeface="+mj-lt"/>
              <a:buAutoNum type="arabicPeriod"/>
            </a:pPr>
            <a:r>
              <a:rPr lang="en-US" sz="2400" i="1" dirty="0" smtClean="0"/>
              <a:t>Either cloth or dye</a:t>
            </a:r>
          </a:p>
          <a:p>
            <a:pPr marL="971550" lvl="1" indent="-514350">
              <a:buFont typeface="+mj-lt"/>
              <a:buAutoNum type="arabicPeriod"/>
            </a:pPr>
            <a:r>
              <a:rPr lang="en-US" sz="2400" i="1" dirty="0" smtClean="0"/>
              <a:t>Successful business woman</a:t>
            </a:r>
          </a:p>
          <a:p>
            <a:pPr marL="971550" lvl="1" indent="-514350">
              <a:buFont typeface="+mj-lt"/>
              <a:buAutoNum type="arabicPeriod"/>
            </a:pPr>
            <a:r>
              <a:rPr lang="en-US" sz="2400" i="1" dirty="0" smtClean="0"/>
              <a:t>Financially well off (if owned business)</a:t>
            </a:r>
          </a:p>
        </p:txBody>
      </p:sp>
    </p:spTree>
    <p:extLst>
      <p:ext uri="{BB962C8B-B14F-4D97-AF65-F5344CB8AC3E}">
        <p14:creationId xmlns:p14="http://schemas.microsoft.com/office/powerpoint/2010/main" val="21811245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5334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rgbClr val="ECEDD1">
                    <a:lumMod val="10000"/>
                  </a:srgbClr>
                </a:solidFill>
                <a:effectLst>
                  <a:outerShdw blurRad="38100" dist="38100" dir="2700000" algn="tl">
                    <a:srgbClr val="000000">
                      <a:alpha val="43137"/>
                    </a:srgbClr>
                  </a:outerShdw>
                </a:effectLst>
                <a:latin typeface="Book Antiqua"/>
              </a:rPr>
              <a:t>The Prospect: Lydia</a:t>
            </a:r>
          </a:p>
        </p:txBody>
      </p:sp>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5800" y="1534180"/>
            <a:ext cx="7924800" cy="3600986"/>
          </a:xfrm>
          <a:prstGeom prst="rect">
            <a:avLst/>
          </a:prstGeom>
          <a:noFill/>
        </p:spPr>
        <p:txBody>
          <a:bodyPr wrap="square" rtlCol="0">
            <a:spAutoFit/>
          </a:bodyPr>
          <a:lstStyle/>
          <a:p>
            <a:pPr marL="514350" indent="-514350">
              <a:buFont typeface="+mj-lt"/>
              <a:buAutoNum type="alphaUcPeriod"/>
            </a:pPr>
            <a:r>
              <a:rPr lang="en-US" sz="2800" b="1" u="sng" dirty="0">
                <a:solidFill>
                  <a:prstClr val="white"/>
                </a:solidFill>
              </a:rPr>
              <a:t>Of Thyatira</a:t>
            </a:r>
            <a:r>
              <a:rPr lang="en-US" sz="2800" dirty="0">
                <a:solidFill>
                  <a:prstClr val="white"/>
                </a:solidFill>
              </a:rPr>
              <a:t> (v. 14)</a:t>
            </a:r>
          </a:p>
          <a:p>
            <a:pPr marL="514350" indent="-514350">
              <a:buFont typeface="+mj-lt"/>
              <a:buAutoNum type="alphaUcPeriod"/>
            </a:pPr>
            <a:r>
              <a:rPr lang="en-US" sz="2800" b="1" u="sng" dirty="0">
                <a:solidFill>
                  <a:prstClr val="white"/>
                </a:solidFill>
              </a:rPr>
              <a:t>Seller of Purple </a:t>
            </a:r>
            <a:r>
              <a:rPr lang="en-US" sz="2800" dirty="0">
                <a:solidFill>
                  <a:prstClr val="white"/>
                </a:solidFill>
              </a:rPr>
              <a:t>(v. 14</a:t>
            </a:r>
            <a:r>
              <a:rPr lang="en-US" sz="2800" dirty="0" smtClean="0">
                <a:solidFill>
                  <a:prstClr val="white"/>
                </a:solidFill>
              </a:rPr>
              <a:t>)</a:t>
            </a:r>
          </a:p>
          <a:p>
            <a:pPr marL="514350" indent="-514350">
              <a:buFont typeface="+mj-lt"/>
              <a:buAutoNum type="alphaUcPeriod"/>
            </a:pPr>
            <a:r>
              <a:rPr lang="en-US" sz="2800" b="1" u="sng" dirty="0" smtClean="0">
                <a:solidFill>
                  <a:prstClr val="white"/>
                </a:solidFill>
              </a:rPr>
              <a:t>Religious</a:t>
            </a:r>
            <a:r>
              <a:rPr lang="en-US" sz="2800" dirty="0" smtClean="0">
                <a:solidFill>
                  <a:prstClr val="white"/>
                </a:solidFill>
              </a:rPr>
              <a:t> (v. 14)</a:t>
            </a:r>
            <a:endParaRPr lang="en-US" sz="2800" dirty="0">
              <a:solidFill>
                <a:prstClr val="white"/>
              </a:solidFill>
            </a:endParaRPr>
          </a:p>
          <a:p>
            <a:pPr marL="971550" lvl="1" indent="-514350">
              <a:buFont typeface="+mj-lt"/>
              <a:buAutoNum type="arabicPeriod"/>
            </a:pPr>
            <a:r>
              <a:rPr lang="en-US" sz="2400" i="1" dirty="0" smtClean="0">
                <a:solidFill>
                  <a:prstClr val="white"/>
                </a:solidFill>
              </a:rPr>
              <a:t>Worshiped God </a:t>
            </a:r>
          </a:p>
          <a:p>
            <a:pPr marL="1428750" lvl="2" indent="-514350">
              <a:buFont typeface="+mj-lt"/>
              <a:buAutoNum type="alphaLcPeriod"/>
            </a:pPr>
            <a:r>
              <a:rPr lang="en-US" sz="2400" i="1" dirty="0" smtClean="0">
                <a:solidFill>
                  <a:prstClr val="white"/>
                </a:solidFill>
              </a:rPr>
              <a:t>God fearing </a:t>
            </a:r>
            <a:r>
              <a:rPr lang="en-US" sz="2400" i="1" dirty="0" smtClean="0">
                <a:solidFill>
                  <a:srgbClr val="FFFF99"/>
                </a:solidFill>
              </a:rPr>
              <a:t>(Acts. 13:16)</a:t>
            </a:r>
          </a:p>
          <a:p>
            <a:pPr marL="1428750" lvl="2" indent="-514350">
              <a:buFont typeface="+mj-lt"/>
              <a:buAutoNum type="alphaLcPeriod"/>
            </a:pPr>
            <a:r>
              <a:rPr lang="en-US" sz="2400" i="1" dirty="0" smtClean="0">
                <a:solidFill>
                  <a:prstClr val="white"/>
                </a:solidFill>
              </a:rPr>
              <a:t>May suggest – Gentile with an attitude like Cornelius</a:t>
            </a:r>
          </a:p>
          <a:p>
            <a:pPr marL="1428750" lvl="2" indent="-514350">
              <a:buFont typeface="+mj-lt"/>
              <a:buAutoNum type="alphaLcPeriod"/>
            </a:pPr>
            <a:r>
              <a:rPr lang="en-US" sz="2400" i="1" dirty="0" smtClean="0">
                <a:solidFill>
                  <a:prstClr val="white"/>
                </a:solidFill>
              </a:rPr>
              <a:t>May even suggest as a convert to Jew’s religion</a:t>
            </a:r>
            <a:endParaRPr lang="en-US" sz="2400" i="1" dirty="0">
              <a:solidFill>
                <a:prstClr val="white"/>
              </a:solidFill>
            </a:endParaRPr>
          </a:p>
        </p:txBody>
      </p:sp>
    </p:spTree>
    <p:extLst>
      <p:ext uri="{BB962C8B-B14F-4D97-AF65-F5344CB8AC3E}">
        <p14:creationId xmlns:p14="http://schemas.microsoft.com/office/powerpoint/2010/main" val="42410484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5334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rgbClr val="ECEDD1">
                    <a:lumMod val="10000"/>
                  </a:srgbClr>
                </a:solidFill>
                <a:effectLst>
                  <a:outerShdw blurRad="38100" dist="38100" dir="2700000" algn="tl">
                    <a:srgbClr val="000000">
                      <a:alpha val="43137"/>
                    </a:srgbClr>
                  </a:outerShdw>
                </a:effectLst>
                <a:latin typeface="Book Antiqua"/>
              </a:rPr>
              <a:t>The Prospect: Lydia</a:t>
            </a:r>
          </a:p>
        </p:txBody>
      </p:sp>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5800" y="1534180"/>
            <a:ext cx="7924800" cy="2123658"/>
          </a:xfrm>
          <a:prstGeom prst="rect">
            <a:avLst/>
          </a:prstGeom>
          <a:noFill/>
        </p:spPr>
        <p:txBody>
          <a:bodyPr wrap="square" rtlCol="0">
            <a:spAutoFit/>
          </a:bodyPr>
          <a:lstStyle/>
          <a:p>
            <a:pPr marL="514350" indent="-514350">
              <a:buFont typeface="+mj-lt"/>
              <a:buAutoNum type="alphaUcPeriod"/>
            </a:pPr>
            <a:r>
              <a:rPr lang="en-US" sz="2800" b="1" u="sng" dirty="0">
                <a:solidFill>
                  <a:prstClr val="white"/>
                </a:solidFill>
              </a:rPr>
              <a:t>Of Thyatira</a:t>
            </a:r>
            <a:r>
              <a:rPr lang="en-US" sz="2800" dirty="0">
                <a:solidFill>
                  <a:prstClr val="white"/>
                </a:solidFill>
              </a:rPr>
              <a:t> (v. 14)</a:t>
            </a:r>
          </a:p>
          <a:p>
            <a:pPr marL="514350" indent="-514350">
              <a:buFont typeface="+mj-lt"/>
              <a:buAutoNum type="alphaUcPeriod"/>
            </a:pPr>
            <a:r>
              <a:rPr lang="en-US" sz="2800" b="1" u="sng" dirty="0">
                <a:solidFill>
                  <a:prstClr val="white"/>
                </a:solidFill>
              </a:rPr>
              <a:t>Seller of Purple </a:t>
            </a:r>
            <a:r>
              <a:rPr lang="en-US" sz="2800" dirty="0">
                <a:solidFill>
                  <a:prstClr val="white"/>
                </a:solidFill>
              </a:rPr>
              <a:t>(v. 14</a:t>
            </a:r>
            <a:r>
              <a:rPr lang="en-US" sz="2800" dirty="0" smtClean="0">
                <a:solidFill>
                  <a:prstClr val="white"/>
                </a:solidFill>
              </a:rPr>
              <a:t>)</a:t>
            </a:r>
          </a:p>
          <a:p>
            <a:pPr marL="514350" indent="-514350">
              <a:buFont typeface="+mj-lt"/>
              <a:buAutoNum type="alphaUcPeriod"/>
            </a:pPr>
            <a:r>
              <a:rPr lang="en-US" sz="2800" b="1" u="sng" dirty="0" smtClean="0">
                <a:solidFill>
                  <a:prstClr val="white"/>
                </a:solidFill>
              </a:rPr>
              <a:t>Religious</a:t>
            </a:r>
            <a:r>
              <a:rPr lang="en-US" sz="2800" dirty="0" smtClean="0">
                <a:solidFill>
                  <a:prstClr val="white"/>
                </a:solidFill>
              </a:rPr>
              <a:t> (v. 14)</a:t>
            </a:r>
            <a:endParaRPr lang="en-US" sz="2800" dirty="0">
              <a:solidFill>
                <a:prstClr val="white"/>
              </a:solidFill>
            </a:endParaRPr>
          </a:p>
          <a:p>
            <a:pPr marL="971550" lvl="1" indent="-514350">
              <a:buFont typeface="+mj-lt"/>
              <a:buAutoNum type="arabicPeriod"/>
            </a:pPr>
            <a:r>
              <a:rPr lang="en-US" sz="2400" i="1" dirty="0" smtClean="0">
                <a:solidFill>
                  <a:prstClr val="white"/>
                </a:solidFill>
              </a:rPr>
              <a:t>Worshiped God </a:t>
            </a:r>
          </a:p>
          <a:p>
            <a:pPr marL="971550" lvl="1" indent="-514350">
              <a:buFont typeface="+mj-lt"/>
              <a:buAutoNum type="arabicPeriod"/>
            </a:pPr>
            <a:r>
              <a:rPr lang="en-US" sz="2400" i="1" dirty="0" smtClean="0">
                <a:solidFill>
                  <a:prstClr val="white"/>
                </a:solidFill>
              </a:rPr>
              <a:t>Prayed</a:t>
            </a:r>
            <a:endParaRPr lang="en-US" sz="2400" i="1" dirty="0">
              <a:solidFill>
                <a:prstClr val="white"/>
              </a:solidFill>
            </a:endParaRPr>
          </a:p>
        </p:txBody>
      </p:sp>
    </p:spTree>
    <p:extLst>
      <p:ext uri="{BB962C8B-B14F-4D97-AF65-F5344CB8AC3E}">
        <p14:creationId xmlns:p14="http://schemas.microsoft.com/office/powerpoint/2010/main" val="31272801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5334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rgbClr val="ECEDD1">
                    <a:lumMod val="10000"/>
                  </a:srgbClr>
                </a:solidFill>
                <a:effectLst>
                  <a:outerShdw blurRad="38100" dist="38100" dir="2700000" algn="tl">
                    <a:srgbClr val="000000">
                      <a:alpha val="43137"/>
                    </a:srgbClr>
                  </a:outerShdw>
                </a:effectLst>
                <a:latin typeface="Book Antiqua"/>
              </a:rPr>
              <a:t>The Prospect: Lydia</a:t>
            </a:r>
          </a:p>
        </p:txBody>
      </p:sp>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5800" y="1534180"/>
            <a:ext cx="7924800" cy="2554545"/>
          </a:xfrm>
          <a:prstGeom prst="rect">
            <a:avLst/>
          </a:prstGeom>
          <a:noFill/>
        </p:spPr>
        <p:txBody>
          <a:bodyPr wrap="square" rtlCol="0">
            <a:spAutoFit/>
          </a:bodyPr>
          <a:lstStyle/>
          <a:p>
            <a:pPr marL="514350" indent="-514350">
              <a:buFont typeface="+mj-lt"/>
              <a:buAutoNum type="alphaUcPeriod"/>
            </a:pPr>
            <a:r>
              <a:rPr lang="en-US" sz="2800" b="1" u="sng" dirty="0">
                <a:solidFill>
                  <a:prstClr val="white"/>
                </a:solidFill>
              </a:rPr>
              <a:t>Of Thyatira</a:t>
            </a:r>
            <a:r>
              <a:rPr lang="en-US" sz="2800" dirty="0">
                <a:solidFill>
                  <a:prstClr val="white"/>
                </a:solidFill>
              </a:rPr>
              <a:t> (v. 14)</a:t>
            </a:r>
          </a:p>
          <a:p>
            <a:pPr marL="514350" indent="-514350">
              <a:buFont typeface="+mj-lt"/>
              <a:buAutoNum type="alphaUcPeriod"/>
            </a:pPr>
            <a:r>
              <a:rPr lang="en-US" sz="2800" b="1" u="sng" dirty="0">
                <a:solidFill>
                  <a:prstClr val="white"/>
                </a:solidFill>
              </a:rPr>
              <a:t>Seller of Purple </a:t>
            </a:r>
            <a:r>
              <a:rPr lang="en-US" sz="2800" dirty="0">
                <a:solidFill>
                  <a:prstClr val="white"/>
                </a:solidFill>
              </a:rPr>
              <a:t>(v. 14</a:t>
            </a:r>
            <a:r>
              <a:rPr lang="en-US" sz="2800" dirty="0" smtClean="0">
                <a:solidFill>
                  <a:prstClr val="white"/>
                </a:solidFill>
              </a:rPr>
              <a:t>)</a:t>
            </a:r>
          </a:p>
          <a:p>
            <a:pPr marL="514350" indent="-514350">
              <a:buFont typeface="+mj-lt"/>
              <a:buAutoNum type="alphaUcPeriod"/>
            </a:pPr>
            <a:r>
              <a:rPr lang="en-US" sz="2800" b="1" u="sng" dirty="0" smtClean="0">
                <a:solidFill>
                  <a:prstClr val="white"/>
                </a:solidFill>
              </a:rPr>
              <a:t>Religious</a:t>
            </a:r>
            <a:r>
              <a:rPr lang="en-US" sz="2800" dirty="0" smtClean="0">
                <a:solidFill>
                  <a:prstClr val="white"/>
                </a:solidFill>
              </a:rPr>
              <a:t> (v. 15)</a:t>
            </a:r>
          </a:p>
          <a:p>
            <a:pPr marL="514350" indent="-514350">
              <a:buFont typeface="+mj-lt"/>
              <a:buAutoNum type="alphaUcPeriod"/>
            </a:pPr>
            <a:r>
              <a:rPr lang="en-US" sz="2800" b="1" u="sng" dirty="0" smtClean="0">
                <a:solidFill>
                  <a:prstClr val="white"/>
                </a:solidFill>
              </a:rPr>
              <a:t>Hospitable</a:t>
            </a:r>
            <a:r>
              <a:rPr lang="en-US" sz="2800" dirty="0" smtClean="0">
                <a:solidFill>
                  <a:prstClr val="white"/>
                </a:solidFill>
              </a:rPr>
              <a:t> (v. 15)</a:t>
            </a:r>
            <a:endParaRPr lang="en-US" sz="2800" dirty="0">
              <a:solidFill>
                <a:prstClr val="white"/>
              </a:solidFill>
            </a:endParaRPr>
          </a:p>
          <a:p>
            <a:pPr marL="971550" lvl="1" indent="-514350">
              <a:buFont typeface="+mj-lt"/>
              <a:buAutoNum type="arabicPeriod"/>
            </a:pPr>
            <a:r>
              <a:rPr lang="en-US" sz="2400" i="1" dirty="0" smtClean="0">
                <a:solidFill>
                  <a:prstClr val="white"/>
                </a:solidFill>
              </a:rPr>
              <a:t>Note the manner of invitation “if you have…”</a:t>
            </a:r>
          </a:p>
          <a:p>
            <a:pPr marL="971550" lvl="1" indent="-514350">
              <a:buFont typeface="+mj-lt"/>
              <a:buAutoNum type="arabicPeriod"/>
            </a:pPr>
            <a:r>
              <a:rPr lang="en-US" sz="2400" i="1" dirty="0" smtClean="0">
                <a:solidFill>
                  <a:prstClr val="white"/>
                </a:solidFill>
              </a:rPr>
              <a:t>Insisted – constrained them</a:t>
            </a:r>
            <a:endParaRPr lang="en-US" sz="2400" i="1" dirty="0">
              <a:solidFill>
                <a:prstClr val="white"/>
              </a:solidFill>
            </a:endParaRPr>
          </a:p>
        </p:txBody>
      </p:sp>
    </p:spTree>
    <p:extLst>
      <p:ext uri="{BB962C8B-B14F-4D97-AF65-F5344CB8AC3E}">
        <p14:creationId xmlns:p14="http://schemas.microsoft.com/office/powerpoint/2010/main" val="31973233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145" y="371899"/>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2907065" y="455474"/>
            <a:ext cx="5311069"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5400" b="1"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endParaRPr lang="en-US" sz="5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ndParaRPr>
          </a:p>
        </p:txBody>
      </p:sp>
      <p:sp>
        <p:nvSpPr>
          <p:cNvPr id="5" name="Bevel 4"/>
          <p:cNvSpPr/>
          <p:nvPr/>
        </p:nvSpPr>
        <p:spPr>
          <a:xfrm>
            <a:off x="1371600" y="27432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0" name="Bevel 9"/>
          <p:cNvSpPr/>
          <p:nvPr/>
        </p:nvSpPr>
        <p:spPr>
          <a:xfrm>
            <a:off x="1371600" y="36576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3128637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Bevel 4"/>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6" name="TextBox 5"/>
          <p:cNvSpPr txBox="1"/>
          <p:nvPr/>
        </p:nvSpPr>
        <p:spPr>
          <a:xfrm>
            <a:off x="685800" y="1534180"/>
            <a:ext cx="7924800" cy="2000548"/>
          </a:xfrm>
          <a:prstGeom prst="rect">
            <a:avLst/>
          </a:prstGeom>
          <a:noFill/>
        </p:spPr>
        <p:txBody>
          <a:bodyPr wrap="square" rtlCol="0">
            <a:spAutoFit/>
          </a:bodyPr>
          <a:lstStyle/>
          <a:p>
            <a:pPr marL="514350" indent="-514350">
              <a:buFont typeface="+mj-lt"/>
              <a:buAutoNum type="alphaUcPeriod"/>
            </a:pPr>
            <a:r>
              <a:rPr lang="en-US" sz="2800" b="1" u="sng" dirty="0" smtClean="0"/>
              <a:t>How Does The Lord Operate on Heart?</a:t>
            </a:r>
            <a:endParaRPr lang="en-US" sz="2800" dirty="0" smtClean="0"/>
          </a:p>
          <a:p>
            <a:pPr marL="971550" lvl="1" indent="-514350">
              <a:buFont typeface="+mj-lt"/>
              <a:buAutoNum type="arabicPeriod"/>
            </a:pPr>
            <a:r>
              <a:rPr lang="en-US" sz="2400" i="1" dirty="0" smtClean="0"/>
              <a:t>Gospel is power to salvation </a:t>
            </a:r>
            <a:r>
              <a:rPr lang="en-US" sz="2400" i="1" dirty="0" smtClean="0">
                <a:solidFill>
                  <a:srgbClr val="FFFF99"/>
                </a:solidFill>
              </a:rPr>
              <a:t>(Rom. 1:16)</a:t>
            </a:r>
          </a:p>
          <a:p>
            <a:pPr marL="971550" lvl="1" indent="-514350">
              <a:buFont typeface="+mj-lt"/>
              <a:buAutoNum type="arabicPeriod"/>
            </a:pPr>
            <a:r>
              <a:rPr lang="en-US" sz="2400" i="1" dirty="0" smtClean="0"/>
              <a:t>Gospel preached pricks the heart </a:t>
            </a:r>
            <a:r>
              <a:rPr lang="en-US" sz="2400" i="1" dirty="0" smtClean="0">
                <a:solidFill>
                  <a:srgbClr val="FFFF99"/>
                </a:solidFill>
              </a:rPr>
              <a:t>(Acts 2:37)</a:t>
            </a:r>
          </a:p>
          <a:p>
            <a:pPr marL="971550" lvl="1" indent="-514350">
              <a:buFont typeface="+mj-lt"/>
              <a:buAutoNum type="arabicPeriod"/>
            </a:pPr>
            <a:r>
              <a:rPr lang="en-US" sz="2400" i="1" dirty="0" smtClean="0"/>
              <a:t>Preaching of Paul was to open the hearts of Gentiles </a:t>
            </a:r>
            <a:r>
              <a:rPr lang="en-US" sz="2400" i="1" dirty="0" smtClean="0">
                <a:solidFill>
                  <a:srgbClr val="FFFF99"/>
                </a:solidFill>
              </a:rPr>
              <a:t>(Acts 26:17-18)</a:t>
            </a:r>
            <a:endParaRPr lang="en-US" sz="2400" i="1" dirty="0">
              <a:solidFill>
                <a:srgbClr val="FFFF99"/>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4038600"/>
            <a:ext cx="3048000" cy="2287430"/>
          </a:xfrm>
          <a:prstGeom prst="rect">
            <a:avLst/>
          </a:prstGeom>
          <a:ln>
            <a:noFill/>
          </a:ln>
          <a:effectLst>
            <a:softEdge rad="112500"/>
          </a:effectLst>
        </p:spPr>
      </p:pic>
    </p:spTree>
    <p:extLst>
      <p:ext uri="{BB962C8B-B14F-4D97-AF65-F5344CB8AC3E}">
        <p14:creationId xmlns:p14="http://schemas.microsoft.com/office/powerpoint/2010/main" val="24092839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1000"/>
                                        <p:tgtEl>
                                          <p:spTgt spid="6">
                                            <p:txEl>
                                              <p:pRg st="3" end="3"/>
                                            </p:txEl>
                                          </p:spTgt>
                                        </p:tgtEl>
                                      </p:cBhvr>
                                    </p:animEffect>
                                    <p:anim calcmode="lin" valueType="num">
                                      <p:cBhvr>
                                        <p:cTn id="2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Bevel 4"/>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6" name="TextBox 5"/>
          <p:cNvSpPr txBox="1"/>
          <p:nvPr/>
        </p:nvSpPr>
        <p:spPr>
          <a:xfrm>
            <a:off x="685800" y="1534180"/>
            <a:ext cx="7924800" cy="2062103"/>
          </a:xfrm>
          <a:prstGeom prst="rect">
            <a:avLst/>
          </a:prstGeom>
          <a:noFill/>
        </p:spPr>
        <p:txBody>
          <a:bodyPr wrap="square" rtlCol="0">
            <a:spAutoFit/>
          </a:bodyPr>
          <a:lstStyle/>
          <a:p>
            <a:pPr marL="514350" indent="-514350">
              <a:buFont typeface="+mj-lt"/>
              <a:buAutoNum type="alphaUcPeriod"/>
            </a:pPr>
            <a:r>
              <a:rPr lang="en-US" sz="2800" b="1" u="sng" dirty="0" smtClean="0"/>
              <a:t>How Does The Lord Operate on Heart?</a:t>
            </a:r>
          </a:p>
          <a:p>
            <a:pPr marL="514350" indent="-514350">
              <a:buFont typeface="+mj-lt"/>
              <a:buAutoNum type="alphaUcPeriod"/>
            </a:pPr>
            <a:r>
              <a:rPr lang="en-US" sz="2800" b="1" u="sng" dirty="0" smtClean="0"/>
              <a:t>Context Tells Us How</a:t>
            </a:r>
            <a:endParaRPr lang="en-US" sz="2800" dirty="0" smtClean="0"/>
          </a:p>
          <a:p>
            <a:pPr marL="971550" lvl="1" indent="-514350">
              <a:buFont typeface="+mj-lt"/>
              <a:buAutoNum type="arabicPeriod"/>
            </a:pPr>
            <a:r>
              <a:rPr lang="en-US" sz="2400" i="1" dirty="0" smtClean="0"/>
              <a:t>“Heard us” – before heart opened</a:t>
            </a:r>
          </a:p>
          <a:p>
            <a:pPr marL="971550" lvl="1" indent="-514350">
              <a:buFont typeface="+mj-lt"/>
              <a:buAutoNum type="arabicPeriod"/>
            </a:pPr>
            <a:r>
              <a:rPr lang="en-US" sz="2400" i="1" dirty="0" smtClean="0"/>
              <a:t>“Lord opened heart”</a:t>
            </a:r>
          </a:p>
          <a:p>
            <a:pPr marL="971550" lvl="1" indent="-514350">
              <a:buFont typeface="+mj-lt"/>
              <a:buAutoNum type="arabicPeriod"/>
            </a:pPr>
            <a:r>
              <a:rPr lang="en-US" sz="2400" i="1" dirty="0" smtClean="0"/>
              <a:t>“Gave heed…”</a:t>
            </a:r>
            <a:endParaRPr lang="en-US" sz="2400" i="1" dirty="0"/>
          </a:p>
        </p:txBody>
      </p:sp>
    </p:spTree>
    <p:extLst>
      <p:ext uri="{BB962C8B-B14F-4D97-AF65-F5344CB8AC3E}">
        <p14:creationId xmlns:p14="http://schemas.microsoft.com/office/powerpoint/2010/main" val="11811436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09600"/>
            <a:ext cx="7696200" cy="5755422"/>
          </a:xfrm>
          <a:prstGeom prst="rect">
            <a:avLst/>
          </a:prstGeom>
          <a:solidFill>
            <a:schemeClr val="tx1"/>
          </a:solidFill>
          <a:ln>
            <a:solidFill>
              <a:schemeClr val="bg1"/>
            </a:solidFill>
          </a:ln>
        </p:spPr>
        <p:txBody>
          <a:bodyPr wrap="square" rtlCol="0">
            <a:spAutoFit/>
          </a:bodyPr>
          <a:lstStyle/>
          <a:p>
            <a:pPr algn="ctr"/>
            <a:r>
              <a:rPr lang="en-US" sz="3200" b="1" u="sng" dirty="0" smtClean="0">
                <a:solidFill>
                  <a:schemeClr val="bg1"/>
                </a:solidFill>
                <a:latin typeface="+mj-lt"/>
              </a:rPr>
              <a:t>Acts 16:14-15</a:t>
            </a:r>
          </a:p>
          <a:p>
            <a:endParaRPr lang="en-US" sz="2800" dirty="0" smtClean="0">
              <a:solidFill>
                <a:schemeClr val="bg1"/>
              </a:solidFill>
              <a:latin typeface="+mj-lt"/>
            </a:endParaRPr>
          </a:p>
          <a:p>
            <a:r>
              <a:rPr lang="en-US" sz="2800" dirty="0" smtClean="0">
                <a:solidFill>
                  <a:schemeClr val="bg1"/>
                </a:solidFill>
                <a:latin typeface="+mj-lt"/>
              </a:rPr>
              <a:t>14 Now a certain woman named Lydia </a:t>
            </a:r>
            <a:r>
              <a:rPr lang="en-US" sz="2800" dirty="0" smtClean="0">
                <a:solidFill>
                  <a:srgbClr val="0070C0"/>
                </a:solidFill>
                <a:latin typeface="+mj-lt"/>
              </a:rPr>
              <a:t>heard us</a:t>
            </a:r>
            <a:r>
              <a:rPr lang="en-US" sz="2800" dirty="0" smtClean="0">
                <a:solidFill>
                  <a:schemeClr val="bg1"/>
                </a:solidFill>
                <a:latin typeface="+mj-lt"/>
              </a:rPr>
              <a:t>. She was a seller of purple from the city of Thyatira, who worshiped God. </a:t>
            </a:r>
            <a:r>
              <a:rPr lang="en-US" sz="2800" dirty="0" smtClean="0">
                <a:solidFill>
                  <a:srgbClr val="C00000"/>
                </a:solidFill>
                <a:latin typeface="+mj-lt"/>
              </a:rPr>
              <a:t>The Lord opened her heart </a:t>
            </a:r>
            <a:r>
              <a:rPr lang="en-US" sz="2800" dirty="0" smtClean="0">
                <a:solidFill>
                  <a:schemeClr val="bg1"/>
                </a:solidFill>
                <a:latin typeface="+mj-lt"/>
              </a:rPr>
              <a:t>to </a:t>
            </a:r>
            <a:r>
              <a:rPr lang="en-US" sz="2800" dirty="0" smtClean="0">
                <a:solidFill>
                  <a:srgbClr val="0070C0"/>
                </a:solidFill>
                <a:latin typeface="+mj-lt"/>
              </a:rPr>
              <a:t>heed the things </a:t>
            </a:r>
            <a:r>
              <a:rPr lang="en-US" sz="2800" dirty="0" smtClean="0">
                <a:solidFill>
                  <a:schemeClr val="bg1"/>
                </a:solidFill>
                <a:latin typeface="+mj-lt"/>
              </a:rPr>
              <a:t>spoken by Paul. </a:t>
            </a:r>
          </a:p>
          <a:p>
            <a:endParaRPr lang="en-US" sz="2800" dirty="0" smtClean="0">
              <a:solidFill>
                <a:schemeClr val="bg1"/>
              </a:solidFill>
              <a:latin typeface="+mj-lt"/>
            </a:endParaRPr>
          </a:p>
          <a:p>
            <a:r>
              <a:rPr lang="en-US" sz="2800" dirty="0" smtClean="0">
                <a:solidFill>
                  <a:schemeClr val="bg1"/>
                </a:solidFill>
                <a:latin typeface="+mj-lt"/>
              </a:rPr>
              <a:t>15 And when she and her household were baptized, she begged us, saying, "If you have judged me to be faithful to the Lord, come to my house and stay." So she persuaded us. </a:t>
            </a:r>
          </a:p>
          <a:p>
            <a:endParaRPr lang="en-US" sz="2800" dirty="0">
              <a:solidFill>
                <a:schemeClr val="bg1"/>
              </a:solidFill>
              <a:latin typeface="+mj-lt"/>
            </a:endParaRPr>
          </a:p>
        </p:txBody>
      </p:sp>
    </p:spTree>
    <p:extLst>
      <p:ext uri="{BB962C8B-B14F-4D97-AF65-F5344CB8AC3E}">
        <p14:creationId xmlns:p14="http://schemas.microsoft.com/office/powerpoint/2010/main" val="39155001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Bevel 4"/>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6" name="TextBox 5"/>
          <p:cNvSpPr txBox="1"/>
          <p:nvPr/>
        </p:nvSpPr>
        <p:spPr>
          <a:xfrm>
            <a:off x="685800" y="1534180"/>
            <a:ext cx="7924800" cy="2062103"/>
          </a:xfrm>
          <a:prstGeom prst="rect">
            <a:avLst/>
          </a:prstGeom>
          <a:noFill/>
        </p:spPr>
        <p:txBody>
          <a:bodyPr wrap="square" rtlCol="0">
            <a:spAutoFit/>
          </a:bodyPr>
          <a:lstStyle/>
          <a:p>
            <a:pPr marL="514350" indent="-514350">
              <a:buFont typeface="+mj-lt"/>
              <a:buAutoNum type="alphaUcPeriod"/>
            </a:pPr>
            <a:r>
              <a:rPr lang="en-US" sz="2800" b="1" u="sng" dirty="0" smtClean="0"/>
              <a:t>How Does The Lord Operate on Heart?</a:t>
            </a:r>
          </a:p>
          <a:p>
            <a:pPr marL="514350" indent="-514350">
              <a:buFont typeface="+mj-lt"/>
              <a:buAutoNum type="alphaUcPeriod"/>
            </a:pPr>
            <a:r>
              <a:rPr lang="en-US" sz="2800" b="1" u="sng" dirty="0" smtClean="0"/>
              <a:t>Context Tells Us How</a:t>
            </a:r>
            <a:endParaRPr lang="en-US" sz="2800" dirty="0" smtClean="0"/>
          </a:p>
          <a:p>
            <a:pPr marL="971550" lvl="1" indent="-514350">
              <a:buFont typeface="+mj-lt"/>
              <a:buAutoNum type="arabicPeriod"/>
            </a:pPr>
            <a:r>
              <a:rPr lang="en-US" sz="2400" i="1" dirty="0" smtClean="0"/>
              <a:t>“Heard us” – before heart opened</a:t>
            </a:r>
          </a:p>
          <a:p>
            <a:pPr marL="971550" lvl="1" indent="-514350">
              <a:buFont typeface="+mj-lt"/>
              <a:buAutoNum type="arabicPeriod"/>
            </a:pPr>
            <a:r>
              <a:rPr lang="en-US" sz="2400" i="1" dirty="0" smtClean="0"/>
              <a:t>“Lord opened heart”</a:t>
            </a:r>
          </a:p>
          <a:p>
            <a:pPr marL="971550" lvl="1" indent="-514350">
              <a:buFont typeface="+mj-lt"/>
              <a:buAutoNum type="arabicPeriod"/>
            </a:pPr>
            <a:r>
              <a:rPr lang="en-US" sz="2400" i="1" dirty="0" smtClean="0"/>
              <a:t>“Gave heed…”</a:t>
            </a:r>
            <a:endParaRPr lang="en-US" sz="2400" i="1" dirty="0"/>
          </a:p>
        </p:txBody>
      </p:sp>
      <p:sp>
        <p:nvSpPr>
          <p:cNvPr id="2" name="TextBox 1"/>
          <p:cNvSpPr txBox="1"/>
          <p:nvPr/>
        </p:nvSpPr>
        <p:spPr>
          <a:xfrm>
            <a:off x="688258" y="3972230"/>
            <a:ext cx="6324600" cy="2246769"/>
          </a:xfrm>
          <a:prstGeom prst="rect">
            <a:avLst/>
          </a:prstGeom>
          <a:noFill/>
        </p:spPr>
        <p:txBody>
          <a:bodyPr wrap="square" rtlCol="0">
            <a:spAutoFit/>
          </a:bodyPr>
          <a:lstStyle/>
          <a:p>
            <a:pPr algn="ctr"/>
            <a:r>
              <a:rPr lang="en-US" sz="2800" dirty="0" smtClean="0">
                <a:solidFill>
                  <a:srgbClr val="FFFF00"/>
                </a:solidFill>
              </a:rPr>
              <a:t>Not opened so she would listen – already heard!</a:t>
            </a:r>
          </a:p>
          <a:p>
            <a:pPr algn="ctr"/>
            <a:endParaRPr lang="en-US" sz="2800" dirty="0" smtClean="0">
              <a:solidFill>
                <a:srgbClr val="FFFF00"/>
              </a:solidFill>
            </a:endParaRPr>
          </a:p>
          <a:p>
            <a:pPr algn="ctr"/>
            <a:r>
              <a:rPr lang="en-US" sz="2800" dirty="0" smtClean="0">
                <a:solidFill>
                  <a:srgbClr val="FFFF00"/>
                </a:solidFill>
              </a:rPr>
              <a:t>Means: Gospel pricked her heart – so she willingly obeyed</a:t>
            </a:r>
            <a:endParaRPr lang="en-US" sz="2800" dirty="0">
              <a:solidFill>
                <a:srgbClr val="FFFF00"/>
              </a:solidFill>
            </a:endParaRPr>
          </a:p>
        </p:txBody>
      </p:sp>
    </p:spTree>
    <p:extLst>
      <p:ext uri="{BB962C8B-B14F-4D97-AF65-F5344CB8AC3E}">
        <p14:creationId xmlns:p14="http://schemas.microsoft.com/office/powerpoint/2010/main" val="14193293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Bevel 4"/>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6" name="TextBox 5"/>
          <p:cNvSpPr txBox="1"/>
          <p:nvPr/>
        </p:nvSpPr>
        <p:spPr>
          <a:xfrm>
            <a:off x="685800" y="1534180"/>
            <a:ext cx="7924800" cy="4401205"/>
          </a:xfrm>
          <a:prstGeom prst="rect">
            <a:avLst/>
          </a:prstGeom>
          <a:noFill/>
        </p:spPr>
        <p:txBody>
          <a:bodyPr wrap="square" rtlCol="0">
            <a:spAutoFit/>
          </a:bodyPr>
          <a:lstStyle/>
          <a:p>
            <a:pPr marL="514350" indent="-514350">
              <a:buFont typeface="+mj-lt"/>
              <a:buAutoNum type="alphaUcPeriod"/>
            </a:pPr>
            <a:r>
              <a:rPr lang="en-US" sz="2800" b="1" u="sng" dirty="0" smtClean="0"/>
              <a:t>How Does The Lord Operate on Heart?</a:t>
            </a:r>
          </a:p>
          <a:p>
            <a:pPr marL="514350" indent="-514350">
              <a:buFont typeface="+mj-lt"/>
              <a:buAutoNum type="alphaUcPeriod"/>
            </a:pPr>
            <a:r>
              <a:rPr lang="en-US" sz="2800" b="1" u="sng" dirty="0" smtClean="0"/>
              <a:t>Context Tells Us How</a:t>
            </a:r>
          </a:p>
          <a:p>
            <a:pPr marL="514350" indent="-514350">
              <a:buFont typeface="+mj-lt"/>
              <a:buAutoNum type="alphaUcPeriod"/>
            </a:pPr>
            <a:r>
              <a:rPr lang="en-US" sz="2800" b="1" u="sng" dirty="0" smtClean="0"/>
              <a:t>Hardening &amp; Opening of Heart – Depends upon the Heart</a:t>
            </a:r>
            <a:endParaRPr lang="en-US" sz="2800" dirty="0" smtClean="0"/>
          </a:p>
          <a:p>
            <a:pPr marL="971550" lvl="1" indent="-514350">
              <a:buFont typeface="+mj-lt"/>
              <a:buAutoNum type="arabicPeriod"/>
            </a:pPr>
            <a:r>
              <a:rPr lang="en-US" sz="2400" i="1" dirty="0" smtClean="0"/>
              <a:t>Hardened –</a:t>
            </a:r>
          </a:p>
          <a:p>
            <a:pPr marL="1428750" lvl="2" indent="-514350">
              <a:buFont typeface="+mj-lt"/>
              <a:buAutoNum type="alphaLcPeriod"/>
            </a:pPr>
            <a:r>
              <a:rPr lang="en-US" sz="2400" i="1" dirty="0" smtClean="0"/>
              <a:t>Pharaoh </a:t>
            </a:r>
            <a:r>
              <a:rPr lang="en-US" sz="2400" i="1" dirty="0" smtClean="0">
                <a:solidFill>
                  <a:srgbClr val="FFFF99"/>
                </a:solidFill>
              </a:rPr>
              <a:t>(</a:t>
            </a:r>
            <a:r>
              <a:rPr lang="en-US" sz="2400" i="1" dirty="0" err="1" smtClean="0">
                <a:solidFill>
                  <a:srgbClr val="FFFF99"/>
                </a:solidFill>
              </a:rPr>
              <a:t>Exo</a:t>
            </a:r>
            <a:r>
              <a:rPr lang="en-US" sz="2400" i="1" dirty="0" smtClean="0">
                <a:solidFill>
                  <a:srgbClr val="FFFF99"/>
                </a:solidFill>
              </a:rPr>
              <a:t>. 4:21 cf. </a:t>
            </a:r>
            <a:r>
              <a:rPr lang="en-US" sz="2400" i="1" dirty="0" err="1" smtClean="0">
                <a:solidFill>
                  <a:srgbClr val="FFFF99"/>
                </a:solidFill>
              </a:rPr>
              <a:t>Exo</a:t>
            </a:r>
            <a:r>
              <a:rPr lang="en-US" sz="2400" i="1" dirty="0" smtClean="0">
                <a:solidFill>
                  <a:srgbClr val="FFFF99"/>
                </a:solidFill>
              </a:rPr>
              <a:t>. 8:32)</a:t>
            </a:r>
          </a:p>
          <a:p>
            <a:pPr marL="1428750" lvl="2" indent="-514350">
              <a:buFont typeface="+mj-lt"/>
              <a:buAutoNum type="alphaLcPeriod"/>
            </a:pPr>
            <a:r>
              <a:rPr lang="en-US" sz="2400" i="1" dirty="0" smtClean="0"/>
              <a:t> </a:t>
            </a:r>
            <a:r>
              <a:rPr lang="en-US" sz="2400" i="1" dirty="0" smtClean="0">
                <a:solidFill>
                  <a:srgbClr val="FFFF99"/>
                </a:solidFill>
              </a:rPr>
              <a:t>Heb. 3:7</a:t>
            </a:r>
          </a:p>
          <a:p>
            <a:pPr marL="971550" lvl="1" indent="-514350">
              <a:buFont typeface="+mj-lt"/>
              <a:buAutoNum type="arabicPeriod"/>
            </a:pPr>
            <a:r>
              <a:rPr lang="en-US" sz="2400" i="1" dirty="0" smtClean="0"/>
              <a:t>Opened – </a:t>
            </a:r>
            <a:r>
              <a:rPr lang="en-US" sz="2400" i="1" dirty="0" smtClean="0">
                <a:solidFill>
                  <a:srgbClr val="FFFF99"/>
                </a:solidFill>
              </a:rPr>
              <a:t>(Acts 2:37, 41)</a:t>
            </a:r>
          </a:p>
          <a:p>
            <a:pPr marL="971550" lvl="1" indent="-514350">
              <a:buFont typeface="+mj-lt"/>
              <a:buAutoNum type="arabicPeriod"/>
            </a:pPr>
            <a:r>
              <a:rPr lang="en-US" sz="2400" i="1" dirty="0" smtClean="0"/>
              <a:t>Same Sun:</a:t>
            </a:r>
          </a:p>
          <a:p>
            <a:pPr marL="1428750" lvl="2" indent="-514350">
              <a:buFont typeface="+mj-lt"/>
              <a:buAutoNum type="alphaLcPeriod"/>
            </a:pPr>
            <a:r>
              <a:rPr lang="en-US" sz="2400" i="1" dirty="0" smtClean="0"/>
              <a:t>Hardens clay</a:t>
            </a:r>
          </a:p>
          <a:p>
            <a:pPr marL="1428750" lvl="2" indent="-514350">
              <a:buFont typeface="+mj-lt"/>
              <a:buAutoNum type="alphaLcPeriod"/>
            </a:pPr>
            <a:r>
              <a:rPr lang="en-US" sz="2400" i="1" dirty="0" smtClean="0"/>
              <a:t>Melts butter</a:t>
            </a:r>
            <a:endParaRPr lang="en-US" sz="2400" i="1" dirty="0"/>
          </a:p>
        </p:txBody>
      </p:sp>
    </p:spTree>
    <p:extLst>
      <p:ext uri="{BB962C8B-B14F-4D97-AF65-F5344CB8AC3E}">
        <p14:creationId xmlns:p14="http://schemas.microsoft.com/office/powerpoint/2010/main" val="41909554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Bevel 4"/>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6" name="TextBox 5"/>
          <p:cNvSpPr txBox="1"/>
          <p:nvPr/>
        </p:nvSpPr>
        <p:spPr>
          <a:xfrm>
            <a:off x="685800" y="1534180"/>
            <a:ext cx="7924800" cy="4524315"/>
          </a:xfrm>
          <a:prstGeom prst="rect">
            <a:avLst/>
          </a:prstGeom>
          <a:noFill/>
        </p:spPr>
        <p:txBody>
          <a:bodyPr wrap="square" rtlCol="0">
            <a:spAutoFit/>
          </a:bodyPr>
          <a:lstStyle/>
          <a:p>
            <a:pPr marL="514350" indent="-514350">
              <a:buFont typeface="+mj-lt"/>
              <a:buAutoNum type="alphaUcPeriod"/>
            </a:pPr>
            <a:r>
              <a:rPr lang="en-US" sz="2800" b="1" u="sng" dirty="0" smtClean="0"/>
              <a:t>How Does The Lord Operate on Heart?</a:t>
            </a:r>
          </a:p>
          <a:p>
            <a:pPr marL="514350" indent="-514350">
              <a:buFont typeface="+mj-lt"/>
              <a:buAutoNum type="alphaUcPeriod"/>
            </a:pPr>
            <a:r>
              <a:rPr lang="en-US" sz="2800" b="1" u="sng" dirty="0" smtClean="0"/>
              <a:t>Context Tells Us How</a:t>
            </a:r>
          </a:p>
          <a:p>
            <a:pPr marL="514350" indent="-514350">
              <a:buFont typeface="+mj-lt"/>
              <a:buAutoNum type="alphaUcPeriod"/>
            </a:pPr>
            <a:r>
              <a:rPr lang="en-US" sz="2800" b="1" u="sng" dirty="0" smtClean="0"/>
              <a:t>Hardening &amp; Opening of Heart – Depends upon the Heart</a:t>
            </a:r>
          </a:p>
          <a:p>
            <a:pPr marL="514350" indent="-514350">
              <a:buFont typeface="+mj-lt"/>
              <a:buAutoNum type="alphaUcPeriod"/>
            </a:pPr>
            <a:r>
              <a:rPr lang="en-US" sz="2800" b="1" u="sng" dirty="0" smtClean="0"/>
              <a:t>Consequences of Arbitrary Opening One Heart &amp; Not Another</a:t>
            </a:r>
            <a:endParaRPr lang="en-US" sz="2800" dirty="0" smtClean="0"/>
          </a:p>
          <a:p>
            <a:pPr marL="971550" lvl="1" indent="-514350">
              <a:buFont typeface="+mj-lt"/>
              <a:buAutoNum type="arabicPeriod"/>
            </a:pPr>
            <a:r>
              <a:rPr lang="en-US" sz="2400" i="1" dirty="0" smtClean="0"/>
              <a:t>Respecter of persons </a:t>
            </a:r>
            <a:r>
              <a:rPr lang="en-US" sz="2400" i="1" dirty="0" smtClean="0">
                <a:solidFill>
                  <a:srgbClr val="FFFF99"/>
                </a:solidFill>
              </a:rPr>
              <a:t>(Rom. 2:11)</a:t>
            </a:r>
          </a:p>
          <a:p>
            <a:pPr marL="971550" lvl="1" indent="-514350">
              <a:buFont typeface="+mj-lt"/>
              <a:buAutoNum type="arabicPeriod"/>
            </a:pPr>
            <a:r>
              <a:rPr lang="en-US" sz="2400" i="1" dirty="0" smtClean="0"/>
              <a:t>Gospel powerless </a:t>
            </a:r>
            <a:r>
              <a:rPr lang="en-US" sz="2400" i="1" dirty="0" smtClean="0">
                <a:solidFill>
                  <a:srgbClr val="FFFF99"/>
                </a:solidFill>
              </a:rPr>
              <a:t>(Rom. 1:16)</a:t>
            </a:r>
          </a:p>
          <a:p>
            <a:pPr marL="971550" lvl="1" indent="-514350">
              <a:buFont typeface="+mj-lt"/>
              <a:buAutoNum type="arabicPeriod"/>
            </a:pPr>
            <a:r>
              <a:rPr lang="en-US" sz="2400" i="1" dirty="0" smtClean="0"/>
              <a:t>Christ didn’t die for all </a:t>
            </a:r>
            <a:r>
              <a:rPr lang="en-US" sz="2400" i="1" dirty="0" smtClean="0">
                <a:solidFill>
                  <a:srgbClr val="FFFF99"/>
                </a:solidFill>
              </a:rPr>
              <a:t>(Heb. 2:9)</a:t>
            </a:r>
          </a:p>
          <a:p>
            <a:pPr marL="971550" lvl="1" indent="-514350">
              <a:buFont typeface="+mj-lt"/>
              <a:buAutoNum type="arabicPeriod"/>
            </a:pPr>
            <a:r>
              <a:rPr lang="en-US" sz="2400" i="1" dirty="0" smtClean="0"/>
              <a:t>No free will </a:t>
            </a:r>
            <a:r>
              <a:rPr lang="en-US" sz="2400" i="1" dirty="0" smtClean="0">
                <a:solidFill>
                  <a:srgbClr val="FFFF99"/>
                </a:solidFill>
              </a:rPr>
              <a:t>(Rom. 6)</a:t>
            </a:r>
          </a:p>
          <a:p>
            <a:pPr marL="971550" lvl="1" indent="-514350">
              <a:buFont typeface="+mj-lt"/>
              <a:buAutoNum type="arabicPeriod"/>
            </a:pPr>
            <a:r>
              <a:rPr lang="en-US" sz="2400" i="1" dirty="0" smtClean="0"/>
              <a:t>If heart not opened – God’s fault!</a:t>
            </a:r>
            <a:endParaRPr lang="en-US" sz="2400" i="1" dirty="0"/>
          </a:p>
        </p:txBody>
      </p:sp>
    </p:spTree>
    <p:extLst>
      <p:ext uri="{BB962C8B-B14F-4D97-AF65-F5344CB8AC3E}">
        <p14:creationId xmlns:p14="http://schemas.microsoft.com/office/powerpoint/2010/main" val="28358432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1000"/>
                                        <p:tgtEl>
                                          <p:spTgt spid="6">
                                            <p:txEl>
                                              <p:pRg st="7" end="7"/>
                                            </p:txEl>
                                          </p:spTgt>
                                        </p:tgtEl>
                                      </p:cBhvr>
                                    </p:animEffect>
                                    <p:anim calcmode="lin" valueType="num">
                                      <p:cBhvr>
                                        <p:cTn id="29"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1000"/>
                                        <p:tgtEl>
                                          <p:spTgt spid="6">
                                            <p:txEl>
                                              <p:pRg st="8" end="8"/>
                                            </p:txEl>
                                          </p:spTgt>
                                        </p:tgtEl>
                                      </p:cBhvr>
                                    </p:animEffect>
                                    <p:anim calcmode="lin" valueType="num">
                                      <p:cBhvr>
                                        <p:cTn id="36"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145" y="371899"/>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2907065" y="455474"/>
            <a:ext cx="5311069"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5400" b="1"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endParaRPr lang="en-US" sz="5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ndParaRPr>
          </a:p>
        </p:txBody>
      </p:sp>
      <p:sp>
        <p:nvSpPr>
          <p:cNvPr id="5" name="Bevel 4"/>
          <p:cNvSpPr/>
          <p:nvPr/>
        </p:nvSpPr>
        <p:spPr>
          <a:xfrm>
            <a:off x="1371600" y="27432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0" name="Bevel 9"/>
          <p:cNvSpPr/>
          <p:nvPr/>
        </p:nvSpPr>
        <p:spPr>
          <a:xfrm>
            <a:off x="1371600" y="36576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1" name="Bevel 10"/>
          <p:cNvSpPr/>
          <p:nvPr/>
        </p:nvSpPr>
        <p:spPr>
          <a:xfrm>
            <a:off x="1371600" y="45720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smtClean="0">
                <a:solidFill>
                  <a:schemeClr val="tx2">
                    <a:lumMod val="10000"/>
                  </a:schemeClr>
                </a:solidFill>
                <a:effectLst>
                  <a:outerShdw blurRad="38100" dist="38100" dir="2700000" algn="tl">
                    <a:srgbClr val="000000">
                      <a:alpha val="43137"/>
                    </a:srgbClr>
                  </a:outerShdw>
                </a:effectLst>
                <a:latin typeface="+mj-lt"/>
              </a:rPr>
              <a:t>Her Response: Obedience</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3128637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Bevel 2"/>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smtClean="0">
                <a:solidFill>
                  <a:schemeClr val="tx2">
                    <a:lumMod val="10000"/>
                  </a:schemeClr>
                </a:solidFill>
                <a:effectLst>
                  <a:outerShdw blurRad="38100" dist="38100" dir="2700000" algn="tl">
                    <a:srgbClr val="000000">
                      <a:alpha val="43137"/>
                    </a:srgbClr>
                  </a:outerShdw>
                </a:effectLst>
                <a:latin typeface="+mj-lt"/>
              </a:rPr>
              <a:t>Her Response: Obedience</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5" name="TextBox 4"/>
          <p:cNvSpPr txBox="1"/>
          <p:nvPr/>
        </p:nvSpPr>
        <p:spPr>
          <a:xfrm>
            <a:off x="685800" y="1534180"/>
            <a:ext cx="7924800" cy="1708160"/>
          </a:xfrm>
          <a:prstGeom prst="rect">
            <a:avLst/>
          </a:prstGeom>
          <a:noFill/>
          <a:effectLst/>
        </p:spPr>
        <p:txBody>
          <a:bodyPr wrap="square" rtlCol="0">
            <a:spAutoFit/>
          </a:bodyPr>
          <a:lstStyle/>
          <a:p>
            <a:pPr marL="514350" indent="-514350">
              <a:buFont typeface="+mj-lt"/>
              <a:buAutoNum type="alphaUcPeriod"/>
            </a:pPr>
            <a:r>
              <a:rPr lang="en-US" sz="2800" b="1" u="sng" dirty="0" smtClean="0"/>
              <a:t>Heard</a:t>
            </a:r>
            <a:r>
              <a:rPr lang="en-US" sz="2800" dirty="0" smtClean="0"/>
              <a:t> (v. 14)</a:t>
            </a:r>
          </a:p>
          <a:p>
            <a:pPr marL="514350" indent="-514350">
              <a:buFont typeface="+mj-lt"/>
              <a:buAutoNum type="alphaUcPeriod"/>
            </a:pPr>
            <a:endParaRPr lang="en-US" sz="1050" dirty="0"/>
          </a:p>
          <a:p>
            <a:pPr marL="514350" indent="-514350">
              <a:buFont typeface="+mj-lt"/>
              <a:buAutoNum type="alphaUcPeriod"/>
            </a:pPr>
            <a:r>
              <a:rPr lang="en-US" sz="2800" b="1" u="sng" dirty="0" smtClean="0"/>
              <a:t>Believed</a:t>
            </a:r>
            <a:r>
              <a:rPr lang="en-US" sz="2800" dirty="0" smtClean="0"/>
              <a:t> (v. 14)</a:t>
            </a:r>
          </a:p>
          <a:p>
            <a:pPr marL="514350" indent="-514350">
              <a:buFont typeface="+mj-lt"/>
              <a:buAutoNum type="alphaUcPeriod"/>
            </a:pPr>
            <a:endParaRPr lang="en-US" sz="1050" dirty="0"/>
          </a:p>
          <a:p>
            <a:pPr marL="514350" indent="-514350">
              <a:buFont typeface="+mj-lt"/>
              <a:buAutoNum type="alphaUcPeriod"/>
            </a:pPr>
            <a:r>
              <a:rPr lang="en-US" sz="2800" b="1" u="sng" dirty="0" smtClean="0"/>
              <a:t>Baptized</a:t>
            </a:r>
            <a:r>
              <a:rPr lang="en-US" sz="2800" dirty="0" smtClean="0"/>
              <a:t> (v. 15)</a:t>
            </a:r>
            <a:endParaRPr lang="en-US" sz="2400" dirty="0"/>
          </a:p>
        </p:txBody>
      </p:sp>
    </p:spTree>
    <p:extLst>
      <p:ext uri="{BB962C8B-B14F-4D97-AF65-F5344CB8AC3E}">
        <p14:creationId xmlns:p14="http://schemas.microsoft.com/office/powerpoint/2010/main" val="29481113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145" y="371899"/>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2907065" y="455474"/>
            <a:ext cx="5311069"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5400" b="1"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endParaRPr lang="en-US" sz="5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ndParaRPr>
          </a:p>
        </p:txBody>
      </p:sp>
      <p:sp>
        <p:nvSpPr>
          <p:cNvPr id="5" name="Bevel 4"/>
          <p:cNvSpPr/>
          <p:nvPr/>
        </p:nvSpPr>
        <p:spPr>
          <a:xfrm>
            <a:off x="1371600" y="27432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0" name="Bevel 9"/>
          <p:cNvSpPr/>
          <p:nvPr/>
        </p:nvSpPr>
        <p:spPr>
          <a:xfrm>
            <a:off x="1371600" y="36576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1" name="Bevel 10"/>
          <p:cNvSpPr/>
          <p:nvPr/>
        </p:nvSpPr>
        <p:spPr>
          <a:xfrm>
            <a:off x="1371600" y="45720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smtClean="0">
                <a:solidFill>
                  <a:schemeClr val="tx2">
                    <a:lumMod val="10000"/>
                  </a:schemeClr>
                </a:solidFill>
                <a:effectLst>
                  <a:outerShdw blurRad="38100" dist="38100" dir="2700000" algn="tl">
                    <a:srgbClr val="000000">
                      <a:alpha val="43137"/>
                    </a:srgbClr>
                  </a:outerShdw>
                </a:effectLst>
                <a:latin typeface="+mj-lt"/>
              </a:rPr>
              <a:t>Her Response: Obedience</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2" name="Bevel 11"/>
          <p:cNvSpPr/>
          <p:nvPr/>
        </p:nvSpPr>
        <p:spPr>
          <a:xfrm>
            <a:off x="1371600" y="54864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smtClean="0">
                <a:solidFill>
                  <a:schemeClr val="tx2">
                    <a:lumMod val="10000"/>
                  </a:schemeClr>
                </a:solidFill>
                <a:effectLst>
                  <a:outerShdw blurRad="38100" dist="38100" dir="2700000" algn="tl">
                    <a:srgbClr val="000000">
                      <a:alpha val="43137"/>
                    </a:srgbClr>
                  </a:outerShdw>
                </a:effectLst>
                <a:latin typeface="+mj-lt"/>
              </a:rPr>
              <a:t>Her Household: Influenced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3128637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Bevel 2"/>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smtClean="0">
                <a:solidFill>
                  <a:schemeClr val="tx2">
                    <a:lumMod val="10000"/>
                  </a:schemeClr>
                </a:solidFill>
                <a:effectLst>
                  <a:outerShdw blurRad="38100" dist="38100" dir="2700000" algn="tl">
                    <a:srgbClr val="000000">
                      <a:alpha val="43137"/>
                    </a:srgbClr>
                  </a:outerShdw>
                </a:effectLst>
                <a:latin typeface="+mj-lt"/>
              </a:rPr>
              <a:t>Her Household: Influenced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5" name="TextBox 4"/>
          <p:cNvSpPr txBox="1"/>
          <p:nvPr/>
        </p:nvSpPr>
        <p:spPr>
          <a:xfrm>
            <a:off x="685800" y="1534180"/>
            <a:ext cx="7924800" cy="3331681"/>
          </a:xfrm>
          <a:prstGeom prst="rect">
            <a:avLst/>
          </a:prstGeom>
          <a:noFill/>
        </p:spPr>
        <p:txBody>
          <a:bodyPr wrap="square" rtlCol="0">
            <a:spAutoFit/>
          </a:bodyPr>
          <a:lstStyle/>
          <a:p>
            <a:pPr marL="514350" indent="-514350">
              <a:buFont typeface="+mj-lt"/>
              <a:buAutoNum type="alphaUcPeriod"/>
            </a:pPr>
            <a:r>
              <a:rPr lang="en-US" sz="2800" b="1" u="sng" dirty="0" smtClean="0"/>
              <a:t>Influence on her Family</a:t>
            </a:r>
          </a:p>
          <a:p>
            <a:pPr marL="514350" indent="-514350">
              <a:buFont typeface="+mj-lt"/>
              <a:buAutoNum type="alphaUcPeriod"/>
            </a:pPr>
            <a:endParaRPr lang="en-US" sz="1050" b="1" u="sng" dirty="0"/>
          </a:p>
          <a:p>
            <a:pPr marL="514350" indent="-514350">
              <a:buFont typeface="+mj-lt"/>
              <a:buAutoNum type="alphaUcPeriod"/>
            </a:pPr>
            <a:r>
              <a:rPr lang="en-US" sz="2800" b="1" u="sng" dirty="0" smtClean="0"/>
              <a:t>Infants included?</a:t>
            </a:r>
            <a:endParaRPr lang="en-US" sz="2800" dirty="0" smtClean="0"/>
          </a:p>
          <a:p>
            <a:pPr marL="971550" lvl="1" indent="-514350">
              <a:buFont typeface="+mj-lt"/>
              <a:buAutoNum type="arabicPeriod"/>
            </a:pPr>
            <a:r>
              <a:rPr lang="en-US" sz="2400" i="1" dirty="0" smtClean="0"/>
              <a:t>Assumes a lot:</a:t>
            </a:r>
          </a:p>
          <a:p>
            <a:pPr marL="1428750" lvl="2" indent="-514350">
              <a:buFont typeface="+mj-lt"/>
              <a:buAutoNum type="alphaLcPeriod"/>
            </a:pPr>
            <a:r>
              <a:rPr lang="en-US" sz="2400" i="1" dirty="0" smtClean="0"/>
              <a:t>She was married</a:t>
            </a:r>
          </a:p>
          <a:p>
            <a:pPr marL="1428750" lvl="2" indent="-514350">
              <a:buFont typeface="+mj-lt"/>
              <a:buAutoNum type="alphaLcPeriod"/>
            </a:pPr>
            <a:r>
              <a:rPr lang="en-US" sz="2400" i="1" dirty="0" smtClean="0"/>
              <a:t>She had children</a:t>
            </a:r>
          </a:p>
          <a:p>
            <a:pPr marL="1428750" lvl="2" indent="-514350">
              <a:buFont typeface="+mj-lt"/>
              <a:buAutoNum type="alphaLcPeriod"/>
            </a:pPr>
            <a:r>
              <a:rPr lang="en-US" sz="2400" i="1" dirty="0" smtClean="0"/>
              <a:t>Her children were small</a:t>
            </a:r>
          </a:p>
          <a:p>
            <a:pPr marL="1428750" lvl="2" indent="-514350">
              <a:buFont typeface="+mj-lt"/>
              <a:buAutoNum type="alphaLcPeriod"/>
            </a:pPr>
            <a:r>
              <a:rPr lang="en-US" sz="2400" i="1" dirty="0" smtClean="0"/>
              <a:t>She had them with her</a:t>
            </a:r>
          </a:p>
          <a:p>
            <a:pPr marL="1428750" lvl="2" indent="-514350">
              <a:buFont typeface="+mj-lt"/>
              <a:buAutoNum type="alphaLcPeriod"/>
            </a:pPr>
            <a:r>
              <a:rPr lang="en-US" sz="2400" i="1" dirty="0" smtClean="0"/>
              <a:t>That they were baptized</a:t>
            </a:r>
            <a:endParaRPr lang="en-US" sz="2400" i="1" dirty="0"/>
          </a:p>
        </p:txBody>
      </p:sp>
    </p:spTree>
    <p:extLst>
      <p:ext uri="{BB962C8B-B14F-4D97-AF65-F5344CB8AC3E}">
        <p14:creationId xmlns:p14="http://schemas.microsoft.com/office/powerpoint/2010/main" val="29481113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Effect transition="in" filter="fade">
                                      <p:cBhvr>
                                        <p:cTn id="49" dur="1000"/>
                                        <p:tgtEl>
                                          <p:spTgt spid="5">
                                            <p:txEl>
                                              <p:pRg st="8" end="8"/>
                                            </p:txEl>
                                          </p:spTgt>
                                        </p:tgtEl>
                                      </p:cBhvr>
                                    </p:animEffect>
                                    <p:anim calcmode="lin" valueType="num">
                                      <p:cBhvr>
                                        <p:cTn id="50"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Bevel 2"/>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smtClean="0">
                <a:solidFill>
                  <a:schemeClr val="tx2">
                    <a:lumMod val="10000"/>
                  </a:schemeClr>
                </a:solidFill>
                <a:effectLst>
                  <a:outerShdw blurRad="38100" dist="38100" dir="2700000" algn="tl">
                    <a:srgbClr val="000000">
                      <a:alpha val="43137"/>
                    </a:srgbClr>
                  </a:outerShdw>
                </a:effectLst>
                <a:latin typeface="+mj-lt"/>
              </a:rPr>
              <a:t>Her Household: Influenced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5" name="TextBox 4"/>
          <p:cNvSpPr txBox="1"/>
          <p:nvPr/>
        </p:nvSpPr>
        <p:spPr>
          <a:xfrm>
            <a:off x="685800" y="1534180"/>
            <a:ext cx="7924800" cy="2962349"/>
          </a:xfrm>
          <a:prstGeom prst="rect">
            <a:avLst/>
          </a:prstGeom>
          <a:noFill/>
        </p:spPr>
        <p:txBody>
          <a:bodyPr wrap="square" rtlCol="0">
            <a:spAutoFit/>
          </a:bodyPr>
          <a:lstStyle/>
          <a:p>
            <a:pPr marL="514350" indent="-514350">
              <a:buFont typeface="+mj-lt"/>
              <a:buAutoNum type="alphaUcPeriod"/>
            </a:pPr>
            <a:r>
              <a:rPr lang="en-US" sz="2800" b="1" u="sng" dirty="0" smtClean="0"/>
              <a:t>Influence on her Family</a:t>
            </a:r>
          </a:p>
          <a:p>
            <a:pPr marL="514350" indent="-514350">
              <a:buFont typeface="+mj-lt"/>
              <a:buAutoNum type="alphaUcPeriod"/>
            </a:pPr>
            <a:endParaRPr lang="en-US" sz="1050" b="1" u="sng" dirty="0"/>
          </a:p>
          <a:p>
            <a:pPr marL="514350" indent="-514350">
              <a:buFont typeface="+mj-lt"/>
              <a:buAutoNum type="alphaUcPeriod"/>
            </a:pPr>
            <a:r>
              <a:rPr lang="en-US" sz="2800" b="1" u="sng" dirty="0" smtClean="0"/>
              <a:t>Infants included?</a:t>
            </a:r>
            <a:endParaRPr lang="en-US" sz="2800" dirty="0" smtClean="0"/>
          </a:p>
          <a:p>
            <a:pPr marL="971550" lvl="1" indent="-514350">
              <a:buFont typeface="+mj-lt"/>
              <a:buAutoNum type="arabicPeriod"/>
            </a:pPr>
            <a:r>
              <a:rPr lang="en-US" sz="2400" i="1" dirty="0" smtClean="0"/>
              <a:t>Assumes a lot:</a:t>
            </a:r>
          </a:p>
          <a:p>
            <a:pPr marL="971550" lvl="1" indent="-514350">
              <a:buFont typeface="+mj-lt"/>
              <a:buAutoNum type="arabicPeriod"/>
            </a:pPr>
            <a:r>
              <a:rPr lang="en-US" sz="2400" i="1" dirty="0" smtClean="0"/>
              <a:t>Those who are to be baptized:</a:t>
            </a:r>
          </a:p>
          <a:p>
            <a:pPr marL="1428750" lvl="2" indent="-514350">
              <a:buFont typeface="+mj-lt"/>
              <a:buAutoNum type="alphaLcPeriod"/>
            </a:pPr>
            <a:r>
              <a:rPr lang="en-US" sz="2400" i="1" dirty="0" smtClean="0"/>
              <a:t>Believers </a:t>
            </a:r>
            <a:r>
              <a:rPr lang="en-US" sz="2400" i="1" dirty="0" smtClean="0">
                <a:solidFill>
                  <a:srgbClr val="FFFF99"/>
                </a:solidFill>
              </a:rPr>
              <a:t>(Mk. 16:16)</a:t>
            </a:r>
          </a:p>
          <a:p>
            <a:pPr marL="1428750" lvl="2" indent="-514350">
              <a:buFont typeface="+mj-lt"/>
              <a:buAutoNum type="alphaLcPeriod"/>
            </a:pPr>
            <a:r>
              <a:rPr lang="en-US" sz="2400" i="1" dirty="0" smtClean="0"/>
              <a:t>Repent </a:t>
            </a:r>
            <a:r>
              <a:rPr lang="en-US" sz="2400" i="1" dirty="0" smtClean="0">
                <a:solidFill>
                  <a:srgbClr val="FFFF99"/>
                </a:solidFill>
              </a:rPr>
              <a:t>(Acts 2:38)</a:t>
            </a:r>
          </a:p>
          <a:p>
            <a:pPr marL="1428750" lvl="2" indent="-514350">
              <a:buFont typeface="+mj-lt"/>
              <a:buAutoNum type="alphaLcPeriod"/>
            </a:pPr>
            <a:r>
              <a:rPr lang="en-US" sz="2400" i="1" dirty="0" smtClean="0"/>
              <a:t>Sinners </a:t>
            </a:r>
            <a:r>
              <a:rPr lang="en-US" sz="2400" i="1" dirty="0" smtClean="0">
                <a:solidFill>
                  <a:srgbClr val="FFFF99"/>
                </a:solidFill>
              </a:rPr>
              <a:t>(Acts 22:16)</a:t>
            </a:r>
            <a:endParaRPr lang="en-US" sz="2400" i="1" dirty="0">
              <a:solidFill>
                <a:srgbClr val="FFFF99"/>
              </a:solidFill>
            </a:endParaRPr>
          </a:p>
        </p:txBody>
      </p:sp>
    </p:spTree>
    <p:extLst>
      <p:ext uri="{BB962C8B-B14F-4D97-AF65-F5344CB8AC3E}">
        <p14:creationId xmlns:p14="http://schemas.microsoft.com/office/powerpoint/2010/main" val="199615551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Bevel 2"/>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smtClean="0">
                <a:solidFill>
                  <a:schemeClr val="tx2">
                    <a:lumMod val="10000"/>
                  </a:schemeClr>
                </a:solidFill>
                <a:effectLst>
                  <a:outerShdw blurRad="38100" dist="38100" dir="2700000" algn="tl">
                    <a:srgbClr val="000000">
                      <a:alpha val="43137"/>
                    </a:srgbClr>
                  </a:outerShdw>
                </a:effectLst>
                <a:latin typeface="+mj-lt"/>
              </a:rPr>
              <a:t>Her Household: Influenced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5" name="TextBox 4"/>
          <p:cNvSpPr txBox="1"/>
          <p:nvPr/>
        </p:nvSpPr>
        <p:spPr>
          <a:xfrm>
            <a:off x="685799" y="1534180"/>
            <a:ext cx="8283205" cy="3331681"/>
          </a:xfrm>
          <a:prstGeom prst="rect">
            <a:avLst/>
          </a:prstGeom>
          <a:noFill/>
        </p:spPr>
        <p:txBody>
          <a:bodyPr wrap="square" rtlCol="0">
            <a:spAutoFit/>
          </a:bodyPr>
          <a:lstStyle/>
          <a:p>
            <a:pPr marL="514350" indent="-514350">
              <a:buFont typeface="+mj-lt"/>
              <a:buAutoNum type="alphaUcPeriod"/>
            </a:pPr>
            <a:r>
              <a:rPr lang="en-US" sz="2800" b="1" u="sng" dirty="0" smtClean="0"/>
              <a:t>Influence on her Family</a:t>
            </a:r>
          </a:p>
          <a:p>
            <a:pPr marL="514350" indent="-514350">
              <a:buFont typeface="+mj-lt"/>
              <a:buAutoNum type="alphaUcPeriod"/>
            </a:pPr>
            <a:endParaRPr lang="en-US" sz="1050" b="1" u="sng" dirty="0"/>
          </a:p>
          <a:p>
            <a:pPr marL="514350" indent="-514350">
              <a:buFont typeface="+mj-lt"/>
              <a:buAutoNum type="alphaUcPeriod"/>
            </a:pPr>
            <a:r>
              <a:rPr lang="en-US" sz="2800" b="1" u="sng" dirty="0" smtClean="0"/>
              <a:t>Infants included?</a:t>
            </a:r>
            <a:endParaRPr lang="en-US" sz="2800" dirty="0" smtClean="0"/>
          </a:p>
          <a:p>
            <a:pPr marL="971550" lvl="1" indent="-514350">
              <a:buFont typeface="+mj-lt"/>
              <a:buAutoNum type="arabicPeriod"/>
            </a:pPr>
            <a:r>
              <a:rPr lang="en-US" sz="2400" i="1" dirty="0" smtClean="0"/>
              <a:t>Assumes a lot:</a:t>
            </a:r>
          </a:p>
          <a:p>
            <a:pPr marL="971550" lvl="1" indent="-514350">
              <a:buFont typeface="+mj-lt"/>
              <a:buAutoNum type="arabicPeriod"/>
            </a:pPr>
            <a:r>
              <a:rPr lang="en-US" sz="2400" i="1" dirty="0" smtClean="0"/>
              <a:t>Those who are to be baptized:</a:t>
            </a:r>
          </a:p>
          <a:p>
            <a:pPr marL="971550" lvl="1" indent="-514350">
              <a:buFont typeface="+mj-lt"/>
              <a:buAutoNum type="arabicPeriod"/>
            </a:pPr>
            <a:r>
              <a:rPr lang="en-US" sz="2400" i="1" dirty="0" smtClean="0"/>
              <a:t>If she had a husband – totally ignored by Luke</a:t>
            </a:r>
          </a:p>
          <a:p>
            <a:pPr marL="1428750" lvl="2" indent="-514350">
              <a:buFont typeface="+mj-lt"/>
              <a:buAutoNum type="alphaLcPeriod"/>
            </a:pPr>
            <a:r>
              <a:rPr lang="en-US" sz="2400" i="1" dirty="0" smtClean="0"/>
              <a:t>Makes no mention of him</a:t>
            </a:r>
          </a:p>
          <a:p>
            <a:pPr marL="1428750" lvl="2" indent="-514350">
              <a:buFont typeface="+mj-lt"/>
              <a:buAutoNum type="alphaLcPeriod"/>
            </a:pPr>
            <a:r>
              <a:rPr lang="en-US" sz="2400" i="1" dirty="0" smtClean="0"/>
              <a:t>She talks about herself &amp; her house </a:t>
            </a:r>
            <a:r>
              <a:rPr lang="en-US" sz="2400" i="1" dirty="0" smtClean="0">
                <a:solidFill>
                  <a:srgbClr val="FFFF99"/>
                </a:solidFill>
              </a:rPr>
              <a:t>(vv. 15, 40)</a:t>
            </a:r>
            <a:endParaRPr lang="en-US" sz="2400" i="1" dirty="0">
              <a:solidFill>
                <a:srgbClr val="FFFF99"/>
              </a:solidFill>
            </a:endParaRPr>
          </a:p>
        </p:txBody>
      </p:sp>
    </p:spTree>
    <p:extLst>
      <p:ext uri="{BB962C8B-B14F-4D97-AF65-F5344CB8AC3E}">
        <p14:creationId xmlns:p14="http://schemas.microsoft.com/office/powerpoint/2010/main" val="16286181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1000"/>
                                        <p:tgtEl>
                                          <p:spTgt spid="5">
                                            <p:txEl>
                                              <p:pRg st="6" end="6"/>
                                            </p:txEl>
                                          </p:spTgt>
                                        </p:tgtEl>
                                      </p:cBhvr>
                                    </p:animEffect>
                                    <p:anim calcmode="lin" valueType="num">
                                      <p:cBhvr>
                                        <p:cTn id="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7" end="7"/>
                                            </p:txEl>
                                          </p:spTgt>
                                        </p:tgtEl>
                                        <p:attrNameLst>
                                          <p:attrName>style.visibility</p:attrName>
                                        </p:attrNameLst>
                                      </p:cBhvr>
                                      <p:to>
                                        <p:strVal val="visible"/>
                                      </p:to>
                                    </p:set>
                                    <p:animEffect transition="in" filter="fade">
                                      <p:cBhvr>
                                        <p:cTn id="14" dur="1000"/>
                                        <p:tgtEl>
                                          <p:spTgt spid="5">
                                            <p:txEl>
                                              <p:pRg st="7" end="7"/>
                                            </p:txEl>
                                          </p:spTgt>
                                        </p:tgtEl>
                                      </p:cBhvr>
                                    </p:animEffect>
                                    <p:anim calcmode="lin" valueType="num">
                                      <p:cBhvr>
                                        <p:cTn id="1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48200"/>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Bevel 2"/>
          <p:cNvSpPr/>
          <p:nvPr/>
        </p:nvSpPr>
        <p:spPr>
          <a:xfrm>
            <a:off x="1295400" y="381000"/>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smtClean="0">
                <a:solidFill>
                  <a:schemeClr val="tx2">
                    <a:lumMod val="10000"/>
                  </a:schemeClr>
                </a:solidFill>
                <a:effectLst>
                  <a:outerShdw blurRad="38100" dist="38100" dir="2700000" algn="tl">
                    <a:srgbClr val="000000">
                      <a:alpha val="43137"/>
                    </a:srgbClr>
                  </a:outerShdw>
                </a:effectLst>
                <a:latin typeface="+mj-lt"/>
              </a:rPr>
              <a:t>Her Household: Influenced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5" name="TextBox 4"/>
          <p:cNvSpPr txBox="1"/>
          <p:nvPr/>
        </p:nvSpPr>
        <p:spPr>
          <a:xfrm>
            <a:off x="685799" y="1534180"/>
            <a:ext cx="8283205" cy="3701013"/>
          </a:xfrm>
          <a:prstGeom prst="rect">
            <a:avLst/>
          </a:prstGeom>
          <a:noFill/>
        </p:spPr>
        <p:txBody>
          <a:bodyPr wrap="square" rtlCol="0">
            <a:spAutoFit/>
          </a:bodyPr>
          <a:lstStyle/>
          <a:p>
            <a:pPr marL="514350" indent="-514350">
              <a:buFont typeface="+mj-lt"/>
              <a:buAutoNum type="alphaUcPeriod"/>
            </a:pPr>
            <a:r>
              <a:rPr lang="en-US" sz="2800" b="1" u="sng" dirty="0" smtClean="0"/>
              <a:t>Influence on her Family</a:t>
            </a:r>
          </a:p>
          <a:p>
            <a:pPr marL="514350" indent="-514350">
              <a:buFont typeface="+mj-lt"/>
              <a:buAutoNum type="alphaUcPeriod"/>
            </a:pPr>
            <a:endParaRPr lang="en-US" sz="1050" b="1" u="sng" dirty="0"/>
          </a:p>
          <a:p>
            <a:pPr marL="514350" indent="-514350">
              <a:buFont typeface="+mj-lt"/>
              <a:buAutoNum type="alphaUcPeriod"/>
            </a:pPr>
            <a:r>
              <a:rPr lang="en-US" sz="2800" b="1" u="sng" dirty="0" smtClean="0"/>
              <a:t>Infants included?</a:t>
            </a:r>
            <a:endParaRPr lang="en-US" sz="2800" dirty="0" smtClean="0"/>
          </a:p>
          <a:p>
            <a:pPr marL="971550" lvl="1" indent="-514350">
              <a:buFont typeface="+mj-lt"/>
              <a:buAutoNum type="arabicPeriod"/>
            </a:pPr>
            <a:r>
              <a:rPr lang="en-US" sz="2400" i="1" dirty="0" smtClean="0"/>
              <a:t>Assumes a lot:</a:t>
            </a:r>
          </a:p>
          <a:p>
            <a:pPr marL="971550" lvl="1" indent="-514350">
              <a:buFont typeface="+mj-lt"/>
              <a:buAutoNum type="arabicPeriod"/>
            </a:pPr>
            <a:r>
              <a:rPr lang="en-US" sz="2400" i="1" dirty="0" smtClean="0"/>
              <a:t>Those who are to be baptized:</a:t>
            </a:r>
          </a:p>
          <a:p>
            <a:pPr marL="971550" lvl="1" indent="-514350">
              <a:buFont typeface="+mj-lt"/>
              <a:buAutoNum type="arabicPeriod"/>
            </a:pPr>
            <a:r>
              <a:rPr lang="en-US" sz="2400" i="1" dirty="0" smtClean="0"/>
              <a:t>If she had a husband – totally ignored by Luke</a:t>
            </a:r>
          </a:p>
          <a:p>
            <a:pPr marL="971550" lvl="1" indent="-514350">
              <a:buFont typeface="+mj-lt"/>
              <a:buAutoNum type="arabicPeriod"/>
            </a:pPr>
            <a:r>
              <a:rPr lang="en-US" sz="2400" i="1" dirty="0" smtClean="0"/>
              <a:t>Those baptized were not babies:</a:t>
            </a:r>
          </a:p>
          <a:p>
            <a:pPr marL="1428750" lvl="2" indent="-514350">
              <a:buFont typeface="+mj-lt"/>
              <a:buAutoNum type="alphaLcPeriod"/>
            </a:pPr>
            <a:r>
              <a:rPr lang="en-US" sz="2400" i="1" dirty="0" smtClean="0"/>
              <a:t>Spoke to women &amp; were baptized </a:t>
            </a:r>
            <a:r>
              <a:rPr lang="en-US" sz="2400" i="1" dirty="0" smtClean="0">
                <a:solidFill>
                  <a:srgbClr val="FFFF99"/>
                </a:solidFill>
              </a:rPr>
              <a:t>(vv. 13-ff)</a:t>
            </a:r>
          </a:p>
          <a:p>
            <a:pPr marL="1428750" lvl="2" indent="-514350">
              <a:buFont typeface="+mj-lt"/>
              <a:buAutoNum type="alphaLcPeriod"/>
            </a:pPr>
            <a:r>
              <a:rPr lang="en-US" sz="2400" i="1" dirty="0" smtClean="0"/>
              <a:t>In Lydia’s house comforted the brethren </a:t>
            </a:r>
            <a:r>
              <a:rPr lang="en-US" sz="2400" i="1" dirty="0" smtClean="0">
                <a:solidFill>
                  <a:srgbClr val="FFFF99"/>
                </a:solidFill>
              </a:rPr>
              <a:t>(v. 40)</a:t>
            </a:r>
            <a:endParaRPr lang="en-US" sz="2400" i="1" dirty="0">
              <a:solidFill>
                <a:srgbClr val="FFFF99"/>
              </a:solidFill>
            </a:endParaRPr>
          </a:p>
        </p:txBody>
      </p:sp>
    </p:spTree>
    <p:extLst>
      <p:ext uri="{BB962C8B-B14F-4D97-AF65-F5344CB8AC3E}">
        <p14:creationId xmlns:p14="http://schemas.microsoft.com/office/powerpoint/2010/main" val="30943768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145" y="371899"/>
            <a:ext cx="1501405" cy="2009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2907065" y="455474"/>
            <a:ext cx="5311069"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5400" b="1"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endParaRPr lang="en-US" sz="5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ndParaRPr>
          </a:p>
        </p:txBody>
      </p:sp>
      <p:sp>
        <p:nvSpPr>
          <p:cNvPr id="5" name="Bevel 4"/>
          <p:cNvSpPr/>
          <p:nvPr/>
        </p:nvSpPr>
        <p:spPr>
          <a:xfrm>
            <a:off x="1371600" y="27432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smtClean="0">
                <a:solidFill>
                  <a:schemeClr val="tx2">
                    <a:lumMod val="10000"/>
                  </a:schemeClr>
                </a:solidFill>
                <a:effectLst>
                  <a:outerShdw blurRad="38100" dist="38100" dir="2700000" algn="tl">
                    <a:srgbClr val="000000">
                      <a:alpha val="43137"/>
                    </a:srgbClr>
                  </a:outerShdw>
                </a:effectLst>
                <a:latin typeface="+mj-lt"/>
              </a:rPr>
              <a:t>The Prospect: Lydia</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0" name="Bevel 9"/>
          <p:cNvSpPr/>
          <p:nvPr/>
        </p:nvSpPr>
        <p:spPr>
          <a:xfrm>
            <a:off x="1371600" y="36576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smtClean="0">
                <a:solidFill>
                  <a:schemeClr val="tx2">
                    <a:lumMod val="10000"/>
                  </a:schemeClr>
                </a:solidFill>
                <a:effectLst>
                  <a:outerShdw blurRad="38100" dist="38100" dir="2700000" algn="tl">
                    <a:srgbClr val="000000">
                      <a:alpha val="43137"/>
                    </a:srgbClr>
                  </a:outerShdw>
                </a:effectLst>
                <a:latin typeface="+mj-lt"/>
              </a:rPr>
              <a:t>Her Heart: Opened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1" name="Bevel 10"/>
          <p:cNvSpPr/>
          <p:nvPr/>
        </p:nvSpPr>
        <p:spPr>
          <a:xfrm>
            <a:off x="1371600" y="45720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smtClean="0">
                <a:solidFill>
                  <a:schemeClr val="tx2">
                    <a:lumMod val="10000"/>
                  </a:schemeClr>
                </a:solidFill>
                <a:effectLst>
                  <a:outerShdw blurRad="38100" dist="38100" dir="2700000" algn="tl">
                    <a:srgbClr val="000000">
                      <a:alpha val="43137"/>
                    </a:srgbClr>
                  </a:outerShdw>
                </a:effectLst>
                <a:latin typeface="+mj-lt"/>
              </a:rPr>
              <a:t>Her Response: Obedience</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
        <p:nvSpPr>
          <p:cNvPr id="12" name="Bevel 11"/>
          <p:cNvSpPr/>
          <p:nvPr/>
        </p:nvSpPr>
        <p:spPr>
          <a:xfrm>
            <a:off x="1371600" y="5486401"/>
            <a:ext cx="6553200" cy="761999"/>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smtClean="0">
                <a:solidFill>
                  <a:schemeClr val="tx2">
                    <a:lumMod val="10000"/>
                  </a:schemeClr>
                </a:solidFill>
                <a:effectLst>
                  <a:outerShdw blurRad="38100" dist="38100" dir="2700000" algn="tl">
                    <a:srgbClr val="000000">
                      <a:alpha val="43137"/>
                    </a:srgbClr>
                  </a:outerShdw>
                </a:effectLst>
                <a:latin typeface="+mj-lt"/>
              </a:rPr>
              <a:t>Her Household: Influenced</a:t>
            </a:r>
            <a:endParaRPr lang="en-US" sz="2800" b="1" dirty="0">
              <a:solidFill>
                <a:schemeClr val="tx2">
                  <a:lumMod val="1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3128637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192</TotalTime>
  <Words>1083</Words>
  <Application>Microsoft Office PowerPoint</Application>
  <PresentationFormat>On-screen Show (4:3)</PresentationFormat>
  <Paragraphs>194</Paragraphs>
  <Slides>27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Wingdings</vt:lpstr>
      <vt:lpstr>Trajan</vt:lpstr>
      <vt:lpstr>Arial</vt:lpstr>
      <vt:lpstr>Book Antiqua</vt:lpstr>
      <vt:lpstr>Times New Roman</vt:lpstr>
      <vt:lpstr>Century Gothic</vt:lpstr>
      <vt:lpstr>Calibri</vt:lpstr>
      <vt:lpstr>Apothecary</vt:lpstr>
      <vt:lpstr>Default Design</vt:lpstr>
      <vt:lpstr>Paul Journey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DonnieV</cp:lastModifiedBy>
  <cp:revision>26</cp:revision>
  <cp:lastPrinted>2011-05-15T03:56:58Z</cp:lastPrinted>
  <dcterms:created xsi:type="dcterms:W3CDTF">2011-05-15T02:13:31Z</dcterms:created>
  <dcterms:modified xsi:type="dcterms:W3CDTF">2014-05-21T22:26:36Z</dcterms:modified>
</cp:coreProperties>
</file>