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288" r:id="rId2"/>
    <p:sldId id="256" r:id="rId3"/>
    <p:sldId id="260" r:id="rId4"/>
    <p:sldId id="261" r:id="rId5"/>
    <p:sldId id="257" r:id="rId6"/>
    <p:sldId id="264" r:id="rId7"/>
    <p:sldId id="265" r:id="rId8"/>
    <p:sldId id="266" r:id="rId9"/>
    <p:sldId id="267" r:id="rId10"/>
    <p:sldId id="268" r:id="rId11"/>
    <p:sldId id="262" r:id="rId12"/>
    <p:sldId id="263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7019925" cy="9305925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Mossman" panose="020B0500000000000000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MaritaTextMediumHM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3BB7E9-1E49-49B0-B1D4-11A491939178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E0F32-CE4B-4E50-A58D-328E1F9F2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35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8DF1CD98-AE70-40EB-9195-82BFB9D5C982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78476"/>
            <a:ext cx="5615940" cy="3664208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E0D09EAE-EA4D-4EE9-9C95-D5FF1E87E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76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2895600" y="0"/>
            <a:ext cx="33528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kumimoji="1" lang="en-US">
              <a:latin typeface="Times New Roman" pitchFamily="18" charset="0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133600" y="473075"/>
            <a:ext cx="4878388" cy="3490913"/>
            <a:chOff x="1344" y="298"/>
            <a:chExt cx="3073" cy="2199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344" y="1035"/>
              <a:ext cx="1019" cy="907"/>
            </a:xfrm>
            <a:custGeom>
              <a:avLst/>
              <a:gdLst/>
              <a:ahLst/>
              <a:cxnLst>
                <a:cxn ang="0">
                  <a:pos x="0" y="566"/>
                </a:cxn>
                <a:cxn ang="0">
                  <a:pos x="0" y="906"/>
                </a:cxn>
                <a:cxn ang="0">
                  <a:pos x="1014" y="283"/>
                </a:cxn>
                <a:cxn ang="0">
                  <a:pos x="1018" y="307"/>
                </a:cxn>
                <a:cxn ang="0">
                  <a:pos x="869" y="0"/>
                </a:cxn>
                <a:cxn ang="0">
                  <a:pos x="0" y="566"/>
                </a:cxn>
              </a:cxnLst>
              <a:rect l="0" t="0" r="r" b="b"/>
              <a:pathLst>
                <a:path w="1019" h="907">
                  <a:moveTo>
                    <a:pt x="0" y="566"/>
                  </a:moveTo>
                  <a:lnTo>
                    <a:pt x="0" y="906"/>
                  </a:lnTo>
                  <a:lnTo>
                    <a:pt x="1014" y="283"/>
                  </a:lnTo>
                  <a:lnTo>
                    <a:pt x="1018" y="307"/>
                  </a:lnTo>
                  <a:lnTo>
                    <a:pt x="869" y="0"/>
                  </a:lnTo>
                  <a:lnTo>
                    <a:pt x="0" y="566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398" y="1035"/>
              <a:ext cx="1019" cy="907"/>
            </a:xfrm>
            <a:custGeom>
              <a:avLst/>
              <a:gdLst/>
              <a:ahLst/>
              <a:cxnLst>
                <a:cxn ang="0">
                  <a:pos x="1018" y="566"/>
                </a:cxn>
                <a:cxn ang="0">
                  <a:pos x="1018" y="906"/>
                </a:cxn>
                <a:cxn ang="0">
                  <a:pos x="3" y="283"/>
                </a:cxn>
                <a:cxn ang="0">
                  <a:pos x="0" y="307"/>
                </a:cxn>
                <a:cxn ang="0">
                  <a:pos x="148" y="0"/>
                </a:cxn>
                <a:cxn ang="0">
                  <a:pos x="1018" y="566"/>
                </a:cxn>
              </a:cxnLst>
              <a:rect l="0" t="0" r="r" b="b"/>
              <a:pathLst>
                <a:path w="1019" h="907">
                  <a:moveTo>
                    <a:pt x="1018" y="566"/>
                  </a:moveTo>
                  <a:lnTo>
                    <a:pt x="1018" y="906"/>
                  </a:lnTo>
                  <a:lnTo>
                    <a:pt x="3" y="283"/>
                  </a:lnTo>
                  <a:lnTo>
                    <a:pt x="0" y="307"/>
                  </a:lnTo>
                  <a:lnTo>
                    <a:pt x="148" y="0"/>
                  </a:lnTo>
                  <a:lnTo>
                    <a:pt x="1018" y="566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1571" y="298"/>
              <a:ext cx="2632" cy="2199"/>
              <a:chOff x="1571" y="298"/>
              <a:chExt cx="2632" cy="2199"/>
            </a:xfrm>
          </p:grpSpPr>
          <p:sp>
            <p:nvSpPr>
              <p:cNvPr id="10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71" y="298"/>
                <a:ext cx="2631" cy="2198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2" cstate="print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1571" y="298"/>
                <a:ext cx="1316" cy="2199"/>
              </a:xfrm>
              <a:custGeom>
                <a:avLst/>
                <a:gdLst/>
                <a:ahLst/>
                <a:cxnLst>
                  <a:cxn ang="0">
                    <a:pos x="1315" y="2198"/>
                  </a:cxn>
                  <a:cxn ang="0">
                    <a:pos x="1315" y="1815"/>
                  </a:cxn>
                  <a:cxn ang="0">
                    <a:pos x="409" y="214"/>
                  </a:cxn>
                  <a:cxn ang="0">
                    <a:pos x="0" y="0"/>
                  </a:cxn>
                  <a:cxn ang="0">
                    <a:pos x="1315" y="2198"/>
                  </a:cxn>
                </a:cxnLst>
                <a:rect l="0" t="0" r="r" b="b"/>
                <a:pathLst>
                  <a:path w="1316" h="2199">
                    <a:moveTo>
                      <a:pt x="1315" y="2198"/>
                    </a:moveTo>
                    <a:lnTo>
                      <a:pt x="1315" y="1815"/>
                    </a:lnTo>
                    <a:lnTo>
                      <a:pt x="409" y="214"/>
                    </a:lnTo>
                    <a:lnTo>
                      <a:pt x="0" y="0"/>
                    </a:lnTo>
                    <a:lnTo>
                      <a:pt x="1315" y="2198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1571" y="298"/>
                <a:ext cx="2632" cy="2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09" y="216"/>
                  </a:cxn>
                  <a:cxn ang="0">
                    <a:pos x="2279" y="216"/>
                  </a:cxn>
                  <a:cxn ang="0">
                    <a:pos x="2631" y="0"/>
                  </a:cxn>
                  <a:cxn ang="0">
                    <a:pos x="0" y="0"/>
                  </a:cxn>
                </a:cxnLst>
                <a:rect l="0" t="0" r="r" b="b"/>
                <a:pathLst>
                  <a:path w="2632" h="217">
                    <a:moveTo>
                      <a:pt x="0" y="0"/>
                    </a:moveTo>
                    <a:lnTo>
                      <a:pt x="409" y="216"/>
                    </a:lnTo>
                    <a:lnTo>
                      <a:pt x="2279" y="216"/>
                    </a:lnTo>
                    <a:lnTo>
                      <a:pt x="263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2886" y="298"/>
                <a:ext cx="1317" cy="2199"/>
              </a:xfrm>
              <a:custGeom>
                <a:avLst/>
                <a:gdLst/>
                <a:ahLst/>
                <a:cxnLst>
                  <a:cxn ang="0">
                    <a:pos x="0" y="2198"/>
                  </a:cxn>
                  <a:cxn ang="0">
                    <a:pos x="0" y="1815"/>
                  </a:cxn>
                  <a:cxn ang="0">
                    <a:pos x="906" y="214"/>
                  </a:cxn>
                  <a:cxn ang="0">
                    <a:pos x="1316" y="0"/>
                  </a:cxn>
                  <a:cxn ang="0">
                    <a:pos x="0" y="2198"/>
                  </a:cxn>
                </a:cxnLst>
                <a:rect l="0" t="0" r="r" b="b"/>
                <a:pathLst>
                  <a:path w="1317" h="2199">
                    <a:moveTo>
                      <a:pt x="0" y="2198"/>
                    </a:moveTo>
                    <a:lnTo>
                      <a:pt x="0" y="1815"/>
                    </a:lnTo>
                    <a:lnTo>
                      <a:pt x="906" y="214"/>
                    </a:lnTo>
                    <a:lnTo>
                      <a:pt x="1316" y="0"/>
                    </a:lnTo>
                    <a:lnTo>
                      <a:pt x="0" y="2198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1344" y="1631"/>
              <a:ext cx="3069" cy="31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8862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410200"/>
            <a:ext cx="6400800" cy="1295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F55DD0-119D-4B21-AC40-9974142CF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CDFE4-3142-4C2C-8CC7-732E44A810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1F327-3E70-4ECA-89A1-BCC0F8B37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EF403-E225-4973-87D4-891B9C3DC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E3CEF-0848-4A36-9083-F699556DE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6E212-D8D0-469C-AA83-1DFB2D682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19827-B76A-40B9-A13F-53379F9559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DD00D-CCE9-4903-98D4-BB420E3A09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7BA90-994D-4137-ADE3-58156F233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F1633-8B00-4AAE-9FBF-2E7D585F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0388" y="228600"/>
            <a:ext cx="2081212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1988" y="228600"/>
            <a:ext cx="60960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C24C2-3091-4E2F-A74E-774DCB7BF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hidden">
          <a:xfrm>
            <a:off x="0" y="0"/>
            <a:ext cx="17526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kumimoji="1" lang="en-US">
              <a:latin typeface="Times New Roman" pitchFamily="18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152400" y="374650"/>
            <a:ext cx="1525588" cy="1227138"/>
            <a:chOff x="96" y="236"/>
            <a:chExt cx="961" cy="773"/>
          </a:xfrm>
        </p:grpSpPr>
        <p:sp>
          <p:nvSpPr>
            <p:cNvPr id="4100" name="Freeform 4"/>
            <p:cNvSpPr>
              <a:spLocks/>
            </p:cNvSpPr>
            <p:nvPr/>
          </p:nvSpPr>
          <p:spPr bwMode="auto">
            <a:xfrm>
              <a:off x="738" y="495"/>
              <a:ext cx="319" cy="319"/>
            </a:xfrm>
            <a:custGeom>
              <a:avLst/>
              <a:gdLst/>
              <a:ahLst/>
              <a:cxnLst>
                <a:cxn ang="0">
                  <a:pos x="318" y="198"/>
                </a:cxn>
                <a:cxn ang="0">
                  <a:pos x="318" y="318"/>
                </a:cxn>
                <a:cxn ang="0">
                  <a:pos x="1" y="99"/>
                </a:cxn>
                <a:cxn ang="0">
                  <a:pos x="0" y="108"/>
                </a:cxn>
                <a:cxn ang="0">
                  <a:pos x="46" y="0"/>
                </a:cxn>
                <a:cxn ang="0">
                  <a:pos x="318" y="198"/>
                </a:cxn>
              </a:cxnLst>
              <a:rect l="0" t="0" r="r" b="b"/>
              <a:pathLst>
                <a:path w="319" h="319">
                  <a:moveTo>
                    <a:pt x="318" y="198"/>
                  </a:moveTo>
                  <a:lnTo>
                    <a:pt x="318" y="318"/>
                  </a:lnTo>
                  <a:lnTo>
                    <a:pt x="1" y="99"/>
                  </a:lnTo>
                  <a:lnTo>
                    <a:pt x="0" y="108"/>
                  </a:lnTo>
                  <a:lnTo>
                    <a:pt x="46" y="0"/>
                  </a:lnTo>
                  <a:lnTo>
                    <a:pt x="318" y="198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auto">
            <a:xfrm>
              <a:off x="96" y="495"/>
              <a:ext cx="319" cy="319"/>
            </a:xfrm>
            <a:custGeom>
              <a:avLst/>
              <a:gdLst/>
              <a:ahLst/>
              <a:cxnLst>
                <a:cxn ang="0">
                  <a:pos x="0" y="198"/>
                </a:cxn>
                <a:cxn ang="0">
                  <a:pos x="0" y="318"/>
                </a:cxn>
                <a:cxn ang="0">
                  <a:pos x="316" y="99"/>
                </a:cxn>
                <a:cxn ang="0">
                  <a:pos x="318" y="108"/>
                </a:cxn>
                <a:cxn ang="0">
                  <a:pos x="271" y="0"/>
                </a:cxn>
                <a:cxn ang="0">
                  <a:pos x="0" y="198"/>
                </a:cxn>
              </a:cxnLst>
              <a:rect l="0" t="0" r="r" b="b"/>
              <a:pathLst>
                <a:path w="319" h="319">
                  <a:moveTo>
                    <a:pt x="0" y="198"/>
                  </a:moveTo>
                  <a:lnTo>
                    <a:pt x="0" y="318"/>
                  </a:lnTo>
                  <a:lnTo>
                    <a:pt x="316" y="99"/>
                  </a:lnTo>
                  <a:lnTo>
                    <a:pt x="318" y="108"/>
                  </a:lnTo>
                  <a:lnTo>
                    <a:pt x="271" y="0"/>
                  </a:lnTo>
                  <a:lnTo>
                    <a:pt x="0" y="198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152" y="236"/>
              <a:ext cx="823" cy="773"/>
              <a:chOff x="152" y="236"/>
              <a:chExt cx="823" cy="773"/>
            </a:xfrm>
          </p:grpSpPr>
          <p:sp>
            <p:nvSpPr>
              <p:cNvPr id="4103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2" y="236"/>
                <a:ext cx="822" cy="772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auto">
              <a:xfrm>
                <a:off x="152" y="236"/>
                <a:ext cx="412" cy="773"/>
              </a:xfrm>
              <a:custGeom>
                <a:avLst/>
                <a:gdLst/>
                <a:ahLst/>
                <a:cxnLst>
                  <a:cxn ang="0">
                    <a:pos x="411" y="772"/>
                  </a:cxn>
                  <a:cxn ang="0">
                    <a:pos x="411" y="637"/>
                  </a:cxn>
                  <a:cxn ang="0">
                    <a:pos x="127" y="75"/>
                  </a:cxn>
                  <a:cxn ang="0">
                    <a:pos x="0" y="0"/>
                  </a:cxn>
                  <a:cxn ang="0">
                    <a:pos x="411" y="772"/>
                  </a:cxn>
                </a:cxnLst>
                <a:rect l="0" t="0" r="r" b="b"/>
                <a:pathLst>
                  <a:path w="412" h="773">
                    <a:moveTo>
                      <a:pt x="411" y="772"/>
                    </a:moveTo>
                    <a:lnTo>
                      <a:pt x="411" y="637"/>
                    </a:lnTo>
                    <a:lnTo>
                      <a:pt x="127" y="75"/>
                    </a:lnTo>
                    <a:lnTo>
                      <a:pt x="0" y="0"/>
                    </a:lnTo>
                    <a:lnTo>
                      <a:pt x="411" y="772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auto">
              <a:xfrm>
                <a:off x="152" y="236"/>
                <a:ext cx="823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7" y="76"/>
                  </a:cxn>
                  <a:cxn ang="0">
                    <a:pos x="712" y="76"/>
                  </a:cxn>
                  <a:cxn ang="0">
                    <a:pos x="822" y="0"/>
                  </a:cxn>
                  <a:cxn ang="0">
                    <a:pos x="0" y="0"/>
                  </a:cxn>
                </a:cxnLst>
                <a:rect l="0" t="0" r="r" b="b"/>
                <a:pathLst>
                  <a:path w="823" h="77">
                    <a:moveTo>
                      <a:pt x="0" y="0"/>
                    </a:moveTo>
                    <a:lnTo>
                      <a:pt x="127" y="76"/>
                    </a:lnTo>
                    <a:lnTo>
                      <a:pt x="712" y="76"/>
                    </a:lnTo>
                    <a:lnTo>
                      <a:pt x="822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auto">
              <a:xfrm>
                <a:off x="563" y="236"/>
                <a:ext cx="412" cy="773"/>
              </a:xfrm>
              <a:custGeom>
                <a:avLst/>
                <a:gdLst/>
                <a:ahLst/>
                <a:cxnLst>
                  <a:cxn ang="0">
                    <a:pos x="0" y="772"/>
                  </a:cxn>
                  <a:cxn ang="0">
                    <a:pos x="0" y="637"/>
                  </a:cxn>
                  <a:cxn ang="0">
                    <a:pos x="283" y="75"/>
                  </a:cxn>
                  <a:cxn ang="0">
                    <a:pos x="411" y="0"/>
                  </a:cxn>
                  <a:cxn ang="0">
                    <a:pos x="0" y="772"/>
                  </a:cxn>
                </a:cxnLst>
                <a:rect l="0" t="0" r="r" b="b"/>
                <a:pathLst>
                  <a:path w="412" h="773">
                    <a:moveTo>
                      <a:pt x="0" y="772"/>
                    </a:moveTo>
                    <a:lnTo>
                      <a:pt x="0" y="637"/>
                    </a:lnTo>
                    <a:lnTo>
                      <a:pt x="283" y="75"/>
                    </a:lnTo>
                    <a:lnTo>
                      <a:pt x="411" y="0"/>
                    </a:lnTo>
                    <a:lnTo>
                      <a:pt x="0" y="772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96" y="704"/>
              <a:ext cx="959" cy="10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8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7086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92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872E57FB-1274-4086-A418-F72AC05F4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edg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Ú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457200"/>
            <a:ext cx="8839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7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God Shows</a:t>
            </a:r>
            <a:br>
              <a:rPr lang="en-US" sz="7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</a:br>
            <a:r>
              <a:rPr lang="en-US" sz="7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No Partiality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371600" y="2514600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>
                <a:srgbClr val="FFFFCC"/>
              </a:buClr>
              <a:defRPr/>
            </a:pPr>
            <a:r>
              <a:rPr lang="en-US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10:34-35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2500" y="3962400"/>
            <a:ext cx="7239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How Reached Conclusion (vv. 1-33; 44-47)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Conclusion (vv. 34-35)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Actions Because of the Conclusion (vv. 36-43; 48)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Peter preached to Gentiles (vv. 36-43)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Cornelius obeyed (v. 48)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26274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Conversion of Cornelius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62000" y="3733800"/>
            <a:ext cx="78486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Acts 10:1-48 – The account of Conversion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Acts 11:1-18 – Peter retells events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Acts 15:7-9 – Peter relates it at Jerusalem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6200" y="4572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God Shows</a:t>
            </a:r>
            <a:b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</a:b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No Partiality</a:t>
            </a:r>
            <a:endParaRPr lang="en-US" sz="7200" b="1" kern="0" dirty="0" smtClean="0">
              <a:effectLst>
                <a:outerShdw blurRad="38100" dist="38100" dir="2700000" algn="tl">
                  <a:srgbClr val="000000"/>
                </a:outerShdw>
              </a:effectLst>
              <a:latin typeface="Mossman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762000" y="3048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7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</a:rPr>
              <a:t>Conversion of Cornelius</a:t>
            </a:r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762000" y="2514600"/>
            <a:ext cx="7772400" cy="4114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Of particular interest – opens door to Gentiles</a:t>
            </a:r>
          </a:p>
          <a:p>
            <a:pPr eaLnBrk="1" hangingPunct="1">
              <a:lnSpc>
                <a:spcPct val="110000"/>
              </a:lnSpc>
            </a:pPr>
            <a:r>
              <a:rPr lang="en-US" dirty="0" smtClean="0">
                <a:latin typeface="Arial" charset="0"/>
                <a:cs typeface="Arial" charset="0"/>
              </a:rPr>
              <a:t> Converted without circumcision</a:t>
            </a:r>
          </a:p>
          <a:p>
            <a:pPr eaLnBrk="1" hangingPunct="1">
              <a:lnSpc>
                <a:spcPct val="110000"/>
              </a:lnSpc>
            </a:pPr>
            <a:r>
              <a:rPr lang="en-US" dirty="0" smtClean="0">
                <a:latin typeface="Arial" charset="0"/>
                <a:cs typeface="Arial" charset="0"/>
              </a:rPr>
              <a:t> 7+ years gospel has been preached to Jews only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685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Mossman" pitchFamily="34" charset="0"/>
              </a:rPr>
              <a:t>I. The Man Cornelius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685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  <a:cs typeface="Arial" charset="0"/>
              </a:rPr>
              <a:t>I. The Man Cornelius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6200" y="4572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God Shows</a:t>
            </a:r>
            <a:b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</a:b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No Partiality</a:t>
            </a:r>
            <a:endParaRPr lang="en-US" sz="7200" b="1" kern="0" dirty="0" smtClean="0">
              <a:effectLst>
                <a:outerShdw blurRad="38100" dist="38100" dir="2700000" algn="tl">
                  <a:srgbClr val="000000"/>
                </a:outerShdw>
              </a:effectLst>
              <a:latin typeface="Mossman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3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  <p:bldP spid="133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/>
          <p:cNvSpPr>
            <a:spLocks noChangeArrowheads="1"/>
          </p:cNvSpPr>
          <p:nvPr/>
        </p:nvSpPr>
        <p:spPr bwMode="auto">
          <a:xfrm rot="-5400000">
            <a:off x="-1562100" y="38481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  <a:cs typeface="Arial" charset="0"/>
              </a:rPr>
              <a:t>I. The Man Cornelius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981200" y="228600"/>
            <a:ext cx="6934200" cy="32972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A.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A Gentile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First Gentile convert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At time church mostly Jews – Today 	mostly Gentiles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His conversion is used to prove 	Gentiles can be saved like Jews	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ChangeArrowheads="1"/>
          </p:cNvSpPr>
          <p:nvPr/>
        </p:nvSpPr>
        <p:spPr bwMode="auto">
          <a:xfrm rot="-5400000">
            <a:off x="-1562100" y="38481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  <a:cs typeface="Arial" charset="0"/>
              </a:rPr>
              <a:t>I. The Man Cornelius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6934200" cy="41862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A.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A Gentile</a:t>
            </a:r>
            <a:endParaRPr lang="en-US" sz="2800" u="sng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B.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Military Man</a:t>
            </a:r>
            <a:endParaRPr lang="en-US" sz="280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Centurion (over 100 soldiers)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Of Italian Regiment (Cohort band of 	500 to 1000 men)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Man of power &amp; authority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Had same need of the lowest private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ChangeArrowheads="1"/>
          </p:cNvSpPr>
          <p:nvPr/>
        </p:nvSpPr>
        <p:spPr bwMode="auto">
          <a:xfrm rot="-5400000">
            <a:off x="-1562100" y="38481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  <a:cs typeface="Arial" charset="0"/>
              </a:rPr>
              <a:t>I. The Man Cornelius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6934200" cy="43672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A.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A Gentile</a:t>
            </a:r>
            <a:endParaRPr lang="en-US" sz="2800" u="sng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B.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Military Man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C.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Moral Man</a:t>
            </a:r>
            <a:endParaRPr lang="en-US" sz="280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Devout – Sincere (v. 2)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Gave alms  - good to others (v. 2)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Just man – honorable, honest (v. 22)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Good reputation (v. 22)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 rot="-5400000">
            <a:off x="-1562100" y="38481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</a:rPr>
              <a:t>I. The Man Cornelius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6934200" cy="47942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A.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A Gentile</a:t>
            </a:r>
            <a:endParaRPr lang="en-US" sz="2800" u="sng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B.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Military Man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C.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Moral Man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D.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Religious Man</a:t>
            </a:r>
            <a:endParaRPr lang="en-US" sz="280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Devout – Devoted to his religious 	service; active in religion (v. 2)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Feared God (v. 2)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Prayed (v. 2)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ChangeArrowheads="1"/>
          </p:cNvSpPr>
          <p:nvPr/>
        </p:nvSpPr>
        <p:spPr bwMode="auto">
          <a:xfrm rot="-5400000">
            <a:off x="-1562100" y="38481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</a:rPr>
              <a:t>I. The Man Cornelius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7162800" cy="43672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A.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A Gentile</a:t>
            </a:r>
            <a:endParaRPr lang="en-US" sz="2800" u="sng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B.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Military Man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C.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Moral Man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D.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Religious Man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E.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Desired to Know</a:t>
            </a:r>
            <a:endParaRPr lang="en-US" sz="280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Admitted that needed to learn (v. 33)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Wanted to know what God said (v. 33)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 rot="16200000">
            <a:off x="-1562100" y="3848100"/>
            <a:ext cx="4800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</a:rPr>
              <a:t>I. The Man Cornelius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7162800" cy="56499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A.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A Gentile</a:t>
            </a:r>
            <a:endParaRPr lang="en-US" sz="2800" u="sng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B.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Military Man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C.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Moral Man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D.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Religious Man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E.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Desired to Know</a:t>
            </a:r>
            <a:endParaRPr lang="en-US" sz="280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F.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Relation to God</a:t>
            </a:r>
            <a:endParaRPr lang="en-US" sz="280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Not saved (11:14)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Had not repented unto life (11:18)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Even though: Moral &amp; Religious!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685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/>
              <a:t>I. The Man Cornelius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685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</a:rPr>
              <a:t>I. The Man Cornelius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685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Mossman" pitchFamily="34" charset="0"/>
              </a:rPr>
              <a:t>II. Miracles Surrounding It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685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</a:rPr>
              <a:t>II. Miracles Surrounding It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1752600" y="5334000"/>
            <a:ext cx="5715000" cy="1447800"/>
          </a:xfrm>
          <a:prstGeom prst="ellipse">
            <a:avLst/>
          </a:prstGeom>
          <a:solidFill>
            <a:srgbClr val="FFFFFF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Reason:</a:t>
            </a:r>
          </a:p>
          <a:p>
            <a:pPr algn="ctr"/>
            <a:r>
              <a:rPr lang="en-US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First Gentile Convert</a:t>
            </a:r>
          </a:p>
          <a:p>
            <a:pPr algn="ctr"/>
            <a:r>
              <a:rPr lang="en-US" sz="2000" i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To Bring Cornelius &amp; Peter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76200" y="4572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God Shows</a:t>
            </a:r>
            <a:b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</a:b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No Partiality</a:t>
            </a:r>
            <a:endParaRPr lang="en-US" sz="7200" b="1" kern="0" dirty="0" smtClean="0">
              <a:effectLst>
                <a:outerShdw blurRad="38100" dist="38100" dir="2700000" algn="tl">
                  <a:srgbClr val="000000"/>
                </a:outerShdw>
              </a:effectLst>
              <a:latin typeface="Mossman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3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3" grpId="0" animBg="1"/>
      <p:bldP spid="143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4"/>
          <p:cNvSpPr>
            <a:spLocks noChangeArrowheads="1"/>
          </p:cNvSpPr>
          <p:nvPr/>
        </p:nvSpPr>
        <p:spPr bwMode="auto">
          <a:xfrm rot="-5400000">
            <a:off x="-1676400" y="3886200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Mossman" pitchFamily="34" charset="0"/>
              </a:rPr>
              <a:t>II. Miracles Surrounding It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905000" y="228600"/>
            <a:ext cx="7391400" cy="575542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(10:3-8)</a:t>
            </a:r>
            <a:endParaRPr lang="en-US" sz="2800" u="sng" dirty="0"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Said prayers are heard (v. 4)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Told Cornelius to send for Peter (vv. 5-6)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Peter will tell you what do to (v. 6)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sent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3 men for Peter (vv. 7-8)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This had nothing to do with his 							salvation</a:t>
            </a:r>
            <a:endParaRPr lang="en-US" sz="2800" dirty="0">
              <a:solidFill>
                <a:schemeClr val="folHlink"/>
              </a:solidFill>
              <a:latin typeface="Arial" pitchFamily="34" charset="0"/>
              <a:cs typeface="Arial" pitchFamily="34" charset="0"/>
            </a:endParaRPr>
          </a:p>
          <a:p>
            <a:pPr lvl="2" defTabSz="288925">
              <a:spcBef>
                <a:spcPct val="50000"/>
              </a:spcBef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sz="2800" dirty="0">
                <a:solidFill>
                  <a:schemeClr val="folHlin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If it did – why not in all cases?</a:t>
            </a:r>
          </a:p>
          <a:p>
            <a:pPr lvl="2" defTabSz="288925">
              <a:spcBef>
                <a:spcPct val="50000"/>
              </a:spcBef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When Angel left – no evidence that 	he yet 	believes in Christ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2362200" y="6019800"/>
            <a:ext cx="6477000" cy="685800"/>
          </a:xfrm>
          <a:prstGeom prst="roundRect">
            <a:avLst>
              <a:gd name="adj" fmla="val 32176"/>
            </a:avLst>
          </a:prstGeom>
          <a:solidFill>
            <a:srgbClr val="FFFFFF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Point: To Call For Peter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build="p" bldLvl="2"/>
      <p:bldP spid="153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auto">
          <a:xfrm rot="-5400000">
            <a:off x="-1676400" y="3886200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Mossman" pitchFamily="34" charset="0"/>
              </a:rPr>
              <a:t>II. Miracles Surrounding It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7696200" cy="418576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(10:3-8)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Peter’s Vision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(10:9-18)</a:t>
            </a:r>
            <a:endParaRPr lang="en-US" sz="2800" u="sng" dirty="0"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Sheet with animals told to eat (vv.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9-16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Means: What Lord cleansed – not 	common or unclean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Application: Gentiles acceptable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Explanation (10:28-29)</a:t>
            </a:r>
            <a:endParaRPr lang="en-US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2286000" y="4800600"/>
            <a:ext cx="6477000" cy="685800"/>
          </a:xfrm>
          <a:prstGeom prst="roundRect">
            <a:avLst>
              <a:gd name="adj" fmla="val 32176"/>
            </a:avLst>
          </a:prstGeom>
          <a:solidFill>
            <a:srgbClr val="FFFFFF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Point: Go to the Gentiles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bldLvl="2"/>
      <p:bldP spid="2150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2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049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2209800" y="304800"/>
            <a:ext cx="6477000" cy="13668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dirty="0">
                <a:latin typeface="Arial" pitchFamily="34" charset="0"/>
                <a:cs typeface="Arial" pitchFamily="34" charset="0"/>
              </a:rPr>
              <a:t>Peter Goes To Cornelius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36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Acts 10:24-33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304800" y="2185988"/>
            <a:ext cx="9067800" cy="4152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350838">
              <a:spcBef>
                <a:spcPct val="50000"/>
              </a:spcBef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1. </a:t>
            </a:r>
            <a:r>
              <a:rPr lang="en-US" sz="2800" u="sng" dirty="0">
                <a:latin typeface="Arial" pitchFamily="34" charset="0"/>
                <a:cs typeface="Arial" pitchFamily="34" charset="0"/>
              </a:rPr>
              <a:t>Cornelius welcomes Peter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(vv. 24-27)</a:t>
            </a:r>
          </a:p>
          <a:p>
            <a:pPr defTabSz="350838">
              <a:spcBef>
                <a:spcPct val="50000"/>
              </a:spcBef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	a. Waiting with family &amp; friends (vv. 24, 27)</a:t>
            </a:r>
          </a:p>
          <a:p>
            <a:pPr defTabSz="350838">
              <a:lnSpc>
                <a:spcPct val="70000"/>
              </a:lnSpc>
              <a:spcBef>
                <a:spcPct val="50000"/>
              </a:spcBef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	b. Attempted to worship Peter (vv. 25-26)</a:t>
            </a:r>
          </a:p>
          <a:p>
            <a:pPr defTabSz="350838">
              <a:spcBef>
                <a:spcPct val="50000"/>
              </a:spcBef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2. </a:t>
            </a:r>
            <a:r>
              <a:rPr lang="en-US" sz="2800" u="sng" dirty="0">
                <a:latin typeface="Arial" pitchFamily="34" charset="0"/>
                <a:cs typeface="Arial" pitchFamily="34" charset="0"/>
              </a:rPr>
              <a:t>Peter explains why he comes to Gentiles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(vv. 28-29)</a:t>
            </a:r>
          </a:p>
          <a:p>
            <a:pPr defTabSz="350838">
              <a:spcBef>
                <a:spcPct val="50000"/>
              </a:spcBef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3. </a:t>
            </a:r>
            <a:r>
              <a:rPr lang="en-US" sz="2800" u="sng" dirty="0">
                <a:latin typeface="Arial" pitchFamily="34" charset="0"/>
                <a:cs typeface="Arial" pitchFamily="34" charset="0"/>
              </a:rPr>
              <a:t>Cornelius explains his calling for Peter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(vv. 30-33)</a:t>
            </a:r>
          </a:p>
          <a:p>
            <a:pPr defTabSz="350838">
              <a:spcBef>
                <a:spcPct val="50000"/>
              </a:spcBef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	a. His vision (vv. 30-32)</a:t>
            </a:r>
          </a:p>
          <a:p>
            <a:pPr defTabSz="350838">
              <a:lnSpc>
                <a:spcPct val="80000"/>
              </a:lnSpc>
              <a:spcBef>
                <a:spcPct val="50000"/>
              </a:spcBef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	b. Now ready to hear all things commanded (v. 33)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 rot="-5400000">
            <a:off x="-1676400" y="3886200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Mossman" pitchFamily="34" charset="0"/>
              </a:rPr>
              <a:t>II. Miracles Surrounding It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7162800" cy="24431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(10:3-8)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Peter’s Vision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(10:9-18)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Reception of the Holy Spirit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(vv. 44-47)</a:t>
            </a:r>
            <a:endParaRPr lang="en-US" sz="2800" u="sng" dirty="0"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What did they receive?</a:t>
            </a:r>
            <a:endParaRPr lang="en-US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676400" y="2819400"/>
            <a:ext cx="7391400" cy="3810000"/>
          </a:xfrm>
          <a:prstGeom prst="rect">
            <a:avLst/>
          </a:prstGeom>
          <a:solidFill>
            <a:srgbClr val="FFFFFF"/>
          </a:solidFill>
          <a:ln w="28575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n-US" sz="3200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sz="3200" b="1" u="sng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Holy Spirit Baptism</a:t>
            </a:r>
          </a:p>
          <a:p>
            <a:endParaRPr lang="en-US" sz="3200" b="1" u="sng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Was like what the Apostles received (10:45, 47)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Reminded Peter of Holy Spirit Baptism (11:16)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Same gift (11:17)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Just as unto “us” (15:8)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endParaRPr lang="en-US" b="1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bldLvl="2"/>
      <p:bldP spid="235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 rot="-5400000">
            <a:off x="-1676400" y="3886200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Mossman" pitchFamily="34" charset="0"/>
              </a:rPr>
              <a:t>II. Miracles Surrounding It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7162800" cy="30845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(10:3-8)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Peter’s Vision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(10:9-18)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Reception of the Holy Spirit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(vv. 44-47)</a:t>
            </a:r>
            <a:endParaRPr lang="en-US" sz="2800" u="sng" dirty="0"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What did they receive?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What did it  prove?</a:t>
            </a:r>
            <a:endParaRPr lang="en-US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2286000" y="3962400"/>
            <a:ext cx="6324600" cy="1600200"/>
          </a:xfrm>
          <a:prstGeom prst="rect">
            <a:avLst/>
          </a:prstGeom>
          <a:solidFill>
            <a:srgbClr val="FFFFFF"/>
          </a:solidFill>
          <a:ln w="28575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That the Gentiles are now Gospel subjects</a:t>
            </a:r>
          </a:p>
          <a:p>
            <a:pPr algn="ctr">
              <a:lnSpc>
                <a:spcPct val="120000"/>
              </a:lnSpc>
            </a:pPr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(Acts 11:18)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 rot="-5400000">
            <a:off x="-1676400" y="3886200"/>
            <a:ext cx="51816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Mossman" pitchFamily="34" charset="0"/>
              </a:rPr>
              <a:t>II. Miracles Surrounding It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7162800" cy="37258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Angel Appeared to Cornelius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(10:3-8)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Peter’s Vision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(10:9-18)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Reception of the Holy Spirit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(vv. 44-47)</a:t>
            </a:r>
            <a:endParaRPr lang="en-US" sz="2800" u="sng" dirty="0"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What did they receive?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What did it  prove?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What it does not prove</a:t>
            </a:r>
            <a:endParaRPr lang="en-US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286000" y="4267200"/>
            <a:ext cx="6324600" cy="1600200"/>
          </a:xfrm>
          <a:prstGeom prst="rect">
            <a:avLst/>
          </a:prstGeom>
          <a:solidFill>
            <a:srgbClr val="FFFFFF"/>
          </a:solidFill>
          <a:ln w="28575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1. Holy Spirit baptism For believers today</a:t>
            </a:r>
          </a:p>
          <a:p>
            <a:pPr>
              <a:lnSpc>
                <a:spcPct val="160000"/>
              </a:lnSpc>
            </a:pPr>
            <a:r>
              <a:rPr lang="en-US" b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2. Saved before being baptized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6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28600" y="228600"/>
            <a:ext cx="8691563" cy="15636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If The Reception of the Holy Spirit Proves Salvation Before Baptism,</a:t>
            </a:r>
          </a:p>
          <a:p>
            <a:pPr algn="ctr">
              <a:defRPr/>
            </a:pPr>
            <a:r>
              <a:rPr lang="en-US" sz="3200" b="1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It Proves Salvation Before Faith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914400" y="2057400"/>
            <a:ext cx="74644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Holy Spirit Fell As Peter 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Began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To Speak</a:t>
            </a:r>
          </a:p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(Acts 11:15)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81000" y="3124200"/>
            <a:ext cx="3886200" cy="2438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Began</a:t>
            </a:r>
          </a:p>
          <a:p>
            <a:pPr algn="ctr">
              <a:defRPr/>
            </a:pPr>
            <a:endParaRPr lang="en-US" sz="2000" u="sng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>
                <a:solidFill>
                  <a:schemeClr val="bg1"/>
                </a:solidFill>
                <a:latin typeface="Arial" charset="0"/>
              </a:rPr>
              <a:t>“Past tense of begin” (58)</a:t>
            </a:r>
          </a:p>
          <a:p>
            <a:pPr algn="ctr">
              <a:defRPr/>
            </a:pPr>
            <a:r>
              <a:rPr lang="en-US">
                <a:solidFill>
                  <a:schemeClr val="bg1"/>
                </a:solidFill>
                <a:latin typeface="Arial" charset="0"/>
              </a:rPr>
              <a:t>Begin: “…to enter upon</a:t>
            </a:r>
          </a:p>
          <a:p>
            <a:pPr algn="ctr">
              <a:defRPr/>
            </a:pPr>
            <a:r>
              <a:rPr lang="en-US">
                <a:solidFill>
                  <a:schemeClr val="bg1"/>
                </a:solidFill>
                <a:latin typeface="Arial" charset="0"/>
              </a:rPr>
              <a:t>some action; to start…” (59)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4800600" y="3124200"/>
            <a:ext cx="3886200" cy="2438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Finished</a:t>
            </a:r>
          </a:p>
          <a:p>
            <a:pPr algn="ctr">
              <a:defRPr/>
            </a:pPr>
            <a:endParaRPr lang="en-US" sz="2000" u="sng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>
                <a:solidFill>
                  <a:schemeClr val="bg1"/>
                </a:solidFill>
                <a:latin typeface="Arial" charset="0"/>
              </a:rPr>
              <a:t>Finish: “to bring or come</a:t>
            </a:r>
          </a:p>
          <a:p>
            <a:pPr algn="ctr">
              <a:defRPr/>
            </a:pPr>
            <a:r>
              <a:rPr lang="en-US">
                <a:solidFill>
                  <a:schemeClr val="bg1"/>
                </a:solidFill>
                <a:latin typeface="Arial" charset="0"/>
              </a:rPr>
              <a:t>To an end; to complete.”</a:t>
            </a:r>
          </a:p>
          <a:p>
            <a:pPr algn="ctr">
              <a:defRPr/>
            </a:pPr>
            <a:r>
              <a:rPr lang="en-US">
                <a:solidFill>
                  <a:schemeClr val="bg1"/>
                </a:solidFill>
                <a:latin typeface="Arial" charset="0"/>
              </a:rPr>
              <a:t>(242)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457200" y="6019800"/>
            <a:ext cx="8153400" cy="381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Peter’s Sermon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 rot="-1474266">
            <a:off x="228600" y="6019800"/>
            <a:ext cx="16811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Arial" charset="0"/>
              </a:rPr>
              <a:t>Beginning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 rot="1891052">
            <a:off x="7162800" y="6019800"/>
            <a:ext cx="1444625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Arial" charset="0"/>
              </a:rPr>
              <a:t>Finished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animBg="1"/>
      <p:bldP spid="26629" grpId="0" animBg="1"/>
      <p:bldP spid="26630" grpId="0" animBg="1"/>
      <p:bldP spid="26631" grpId="0" animBg="1"/>
      <p:bldP spid="266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</a:t>
            </a: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685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Mossman" pitchFamily="34" charset="0"/>
              </a:rPr>
              <a:t>I. The Man Cornelius</a:t>
            </a:r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685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</a:rPr>
              <a:t>I. The Man Cornelius</a:t>
            </a:r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685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Mossman" pitchFamily="34" charset="0"/>
              </a:rPr>
              <a:t>II. Miracles Surrounding It</a:t>
            </a:r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>
            <a:off x="685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</a:rPr>
              <a:t>II. Miracles Surrounding It</a:t>
            </a:r>
          </a:p>
        </p:txBody>
      </p:sp>
      <p:sp>
        <p:nvSpPr>
          <p:cNvPr id="27657" name="AutoShape 9"/>
          <p:cNvSpPr>
            <a:spLocks noChangeArrowheads="1"/>
          </p:cNvSpPr>
          <p:nvPr/>
        </p:nvSpPr>
        <p:spPr bwMode="auto">
          <a:xfrm>
            <a:off x="685800" y="53340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Mossman" pitchFamily="34" charset="0"/>
              </a:rPr>
              <a:t>III. The Sermon</a:t>
            </a:r>
          </a:p>
        </p:txBody>
      </p:sp>
      <p:sp>
        <p:nvSpPr>
          <p:cNvPr id="27658" name="AutoShape 10"/>
          <p:cNvSpPr>
            <a:spLocks noChangeArrowheads="1"/>
          </p:cNvSpPr>
          <p:nvPr/>
        </p:nvSpPr>
        <p:spPr bwMode="auto">
          <a:xfrm>
            <a:off x="685800" y="53340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</a:rPr>
              <a:t>III. The Sermon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76200" y="4572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God Shows</a:t>
            </a:r>
            <a:b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</a:b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No Partiality</a:t>
            </a:r>
            <a:endParaRPr lang="en-US" sz="7200" b="1" kern="0" dirty="0" smtClean="0">
              <a:effectLst>
                <a:outerShdw blurRad="38100" dist="38100" dir="2700000" algn="tl">
                  <a:srgbClr val="000000"/>
                </a:outerShdw>
              </a:effectLst>
              <a:latin typeface="Mossman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3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 animBg="1"/>
      <p:bldP spid="276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AutoShape 4"/>
          <p:cNvSpPr>
            <a:spLocks noChangeArrowheads="1"/>
          </p:cNvSpPr>
          <p:nvPr/>
        </p:nvSpPr>
        <p:spPr bwMode="auto">
          <a:xfrm rot="-5400000">
            <a:off x="-1600200" y="3886200"/>
            <a:ext cx="50292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Mossman" pitchFamily="34" charset="0"/>
              </a:rPr>
              <a:t>III. The Sermon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981200" y="228600"/>
            <a:ext cx="7162800" cy="28971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pitchFamily="34" charset="0"/>
                <a:cs typeface="Arial" pitchFamily="34" charset="0"/>
              </a:rPr>
              <a:t>A. </a:t>
            </a:r>
            <a:r>
              <a:rPr lang="en-US" sz="2800" u="sng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 Partiality</a:t>
            </a:r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>
                <a:latin typeface="Arial" pitchFamily="34" charset="0"/>
                <a:cs typeface="Arial" pitchFamily="34" charset="0"/>
              </a:rPr>
              <a:t>(10:34-35)</a:t>
            </a:r>
            <a:endParaRPr lang="en-US" sz="2800" u="sng">
              <a:latin typeface="Arial" pitchFamily="34" charset="0"/>
              <a:cs typeface="Arial" pitchFamily="34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pitchFamily="34" charset="0"/>
                <a:cs typeface="Arial" pitchFamily="34" charset="0"/>
              </a:rPr>
              <a:t> God does not respect persons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pitchFamily="34" charset="0"/>
                <a:cs typeface="Arial" pitchFamily="34" charset="0"/>
              </a:rPr>
              <a:t> Accepts those</a:t>
            </a:r>
          </a:p>
          <a:p>
            <a:pPr lvl="2" defTabSz="288925">
              <a:spcBef>
                <a:spcPct val="50000"/>
              </a:spcBef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Fear God</a:t>
            </a:r>
          </a:p>
          <a:p>
            <a:pPr lvl="2" defTabSz="288925">
              <a:spcBef>
                <a:spcPct val="50000"/>
              </a:spcBef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Work Righteousness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  <p:bldP spid="28677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 rot="-5400000">
            <a:off x="-1600200" y="3886200"/>
            <a:ext cx="50292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Mossman" pitchFamily="34" charset="0"/>
                <a:cs typeface="Arial" charset="0"/>
              </a:rPr>
              <a:t>III. The Sermon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7162800" cy="50085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A.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No Partiality</a:t>
            </a:r>
            <a:r>
              <a:rPr lang="en-US" sz="280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800">
                <a:latin typeface="Arial" charset="0"/>
                <a:cs typeface="Arial" charset="0"/>
              </a:rPr>
              <a:t>(10:34-35)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B. </a:t>
            </a:r>
            <a:r>
              <a:rPr lang="en-US" sz="2800" u="sng">
                <a:solidFill>
                  <a:schemeClr val="tx2"/>
                </a:solidFill>
                <a:latin typeface="Arial" charset="0"/>
                <a:cs typeface="Arial" charset="0"/>
              </a:rPr>
              <a:t>Christ</a:t>
            </a:r>
            <a:r>
              <a:rPr lang="en-US" sz="2800">
                <a:latin typeface="Arial" charset="0"/>
                <a:cs typeface="Arial" charset="0"/>
              </a:rPr>
              <a:t> (10:36-43)</a:t>
            </a:r>
            <a:endParaRPr lang="en-US" sz="2800" u="sng">
              <a:latin typeface="Arial" charset="0"/>
              <a:cs typeface="Arial" charset="0"/>
            </a:endParaRP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Anointed with power - miracles (v. 38)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Was killed – crucified (v. 39)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Raised from dead (vv. 40-41)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Judge of living &amp; dead (v. 42)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Fulfillment of prophecy (v. 43)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>
                <a:latin typeface="Arial" charset="0"/>
                <a:cs typeface="Arial" charset="0"/>
              </a:rPr>
              <a:t> Offers salvation (v. 43)</a:t>
            </a: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 rot="-5400000">
            <a:off x="-1600200" y="3886200"/>
            <a:ext cx="50292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Mossman" pitchFamily="34" charset="0"/>
              </a:rPr>
              <a:t>III. The Sermon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981200" y="228600"/>
            <a:ext cx="7162800" cy="43672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charset="0"/>
                <a:cs typeface="Arial" charset="0"/>
              </a:rPr>
              <a:t>A. </a:t>
            </a:r>
            <a:r>
              <a:rPr lang="en-US" sz="2800" u="sng" dirty="0">
                <a:solidFill>
                  <a:schemeClr val="tx2"/>
                </a:solidFill>
                <a:latin typeface="Arial" charset="0"/>
                <a:cs typeface="Arial" charset="0"/>
              </a:rPr>
              <a:t>No Partiality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>
                <a:latin typeface="Arial" charset="0"/>
                <a:cs typeface="Arial" charset="0"/>
              </a:rPr>
              <a:t>(10:34-35)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charset="0"/>
                <a:cs typeface="Arial" charset="0"/>
              </a:rPr>
              <a:t>B. </a:t>
            </a:r>
            <a:r>
              <a:rPr lang="en-US" sz="2800" u="sng" dirty="0">
                <a:solidFill>
                  <a:schemeClr val="tx2"/>
                </a:solidFill>
                <a:latin typeface="Arial" charset="0"/>
                <a:cs typeface="Arial" charset="0"/>
              </a:rPr>
              <a:t>Christ</a:t>
            </a:r>
            <a:r>
              <a:rPr lang="en-US" sz="2800" dirty="0">
                <a:latin typeface="Arial" charset="0"/>
                <a:cs typeface="Arial" charset="0"/>
              </a:rPr>
              <a:t> (10:36-43)</a:t>
            </a:r>
          </a:p>
          <a:p>
            <a:pPr defTabSz="288925">
              <a:spcBef>
                <a:spcPct val="50000"/>
              </a:spcBef>
              <a:tabLst>
                <a:tab pos="457200" algn="l"/>
              </a:tabLst>
            </a:pPr>
            <a:r>
              <a:rPr lang="en-US" sz="2800" dirty="0">
                <a:latin typeface="Arial" charset="0"/>
                <a:cs typeface="Arial" charset="0"/>
              </a:rPr>
              <a:t>C. </a:t>
            </a:r>
            <a:r>
              <a:rPr lang="en-US" sz="2800" u="sng" dirty="0">
                <a:solidFill>
                  <a:schemeClr val="tx2"/>
                </a:solidFill>
                <a:latin typeface="Arial" charset="0"/>
                <a:cs typeface="Arial" charset="0"/>
              </a:rPr>
              <a:t>What he was told to do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charset="0"/>
                <a:cs typeface="Arial" charset="0"/>
              </a:rPr>
              <a:t> Hear (10:6; 11:14)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charset="0"/>
                <a:cs typeface="Arial" charset="0"/>
              </a:rPr>
              <a:t> Believe (10:43)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charset="0"/>
                <a:cs typeface="Arial" charset="0"/>
              </a:rPr>
              <a:t> Repent (11:15)</a:t>
            </a:r>
          </a:p>
          <a:p>
            <a:pPr lvl="1" defTabSz="288925">
              <a:spcBef>
                <a:spcPct val="50000"/>
              </a:spcBef>
              <a:buFontTx/>
              <a:buChar char="•"/>
              <a:tabLst>
                <a:tab pos="457200" algn="l"/>
              </a:tabLst>
            </a:pPr>
            <a:r>
              <a:rPr lang="en-US" sz="2800" dirty="0">
                <a:latin typeface="Arial" charset="0"/>
                <a:cs typeface="Arial" charset="0"/>
              </a:rPr>
              <a:t> Baptized (10:48)</a:t>
            </a:r>
            <a:endParaRPr lang="en-US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1981200" y="4876800"/>
            <a:ext cx="6400800" cy="1600200"/>
          </a:xfrm>
          <a:prstGeom prst="ellipse">
            <a:avLst/>
          </a:prstGeom>
          <a:solidFill>
            <a:schemeClr val="hlink"/>
          </a:solidFill>
          <a:ln w="12700" cap="sq">
            <a:noFill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Cornelius Obeyed</a:t>
            </a:r>
          </a:p>
          <a:p>
            <a:pPr algn="ctr">
              <a:defRPr/>
            </a:pP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(Acts 15:7-9)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2" autoUpdateAnimBg="0"/>
      <p:bldP spid="307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685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Mossman" pitchFamily="34" charset="0"/>
                <a:cs typeface="Arial" charset="0"/>
              </a:rPr>
              <a:t>I. The Man Cornelius</a:t>
            </a:r>
          </a:p>
        </p:txBody>
      </p:sp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685800" y="35052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  <a:cs typeface="Arial" charset="0"/>
              </a:rPr>
              <a:t>I. The Man Cornelius</a:t>
            </a:r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685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Mossman" pitchFamily="34" charset="0"/>
                <a:cs typeface="Arial" charset="0"/>
              </a:rPr>
              <a:t>II. Miracles Surrounding It</a:t>
            </a:r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685800" y="44196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  <a:cs typeface="Arial" charset="0"/>
              </a:rPr>
              <a:t>II. Miracles Surrounding It</a:t>
            </a:r>
          </a:p>
        </p:txBody>
      </p:sp>
      <p:sp>
        <p:nvSpPr>
          <p:cNvPr id="26632" name="AutoShape 8"/>
          <p:cNvSpPr>
            <a:spLocks noChangeArrowheads="1"/>
          </p:cNvSpPr>
          <p:nvPr/>
        </p:nvSpPr>
        <p:spPr bwMode="auto">
          <a:xfrm>
            <a:off x="685800" y="53340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bg2"/>
          </a:solidFill>
          <a:ln w="12700" cap="sq">
            <a:solidFill>
              <a:schemeClr val="fol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Mossman" pitchFamily="34" charset="0"/>
                <a:cs typeface="Arial" charset="0"/>
              </a:rPr>
              <a:t>III. The Sermon</a:t>
            </a:r>
          </a:p>
        </p:txBody>
      </p:sp>
      <p:sp>
        <p:nvSpPr>
          <p:cNvPr id="26633" name="AutoShape 9"/>
          <p:cNvSpPr>
            <a:spLocks noChangeArrowheads="1"/>
          </p:cNvSpPr>
          <p:nvPr/>
        </p:nvSpPr>
        <p:spPr bwMode="auto">
          <a:xfrm>
            <a:off x="685800" y="5334000"/>
            <a:ext cx="7772400" cy="762000"/>
          </a:xfrm>
          <a:prstGeom prst="bevel">
            <a:avLst>
              <a:gd name="adj" fmla="val 10417"/>
            </a:avLst>
          </a:prstGeom>
          <a:solidFill>
            <a:schemeClr val="folHlink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Mossman" pitchFamily="34" charset="0"/>
                <a:cs typeface="Arial" charset="0"/>
              </a:rPr>
              <a:t>III. The Sermon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371600" y="2514600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kern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Acts 10</a:t>
            </a:r>
            <a:endParaRPr lang="en-US" kern="0" dirty="0" smtClean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76200" y="457200"/>
            <a:ext cx="883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God Shows</a:t>
            </a:r>
            <a:b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</a:br>
            <a:r>
              <a:rPr lang="en-US" sz="7200" b="1" kern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ssman" pitchFamily="34" charset="0"/>
                <a:cs typeface="Arial" pitchFamily="34" charset="0"/>
              </a:rPr>
              <a:t>No Partiality</a:t>
            </a:r>
            <a:endParaRPr lang="en-US" sz="7200" b="1" kern="0" dirty="0" smtClean="0">
              <a:effectLst>
                <a:outerShdw blurRad="38100" dist="38100" dir="2700000" algn="tl">
                  <a:srgbClr val="000000"/>
                </a:outerShdw>
              </a:effectLst>
              <a:latin typeface="Mossman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Plan">
  <a:themeElements>
    <a:clrScheme name="Business Plan 1">
      <a:dk1>
        <a:srgbClr val="000000"/>
      </a:dk1>
      <a:lt1>
        <a:srgbClr val="EAEAEA"/>
      </a:lt1>
      <a:dk2>
        <a:srgbClr val="00763B"/>
      </a:dk2>
      <a:lt2>
        <a:srgbClr val="FFFFCC"/>
      </a:lt2>
      <a:accent1>
        <a:srgbClr val="CC6600"/>
      </a:accent1>
      <a:accent2>
        <a:srgbClr val="FF9900"/>
      </a:accent2>
      <a:accent3>
        <a:srgbClr val="AABDAF"/>
      </a:accent3>
      <a:accent4>
        <a:srgbClr val="C8C8C8"/>
      </a:accent4>
      <a:accent5>
        <a:srgbClr val="E2B8AA"/>
      </a:accent5>
      <a:accent6>
        <a:srgbClr val="E78A00"/>
      </a:accent6>
      <a:hlink>
        <a:srgbClr val="CC3300"/>
      </a:hlink>
      <a:folHlink>
        <a:srgbClr val="71BB96"/>
      </a:folHlink>
    </a:clrScheme>
    <a:fontScheme name="Business Pl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aritaTextMediumHMK" pitchFamily="2" charset="0"/>
          </a:defRPr>
        </a:defPPr>
      </a:lstStyle>
    </a:lnDef>
  </a:objectDefaults>
  <a:extraClrSchemeLst>
    <a:extraClrScheme>
      <a:clrScheme name="Business Plan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Plan</Template>
  <TotalTime>1936</TotalTime>
  <Words>1025</Words>
  <Application>Microsoft Office PowerPoint</Application>
  <PresentationFormat>On-screen Show (4:3)</PresentationFormat>
  <Paragraphs>188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MaritaTextMediumHMK</vt:lpstr>
      <vt:lpstr>Calibri</vt:lpstr>
      <vt:lpstr>Wingdings</vt:lpstr>
      <vt:lpstr>Arial Narrow</vt:lpstr>
      <vt:lpstr>Mossman</vt:lpstr>
      <vt:lpstr>Times New Roman</vt:lpstr>
      <vt:lpstr>Arial</vt:lpstr>
      <vt:lpstr>Business Plan</vt:lpstr>
      <vt:lpstr>God Shows No Partiality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Conversion of Cornelius</dc:title>
  <dc:creator>Donnie V. Rader</dc:creator>
  <cp:lastModifiedBy>DonnieV</cp:lastModifiedBy>
  <cp:revision>29</cp:revision>
  <cp:lastPrinted>2014-03-09T02:50:48Z</cp:lastPrinted>
  <dcterms:created xsi:type="dcterms:W3CDTF">2007-01-25T22:38:23Z</dcterms:created>
  <dcterms:modified xsi:type="dcterms:W3CDTF">2014-03-24T02:03:56Z</dcterms:modified>
</cp:coreProperties>
</file>