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7" r:id="rId1"/>
    <p:sldMasterId id="2147483683" r:id="rId2"/>
    <p:sldMasterId id="2147483748" r:id="rId3"/>
  </p:sldMasterIdLst>
  <p:sldIdLst>
    <p:sldId id="274" r:id="rId4"/>
    <p:sldId id="328" r:id="rId5"/>
    <p:sldId id="329" r:id="rId6"/>
    <p:sldId id="256" r:id="rId7"/>
    <p:sldId id="282" r:id="rId8"/>
    <p:sldId id="261" r:id="rId9"/>
    <p:sldId id="317" r:id="rId10"/>
    <p:sldId id="314" r:id="rId11"/>
    <p:sldId id="318" r:id="rId12"/>
    <p:sldId id="330" r:id="rId13"/>
    <p:sldId id="320" r:id="rId14"/>
    <p:sldId id="321" r:id="rId15"/>
    <p:sldId id="322" r:id="rId16"/>
    <p:sldId id="319" r:id="rId17"/>
    <p:sldId id="331" r:id="rId18"/>
    <p:sldId id="315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2" r:id="rId36"/>
    <p:sldId id="323" r:id="rId37"/>
    <p:sldId id="332" r:id="rId38"/>
    <p:sldId id="333" r:id="rId39"/>
    <p:sldId id="334" r:id="rId40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41"/>
    </p:embeddedFont>
    <p:embeddedFont>
      <p:font typeface="Comic Sans MS" panose="030F0702030302020204" pitchFamily="66" charset="0"/>
      <p:regular r:id="rId42"/>
      <p:bold r:id="rId43"/>
    </p:embeddedFont>
    <p:embeddedFont>
      <p:font typeface="Maiandra GD" panose="020E0502030308020204" pitchFamily="34" charset="0"/>
      <p:regular r:id="rId44"/>
    </p:embeddedFont>
    <p:embeddedFont>
      <p:font typeface="Arial Narrow" panose="020B0606020202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5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738438" y="1381125"/>
            <a:ext cx="6253162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4124325"/>
            <a:ext cx="6249987" cy="12858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2743200" y="5410200"/>
            <a:ext cx="6248400" cy="457200"/>
          </a:xfrm>
        </p:spPr>
        <p:txBody>
          <a:bodyPr wrap="none"/>
          <a:lstStyle>
            <a:lvl1pPr>
              <a:defRPr sz="3200" b="1">
                <a:latin typeface="+mn-lt"/>
              </a:defRPr>
            </a:lvl1pPr>
          </a:lstStyle>
          <a:p>
            <a:endParaRPr lang="en-US" altLang="en-US"/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0" y="0"/>
            <a:ext cx="1557338" cy="6878638"/>
            <a:chOff x="0" y="-6"/>
            <a:chExt cx="981" cy="4333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Freeform 12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Freeform 13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Freeform 14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Freeform 15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Freeform 16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Freeform 17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8" name="Freeform 22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Freeform 24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Freeform 25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Freeform 26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Freeform 27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Freeform 28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Freeform 29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Freeform 30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Freeform 31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9" name="Line 33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Line 34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71" name="Group 35"/>
          <p:cNvGrpSpPr>
            <a:grpSpLocks/>
          </p:cNvGrpSpPr>
          <p:nvPr/>
        </p:nvGrpSpPr>
        <p:grpSpPr bwMode="auto">
          <a:xfrm>
            <a:off x="523875" y="1428750"/>
            <a:ext cx="2095500" cy="2095500"/>
            <a:chOff x="330" y="900"/>
            <a:chExt cx="1320" cy="1320"/>
          </a:xfrm>
        </p:grpSpPr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975" y="900"/>
              <a:ext cx="675" cy="1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9973" name="Group 37"/>
            <p:cNvGrpSpPr>
              <a:grpSpLocks/>
            </p:cNvGrpSpPr>
            <p:nvPr/>
          </p:nvGrpSpPr>
          <p:grpSpPr bwMode="auto">
            <a:xfrm>
              <a:off x="330" y="1015"/>
              <a:ext cx="1079" cy="1060"/>
              <a:chOff x="330" y="1015"/>
              <a:chExt cx="1079" cy="1060"/>
            </a:xfrm>
          </p:grpSpPr>
          <p:grpSp>
            <p:nvGrpSpPr>
              <p:cNvPr id="39974" name="Group 38"/>
              <p:cNvGrpSpPr>
                <a:grpSpLocks/>
              </p:cNvGrpSpPr>
              <p:nvPr/>
            </p:nvGrpSpPr>
            <p:grpSpPr bwMode="auto">
              <a:xfrm>
                <a:off x="330" y="1015"/>
                <a:ext cx="1079" cy="1060"/>
                <a:chOff x="330" y="1015"/>
                <a:chExt cx="1079" cy="1060"/>
              </a:xfrm>
            </p:grpSpPr>
            <p:grpSp>
              <p:nvGrpSpPr>
                <p:cNvPr id="39975" name="Group 39"/>
                <p:cNvGrpSpPr>
                  <a:grpSpLocks/>
                </p:cNvGrpSpPr>
                <p:nvPr/>
              </p:nvGrpSpPr>
              <p:grpSpPr bwMode="auto">
                <a:xfrm>
                  <a:off x="330" y="1015"/>
                  <a:ext cx="1079" cy="1060"/>
                  <a:chOff x="330" y="1015"/>
                  <a:chExt cx="1079" cy="1060"/>
                </a:xfrm>
              </p:grpSpPr>
              <p:sp>
                <p:nvSpPr>
                  <p:cNvPr id="399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910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7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015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8" name="AutoShape 42"/>
                  <p:cNvSpPr>
                    <a:spLocks noChangeArrowheads="1"/>
                  </p:cNvSpPr>
                  <p:nvPr/>
                </p:nvSpPr>
                <p:spPr bwMode="auto">
                  <a:xfrm rot="5400000" flipV="1">
                    <a:off x="-91" y="144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9" name="AutoShape 43"/>
                  <p:cNvSpPr>
                    <a:spLocks noChangeArrowheads="1"/>
                  </p:cNvSpPr>
                  <p:nvPr/>
                </p:nvSpPr>
                <p:spPr bwMode="auto">
                  <a:xfrm rot="-5400000" flipH="1" flipV="1">
                    <a:off x="802" y="143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980" name="Rectangle 44"/>
                <p:cNvSpPr>
                  <a:spLocks noChangeArrowheads="1"/>
                </p:cNvSpPr>
                <p:nvPr/>
              </p:nvSpPr>
              <p:spPr bwMode="auto">
                <a:xfrm>
                  <a:off x="433" y="1111"/>
                  <a:ext cx="874" cy="868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Oval 45"/>
                <p:cNvSpPr>
                  <a:spLocks noChangeArrowheads="1"/>
                </p:cNvSpPr>
                <p:nvPr/>
              </p:nvSpPr>
              <p:spPr bwMode="auto">
                <a:xfrm>
                  <a:off x="484" y="1170"/>
                  <a:ext cx="772" cy="75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2" name="Oval 46"/>
                <p:cNvSpPr>
                  <a:spLocks noChangeArrowheads="1"/>
                </p:cNvSpPr>
                <p:nvPr/>
              </p:nvSpPr>
              <p:spPr bwMode="auto">
                <a:xfrm>
                  <a:off x="559" y="1241"/>
                  <a:ext cx="622" cy="60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3" name="Oval 47"/>
                <p:cNvSpPr>
                  <a:spLocks noChangeArrowheads="1"/>
                </p:cNvSpPr>
                <p:nvPr/>
              </p:nvSpPr>
              <p:spPr bwMode="auto">
                <a:xfrm>
                  <a:off x="624" y="1303"/>
                  <a:ext cx="492" cy="48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984" name="Group 48"/>
              <p:cNvGrpSpPr>
                <a:grpSpLocks/>
              </p:cNvGrpSpPr>
              <p:nvPr/>
            </p:nvGrpSpPr>
            <p:grpSpPr bwMode="auto">
              <a:xfrm>
                <a:off x="634" y="1345"/>
                <a:ext cx="447" cy="402"/>
                <a:chOff x="634" y="1345"/>
                <a:chExt cx="447" cy="402"/>
              </a:xfrm>
            </p:grpSpPr>
            <p:sp>
              <p:nvSpPr>
                <p:cNvPr id="39985" name="Arc 49"/>
                <p:cNvSpPr>
                  <a:spLocks/>
                </p:cNvSpPr>
                <p:nvPr/>
              </p:nvSpPr>
              <p:spPr bwMode="auto">
                <a:xfrm>
                  <a:off x="856" y="1409"/>
                  <a:ext cx="34" cy="28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200"/>
                    <a:gd name="T2" fmla="*/ 0 w 21600"/>
                    <a:gd name="T3" fmla="*/ 43200 h 43200"/>
                    <a:gd name="T4" fmla="*/ 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</a:path>
                    <a:path w="21600" h="432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6" name="Arc 50"/>
                <p:cNvSpPr>
                  <a:spLocks/>
                </p:cNvSpPr>
                <p:nvPr/>
              </p:nvSpPr>
              <p:spPr bwMode="auto">
                <a:xfrm>
                  <a:off x="827" y="1409"/>
                  <a:ext cx="34" cy="28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21600 w 21600"/>
                    <a:gd name="T1" fmla="*/ 43200 h 43200"/>
                    <a:gd name="T2" fmla="*/ 21600 w 21600"/>
                    <a:gd name="T3" fmla="*/ 0 h 43200"/>
                    <a:gd name="T4" fmla="*/ 2160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</a:path>
                    <a:path w="21600" h="43200" stroke="0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7" name="AutoShape 51"/>
                <p:cNvSpPr>
                  <a:spLocks noChangeArrowheads="1"/>
                </p:cNvSpPr>
                <p:nvPr/>
              </p:nvSpPr>
              <p:spPr bwMode="auto">
                <a:xfrm>
                  <a:off x="798" y="1694"/>
                  <a:ext cx="122" cy="53"/>
                </a:xfrm>
                <a:prstGeom prst="roundRect">
                  <a:avLst>
                    <a:gd name="adj" fmla="val 49995"/>
                  </a:avLst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8" name="Freeform 52"/>
                <p:cNvSpPr>
                  <a:spLocks/>
                </p:cNvSpPr>
                <p:nvPr/>
              </p:nvSpPr>
              <p:spPr bwMode="auto">
                <a:xfrm>
                  <a:off x="634" y="1467"/>
                  <a:ext cx="221" cy="230"/>
                </a:xfrm>
                <a:custGeom>
                  <a:avLst/>
                  <a:gdLst>
                    <a:gd name="T0" fmla="*/ 212 w 221"/>
                    <a:gd name="T1" fmla="*/ 204 h 230"/>
                    <a:gd name="T2" fmla="*/ 194 w 221"/>
                    <a:gd name="T3" fmla="*/ 158 h 230"/>
                    <a:gd name="T4" fmla="*/ 188 w 221"/>
                    <a:gd name="T5" fmla="*/ 111 h 230"/>
                    <a:gd name="T6" fmla="*/ 183 w 221"/>
                    <a:gd name="T7" fmla="*/ 72 h 230"/>
                    <a:gd name="T8" fmla="*/ 178 w 221"/>
                    <a:gd name="T9" fmla="*/ 52 h 230"/>
                    <a:gd name="T10" fmla="*/ 169 w 221"/>
                    <a:gd name="T11" fmla="*/ 37 h 230"/>
                    <a:gd name="T12" fmla="*/ 157 w 221"/>
                    <a:gd name="T13" fmla="*/ 24 h 230"/>
                    <a:gd name="T14" fmla="*/ 143 w 221"/>
                    <a:gd name="T15" fmla="*/ 13 h 230"/>
                    <a:gd name="T16" fmla="*/ 124 w 221"/>
                    <a:gd name="T17" fmla="*/ 5 h 230"/>
                    <a:gd name="T18" fmla="*/ 100 w 221"/>
                    <a:gd name="T19" fmla="*/ 0 h 230"/>
                    <a:gd name="T20" fmla="*/ 76 w 221"/>
                    <a:gd name="T21" fmla="*/ 0 h 230"/>
                    <a:gd name="T22" fmla="*/ 54 w 221"/>
                    <a:gd name="T23" fmla="*/ 7 h 230"/>
                    <a:gd name="T24" fmla="*/ 35 w 221"/>
                    <a:gd name="T25" fmla="*/ 16 h 230"/>
                    <a:gd name="T26" fmla="*/ 18 w 221"/>
                    <a:gd name="T27" fmla="*/ 31 h 230"/>
                    <a:gd name="T28" fmla="*/ 5 w 221"/>
                    <a:gd name="T29" fmla="*/ 51 h 230"/>
                    <a:gd name="T30" fmla="*/ 0 w 221"/>
                    <a:gd name="T31" fmla="*/ 73 h 230"/>
                    <a:gd name="T32" fmla="*/ 3 w 221"/>
                    <a:gd name="T33" fmla="*/ 72 h 230"/>
                    <a:gd name="T34" fmla="*/ 15 w 221"/>
                    <a:gd name="T35" fmla="*/ 64 h 230"/>
                    <a:gd name="T36" fmla="*/ 35 w 221"/>
                    <a:gd name="T37" fmla="*/ 58 h 230"/>
                    <a:gd name="T38" fmla="*/ 56 w 221"/>
                    <a:gd name="T39" fmla="*/ 57 h 230"/>
                    <a:gd name="T40" fmla="*/ 74 w 221"/>
                    <a:gd name="T41" fmla="*/ 63 h 230"/>
                    <a:gd name="T42" fmla="*/ 87 w 221"/>
                    <a:gd name="T43" fmla="*/ 73 h 230"/>
                    <a:gd name="T44" fmla="*/ 93 w 221"/>
                    <a:gd name="T45" fmla="*/ 85 h 230"/>
                    <a:gd name="T46" fmla="*/ 96 w 221"/>
                    <a:gd name="T47" fmla="*/ 102 h 230"/>
                    <a:gd name="T48" fmla="*/ 100 w 221"/>
                    <a:gd name="T49" fmla="*/ 124 h 230"/>
                    <a:gd name="T50" fmla="*/ 106 w 221"/>
                    <a:gd name="T51" fmla="*/ 147 h 230"/>
                    <a:gd name="T52" fmla="*/ 116 w 221"/>
                    <a:gd name="T53" fmla="*/ 168 h 230"/>
                    <a:gd name="T54" fmla="*/ 131 w 221"/>
                    <a:gd name="T55" fmla="*/ 190 h 230"/>
                    <a:gd name="T56" fmla="*/ 150 w 221"/>
                    <a:gd name="T57" fmla="*/ 207 h 230"/>
                    <a:gd name="T58" fmla="*/ 172 w 221"/>
                    <a:gd name="T59" fmla="*/ 219 h 230"/>
                    <a:gd name="T60" fmla="*/ 194 w 221"/>
                    <a:gd name="T61" fmla="*/ 226 h 230"/>
                    <a:gd name="T62" fmla="*/ 220 w 221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1" h="230">
                      <a:moveTo>
                        <a:pt x="220" y="229"/>
                      </a:moveTo>
                      <a:lnTo>
                        <a:pt x="212" y="204"/>
                      </a:lnTo>
                      <a:lnTo>
                        <a:pt x="202" y="180"/>
                      </a:lnTo>
                      <a:lnTo>
                        <a:pt x="194" y="158"/>
                      </a:lnTo>
                      <a:lnTo>
                        <a:pt x="190" y="136"/>
                      </a:lnTo>
                      <a:lnTo>
                        <a:pt x="188" y="111"/>
                      </a:lnTo>
                      <a:lnTo>
                        <a:pt x="185" y="85"/>
                      </a:lnTo>
                      <a:lnTo>
                        <a:pt x="183" y="72"/>
                      </a:lnTo>
                      <a:lnTo>
                        <a:pt x="181" y="61"/>
                      </a:lnTo>
                      <a:lnTo>
                        <a:pt x="178" y="52"/>
                      </a:lnTo>
                      <a:lnTo>
                        <a:pt x="173" y="43"/>
                      </a:lnTo>
                      <a:lnTo>
                        <a:pt x="169" y="37"/>
                      </a:lnTo>
                      <a:lnTo>
                        <a:pt x="164" y="30"/>
                      </a:lnTo>
                      <a:lnTo>
                        <a:pt x="157" y="24"/>
                      </a:lnTo>
                      <a:lnTo>
                        <a:pt x="150" y="18"/>
                      </a:lnTo>
                      <a:lnTo>
                        <a:pt x="143" y="13"/>
                      </a:lnTo>
                      <a:lnTo>
                        <a:pt x="134" y="9"/>
                      </a:lnTo>
                      <a:lnTo>
                        <a:pt x="124" y="5"/>
                      </a:lnTo>
                      <a:lnTo>
                        <a:pt x="112" y="2"/>
                      </a:lnTo>
                      <a:lnTo>
                        <a:pt x="100" y="0"/>
                      </a:lnTo>
                      <a:lnTo>
                        <a:pt x="88" y="0"/>
                      </a:lnTo>
                      <a:lnTo>
                        <a:pt x="76" y="0"/>
                      </a:lnTo>
                      <a:lnTo>
                        <a:pt x="65" y="2"/>
                      </a:lnTo>
                      <a:lnTo>
                        <a:pt x="54" y="7"/>
                      </a:lnTo>
                      <a:lnTo>
                        <a:pt x="45" y="10"/>
                      </a:lnTo>
                      <a:lnTo>
                        <a:pt x="35" y="16"/>
                      </a:lnTo>
                      <a:lnTo>
                        <a:pt x="25" y="24"/>
                      </a:lnTo>
                      <a:lnTo>
                        <a:pt x="18" y="31"/>
                      </a:lnTo>
                      <a:lnTo>
                        <a:pt x="11" y="41"/>
                      </a:lnTo>
                      <a:lnTo>
                        <a:pt x="5" y="51"/>
                      </a:lnTo>
                      <a:lnTo>
                        <a:pt x="1" y="63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3" y="72"/>
                      </a:lnTo>
                      <a:lnTo>
                        <a:pt x="8" y="67"/>
                      </a:lnTo>
                      <a:lnTo>
                        <a:pt x="15" y="64"/>
                      </a:lnTo>
                      <a:lnTo>
                        <a:pt x="25" y="60"/>
                      </a:lnTo>
                      <a:lnTo>
                        <a:pt x="35" y="58"/>
                      </a:lnTo>
                      <a:lnTo>
                        <a:pt x="46" y="57"/>
                      </a:lnTo>
                      <a:lnTo>
                        <a:pt x="56" y="57"/>
                      </a:lnTo>
                      <a:lnTo>
                        <a:pt x="67" y="60"/>
                      </a:lnTo>
                      <a:lnTo>
                        <a:pt x="74" y="63"/>
                      </a:lnTo>
                      <a:lnTo>
                        <a:pt x="81" y="67"/>
                      </a:lnTo>
                      <a:lnTo>
                        <a:pt x="87" y="73"/>
                      </a:lnTo>
                      <a:lnTo>
                        <a:pt x="91" y="78"/>
                      </a:lnTo>
                      <a:lnTo>
                        <a:pt x="93" y="85"/>
                      </a:lnTo>
                      <a:lnTo>
                        <a:pt x="95" y="92"/>
                      </a:lnTo>
                      <a:lnTo>
                        <a:pt x="96" y="102"/>
                      </a:lnTo>
                      <a:lnTo>
                        <a:pt x="98" y="112"/>
                      </a:lnTo>
                      <a:lnTo>
                        <a:pt x="100" y="124"/>
                      </a:lnTo>
                      <a:lnTo>
                        <a:pt x="103" y="135"/>
                      </a:lnTo>
                      <a:lnTo>
                        <a:pt x="106" y="147"/>
                      </a:lnTo>
                      <a:lnTo>
                        <a:pt x="111" y="158"/>
                      </a:lnTo>
                      <a:lnTo>
                        <a:pt x="116" y="168"/>
                      </a:lnTo>
                      <a:lnTo>
                        <a:pt x="123" y="180"/>
                      </a:lnTo>
                      <a:lnTo>
                        <a:pt x="131" y="190"/>
                      </a:lnTo>
                      <a:lnTo>
                        <a:pt x="140" y="199"/>
                      </a:lnTo>
                      <a:lnTo>
                        <a:pt x="150" y="207"/>
                      </a:lnTo>
                      <a:lnTo>
                        <a:pt x="163" y="215"/>
                      </a:lnTo>
                      <a:lnTo>
                        <a:pt x="172" y="219"/>
                      </a:lnTo>
                      <a:lnTo>
                        <a:pt x="183" y="223"/>
                      </a:lnTo>
                      <a:lnTo>
                        <a:pt x="194" y="226"/>
                      </a:lnTo>
                      <a:lnTo>
                        <a:pt x="207" y="228"/>
                      </a:lnTo>
                      <a:lnTo>
                        <a:pt x="22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9" name="Freeform 53"/>
                <p:cNvSpPr>
                  <a:spLocks/>
                </p:cNvSpPr>
                <p:nvPr/>
              </p:nvSpPr>
              <p:spPr bwMode="auto">
                <a:xfrm>
                  <a:off x="859" y="1467"/>
                  <a:ext cx="222" cy="230"/>
                </a:xfrm>
                <a:custGeom>
                  <a:avLst/>
                  <a:gdLst>
                    <a:gd name="T0" fmla="*/ 7 w 222"/>
                    <a:gd name="T1" fmla="*/ 204 h 230"/>
                    <a:gd name="T2" fmla="*/ 25 w 222"/>
                    <a:gd name="T3" fmla="*/ 158 h 230"/>
                    <a:gd name="T4" fmla="*/ 31 w 222"/>
                    <a:gd name="T5" fmla="*/ 111 h 230"/>
                    <a:gd name="T6" fmla="*/ 36 w 222"/>
                    <a:gd name="T7" fmla="*/ 72 h 230"/>
                    <a:gd name="T8" fmla="*/ 41 w 222"/>
                    <a:gd name="T9" fmla="*/ 52 h 230"/>
                    <a:gd name="T10" fmla="*/ 50 w 222"/>
                    <a:gd name="T11" fmla="*/ 37 h 230"/>
                    <a:gd name="T12" fmla="*/ 62 w 222"/>
                    <a:gd name="T13" fmla="*/ 24 h 230"/>
                    <a:gd name="T14" fmla="*/ 77 w 222"/>
                    <a:gd name="T15" fmla="*/ 13 h 230"/>
                    <a:gd name="T16" fmla="*/ 96 w 222"/>
                    <a:gd name="T17" fmla="*/ 5 h 230"/>
                    <a:gd name="T18" fmla="*/ 120 w 222"/>
                    <a:gd name="T19" fmla="*/ 0 h 230"/>
                    <a:gd name="T20" fmla="*/ 143 w 222"/>
                    <a:gd name="T21" fmla="*/ 0 h 230"/>
                    <a:gd name="T22" fmla="*/ 165 w 222"/>
                    <a:gd name="T23" fmla="*/ 7 h 230"/>
                    <a:gd name="T24" fmla="*/ 184 w 222"/>
                    <a:gd name="T25" fmla="*/ 16 h 230"/>
                    <a:gd name="T26" fmla="*/ 201 w 222"/>
                    <a:gd name="T27" fmla="*/ 31 h 230"/>
                    <a:gd name="T28" fmla="*/ 215 w 222"/>
                    <a:gd name="T29" fmla="*/ 51 h 230"/>
                    <a:gd name="T30" fmla="*/ 221 w 222"/>
                    <a:gd name="T31" fmla="*/ 73 h 230"/>
                    <a:gd name="T32" fmla="*/ 217 w 222"/>
                    <a:gd name="T33" fmla="*/ 72 h 230"/>
                    <a:gd name="T34" fmla="*/ 205 w 222"/>
                    <a:gd name="T35" fmla="*/ 64 h 230"/>
                    <a:gd name="T36" fmla="*/ 184 w 222"/>
                    <a:gd name="T37" fmla="*/ 58 h 230"/>
                    <a:gd name="T38" fmla="*/ 164 w 222"/>
                    <a:gd name="T39" fmla="*/ 57 h 230"/>
                    <a:gd name="T40" fmla="*/ 145 w 222"/>
                    <a:gd name="T41" fmla="*/ 63 h 230"/>
                    <a:gd name="T42" fmla="*/ 132 w 222"/>
                    <a:gd name="T43" fmla="*/ 73 h 230"/>
                    <a:gd name="T44" fmla="*/ 127 w 222"/>
                    <a:gd name="T45" fmla="*/ 85 h 230"/>
                    <a:gd name="T46" fmla="*/ 123 w 222"/>
                    <a:gd name="T47" fmla="*/ 102 h 230"/>
                    <a:gd name="T48" fmla="*/ 120 w 222"/>
                    <a:gd name="T49" fmla="*/ 124 h 230"/>
                    <a:gd name="T50" fmla="*/ 113 w 222"/>
                    <a:gd name="T51" fmla="*/ 147 h 230"/>
                    <a:gd name="T52" fmla="*/ 104 w 222"/>
                    <a:gd name="T53" fmla="*/ 168 h 230"/>
                    <a:gd name="T54" fmla="*/ 89 w 222"/>
                    <a:gd name="T55" fmla="*/ 190 h 230"/>
                    <a:gd name="T56" fmla="*/ 69 w 222"/>
                    <a:gd name="T57" fmla="*/ 207 h 230"/>
                    <a:gd name="T58" fmla="*/ 47 w 222"/>
                    <a:gd name="T59" fmla="*/ 219 h 230"/>
                    <a:gd name="T60" fmla="*/ 25 w 222"/>
                    <a:gd name="T61" fmla="*/ 226 h 230"/>
                    <a:gd name="T62" fmla="*/ 0 w 222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2" h="230">
                      <a:moveTo>
                        <a:pt x="0" y="229"/>
                      </a:moveTo>
                      <a:lnTo>
                        <a:pt x="7" y="204"/>
                      </a:lnTo>
                      <a:lnTo>
                        <a:pt x="17" y="180"/>
                      </a:lnTo>
                      <a:lnTo>
                        <a:pt x="25" y="158"/>
                      </a:lnTo>
                      <a:lnTo>
                        <a:pt x="29" y="136"/>
                      </a:lnTo>
                      <a:lnTo>
                        <a:pt x="31" y="111"/>
                      </a:lnTo>
                      <a:lnTo>
                        <a:pt x="34" y="85"/>
                      </a:lnTo>
                      <a:lnTo>
                        <a:pt x="36" y="72"/>
                      </a:lnTo>
                      <a:lnTo>
                        <a:pt x="38" y="61"/>
                      </a:lnTo>
                      <a:lnTo>
                        <a:pt x="41" y="52"/>
                      </a:lnTo>
                      <a:lnTo>
                        <a:pt x="46" y="43"/>
                      </a:lnTo>
                      <a:lnTo>
                        <a:pt x="50" y="37"/>
                      </a:lnTo>
                      <a:lnTo>
                        <a:pt x="56" y="30"/>
                      </a:lnTo>
                      <a:lnTo>
                        <a:pt x="62" y="24"/>
                      </a:lnTo>
                      <a:lnTo>
                        <a:pt x="69" y="18"/>
                      </a:lnTo>
                      <a:lnTo>
                        <a:pt x="77" y="13"/>
                      </a:lnTo>
                      <a:lnTo>
                        <a:pt x="86" y="9"/>
                      </a:lnTo>
                      <a:lnTo>
                        <a:pt x="96" y="5"/>
                      </a:lnTo>
                      <a:lnTo>
                        <a:pt x="108" y="2"/>
                      </a:lnTo>
                      <a:lnTo>
                        <a:pt x="120" y="0"/>
                      </a:lnTo>
                      <a:lnTo>
                        <a:pt x="132" y="0"/>
                      </a:lnTo>
                      <a:lnTo>
                        <a:pt x="143" y="0"/>
                      </a:lnTo>
                      <a:lnTo>
                        <a:pt x="155" y="2"/>
                      </a:lnTo>
                      <a:lnTo>
                        <a:pt x="165" y="7"/>
                      </a:lnTo>
                      <a:lnTo>
                        <a:pt x="175" y="10"/>
                      </a:lnTo>
                      <a:lnTo>
                        <a:pt x="184" y="16"/>
                      </a:lnTo>
                      <a:lnTo>
                        <a:pt x="195" y="24"/>
                      </a:lnTo>
                      <a:lnTo>
                        <a:pt x="201" y="31"/>
                      </a:lnTo>
                      <a:lnTo>
                        <a:pt x="209" y="41"/>
                      </a:lnTo>
                      <a:lnTo>
                        <a:pt x="215" y="51"/>
                      </a:lnTo>
                      <a:lnTo>
                        <a:pt x="219" y="63"/>
                      </a:lnTo>
                      <a:lnTo>
                        <a:pt x="221" y="73"/>
                      </a:lnTo>
                      <a:lnTo>
                        <a:pt x="220" y="79"/>
                      </a:lnTo>
                      <a:lnTo>
                        <a:pt x="217" y="72"/>
                      </a:lnTo>
                      <a:lnTo>
                        <a:pt x="212" y="67"/>
                      </a:lnTo>
                      <a:lnTo>
                        <a:pt x="205" y="64"/>
                      </a:lnTo>
                      <a:lnTo>
                        <a:pt x="195" y="60"/>
                      </a:lnTo>
                      <a:lnTo>
                        <a:pt x="184" y="58"/>
                      </a:lnTo>
                      <a:lnTo>
                        <a:pt x="174" y="57"/>
                      </a:lnTo>
                      <a:lnTo>
                        <a:pt x="164" y="57"/>
                      </a:lnTo>
                      <a:lnTo>
                        <a:pt x="153" y="60"/>
                      </a:lnTo>
                      <a:lnTo>
                        <a:pt x="145" y="63"/>
                      </a:lnTo>
                      <a:lnTo>
                        <a:pt x="139" y="67"/>
                      </a:lnTo>
                      <a:lnTo>
                        <a:pt x="132" y="73"/>
                      </a:lnTo>
                      <a:lnTo>
                        <a:pt x="129" y="78"/>
                      </a:lnTo>
                      <a:lnTo>
                        <a:pt x="127" y="85"/>
                      </a:lnTo>
                      <a:lnTo>
                        <a:pt x="125" y="92"/>
                      </a:lnTo>
                      <a:lnTo>
                        <a:pt x="123" y="102"/>
                      </a:lnTo>
                      <a:lnTo>
                        <a:pt x="122" y="112"/>
                      </a:lnTo>
                      <a:lnTo>
                        <a:pt x="120" y="124"/>
                      </a:lnTo>
                      <a:lnTo>
                        <a:pt x="117" y="135"/>
                      </a:lnTo>
                      <a:lnTo>
                        <a:pt x="113" y="147"/>
                      </a:lnTo>
                      <a:lnTo>
                        <a:pt x="109" y="158"/>
                      </a:lnTo>
                      <a:lnTo>
                        <a:pt x="104" y="168"/>
                      </a:lnTo>
                      <a:lnTo>
                        <a:pt x="97" y="180"/>
                      </a:lnTo>
                      <a:lnTo>
                        <a:pt x="89" y="190"/>
                      </a:lnTo>
                      <a:lnTo>
                        <a:pt x="79" y="199"/>
                      </a:lnTo>
                      <a:lnTo>
                        <a:pt x="69" y="207"/>
                      </a:lnTo>
                      <a:lnTo>
                        <a:pt x="57" y="215"/>
                      </a:lnTo>
                      <a:lnTo>
                        <a:pt x="47" y="219"/>
                      </a:lnTo>
                      <a:lnTo>
                        <a:pt x="37" y="223"/>
                      </a:lnTo>
                      <a:lnTo>
                        <a:pt x="25" y="226"/>
                      </a:lnTo>
                      <a:lnTo>
                        <a:pt x="12" y="228"/>
                      </a:lnTo>
                      <a:lnTo>
                        <a:pt x="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0" name="Oval 54"/>
                <p:cNvSpPr>
                  <a:spLocks noChangeArrowheads="1"/>
                </p:cNvSpPr>
                <p:nvPr/>
              </p:nvSpPr>
              <p:spPr bwMode="auto">
                <a:xfrm>
                  <a:off x="829" y="1345"/>
                  <a:ext cx="56" cy="5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39991" name="Rectangle 5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9992" name="Rectangle 5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F3D50DD-0D7B-47FE-83B2-1D39EC48C48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349D3-691B-40F4-9172-FB258EAB6A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932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9A0A7-2335-41B5-928D-0DD7A39EE2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884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0188" y="1524000"/>
            <a:ext cx="3668712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1300" y="1524000"/>
            <a:ext cx="3670300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1C970-EBC6-4905-B3A2-7A199B0CDA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043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2A650-5E8A-4710-A6F5-AE9E6E8C1D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110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D67A6-F0FD-4548-8699-C9360AD358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605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C0BFB-5F34-4CBD-A7DF-B84F216EA0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117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66C18-34E9-4E2A-82A3-C1F1900833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452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06718-E534-4EEC-A2E0-EB20C1B2C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119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DE6B65-E950-4A0E-92EE-18F35D374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868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938" y="228600"/>
            <a:ext cx="1871662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188" y="228600"/>
            <a:ext cx="546735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5F958-D230-4C42-8B32-E5E07065C6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745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840FB-82A2-4527-A7AF-263FFD3432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8061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596E0-91C4-4349-82AA-24517338B1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752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09715-D461-419F-9653-5E3B5150E3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687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0CA56-E46C-47E6-B2F4-BDB1C87CAC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84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9923C-4983-415F-8233-B4E6B6D8A2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2681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C34C8-8A96-497C-8814-1A9A84DD89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15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6320B-E77B-41B5-AC6B-ABE8027982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36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1F651-B9A7-4895-9369-D65CAB8FB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182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F4B33-B439-4500-9AE6-BE90C3B677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342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5570C-B55F-47AB-A727-56D29D1254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291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D54F1-4B55-4F9B-9778-DEE0D1C9FA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3125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738438" y="1381125"/>
            <a:ext cx="6253162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4124325"/>
            <a:ext cx="6249987" cy="12858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2743200" y="5410200"/>
            <a:ext cx="6248400" cy="457200"/>
          </a:xfrm>
        </p:spPr>
        <p:txBody>
          <a:bodyPr wrap="none"/>
          <a:lstStyle>
            <a:lvl1pPr>
              <a:defRPr sz="3200" b="1">
                <a:latin typeface="+mn-lt"/>
              </a:defRPr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0" y="0"/>
            <a:ext cx="1557338" cy="6878638"/>
            <a:chOff x="0" y="-6"/>
            <a:chExt cx="981" cy="4333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8" name="Freeform 12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9" name="Freeform 13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0" name="Freeform 14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1" name="Freeform 15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2" name="Freeform 16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3" name="Freeform 17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58" name="Freeform 22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0" name="Freeform 24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1" name="Freeform 25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2" name="Freeform 26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3" name="Freeform 27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4" name="Freeform 28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5" name="Freeform 29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6" name="Freeform 30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7" name="Freeform 31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9" name="Line 33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70" name="Line 34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</p:grpSp>
      <p:grpSp>
        <p:nvGrpSpPr>
          <p:cNvPr id="39971" name="Group 35"/>
          <p:cNvGrpSpPr>
            <a:grpSpLocks/>
          </p:cNvGrpSpPr>
          <p:nvPr/>
        </p:nvGrpSpPr>
        <p:grpSpPr bwMode="auto">
          <a:xfrm>
            <a:off x="523875" y="1428750"/>
            <a:ext cx="2095500" cy="2095500"/>
            <a:chOff x="330" y="900"/>
            <a:chExt cx="1320" cy="1320"/>
          </a:xfrm>
        </p:grpSpPr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975" y="900"/>
              <a:ext cx="675" cy="1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grpSp>
          <p:nvGrpSpPr>
            <p:cNvPr id="39973" name="Group 37"/>
            <p:cNvGrpSpPr>
              <a:grpSpLocks/>
            </p:cNvGrpSpPr>
            <p:nvPr/>
          </p:nvGrpSpPr>
          <p:grpSpPr bwMode="auto">
            <a:xfrm>
              <a:off x="330" y="1015"/>
              <a:ext cx="1079" cy="1060"/>
              <a:chOff x="330" y="1015"/>
              <a:chExt cx="1079" cy="1060"/>
            </a:xfrm>
          </p:grpSpPr>
          <p:grpSp>
            <p:nvGrpSpPr>
              <p:cNvPr id="39974" name="Group 38"/>
              <p:cNvGrpSpPr>
                <a:grpSpLocks/>
              </p:cNvGrpSpPr>
              <p:nvPr/>
            </p:nvGrpSpPr>
            <p:grpSpPr bwMode="auto">
              <a:xfrm>
                <a:off x="330" y="1015"/>
                <a:ext cx="1079" cy="1060"/>
                <a:chOff x="330" y="1015"/>
                <a:chExt cx="1079" cy="1060"/>
              </a:xfrm>
            </p:grpSpPr>
            <p:grpSp>
              <p:nvGrpSpPr>
                <p:cNvPr id="39975" name="Group 39"/>
                <p:cNvGrpSpPr>
                  <a:grpSpLocks/>
                </p:cNvGrpSpPr>
                <p:nvPr/>
              </p:nvGrpSpPr>
              <p:grpSpPr bwMode="auto">
                <a:xfrm>
                  <a:off x="330" y="1015"/>
                  <a:ext cx="1079" cy="1060"/>
                  <a:chOff x="330" y="1015"/>
                  <a:chExt cx="1079" cy="1060"/>
                </a:xfrm>
              </p:grpSpPr>
              <p:sp>
                <p:nvSpPr>
                  <p:cNvPr id="399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910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  <p:sp>
                <p:nvSpPr>
                  <p:cNvPr id="39977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015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  <p:sp>
                <p:nvSpPr>
                  <p:cNvPr id="39978" name="AutoShape 42"/>
                  <p:cNvSpPr>
                    <a:spLocks noChangeArrowheads="1"/>
                  </p:cNvSpPr>
                  <p:nvPr/>
                </p:nvSpPr>
                <p:spPr bwMode="auto">
                  <a:xfrm rot="5400000" flipV="1">
                    <a:off x="-91" y="144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  <p:sp>
                <p:nvSpPr>
                  <p:cNvPr id="39979" name="AutoShape 43"/>
                  <p:cNvSpPr>
                    <a:spLocks noChangeArrowheads="1"/>
                  </p:cNvSpPr>
                  <p:nvPr/>
                </p:nvSpPr>
                <p:spPr bwMode="auto">
                  <a:xfrm rot="-5400000" flipH="1" flipV="1">
                    <a:off x="802" y="143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</p:grpSp>
            <p:sp>
              <p:nvSpPr>
                <p:cNvPr id="39980" name="Rectangle 44"/>
                <p:cNvSpPr>
                  <a:spLocks noChangeArrowheads="1"/>
                </p:cNvSpPr>
                <p:nvPr/>
              </p:nvSpPr>
              <p:spPr bwMode="auto">
                <a:xfrm>
                  <a:off x="433" y="1111"/>
                  <a:ext cx="874" cy="868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1" name="Oval 45"/>
                <p:cNvSpPr>
                  <a:spLocks noChangeArrowheads="1"/>
                </p:cNvSpPr>
                <p:nvPr/>
              </p:nvSpPr>
              <p:spPr bwMode="auto">
                <a:xfrm>
                  <a:off x="484" y="1170"/>
                  <a:ext cx="772" cy="75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2" name="Oval 46"/>
                <p:cNvSpPr>
                  <a:spLocks noChangeArrowheads="1"/>
                </p:cNvSpPr>
                <p:nvPr/>
              </p:nvSpPr>
              <p:spPr bwMode="auto">
                <a:xfrm>
                  <a:off x="559" y="1241"/>
                  <a:ext cx="622" cy="60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3" name="Oval 47"/>
                <p:cNvSpPr>
                  <a:spLocks noChangeArrowheads="1"/>
                </p:cNvSpPr>
                <p:nvPr/>
              </p:nvSpPr>
              <p:spPr bwMode="auto">
                <a:xfrm>
                  <a:off x="624" y="1303"/>
                  <a:ext cx="492" cy="48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984" name="Group 48"/>
              <p:cNvGrpSpPr>
                <a:grpSpLocks/>
              </p:cNvGrpSpPr>
              <p:nvPr/>
            </p:nvGrpSpPr>
            <p:grpSpPr bwMode="auto">
              <a:xfrm>
                <a:off x="634" y="1345"/>
                <a:ext cx="447" cy="402"/>
                <a:chOff x="634" y="1345"/>
                <a:chExt cx="447" cy="402"/>
              </a:xfrm>
            </p:grpSpPr>
            <p:sp>
              <p:nvSpPr>
                <p:cNvPr id="39985" name="Arc 49"/>
                <p:cNvSpPr>
                  <a:spLocks/>
                </p:cNvSpPr>
                <p:nvPr/>
              </p:nvSpPr>
              <p:spPr bwMode="auto">
                <a:xfrm>
                  <a:off x="856" y="1409"/>
                  <a:ext cx="34" cy="28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200"/>
                    <a:gd name="T2" fmla="*/ 0 w 21600"/>
                    <a:gd name="T3" fmla="*/ 43200 h 43200"/>
                    <a:gd name="T4" fmla="*/ 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</a:path>
                    <a:path w="21600" h="432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6" name="Arc 50"/>
                <p:cNvSpPr>
                  <a:spLocks/>
                </p:cNvSpPr>
                <p:nvPr/>
              </p:nvSpPr>
              <p:spPr bwMode="auto">
                <a:xfrm>
                  <a:off x="827" y="1409"/>
                  <a:ext cx="34" cy="28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21600 w 21600"/>
                    <a:gd name="T1" fmla="*/ 43200 h 43200"/>
                    <a:gd name="T2" fmla="*/ 21600 w 21600"/>
                    <a:gd name="T3" fmla="*/ 0 h 43200"/>
                    <a:gd name="T4" fmla="*/ 2160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</a:path>
                    <a:path w="21600" h="43200" stroke="0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7" name="AutoShape 51"/>
                <p:cNvSpPr>
                  <a:spLocks noChangeArrowheads="1"/>
                </p:cNvSpPr>
                <p:nvPr/>
              </p:nvSpPr>
              <p:spPr bwMode="auto">
                <a:xfrm>
                  <a:off x="798" y="1694"/>
                  <a:ext cx="122" cy="53"/>
                </a:xfrm>
                <a:prstGeom prst="roundRect">
                  <a:avLst>
                    <a:gd name="adj" fmla="val 49995"/>
                  </a:avLst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8" name="Freeform 52"/>
                <p:cNvSpPr>
                  <a:spLocks/>
                </p:cNvSpPr>
                <p:nvPr/>
              </p:nvSpPr>
              <p:spPr bwMode="auto">
                <a:xfrm>
                  <a:off x="634" y="1467"/>
                  <a:ext cx="221" cy="230"/>
                </a:xfrm>
                <a:custGeom>
                  <a:avLst/>
                  <a:gdLst>
                    <a:gd name="T0" fmla="*/ 212 w 221"/>
                    <a:gd name="T1" fmla="*/ 204 h 230"/>
                    <a:gd name="T2" fmla="*/ 194 w 221"/>
                    <a:gd name="T3" fmla="*/ 158 h 230"/>
                    <a:gd name="T4" fmla="*/ 188 w 221"/>
                    <a:gd name="T5" fmla="*/ 111 h 230"/>
                    <a:gd name="T6" fmla="*/ 183 w 221"/>
                    <a:gd name="T7" fmla="*/ 72 h 230"/>
                    <a:gd name="T8" fmla="*/ 178 w 221"/>
                    <a:gd name="T9" fmla="*/ 52 h 230"/>
                    <a:gd name="T10" fmla="*/ 169 w 221"/>
                    <a:gd name="T11" fmla="*/ 37 h 230"/>
                    <a:gd name="T12" fmla="*/ 157 w 221"/>
                    <a:gd name="T13" fmla="*/ 24 h 230"/>
                    <a:gd name="T14" fmla="*/ 143 w 221"/>
                    <a:gd name="T15" fmla="*/ 13 h 230"/>
                    <a:gd name="T16" fmla="*/ 124 w 221"/>
                    <a:gd name="T17" fmla="*/ 5 h 230"/>
                    <a:gd name="T18" fmla="*/ 100 w 221"/>
                    <a:gd name="T19" fmla="*/ 0 h 230"/>
                    <a:gd name="T20" fmla="*/ 76 w 221"/>
                    <a:gd name="T21" fmla="*/ 0 h 230"/>
                    <a:gd name="T22" fmla="*/ 54 w 221"/>
                    <a:gd name="T23" fmla="*/ 7 h 230"/>
                    <a:gd name="T24" fmla="*/ 35 w 221"/>
                    <a:gd name="T25" fmla="*/ 16 h 230"/>
                    <a:gd name="T26" fmla="*/ 18 w 221"/>
                    <a:gd name="T27" fmla="*/ 31 h 230"/>
                    <a:gd name="T28" fmla="*/ 5 w 221"/>
                    <a:gd name="T29" fmla="*/ 51 h 230"/>
                    <a:gd name="T30" fmla="*/ 0 w 221"/>
                    <a:gd name="T31" fmla="*/ 73 h 230"/>
                    <a:gd name="T32" fmla="*/ 3 w 221"/>
                    <a:gd name="T33" fmla="*/ 72 h 230"/>
                    <a:gd name="T34" fmla="*/ 15 w 221"/>
                    <a:gd name="T35" fmla="*/ 64 h 230"/>
                    <a:gd name="T36" fmla="*/ 35 w 221"/>
                    <a:gd name="T37" fmla="*/ 58 h 230"/>
                    <a:gd name="T38" fmla="*/ 56 w 221"/>
                    <a:gd name="T39" fmla="*/ 57 h 230"/>
                    <a:gd name="T40" fmla="*/ 74 w 221"/>
                    <a:gd name="T41" fmla="*/ 63 h 230"/>
                    <a:gd name="T42" fmla="*/ 87 w 221"/>
                    <a:gd name="T43" fmla="*/ 73 h 230"/>
                    <a:gd name="T44" fmla="*/ 93 w 221"/>
                    <a:gd name="T45" fmla="*/ 85 h 230"/>
                    <a:gd name="T46" fmla="*/ 96 w 221"/>
                    <a:gd name="T47" fmla="*/ 102 h 230"/>
                    <a:gd name="T48" fmla="*/ 100 w 221"/>
                    <a:gd name="T49" fmla="*/ 124 h 230"/>
                    <a:gd name="T50" fmla="*/ 106 w 221"/>
                    <a:gd name="T51" fmla="*/ 147 h 230"/>
                    <a:gd name="T52" fmla="*/ 116 w 221"/>
                    <a:gd name="T53" fmla="*/ 168 h 230"/>
                    <a:gd name="T54" fmla="*/ 131 w 221"/>
                    <a:gd name="T55" fmla="*/ 190 h 230"/>
                    <a:gd name="T56" fmla="*/ 150 w 221"/>
                    <a:gd name="T57" fmla="*/ 207 h 230"/>
                    <a:gd name="T58" fmla="*/ 172 w 221"/>
                    <a:gd name="T59" fmla="*/ 219 h 230"/>
                    <a:gd name="T60" fmla="*/ 194 w 221"/>
                    <a:gd name="T61" fmla="*/ 226 h 230"/>
                    <a:gd name="T62" fmla="*/ 220 w 221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1" h="230">
                      <a:moveTo>
                        <a:pt x="220" y="229"/>
                      </a:moveTo>
                      <a:lnTo>
                        <a:pt x="212" y="204"/>
                      </a:lnTo>
                      <a:lnTo>
                        <a:pt x="202" y="180"/>
                      </a:lnTo>
                      <a:lnTo>
                        <a:pt x="194" y="158"/>
                      </a:lnTo>
                      <a:lnTo>
                        <a:pt x="190" y="136"/>
                      </a:lnTo>
                      <a:lnTo>
                        <a:pt x="188" y="111"/>
                      </a:lnTo>
                      <a:lnTo>
                        <a:pt x="185" y="85"/>
                      </a:lnTo>
                      <a:lnTo>
                        <a:pt x="183" y="72"/>
                      </a:lnTo>
                      <a:lnTo>
                        <a:pt x="181" y="61"/>
                      </a:lnTo>
                      <a:lnTo>
                        <a:pt x="178" y="52"/>
                      </a:lnTo>
                      <a:lnTo>
                        <a:pt x="173" y="43"/>
                      </a:lnTo>
                      <a:lnTo>
                        <a:pt x="169" y="37"/>
                      </a:lnTo>
                      <a:lnTo>
                        <a:pt x="164" y="30"/>
                      </a:lnTo>
                      <a:lnTo>
                        <a:pt x="157" y="24"/>
                      </a:lnTo>
                      <a:lnTo>
                        <a:pt x="150" y="18"/>
                      </a:lnTo>
                      <a:lnTo>
                        <a:pt x="143" y="13"/>
                      </a:lnTo>
                      <a:lnTo>
                        <a:pt x="134" y="9"/>
                      </a:lnTo>
                      <a:lnTo>
                        <a:pt x="124" y="5"/>
                      </a:lnTo>
                      <a:lnTo>
                        <a:pt x="112" y="2"/>
                      </a:lnTo>
                      <a:lnTo>
                        <a:pt x="100" y="0"/>
                      </a:lnTo>
                      <a:lnTo>
                        <a:pt x="88" y="0"/>
                      </a:lnTo>
                      <a:lnTo>
                        <a:pt x="76" y="0"/>
                      </a:lnTo>
                      <a:lnTo>
                        <a:pt x="65" y="2"/>
                      </a:lnTo>
                      <a:lnTo>
                        <a:pt x="54" y="7"/>
                      </a:lnTo>
                      <a:lnTo>
                        <a:pt x="45" y="10"/>
                      </a:lnTo>
                      <a:lnTo>
                        <a:pt x="35" y="16"/>
                      </a:lnTo>
                      <a:lnTo>
                        <a:pt x="25" y="24"/>
                      </a:lnTo>
                      <a:lnTo>
                        <a:pt x="18" y="31"/>
                      </a:lnTo>
                      <a:lnTo>
                        <a:pt x="11" y="41"/>
                      </a:lnTo>
                      <a:lnTo>
                        <a:pt x="5" y="51"/>
                      </a:lnTo>
                      <a:lnTo>
                        <a:pt x="1" y="63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3" y="72"/>
                      </a:lnTo>
                      <a:lnTo>
                        <a:pt x="8" y="67"/>
                      </a:lnTo>
                      <a:lnTo>
                        <a:pt x="15" y="64"/>
                      </a:lnTo>
                      <a:lnTo>
                        <a:pt x="25" y="60"/>
                      </a:lnTo>
                      <a:lnTo>
                        <a:pt x="35" y="58"/>
                      </a:lnTo>
                      <a:lnTo>
                        <a:pt x="46" y="57"/>
                      </a:lnTo>
                      <a:lnTo>
                        <a:pt x="56" y="57"/>
                      </a:lnTo>
                      <a:lnTo>
                        <a:pt x="67" y="60"/>
                      </a:lnTo>
                      <a:lnTo>
                        <a:pt x="74" y="63"/>
                      </a:lnTo>
                      <a:lnTo>
                        <a:pt x="81" y="67"/>
                      </a:lnTo>
                      <a:lnTo>
                        <a:pt x="87" y="73"/>
                      </a:lnTo>
                      <a:lnTo>
                        <a:pt x="91" y="78"/>
                      </a:lnTo>
                      <a:lnTo>
                        <a:pt x="93" y="85"/>
                      </a:lnTo>
                      <a:lnTo>
                        <a:pt x="95" y="92"/>
                      </a:lnTo>
                      <a:lnTo>
                        <a:pt x="96" y="102"/>
                      </a:lnTo>
                      <a:lnTo>
                        <a:pt x="98" y="112"/>
                      </a:lnTo>
                      <a:lnTo>
                        <a:pt x="100" y="124"/>
                      </a:lnTo>
                      <a:lnTo>
                        <a:pt x="103" y="135"/>
                      </a:lnTo>
                      <a:lnTo>
                        <a:pt x="106" y="147"/>
                      </a:lnTo>
                      <a:lnTo>
                        <a:pt x="111" y="158"/>
                      </a:lnTo>
                      <a:lnTo>
                        <a:pt x="116" y="168"/>
                      </a:lnTo>
                      <a:lnTo>
                        <a:pt x="123" y="180"/>
                      </a:lnTo>
                      <a:lnTo>
                        <a:pt x="131" y="190"/>
                      </a:lnTo>
                      <a:lnTo>
                        <a:pt x="140" y="199"/>
                      </a:lnTo>
                      <a:lnTo>
                        <a:pt x="150" y="207"/>
                      </a:lnTo>
                      <a:lnTo>
                        <a:pt x="163" y="215"/>
                      </a:lnTo>
                      <a:lnTo>
                        <a:pt x="172" y="219"/>
                      </a:lnTo>
                      <a:lnTo>
                        <a:pt x="183" y="223"/>
                      </a:lnTo>
                      <a:lnTo>
                        <a:pt x="194" y="226"/>
                      </a:lnTo>
                      <a:lnTo>
                        <a:pt x="207" y="228"/>
                      </a:lnTo>
                      <a:lnTo>
                        <a:pt x="22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9" name="Freeform 53"/>
                <p:cNvSpPr>
                  <a:spLocks/>
                </p:cNvSpPr>
                <p:nvPr/>
              </p:nvSpPr>
              <p:spPr bwMode="auto">
                <a:xfrm>
                  <a:off x="859" y="1467"/>
                  <a:ext cx="222" cy="230"/>
                </a:xfrm>
                <a:custGeom>
                  <a:avLst/>
                  <a:gdLst>
                    <a:gd name="T0" fmla="*/ 7 w 222"/>
                    <a:gd name="T1" fmla="*/ 204 h 230"/>
                    <a:gd name="T2" fmla="*/ 25 w 222"/>
                    <a:gd name="T3" fmla="*/ 158 h 230"/>
                    <a:gd name="T4" fmla="*/ 31 w 222"/>
                    <a:gd name="T5" fmla="*/ 111 h 230"/>
                    <a:gd name="T6" fmla="*/ 36 w 222"/>
                    <a:gd name="T7" fmla="*/ 72 h 230"/>
                    <a:gd name="T8" fmla="*/ 41 w 222"/>
                    <a:gd name="T9" fmla="*/ 52 h 230"/>
                    <a:gd name="T10" fmla="*/ 50 w 222"/>
                    <a:gd name="T11" fmla="*/ 37 h 230"/>
                    <a:gd name="T12" fmla="*/ 62 w 222"/>
                    <a:gd name="T13" fmla="*/ 24 h 230"/>
                    <a:gd name="T14" fmla="*/ 77 w 222"/>
                    <a:gd name="T15" fmla="*/ 13 h 230"/>
                    <a:gd name="T16" fmla="*/ 96 w 222"/>
                    <a:gd name="T17" fmla="*/ 5 h 230"/>
                    <a:gd name="T18" fmla="*/ 120 w 222"/>
                    <a:gd name="T19" fmla="*/ 0 h 230"/>
                    <a:gd name="T20" fmla="*/ 143 w 222"/>
                    <a:gd name="T21" fmla="*/ 0 h 230"/>
                    <a:gd name="T22" fmla="*/ 165 w 222"/>
                    <a:gd name="T23" fmla="*/ 7 h 230"/>
                    <a:gd name="T24" fmla="*/ 184 w 222"/>
                    <a:gd name="T25" fmla="*/ 16 h 230"/>
                    <a:gd name="T26" fmla="*/ 201 w 222"/>
                    <a:gd name="T27" fmla="*/ 31 h 230"/>
                    <a:gd name="T28" fmla="*/ 215 w 222"/>
                    <a:gd name="T29" fmla="*/ 51 h 230"/>
                    <a:gd name="T30" fmla="*/ 221 w 222"/>
                    <a:gd name="T31" fmla="*/ 73 h 230"/>
                    <a:gd name="T32" fmla="*/ 217 w 222"/>
                    <a:gd name="T33" fmla="*/ 72 h 230"/>
                    <a:gd name="T34" fmla="*/ 205 w 222"/>
                    <a:gd name="T35" fmla="*/ 64 h 230"/>
                    <a:gd name="T36" fmla="*/ 184 w 222"/>
                    <a:gd name="T37" fmla="*/ 58 h 230"/>
                    <a:gd name="T38" fmla="*/ 164 w 222"/>
                    <a:gd name="T39" fmla="*/ 57 h 230"/>
                    <a:gd name="T40" fmla="*/ 145 w 222"/>
                    <a:gd name="T41" fmla="*/ 63 h 230"/>
                    <a:gd name="T42" fmla="*/ 132 w 222"/>
                    <a:gd name="T43" fmla="*/ 73 h 230"/>
                    <a:gd name="T44" fmla="*/ 127 w 222"/>
                    <a:gd name="T45" fmla="*/ 85 h 230"/>
                    <a:gd name="T46" fmla="*/ 123 w 222"/>
                    <a:gd name="T47" fmla="*/ 102 h 230"/>
                    <a:gd name="T48" fmla="*/ 120 w 222"/>
                    <a:gd name="T49" fmla="*/ 124 h 230"/>
                    <a:gd name="T50" fmla="*/ 113 w 222"/>
                    <a:gd name="T51" fmla="*/ 147 h 230"/>
                    <a:gd name="T52" fmla="*/ 104 w 222"/>
                    <a:gd name="T53" fmla="*/ 168 h 230"/>
                    <a:gd name="T54" fmla="*/ 89 w 222"/>
                    <a:gd name="T55" fmla="*/ 190 h 230"/>
                    <a:gd name="T56" fmla="*/ 69 w 222"/>
                    <a:gd name="T57" fmla="*/ 207 h 230"/>
                    <a:gd name="T58" fmla="*/ 47 w 222"/>
                    <a:gd name="T59" fmla="*/ 219 h 230"/>
                    <a:gd name="T60" fmla="*/ 25 w 222"/>
                    <a:gd name="T61" fmla="*/ 226 h 230"/>
                    <a:gd name="T62" fmla="*/ 0 w 222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2" h="230">
                      <a:moveTo>
                        <a:pt x="0" y="229"/>
                      </a:moveTo>
                      <a:lnTo>
                        <a:pt x="7" y="204"/>
                      </a:lnTo>
                      <a:lnTo>
                        <a:pt x="17" y="180"/>
                      </a:lnTo>
                      <a:lnTo>
                        <a:pt x="25" y="158"/>
                      </a:lnTo>
                      <a:lnTo>
                        <a:pt x="29" y="136"/>
                      </a:lnTo>
                      <a:lnTo>
                        <a:pt x="31" y="111"/>
                      </a:lnTo>
                      <a:lnTo>
                        <a:pt x="34" y="85"/>
                      </a:lnTo>
                      <a:lnTo>
                        <a:pt x="36" y="72"/>
                      </a:lnTo>
                      <a:lnTo>
                        <a:pt x="38" y="61"/>
                      </a:lnTo>
                      <a:lnTo>
                        <a:pt x="41" y="52"/>
                      </a:lnTo>
                      <a:lnTo>
                        <a:pt x="46" y="43"/>
                      </a:lnTo>
                      <a:lnTo>
                        <a:pt x="50" y="37"/>
                      </a:lnTo>
                      <a:lnTo>
                        <a:pt x="56" y="30"/>
                      </a:lnTo>
                      <a:lnTo>
                        <a:pt x="62" y="24"/>
                      </a:lnTo>
                      <a:lnTo>
                        <a:pt x="69" y="18"/>
                      </a:lnTo>
                      <a:lnTo>
                        <a:pt x="77" y="13"/>
                      </a:lnTo>
                      <a:lnTo>
                        <a:pt x="86" y="9"/>
                      </a:lnTo>
                      <a:lnTo>
                        <a:pt x="96" y="5"/>
                      </a:lnTo>
                      <a:lnTo>
                        <a:pt x="108" y="2"/>
                      </a:lnTo>
                      <a:lnTo>
                        <a:pt x="120" y="0"/>
                      </a:lnTo>
                      <a:lnTo>
                        <a:pt x="132" y="0"/>
                      </a:lnTo>
                      <a:lnTo>
                        <a:pt x="143" y="0"/>
                      </a:lnTo>
                      <a:lnTo>
                        <a:pt x="155" y="2"/>
                      </a:lnTo>
                      <a:lnTo>
                        <a:pt x="165" y="7"/>
                      </a:lnTo>
                      <a:lnTo>
                        <a:pt x="175" y="10"/>
                      </a:lnTo>
                      <a:lnTo>
                        <a:pt x="184" y="16"/>
                      </a:lnTo>
                      <a:lnTo>
                        <a:pt x="195" y="24"/>
                      </a:lnTo>
                      <a:lnTo>
                        <a:pt x="201" y="31"/>
                      </a:lnTo>
                      <a:lnTo>
                        <a:pt x="209" y="41"/>
                      </a:lnTo>
                      <a:lnTo>
                        <a:pt x="215" y="51"/>
                      </a:lnTo>
                      <a:lnTo>
                        <a:pt x="219" y="63"/>
                      </a:lnTo>
                      <a:lnTo>
                        <a:pt x="221" y="73"/>
                      </a:lnTo>
                      <a:lnTo>
                        <a:pt x="220" y="79"/>
                      </a:lnTo>
                      <a:lnTo>
                        <a:pt x="217" y="72"/>
                      </a:lnTo>
                      <a:lnTo>
                        <a:pt x="212" y="67"/>
                      </a:lnTo>
                      <a:lnTo>
                        <a:pt x="205" y="64"/>
                      </a:lnTo>
                      <a:lnTo>
                        <a:pt x="195" y="60"/>
                      </a:lnTo>
                      <a:lnTo>
                        <a:pt x="184" y="58"/>
                      </a:lnTo>
                      <a:lnTo>
                        <a:pt x="174" y="57"/>
                      </a:lnTo>
                      <a:lnTo>
                        <a:pt x="164" y="57"/>
                      </a:lnTo>
                      <a:lnTo>
                        <a:pt x="153" y="60"/>
                      </a:lnTo>
                      <a:lnTo>
                        <a:pt x="145" y="63"/>
                      </a:lnTo>
                      <a:lnTo>
                        <a:pt x="139" y="67"/>
                      </a:lnTo>
                      <a:lnTo>
                        <a:pt x="132" y="73"/>
                      </a:lnTo>
                      <a:lnTo>
                        <a:pt x="129" y="78"/>
                      </a:lnTo>
                      <a:lnTo>
                        <a:pt x="127" y="85"/>
                      </a:lnTo>
                      <a:lnTo>
                        <a:pt x="125" y="92"/>
                      </a:lnTo>
                      <a:lnTo>
                        <a:pt x="123" y="102"/>
                      </a:lnTo>
                      <a:lnTo>
                        <a:pt x="122" y="112"/>
                      </a:lnTo>
                      <a:lnTo>
                        <a:pt x="120" y="124"/>
                      </a:lnTo>
                      <a:lnTo>
                        <a:pt x="117" y="135"/>
                      </a:lnTo>
                      <a:lnTo>
                        <a:pt x="113" y="147"/>
                      </a:lnTo>
                      <a:lnTo>
                        <a:pt x="109" y="158"/>
                      </a:lnTo>
                      <a:lnTo>
                        <a:pt x="104" y="168"/>
                      </a:lnTo>
                      <a:lnTo>
                        <a:pt x="97" y="180"/>
                      </a:lnTo>
                      <a:lnTo>
                        <a:pt x="89" y="190"/>
                      </a:lnTo>
                      <a:lnTo>
                        <a:pt x="79" y="199"/>
                      </a:lnTo>
                      <a:lnTo>
                        <a:pt x="69" y="207"/>
                      </a:lnTo>
                      <a:lnTo>
                        <a:pt x="57" y="215"/>
                      </a:lnTo>
                      <a:lnTo>
                        <a:pt x="47" y="219"/>
                      </a:lnTo>
                      <a:lnTo>
                        <a:pt x="37" y="223"/>
                      </a:lnTo>
                      <a:lnTo>
                        <a:pt x="25" y="226"/>
                      </a:lnTo>
                      <a:lnTo>
                        <a:pt x="12" y="228"/>
                      </a:lnTo>
                      <a:lnTo>
                        <a:pt x="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90" name="Oval 54"/>
                <p:cNvSpPr>
                  <a:spLocks noChangeArrowheads="1"/>
                </p:cNvSpPr>
                <p:nvPr/>
              </p:nvSpPr>
              <p:spPr bwMode="auto">
                <a:xfrm>
                  <a:off x="829" y="1345"/>
                  <a:ext cx="56" cy="5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39991" name="Rectangle 5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9992" name="Rectangle 5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B52ED6-9D74-4950-871A-23781F9A8B2A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8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B13CA-44D6-4115-B26B-8DBF5E0C6573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82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30693-95E7-4D43-9E79-D901E71E74FA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799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0188" y="1524000"/>
            <a:ext cx="3668712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1300" y="1524000"/>
            <a:ext cx="3670300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A9580-5B27-479B-9C70-64C4FABE402B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26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291BB-B490-41EA-BF61-366AC87B05F5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846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6D237-A522-4913-AFE5-0A3CAF14EA0E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29E15-6CC4-4C5E-A4AF-D5A737950132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53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47902-BEF3-4A07-82FF-7F1C7AA31F7F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13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A4C6F-BF5E-4CA5-843C-8CC1A428E868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1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EE971-13BB-4F00-82A2-CD5D8BEC6260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162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938" y="228600"/>
            <a:ext cx="1871662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188" y="228600"/>
            <a:ext cx="546735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CD49E-053F-446C-9047-7D6B4D989A19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19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-9525"/>
            <a:ext cx="1557338" cy="6878638"/>
            <a:chOff x="0" y="-6"/>
            <a:chExt cx="981" cy="4333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Freeform 11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Freeform 12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Freeform 13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6" name="Freeform 14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31" name="Freeform 19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Freeform 20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Freeform 21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Freeform 22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5" name="Freeform 23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Freeform 24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25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Freeform 26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9" name="Freeform 27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0" name="Freeform 28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1" name="Rectangle 29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3" name="Line 31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44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500188" y="228600"/>
            <a:ext cx="74914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8945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0188" y="1524000"/>
            <a:ext cx="7491412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46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324600"/>
            <a:ext cx="14097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7" name="Rectangle 3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8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fld id="{AA6DCEC0-FC39-4EE4-B6F3-8ADF134637F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l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33"/>
            </a:gs>
            <a:gs pos="100000">
              <a:srgbClr val="66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D2BDF29-D854-4E27-A14F-C2C4D75621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-9525"/>
            <a:ext cx="1557338" cy="6878638"/>
            <a:chOff x="0" y="-6"/>
            <a:chExt cx="981" cy="4333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3" name="Freeform 11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4" name="Freeform 12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5" name="Freeform 13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6" name="Freeform 14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31" name="Freeform 19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2" name="Freeform 20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3" name="Freeform 21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4" name="Freeform 22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5" name="Freeform 23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6" name="Freeform 24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7" name="Freeform 25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8" name="Freeform 26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9" name="Freeform 27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0" name="Freeform 28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1" name="Rectangle 29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3" name="Line 31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</p:grpSp>
      <p:sp>
        <p:nvSpPr>
          <p:cNvPr id="38944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500188" y="228600"/>
            <a:ext cx="74914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8945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0188" y="1524000"/>
            <a:ext cx="7491412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46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324600"/>
            <a:ext cx="14097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</a:defRPr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8947" name="Rectangle 3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</a:defRPr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8948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fld id="{971BDFF0-DD43-4108-B086-A94ED330C63D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7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l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Day-to-Day Sin</a:t>
            </a:r>
          </a:p>
        </p:txBody>
      </p:sp>
      <p:pic>
        <p:nvPicPr>
          <p:cNvPr id="56324" name="Picture 4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057400" y="3962400"/>
            <a:ext cx="6629400" cy="245586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1. Christians Do Sin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2. Consequences To Sin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3. Justification And The Christian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4. Preventing Day to Day Sin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01680">
            <a:off x="2158531" y="1459190"/>
            <a:ext cx="5991225" cy="45196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828800" y="1524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Review</a:t>
            </a:r>
          </a:p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Lesson 1</a:t>
            </a:r>
          </a:p>
        </p:txBody>
      </p:sp>
    </p:spTree>
    <p:extLst>
      <p:ext uri="{BB962C8B-B14F-4D97-AF65-F5344CB8AC3E}">
        <p14:creationId xmlns:p14="http://schemas.microsoft.com/office/powerpoint/2010/main" val="1023990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22564">
            <a:off x="2157647" y="1403994"/>
            <a:ext cx="6143625" cy="4600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28800" y="1524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Review</a:t>
            </a:r>
          </a:p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Lesson </a:t>
            </a:r>
            <a:r>
              <a:rPr lang="en-US" dirty="0" smtClean="0">
                <a:solidFill>
                  <a:srgbClr val="333300"/>
                </a:solidFill>
                <a:latin typeface="Maiandra GD" panose="020E0502030308020204" pitchFamily="34" charset="0"/>
              </a:rPr>
              <a:t>2</a:t>
            </a:r>
            <a:endParaRPr lang="en-US" dirty="0">
              <a:solidFill>
                <a:srgbClr val="333300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65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Day-to-Day Sin</a:t>
            </a:r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2438400" y="4114800"/>
            <a:ext cx="5943600" cy="1447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 dirty="0">
                <a:latin typeface="Maiandra GD" panose="020E0502030308020204" pitchFamily="34" charset="0"/>
              </a:rPr>
              <a:t>Justification</a:t>
            </a:r>
          </a:p>
        </p:txBody>
      </p:sp>
      <p:pic>
        <p:nvPicPr>
          <p:cNvPr id="2057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600200" y="609600"/>
            <a:ext cx="70866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u="sng" dirty="0">
                <a:latin typeface="Maiandra GD" panose="020E0502030308020204" pitchFamily="34" charset="0"/>
              </a:rPr>
              <a:t>Once A Christian Realizes He Has Sinned </a:t>
            </a:r>
          </a:p>
          <a:p>
            <a:pPr algn="ctr">
              <a:spcBef>
                <a:spcPct val="50000"/>
              </a:spcBef>
            </a:pPr>
            <a:r>
              <a:rPr lang="en-US" altLang="en-US" sz="3600" b="1" u="sng" dirty="0">
                <a:latin typeface="Maiandra GD" panose="020E0502030308020204" pitchFamily="34" charset="0"/>
              </a:rPr>
              <a:t>Must Ask What To Do About It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1447800" y="3352800"/>
            <a:ext cx="76962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Maiandra GD" panose="020E0502030308020204" pitchFamily="34" charset="0"/>
              </a:rPr>
              <a:t> Often we seek to justify what we have done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Maiandra GD" panose="020E0502030308020204" pitchFamily="34" charset="0"/>
              </a:rPr>
              <a:t> Or, console ourselves – with false plans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Maiandra GD" panose="020E0502030308020204" pitchFamily="34" charset="0"/>
              </a:rPr>
              <a:t> Only way – seek forgiveness God’s way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Justification</a:t>
            </a:r>
          </a:p>
        </p:txBody>
      </p:sp>
      <p:sp>
        <p:nvSpPr>
          <p:cNvPr id="43014" name="AutoShape 6"/>
          <p:cNvSpPr>
            <a:spLocks noChangeArrowheads="1"/>
          </p:cNvSpPr>
          <p:nvPr/>
        </p:nvSpPr>
        <p:spPr bwMode="auto">
          <a:xfrm>
            <a:off x="1600200" y="2286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Efforts To Justify Self</a:t>
            </a:r>
          </a:p>
        </p:txBody>
      </p:sp>
      <p:pic>
        <p:nvPicPr>
          <p:cNvPr id="43023" name="Picture 1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AutoShape 4"/>
          <p:cNvSpPr>
            <a:spLocks noChangeArrowheads="1"/>
          </p:cNvSpPr>
          <p:nvPr/>
        </p:nvSpPr>
        <p:spPr bwMode="auto">
          <a:xfrm>
            <a:off x="1447800" y="4572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Efforts To Justify Self</a:t>
            </a:r>
          </a:p>
        </p:txBody>
      </p:sp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1752600" y="1905000"/>
            <a:ext cx="64770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“We </a:t>
            </a:r>
            <a:r>
              <a:rPr lang="en-US" altLang="en-US" b="1" dirty="0">
                <a:latin typeface="Arial Narrow" panose="020B0606020202030204" pitchFamily="34" charset="0"/>
              </a:rPr>
              <a:t>all sin”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“We </a:t>
            </a:r>
            <a:r>
              <a:rPr lang="en-US" altLang="en-US" b="1" dirty="0">
                <a:latin typeface="Arial Narrow" panose="020B0606020202030204" pitchFamily="34" charset="0"/>
              </a:rPr>
              <a:t>are just human”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“You </a:t>
            </a:r>
            <a:r>
              <a:rPr lang="en-US" altLang="en-US" b="1" dirty="0">
                <a:latin typeface="Arial Narrow" panose="020B0606020202030204" pitchFamily="34" charset="0"/>
              </a:rPr>
              <a:t>think you are perfect”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“Bunch </a:t>
            </a:r>
            <a:r>
              <a:rPr lang="en-US" altLang="en-US" b="1" dirty="0">
                <a:latin typeface="Arial Narrow" panose="020B0606020202030204" pitchFamily="34" charset="0"/>
              </a:rPr>
              <a:t>of hypocrites in the church”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3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3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3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5053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solidFill>
                  <a:schemeClr val="folHlink"/>
                </a:solidFill>
                <a:latin typeface="Maiandra GD" panose="020E0502030308020204" pitchFamily="34" charset="0"/>
              </a:rPr>
              <a:t>Justification</a:t>
            </a:r>
          </a:p>
        </p:txBody>
      </p:sp>
      <p:sp>
        <p:nvSpPr>
          <p:cNvPr id="150532" name="AutoShape 4"/>
          <p:cNvSpPr>
            <a:spLocks noChangeArrowheads="1"/>
          </p:cNvSpPr>
          <p:nvPr/>
        </p:nvSpPr>
        <p:spPr bwMode="auto">
          <a:xfrm>
            <a:off x="1600200" y="2286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Efforts To Justify Self</a:t>
            </a:r>
          </a:p>
        </p:txBody>
      </p:sp>
      <p:pic>
        <p:nvPicPr>
          <p:cNvPr id="150533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534" name="AutoShape 6"/>
          <p:cNvSpPr>
            <a:spLocks noChangeArrowheads="1"/>
          </p:cNvSpPr>
          <p:nvPr/>
        </p:nvSpPr>
        <p:spPr bwMode="auto">
          <a:xfrm>
            <a:off x="1600200" y="32766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False Plans For Forgiveness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AutoShape 4"/>
          <p:cNvSpPr>
            <a:spLocks noChangeArrowheads="1"/>
          </p:cNvSpPr>
          <p:nvPr/>
        </p:nvSpPr>
        <p:spPr bwMode="auto">
          <a:xfrm>
            <a:off x="1600200" y="381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False Plans For Forgiveness</a:t>
            </a: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752600" y="2057400"/>
            <a:ext cx="6324600" cy="2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Automatic cleansing</a:t>
            </a: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i="1" dirty="0" smtClean="0">
                <a:latin typeface="Arial Narrow" panose="020B0606020202030204" pitchFamily="34" charset="0"/>
              </a:rPr>
              <a:t>Cleansed “even as we sin”</a:t>
            </a: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altLang="en-US" i="1" dirty="0" smtClean="0">
                <a:latin typeface="Arial Narrow" panose="020B0606020202030204" pitchFamily="34" charset="0"/>
              </a:rPr>
              <a:t>Illustrated with wipers on windshield</a:t>
            </a:r>
          </a:p>
          <a:p>
            <a:pPr marL="97155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i="1" dirty="0" smtClean="0">
                <a:latin typeface="Arial Narrow" panose="020B0606020202030204" pitchFamily="34" charset="0"/>
              </a:rPr>
              <a:t>No repentance – no confession, etc.</a:t>
            </a:r>
            <a:endParaRPr lang="en-US" altLang="en-US" i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AutoShape 4"/>
          <p:cNvSpPr>
            <a:spLocks noChangeArrowheads="1"/>
          </p:cNvSpPr>
          <p:nvPr/>
        </p:nvSpPr>
        <p:spPr bwMode="auto">
          <a:xfrm>
            <a:off x="1600200" y="381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False Plans For Forgiveness</a:t>
            </a: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752600" y="2057400"/>
            <a:ext cx="6324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Automatic </a:t>
            </a:r>
            <a:r>
              <a:rPr lang="en-US" altLang="en-US" b="1" dirty="0">
                <a:latin typeface="Arial Narrow" panose="020B0606020202030204" pitchFamily="34" charset="0"/>
              </a:rPr>
              <a:t>cleansing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Imputed </a:t>
            </a:r>
            <a:r>
              <a:rPr lang="en-US" altLang="en-US" b="1" dirty="0">
                <a:latin typeface="Arial Narrow" panose="020B0606020202030204" pitchFamily="34" charset="0"/>
              </a:rPr>
              <a:t>Righteousness</a:t>
            </a:r>
          </a:p>
        </p:txBody>
      </p:sp>
    </p:spTree>
    <p:extLst>
      <p:ext uri="{BB962C8B-B14F-4D97-AF65-F5344CB8AC3E}">
        <p14:creationId xmlns:p14="http://schemas.microsoft.com/office/powerpoint/2010/main" val="3338105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990600" y="457200"/>
            <a:ext cx="7315200" cy="12192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5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Imputed Righteousness</a:t>
            </a:r>
          </a:p>
        </p:txBody>
      </p:sp>
      <p:sp>
        <p:nvSpPr>
          <p:cNvPr id="156675" name="Line 3"/>
          <p:cNvSpPr>
            <a:spLocks noChangeShapeType="1"/>
          </p:cNvSpPr>
          <p:nvPr/>
        </p:nvSpPr>
        <p:spPr bwMode="auto">
          <a:xfrm>
            <a:off x="4267200" y="1981200"/>
            <a:ext cx="0" cy="449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1066800" y="1905000"/>
            <a:ext cx="2079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latin typeface="Times New Roman" panose="02020603050405020304" pitchFamily="18" charset="0"/>
              </a:rPr>
              <a:t>Calvinism:</a:t>
            </a:r>
          </a:p>
        </p:txBody>
      </p:sp>
      <p:sp>
        <p:nvSpPr>
          <p:cNvPr id="156677" name="Oval 5"/>
          <p:cNvSpPr>
            <a:spLocks noChangeArrowheads="1"/>
          </p:cNvSpPr>
          <p:nvPr/>
        </p:nvSpPr>
        <p:spPr bwMode="auto">
          <a:xfrm>
            <a:off x="457200" y="2743200"/>
            <a:ext cx="1600200" cy="1143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latin typeface="Times New Roman" panose="02020603050405020304" pitchFamily="18" charset="0"/>
              </a:rPr>
              <a:t>Christ</a:t>
            </a:r>
          </a:p>
        </p:txBody>
      </p:sp>
      <p:sp>
        <p:nvSpPr>
          <p:cNvPr id="156678" name="Oval 6"/>
          <p:cNvSpPr>
            <a:spLocks noChangeArrowheads="1"/>
          </p:cNvSpPr>
          <p:nvPr/>
        </p:nvSpPr>
        <p:spPr bwMode="auto">
          <a:xfrm>
            <a:off x="1828800" y="4648200"/>
            <a:ext cx="1600200" cy="11430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Times New Roman" panose="02020603050405020304" pitchFamily="18" charset="0"/>
              </a:rPr>
              <a:t>Us</a:t>
            </a:r>
          </a:p>
        </p:txBody>
      </p:sp>
      <p:sp>
        <p:nvSpPr>
          <p:cNvPr id="156679" name="AutoShape 7"/>
          <p:cNvSpPr>
            <a:spLocks noChangeArrowheads="1"/>
          </p:cNvSpPr>
          <p:nvPr/>
        </p:nvSpPr>
        <p:spPr bwMode="auto">
          <a:xfrm rot="-2246114">
            <a:off x="2508250" y="2654300"/>
            <a:ext cx="914400" cy="2527300"/>
          </a:xfrm>
          <a:prstGeom prst="curvedLeftArrow">
            <a:avLst>
              <a:gd name="adj1" fmla="val 21714"/>
              <a:gd name="adj2" fmla="val 130427"/>
              <a:gd name="adj3" fmla="val 427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6680" name="Text Box 8"/>
          <p:cNvSpPr txBox="1">
            <a:spLocks noChangeArrowheads="1"/>
          </p:cNvSpPr>
          <p:nvPr/>
        </p:nvSpPr>
        <p:spPr bwMode="auto">
          <a:xfrm>
            <a:off x="990600" y="3886200"/>
            <a:ext cx="16906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Times New Roman" panose="02020603050405020304" pitchFamily="18" charset="0"/>
              </a:rPr>
              <a:t>R. of  Christ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transferred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j02403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4349750" cy="472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699" name="Text Box 3"/>
          <p:cNvSpPr txBox="1">
            <a:spLocks noChangeArrowheads="1"/>
          </p:cNvSpPr>
          <p:nvPr/>
        </p:nvSpPr>
        <p:spPr bwMode="auto">
          <a:xfrm rot="-1142340">
            <a:off x="2667000" y="2743200"/>
            <a:ext cx="1954213" cy="1196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>
                <a:latin typeface="Times New Roman" panose="02020603050405020304" pitchFamily="18" charset="0"/>
              </a:rPr>
              <a:t>Perfect</a:t>
            </a:r>
          </a:p>
          <a:p>
            <a:pPr algn="ctr" eaLnBrk="0" hangingPunct="0"/>
            <a:r>
              <a:rPr lang="en-US" altLang="en-US" sz="2400">
                <a:latin typeface="Times New Roman" panose="02020603050405020304" pitchFamily="18" charset="0"/>
              </a:rPr>
              <a:t>Righteousness</a:t>
            </a:r>
          </a:p>
          <a:p>
            <a:pPr algn="ctr" eaLnBrk="0" hangingPunct="0"/>
            <a:r>
              <a:rPr lang="en-US" altLang="en-US" sz="2400">
                <a:latin typeface="Times New Roman" panose="02020603050405020304" pitchFamily="18" charset="0"/>
              </a:rPr>
              <a:t>of Christ</a:t>
            </a:r>
          </a:p>
        </p:txBody>
      </p:sp>
      <p:pic>
        <p:nvPicPr>
          <p:cNvPr id="157700" name="Picture 4" descr="j03009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14800"/>
            <a:ext cx="1577975" cy="17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4267200" y="4267200"/>
            <a:ext cx="2057400" cy="144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b="1" dirty="0">
                <a:latin typeface="Times New Roman" panose="02020603050405020304" pitchFamily="18" charset="0"/>
              </a:rPr>
              <a:t>Sin</a:t>
            </a:r>
          </a:p>
          <a:p>
            <a:pPr algn="ctr"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 altLang="en-US" sz="2400" b="1" dirty="0">
                <a:latin typeface="Times New Roman" panose="02020603050405020304" pitchFamily="18" charset="0"/>
              </a:rPr>
              <a:t>Inst. Music</a:t>
            </a:r>
          </a:p>
          <a:p>
            <a:pPr algn="ctr"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 altLang="en-US" sz="2400" b="1" dirty="0">
                <a:latin typeface="Times New Roman" panose="02020603050405020304" pitchFamily="18" charset="0"/>
              </a:rPr>
              <a:t>Adultery</a:t>
            </a:r>
          </a:p>
          <a:p>
            <a:pPr algn="ctr"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 altLang="en-US" sz="2400" b="1" dirty="0">
                <a:latin typeface="Times New Roman" panose="02020603050405020304" pitchFamily="18" charset="0"/>
              </a:rPr>
              <a:t>Error</a:t>
            </a:r>
          </a:p>
        </p:txBody>
      </p:sp>
      <p:sp>
        <p:nvSpPr>
          <p:cNvPr id="157702" name="AutoShape 6"/>
          <p:cNvSpPr>
            <a:spLocks noChangeArrowheads="1"/>
          </p:cNvSpPr>
          <p:nvPr/>
        </p:nvSpPr>
        <p:spPr bwMode="auto">
          <a:xfrm>
            <a:off x="-381000" y="-304800"/>
            <a:ext cx="2590800" cy="1371600"/>
          </a:xfrm>
          <a:prstGeom prst="star32">
            <a:avLst>
              <a:gd name="adj" fmla="val 458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Maiandra GD" panose="020E0502030308020204" pitchFamily="34" charset="0"/>
            </a:endParaRPr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115843" y="133561"/>
            <a:ext cx="19415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 dirty="0">
                <a:latin typeface="Times New Roman" panose="02020603050405020304" pitchFamily="18" charset="0"/>
              </a:rPr>
              <a:t>God Sees</a:t>
            </a:r>
          </a:p>
        </p:txBody>
      </p:sp>
      <p:sp>
        <p:nvSpPr>
          <p:cNvPr id="157704" name="Line 8"/>
          <p:cNvSpPr>
            <a:spLocks noChangeShapeType="1"/>
          </p:cNvSpPr>
          <p:nvPr/>
        </p:nvSpPr>
        <p:spPr bwMode="auto">
          <a:xfrm>
            <a:off x="914400" y="1066800"/>
            <a:ext cx="990600" cy="3581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05" name="Line 9"/>
          <p:cNvSpPr>
            <a:spLocks noChangeShapeType="1"/>
          </p:cNvSpPr>
          <p:nvPr/>
        </p:nvSpPr>
        <p:spPr bwMode="auto">
          <a:xfrm>
            <a:off x="2057400" y="685800"/>
            <a:ext cx="37338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990600" y="457200"/>
            <a:ext cx="7315200" cy="12192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5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Imputed Righteousness</a:t>
            </a:r>
          </a:p>
        </p:txBody>
      </p:sp>
      <p:sp>
        <p:nvSpPr>
          <p:cNvPr id="158723" name="Line 3"/>
          <p:cNvSpPr>
            <a:spLocks noChangeShapeType="1"/>
          </p:cNvSpPr>
          <p:nvPr/>
        </p:nvSpPr>
        <p:spPr bwMode="auto">
          <a:xfrm>
            <a:off x="4267200" y="1981200"/>
            <a:ext cx="0" cy="449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1066800" y="1905000"/>
            <a:ext cx="2079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latin typeface="Times New Roman" panose="02020603050405020304" pitchFamily="18" charset="0"/>
              </a:rPr>
              <a:t>Calvinism:</a:t>
            </a: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6019800" y="1905000"/>
            <a:ext cx="1222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u="sng">
                <a:latin typeface="Times New Roman" panose="02020603050405020304" pitchFamily="18" charset="0"/>
              </a:rPr>
              <a:t>Bible:</a:t>
            </a:r>
          </a:p>
        </p:txBody>
      </p:sp>
      <p:sp>
        <p:nvSpPr>
          <p:cNvPr id="158726" name="Oval 6"/>
          <p:cNvSpPr>
            <a:spLocks noChangeArrowheads="1"/>
          </p:cNvSpPr>
          <p:nvPr/>
        </p:nvSpPr>
        <p:spPr bwMode="auto">
          <a:xfrm>
            <a:off x="457200" y="2743200"/>
            <a:ext cx="1600200" cy="1143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latin typeface="Times New Roman" panose="02020603050405020304" pitchFamily="18" charset="0"/>
              </a:rPr>
              <a:t>Christ</a:t>
            </a:r>
          </a:p>
        </p:txBody>
      </p:sp>
      <p:sp>
        <p:nvSpPr>
          <p:cNvPr id="158727" name="Oval 7"/>
          <p:cNvSpPr>
            <a:spLocks noChangeArrowheads="1"/>
          </p:cNvSpPr>
          <p:nvPr/>
        </p:nvSpPr>
        <p:spPr bwMode="auto">
          <a:xfrm>
            <a:off x="1828800" y="4648200"/>
            <a:ext cx="1600200" cy="11430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Times New Roman" panose="02020603050405020304" pitchFamily="18" charset="0"/>
              </a:rPr>
              <a:t>Us</a:t>
            </a:r>
          </a:p>
        </p:txBody>
      </p:sp>
      <p:sp>
        <p:nvSpPr>
          <p:cNvPr id="158728" name="AutoShape 8"/>
          <p:cNvSpPr>
            <a:spLocks noChangeArrowheads="1"/>
          </p:cNvSpPr>
          <p:nvPr/>
        </p:nvSpPr>
        <p:spPr bwMode="auto">
          <a:xfrm rot="-2246114">
            <a:off x="2508250" y="2654300"/>
            <a:ext cx="914400" cy="2527300"/>
          </a:xfrm>
          <a:prstGeom prst="curvedLeftArrow">
            <a:avLst>
              <a:gd name="adj1" fmla="val 21714"/>
              <a:gd name="adj2" fmla="val 130427"/>
              <a:gd name="adj3" fmla="val 427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8729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6906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Times New Roman" panose="02020603050405020304" pitchFamily="18" charset="0"/>
              </a:rPr>
              <a:t>R. of  Christ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transferred</a:t>
            </a:r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4724400" y="2743200"/>
            <a:ext cx="441960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68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68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68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68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68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Nothing in Rom. 4 about </a:t>
            </a:r>
          </a:p>
          <a:p>
            <a:pPr>
              <a:lnSpc>
                <a:spcPct val="110000"/>
              </a:lnSpc>
            </a:pPr>
            <a:r>
              <a:rPr lang="en-US" altLang="en-US" sz="2400">
                <a:latin typeface="Times New Roman" panose="02020603050405020304" pitchFamily="18" charset="0"/>
              </a:rPr>
              <a:t>	the righteousness of 	Christ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Righteousness imputed = 	own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Sin imputed = own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If Righteousness = R. of Christ – 	then sin = 	sin of Christ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AutoShape 2"/>
          <p:cNvSpPr>
            <a:spLocks noChangeArrowheads="1"/>
          </p:cNvSpPr>
          <p:nvPr/>
        </p:nvSpPr>
        <p:spPr bwMode="auto">
          <a:xfrm>
            <a:off x="1600200" y="381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False Plans For Forgiveness</a:t>
            </a:r>
          </a:p>
        </p:txBody>
      </p:sp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1752600" y="2057400"/>
            <a:ext cx="63246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Automatic </a:t>
            </a:r>
            <a:r>
              <a:rPr lang="en-US" altLang="en-US" b="1" dirty="0">
                <a:latin typeface="Arial Narrow" panose="020B0606020202030204" pitchFamily="34" charset="0"/>
              </a:rPr>
              <a:t>cleansing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Imputed </a:t>
            </a:r>
            <a:r>
              <a:rPr lang="en-US" altLang="en-US" b="1" dirty="0">
                <a:latin typeface="Arial Narrow" panose="020B0606020202030204" pitchFamily="34" charset="0"/>
              </a:rPr>
              <a:t>Righteousness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Time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1200" y="3873282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Time doesn’t change anything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2 Pet. 2:4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Jude  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If so, then all sinners under OT will surely be saved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AutoShape 2"/>
          <p:cNvSpPr>
            <a:spLocks noChangeArrowheads="1"/>
          </p:cNvSpPr>
          <p:nvPr/>
        </p:nvSpPr>
        <p:spPr bwMode="auto">
          <a:xfrm>
            <a:off x="1600200" y="381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False Plans For Forgiveness</a:t>
            </a:r>
          </a:p>
        </p:txBody>
      </p:sp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1752600" y="2057400"/>
            <a:ext cx="63246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Automatic </a:t>
            </a:r>
            <a:r>
              <a:rPr lang="en-US" altLang="en-US" b="1" dirty="0">
                <a:latin typeface="Arial Narrow" panose="020B0606020202030204" pitchFamily="34" charset="0"/>
              </a:rPr>
              <a:t>cleansing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Imputed </a:t>
            </a:r>
            <a:r>
              <a:rPr lang="en-US" altLang="en-US" b="1" dirty="0">
                <a:latin typeface="Arial Narrow" panose="020B0606020202030204" pitchFamily="34" charset="0"/>
              </a:rPr>
              <a:t>Righteousness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Time</a:t>
            </a:r>
            <a:endParaRPr lang="en-US" altLang="en-US" b="1" dirty="0">
              <a:latin typeface="Arial Narrow" panose="020B0606020202030204" pitchFamily="34" charset="0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dirty="0" smtClean="0">
                <a:latin typeface="Arial Narrow" panose="020B0606020202030204" pitchFamily="34" charset="0"/>
              </a:rPr>
              <a:t>Self – Purification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4548188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Somehow handle the sin myself (my way)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Balance the sin with good deeds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482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solidFill>
                  <a:schemeClr val="folHlink"/>
                </a:solidFill>
                <a:latin typeface="Maiandra GD" panose="020E0502030308020204" pitchFamily="34" charset="0"/>
              </a:rPr>
              <a:t>Justification</a:t>
            </a:r>
          </a:p>
        </p:txBody>
      </p:sp>
      <p:sp>
        <p:nvSpPr>
          <p:cNvPr id="151556" name="AutoShape 4"/>
          <p:cNvSpPr>
            <a:spLocks noChangeArrowheads="1"/>
          </p:cNvSpPr>
          <p:nvPr/>
        </p:nvSpPr>
        <p:spPr bwMode="auto">
          <a:xfrm>
            <a:off x="1600200" y="2286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Efforts To Justify Self</a:t>
            </a:r>
          </a:p>
        </p:txBody>
      </p:sp>
      <p:pic>
        <p:nvPicPr>
          <p:cNvPr id="151557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58" name="AutoShape 6"/>
          <p:cNvSpPr>
            <a:spLocks noChangeArrowheads="1"/>
          </p:cNvSpPr>
          <p:nvPr/>
        </p:nvSpPr>
        <p:spPr bwMode="auto">
          <a:xfrm>
            <a:off x="1600200" y="32766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False Plans For Forgiveness</a:t>
            </a:r>
          </a:p>
        </p:txBody>
      </p:sp>
      <p:sp>
        <p:nvSpPr>
          <p:cNvPr id="151559" name="AutoShape 7"/>
          <p:cNvSpPr>
            <a:spLocks noChangeArrowheads="1"/>
          </p:cNvSpPr>
          <p:nvPr/>
        </p:nvSpPr>
        <p:spPr bwMode="auto">
          <a:xfrm>
            <a:off x="1600200" y="43434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God’s Plan For Forgiveness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457200" y="457200"/>
            <a:ext cx="8229600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A. </a:t>
            </a:r>
            <a:r>
              <a:rPr lang="en-US" altLang="en-US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  <a:endParaRPr lang="en-US" alt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1. </a:t>
            </a:r>
            <a:r>
              <a:rPr lang="en-US" altLang="en-US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mind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a. Literally: to perceive afterwards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b. Gen. 6:6; </a:t>
            </a:r>
            <a:r>
              <a:rPr lang="en-US" alt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Exo</a:t>
            </a: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32:14 –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c. Matt. 21:29 – regret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- Context: Changed his mind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- NIV – “but later changed his mind and went”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d. Acts 8:22 – </a:t>
            </a:r>
            <a:r>
              <a:rPr lang="en-US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demanding </a:t>
            </a:r>
            <a:r>
              <a:rPr lang="en-US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change of mind</a:t>
            </a:r>
            <a:endParaRPr lang="en-US" altLang="en-US" sz="24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609600" y="381000"/>
            <a:ext cx="8229600" cy="399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  <a:endParaRPr lang="en-US" altLang="en-US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mind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Godly sorrow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a. 2 Cor. 7:10 – sorrow according to God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b. NKJV clarifies what the KJV confuses: a 						distinction in </a:t>
            </a:r>
            <a:r>
              <a:rPr lang="en-US" altLang="en-US" sz="24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sorrow, regret, &amp; repentance.</a:t>
            </a:r>
            <a:endParaRPr lang="en-US" alt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c. Sorrow toward God that produces a change of 				mind</a:t>
            </a:r>
            <a:endParaRPr lang="en-US" altLang="en-US" sz="2400" b="1" u="sng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229600" cy="448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  <a:endParaRPr lang="en-US" altLang="en-US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mind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Godly sorrow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life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a. Rev. 2:5 –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b. Matt. 3:8 –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c. Compare: Matt. 12:41 &amp; Jonah 3:10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d. Rom. 6 – not to continue in sin</a:t>
            </a:r>
            <a:endParaRPr lang="en-US" altLang="en-US" sz="2400" b="1" u="sng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2070100" y="152400"/>
            <a:ext cx="49403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Repentance</a:t>
            </a:r>
          </a:p>
        </p:txBody>
      </p:sp>
      <p:grpSp>
        <p:nvGrpSpPr>
          <p:cNvPr id="134147" name="Group 3"/>
          <p:cNvGrpSpPr>
            <a:grpSpLocks/>
          </p:cNvGrpSpPr>
          <p:nvPr/>
        </p:nvGrpSpPr>
        <p:grpSpPr bwMode="auto">
          <a:xfrm>
            <a:off x="0" y="1371600"/>
            <a:ext cx="3276600" cy="3048000"/>
            <a:chOff x="0" y="864"/>
            <a:chExt cx="2064" cy="1920"/>
          </a:xfrm>
        </p:grpSpPr>
        <p:sp>
          <p:nvSpPr>
            <p:cNvPr id="134148" name="AutoShape 4"/>
            <p:cNvSpPr>
              <a:spLocks noChangeArrowheads="1"/>
            </p:cNvSpPr>
            <p:nvPr/>
          </p:nvSpPr>
          <p:spPr bwMode="auto">
            <a:xfrm rot="13437573" flipH="1">
              <a:off x="624" y="1824"/>
              <a:ext cx="1440" cy="960"/>
            </a:xfrm>
            <a:custGeom>
              <a:avLst/>
              <a:gdLst>
                <a:gd name="G0" fmla="+- 0 0 0"/>
                <a:gd name="G1" fmla="+- -9533439 0 0"/>
                <a:gd name="G2" fmla="+- 0 0 -9533439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9533439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533439"/>
                <a:gd name="G36" fmla="sin G34 -9533439"/>
                <a:gd name="G37" fmla="+/ -9533439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005 w 21600"/>
                <a:gd name="T5" fmla="*/ 486 h 21600"/>
                <a:gd name="T6" fmla="*/ 4127 w 21600"/>
                <a:gd name="T7" fmla="*/ 6208 h 21600"/>
                <a:gd name="T8" fmla="*/ 12402 w 21600"/>
                <a:gd name="T9" fmla="*/ 5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9022" y="5400"/>
                    <a:pt x="7358" y="6274"/>
                    <a:pt x="6351" y="7738"/>
                  </a:cubicBezTo>
                  <a:lnTo>
                    <a:pt x="1902" y="4677"/>
                  </a:lnTo>
                  <a:cubicBezTo>
                    <a:pt x="3917" y="1749"/>
                    <a:pt x="724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49" name="AutoShape 5"/>
            <p:cNvSpPr>
              <a:spLocks noChangeArrowheads="1"/>
            </p:cNvSpPr>
            <p:nvPr/>
          </p:nvSpPr>
          <p:spPr bwMode="auto">
            <a:xfrm>
              <a:off x="0" y="864"/>
              <a:ext cx="1776" cy="1440"/>
            </a:xfrm>
            <a:prstGeom prst="star16">
              <a:avLst>
                <a:gd name="adj" fmla="val 4684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>
                  <a:solidFill>
                    <a:srgbClr val="FFFF99"/>
                  </a:solidFill>
                  <a:latin typeface="Arial Rounded MT Bold" panose="020F0704030504030204" pitchFamily="34" charset="0"/>
                </a:rPr>
                <a:t>Godly</a:t>
              </a:r>
            </a:p>
            <a:p>
              <a:pPr algn="ctr"/>
              <a:r>
                <a:rPr lang="en-US" altLang="en-US" sz="3200">
                  <a:solidFill>
                    <a:srgbClr val="FFFF99"/>
                  </a:solidFill>
                  <a:latin typeface="Arial Rounded MT Bold" panose="020F0704030504030204" pitchFamily="34" charset="0"/>
                </a:rPr>
                <a:t>Sorrow</a:t>
              </a:r>
            </a:p>
          </p:txBody>
        </p:sp>
        <p:sp>
          <p:nvSpPr>
            <p:cNvPr id="134150" name="Text Box 6"/>
            <p:cNvSpPr txBox="1">
              <a:spLocks noChangeArrowheads="1"/>
            </p:cNvSpPr>
            <p:nvPr/>
          </p:nvSpPr>
          <p:spPr bwMode="auto">
            <a:xfrm rot="1262250">
              <a:off x="882" y="2496"/>
              <a:ext cx="8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Produces</a:t>
              </a:r>
            </a:p>
          </p:txBody>
        </p:sp>
      </p:grpSp>
      <p:grpSp>
        <p:nvGrpSpPr>
          <p:cNvPr id="134151" name="Group 7"/>
          <p:cNvGrpSpPr>
            <a:grpSpLocks/>
          </p:cNvGrpSpPr>
          <p:nvPr/>
        </p:nvGrpSpPr>
        <p:grpSpPr bwMode="auto">
          <a:xfrm>
            <a:off x="5181600" y="1524000"/>
            <a:ext cx="3962400" cy="3124200"/>
            <a:chOff x="3264" y="960"/>
            <a:chExt cx="2496" cy="1968"/>
          </a:xfrm>
        </p:grpSpPr>
        <p:sp>
          <p:nvSpPr>
            <p:cNvPr id="134152" name="AutoShape 8"/>
            <p:cNvSpPr>
              <a:spLocks noChangeArrowheads="1"/>
            </p:cNvSpPr>
            <p:nvPr/>
          </p:nvSpPr>
          <p:spPr bwMode="auto">
            <a:xfrm rot="11773063" flipH="1">
              <a:off x="3264" y="1968"/>
              <a:ext cx="1440" cy="960"/>
            </a:xfrm>
            <a:custGeom>
              <a:avLst/>
              <a:gdLst>
                <a:gd name="G0" fmla="+- 0 0 0"/>
                <a:gd name="G1" fmla="+- -9533439 0 0"/>
                <a:gd name="G2" fmla="+- 0 0 -9533439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9533439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533439"/>
                <a:gd name="G36" fmla="sin G34 -9533439"/>
                <a:gd name="G37" fmla="+/ -9533439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005 w 21600"/>
                <a:gd name="T5" fmla="*/ 486 h 21600"/>
                <a:gd name="T6" fmla="*/ 4127 w 21600"/>
                <a:gd name="T7" fmla="*/ 6208 h 21600"/>
                <a:gd name="T8" fmla="*/ 12402 w 21600"/>
                <a:gd name="T9" fmla="*/ 5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9022" y="5400"/>
                    <a:pt x="7358" y="6274"/>
                    <a:pt x="6351" y="7738"/>
                  </a:cubicBezTo>
                  <a:lnTo>
                    <a:pt x="1902" y="4677"/>
                  </a:lnTo>
                  <a:cubicBezTo>
                    <a:pt x="3917" y="1749"/>
                    <a:pt x="724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3" name="AutoShape 9"/>
            <p:cNvSpPr>
              <a:spLocks noChangeArrowheads="1"/>
            </p:cNvSpPr>
            <p:nvPr/>
          </p:nvSpPr>
          <p:spPr bwMode="auto">
            <a:xfrm>
              <a:off x="3984" y="960"/>
              <a:ext cx="1776" cy="1440"/>
            </a:xfrm>
            <a:prstGeom prst="star16">
              <a:avLst>
                <a:gd name="adj" fmla="val 4684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>
                  <a:solidFill>
                    <a:schemeClr val="accent2"/>
                  </a:solidFill>
                  <a:latin typeface="Arial Rounded MT Bold" panose="020F0704030504030204" pitchFamily="34" charset="0"/>
                </a:rPr>
                <a:t>A Change</a:t>
              </a:r>
            </a:p>
            <a:p>
              <a:pPr algn="ctr"/>
              <a:r>
                <a:rPr lang="en-US" altLang="en-US" sz="3200">
                  <a:solidFill>
                    <a:schemeClr val="accent2"/>
                  </a:solidFill>
                  <a:latin typeface="Arial Rounded MT Bold" panose="020F0704030504030204" pitchFamily="34" charset="0"/>
                </a:rPr>
                <a:t>of Life</a:t>
              </a:r>
            </a:p>
          </p:txBody>
        </p:sp>
        <p:sp>
          <p:nvSpPr>
            <p:cNvPr id="134154" name="Text Box 10"/>
            <p:cNvSpPr txBox="1">
              <a:spLocks noChangeArrowheads="1"/>
            </p:cNvSpPr>
            <p:nvPr/>
          </p:nvSpPr>
          <p:spPr bwMode="auto">
            <a:xfrm rot="-600253">
              <a:off x="3762" y="2640"/>
              <a:ext cx="8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Produces</a:t>
              </a:r>
            </a:p>
          </p:txBody>
        </p:sp>
      </p:grpSp>
      <p:sp>
        <p:nvSpPr>
          <p:cNvPr id="134155" name="AutoShape 11"/>
          <p:cNvSpPr>
            <a:spLocks noChangeArrowheads="1"/>
          </p:cNvSpPr>
          <p:nvPr/>
        </p:nvSpPr>
        <p:spPr bwMode="auto">
          <a:xfrm>
            <a:off x="3276600" y="2286000"/>
            <a:ext cx="2819400" cy="2286000"/>
          </a:xfrm>
          <a:prstGeom prst="star16">
            <a:avLst>
              <a:gd name="adj" fmla="val 46847"/>
            </a:avLst>
          </a:prstGeom>
          <a:gradFill rotWithShape="1">
            <a:gsLst>
              <a:gs pos="0">
                <a:schemeClr val="tx2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anose="020F0704030504030204" pitchFamily="34" charset="0"/>
              </a:rPr>
              <a:t>A Change</a:t>
            </a:r>
          </a:p>
          <a:p>
            <a:pPr algn="ctr"/>
            <a:r>
              <a:rPr lang="en-US" alt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anose="020F0704030504030204" pitchFamily="34" charset="0"/>
              </a:rPr>
              <a:t>of Mind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609600" y="304800"/>
            <a:ext cx="8229600" cy="333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Confession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(1 John 1:9)</a:t>
            </a:r>
            <a:endParaRPr lang="en-US" altLang="en-US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 God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a. As often as we confess – that often he forgives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b. Implied all sin (public &amp; private) confessed to God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c. Must we specify every sin?</a:t>
            </a:r>
          </a:p>
        </p:txBody>
      </p:sp>
      <p:grpSp>
        <p:nvGrpSpPr>
          <p:cNvPr id="135172" name="Group 4"/>
          <p:cNvGrpSpPr>
            <a:grpSpLocks/>
          </p:cNvGrpSpPr>
          <p:nvPr/>
        </p:nvGrpSpPr>
        <p:grpSpPr bwMode="auto">
          <a:xfrm>
            <a:off x="685800" y="4191000"/>
            <a:ext cx="7543800" cy="1371600"/>
            <a:chOff x="432" y="3312"/>
            <a:chExt cx="4752" cy="864"/>
          </a:xfrm>
        </p:grpSpPr>
        <p:sp>
          <p:nvSpPr>
            <p:cNvPr id="135173" name="Rectangle 5"/>
            <p:cNvSpPr>
              <a:spLocks noChangeArrowheads="1"/>
            </p:cNvSpPr>
            <p:nvPr/>
          </p:nvSpPr>
          <p:spPr bwMode="auto">
            <a:xfrm>
              <a:off x="432" y="3312"/>
              <a:ext cx="1728" cy="8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Confess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Every Sin</a:t>
              </a:r>
            </a:p>
          </p:txBody>
        </p:sp>
        <p:sp>
          <p:nvSpPr>
            <p:cNvPr id="135174" name="Rectangle 6"/>
            <p:cNvSpPr>
              <a:spLocks noChangeArrowheads="1"/>
            </p:cNvSpPr>
            <p:nvPr/>
          </p:nvSpPr>
          <p:spPr bwMode="auto">
            <a:xfrm>
              <a:off x="3456" y="3312"/>
              <a:ext cx="1728" cy="8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Confess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Every </a:t>
              </a:r>
              <a:r>
                <a:rPr lang="en-US" altLang="en-US" sz="2400" b="1" u="sng">
                  <a:latin typeface="Arial" panose="020B0604020202020204" pitchFamily="34" charset="0"/>
                </a:rPr>
                <a:t>Instance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of Sin</a:t>
              </a:r>
            </a:p>
          </p:txBody>
        </p:sp>
        <p:sp>
          <p:nvSpPr>
            <p:cNvPr id="135175" name="AutoShape 7"/>
            <p:cNvSpPr>
              <a:spLocks noChangeArrowheads="1"/>
            </p:cNvSpPr>
            <p:nvPr/>
          </p:nvSpPr>
          <p:spPr bwMode="auto">
            <a:xfrm>
              <a:off x="2208" y="3504"/>
              <a:ext cx="1200" cy="480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000" b="1">
                  <a:latin typeface="Arial" panose="020B0604020202020204" pitchFamily="34" charset="0"/>
                </a:rPr>
                <a:t>A Difference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8229600" cy="477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Confession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(1 John 1:9)</a:t>
            </a: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	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 God 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we are to confess – Our sins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a. 1 John 1:9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b. Jas. 5:16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c. Not just: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- that we are sinners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- could do better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8229600" cy="410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Confession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(1 John 1:9)</a:t>
            </a:r>
            <a:endParaRPr lang="en-US" altLang="en-US" b="1" u="sng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Prayer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(Acts 8:22)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Asking God for forgiveness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</a:t>
            </a:r>
            <a:r>
              <a:rPr lang="en-US" altLang="en-US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Others pray with us &amp; for us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a. Acts 8:24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b. Jas. 5:16</a:t>
            </a:r>
            <a:endParaRPr lang="en-US" altLang="en-US" sz="2400" b="1" u="sng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j02338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00200"/>
            <a:ext cx="4735513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1495425" y="95250"/>
            <a:ext cx="6180138" cy="1571625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5400">
                <a:solidFill>
                  <a:schemeClr val="bg1"/>
                </a:solidFill>
                <a:latin typeface="Comic Sans MS" panose="030F0702030302020204" pitchFamily="66" charset="0"/>
              </a:rPr>
              <a:t>What About Public</a:t>
            </a:r>
          </a:p>
          <a:p>
            <a:pPr algn="ctr">
              <a:lnSpc>
                <a:spcPct val="90000"/>
              </a:lnSpc>
            </a:pPr>
            <a:r>
              <a:rPr lang="en-US" altLang="en-US" sz="5400">
                <a:solidFill>
                  <a:schemeClr val="bg1"/>
                </a:solidFill>
                <a:latin typeface="Comic Sans MS" panose="030F0702030302020204" pitchFamily="66" charset="0"/>
              </a:rPr>
              <a:t>Correction?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AutoShape 2"/>
          <p:cNvSpPr>
            <a:spLocks noChangeArrowheads="1"/>
          </p:cNvSpPr>
          <p:nvPr/>
        </p:nvSpPr>
        <p:spPr bwMode="auto">
          <a:xfrm>
            <a:off x="381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Public Correction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609600" y="1447800"/>
            <a:ext cx="7248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There is a time – confess before others</a:t>
            </a:r>
          </a:p>
        </p:txBody>
      </p:sp>
      <p:grpSp>
        <p:nvGrpSpPr>
          <p:cNvPr id="139268" name="Group 4"/>
          <p:cNvGrpSpPr>
            <a:grpSpLocks/>
          </p:cNvGrpSpPr>
          <p:nvPr/>
        </p:nvGrpSpPr>
        <p:grpSpPr bwMode="auto">
          <a:xfrm>
            <a:off x="838200" y="2590800"/>
            <a:ext cx="7467600" cy="2660650"/>
            <a:chOff x="528" y="1632"/>
            <a:chExt cx="4704" cy="1676"/>
          </a:xfrm>
        </p:grpSpPr>
        <p:sp>
          <p:nvSpPr>
            <p:cNvPr id="139269" name="Text Box 5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200">
                  <a:latin typeface="Times New Roman" panose="02020603050405020304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139270" name="Oval 6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Jas. 5:16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0" name="Group 2"/>
          <p:cNvGrpSpPr>
            <a:grpSpLocks/>
          </p:cNvGrpSpPr>
          <p:nvPr/>
        </p:nvGrpSpPr>
        <p:grpSpPr bwMode="auto">
          <a:xfrm>
            <a:off x="838200" y="0"/>
            <a:ext cx="7467600" cy="2660650"/>
            <a:chOff x="528" y="1632"/>
            <a:chExt cx="4704" cy="1676"/>
          </a:xfrm>
        </p:grpSpPr>
        <p:sp>
          <p:nvSpPr>
            <p:cNvPr id="140291" name="Text Box 3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200">
                  <a:latin typeface="Times New Roman" panose="02020603050405020304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140292" name="Oval 4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Jas. 5:16</a:t>
              </a:r>
            </a:p>
          </p:txBody>
        </p:sp>
      </p:grp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457200" y="3430588"/>
            <a:ext cx="83820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Only passage on the subject of “public </a:t>
            </a:r>
            <a:r>
              <a:rPr lang="en-US" alt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confession”</a:t>
            </a:r>
            <a:endParaRPr lang="en-US" altLang="en-US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What ever conclusions we draw must be in 	harmony 	with this verse.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Demand no more or less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0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0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14" name="Group 2"/>
          <p:cNvGrpSpPr>
            <a:grpSpLocks/>
          </p:cNvGrpSpPr>
          <p:nvPr/>
        </p:nvGrpSpPr>
        <p:grpSpPr bwMode="auto">
          <a:xfrm>
            <a:off x="838200" y="0"/>
            <a:ext cx="7467600" cy="2660650"/>
            <a:chOff x="528" y="1632"/>
            <a:chExt cx="4704" cy="1676"/>
          </a:xfrm>
        </p:grpSpPr>
        <p:sp>
          <p:nvSpPr>
            <p:cNvPr id="141315" name="Text Box 3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200">
                  <a:latin typeface="Times New Roman" panose="02020603050405020304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141316" name="Oval 4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Jas. 5:16</a:t>
              </a:r>
            </a:p>
          </p:txBody>
        </p:sp>
      </p:grp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228600" y="2895600"/>
            <a:ext cx="49847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1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Only have three choices:</a:t>
            </a:r>
          </a:p>
        </p:txBody>
      </p:sp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1143000" y="3962400"/>
            <a:ext cx="67056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Publicly confess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</a:t>
            </a: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Publicly confess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</a:t>
            </a: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Publicly confess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some</a:t>
            </a: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8" name="Group 2"/>
          <p:cNvGrpSpPr>
            <a:grpSpLocks/>
          </p:cNvGrpSpPr>
          <p:nvPr/>
        </p:nvGrpSpPr>
        <p:grpSpPr bwMode="auto">
          <a:xfrm>
            <a:off x="838200" y="0"/>
            <a:ext cx="7467600" cy="2660650"/>
            <a:chOff x="528" y="1632"/>
            <a:chExt cx="4704" cy="1676"/>
          </a:xfrm>
        </p:grpSpPr>
        <p:sp>
          <p:nvSpPr>
            <p:cNvPr id="142339" name="Text Box 3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200">
                  <a:latin typeface="Times New Roman" panose="02020603050405020304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142340" name="Oval 4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Jas. 5:16</a:t>
              </a:r>
            </a:p>
          </p:txBody>
        </p:sp>
      </p:grp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533400" y="2971800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i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Implied that confession be as public as the sin</a:t>
            </a:r>
          </a:p>
        </p:txBody>
      </p:sp>
      <p:sp>
        <p:nvSpPr>
          <p:cNvPr id="142342" name="Oval 6"/>
          <p:cNvSpPr>
            <a:spLocks noChangeArrowheads="1"/>
          </p:cNvSpPr>
          <p:nvPr/>
        </p:nvSpPr>
        <p:spPr bwMode="auto">
          <a:xfrm>
            <a:off x="228600" y="35814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>
                <a:latin typeface="Arial" panose="020B0604020202020204" pitchFamily="34" charset="0"/>
              </a:rPr>
              <a:t>Private Sin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(You Alone)</a:t>
            </a:r>
          </a:p>
        </p:txBody>
      </p:sp>
      <p:sp>
        <p:nvSpPr>
          <p:cNvPr id="142343" name="Oval 7"/>
          <p:cNvSpPr>
            <a:spLocks noChangeArrowheads="1"/>
          </p:cNvSpPr>
          <p:nvPr/>
        </p:nvSpPr>
        <p:spPr bwMode="auto">
          <a:xfrm>
            <a:off x="2286000" y="48006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>
                <a:latin typeface="Arial" panose="020B0604020202020204" pitchFamily="34" charset="0"/>
              </a:rPr>
              <a:t>Sin Between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Two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(You &amp; One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Other)</a:t>
            </a:r>
          </a:p>
        </p:txBody>
      </p:sp>
      <p:sp>
        <p:nvSpPr>
          <p:cNvPr id="142344" name="Oval 8"/>
          <p:cNvSpPr>
            <a:spLocks noChangeArrowheads="1"/>
          </p:cNvSpPr>
          <p:nvPr/>
        </p:nvSpPr>
        <p:spPr bwMode="auto">
          <a:xfrm>
            <a:off x="4495800" y="36576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>
                <a:latin typeface="Arial" panose="020B0604020202020204" pitchFamily="34" charset="0"/>
              </a:rPr>
              <a:t>Sin Before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Five People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(You &amp; Five)</a:t>
            </a:r>
          </a:p>
        </p:txBody>
      </p:sp>
      <p:sp>
        <p:nvSpPr>
          <p:cNvPr id="142345" name="Oval 9"/>
          <p:cNvSpPr>
            <a:spLocks noChangeArrowheads="1"/>
          </p:cNvSpPr>
          <p:nvPr/>
        </p:nvSpPr>
        <p:spPr bwMode="auto">
          <a:xfrm>
            <a:off x="6629400" y="47244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>
                <a:latin typeface="Arial" panose="020B0604020202020204" pitchFamily="34" charset="0"/>
              </a:rPr>
              <a:t>Public Sin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(Before many)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2" grpId="0" animBg="1"/>
      <p:bldP spid="142343" grpId="0" animBg="1"/>
      <p:bldP spid="142344" grpId="0" animBg="1"/>
      <p:bldP spid="14234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AutoShape 2"/>
          <p:cNvSpPr>
            <a:spLocks noChangeArrowheads="1"/>
          </p:cNvSpPr>
          <p:nvPr/>
        </p:nvSpPr>
        <p:spPr bwMode="auto">
          <a:xfrm>
            <a:off x="381000" y="228600"/>
            <a:ext cx="8305800" cy="838200"/>
          </a:xfrm>
          <a:prstGeom prst="bevel">
            <a:avLst>
              <a:gd name="adj" fmla="val 5301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>
                    <a:alpha val="8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Class &amp; Teacher Illustration</a:t>
            </a:r>
          </a:p>
        </p:txBody>
      </p:sp>
      <p:grpSp>
        <p:nvGrpSpPr>
          <p:cNvPr id="143363" name="Group 3"/>
          <p:cNvGrpSpPr>
            <a:grpSpLocks/>
          </p:cNvGrpSpPr>
          <p:nvPr/>
        </p:nvGrpSpPr>
        <p:grpSpPr bwMode="auto">
          <a:xfrm>
            <a:off x="228600" y="1524000"/>
            <a:ext cx="1981200" cy="4953000"/>
            <a:chOff x="240" y="960"/>
            <a:chExt cx="1248" cy="3120"/>
          </a:xfrm>
        </p:grpSpPr>
        <p:sp>
          <p:nvSpPr>
            <p:cNvPr id="143364" name="Rectangle 4"/>
            <p:cNvSpPr>
              <a:spLocks noChangeArrowheads="1"/>
            </p:cNvSpPr>
            <p:nvPr/>
          </p:nvSpPr>
          <p:spPr bwMode="auto">
            <a:xfrm>
              <a:off x="240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Student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Makes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A Mistake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Working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Alone</a:t>
              </a: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</p:txBody>
        </p:sp>
        <p:pic>
          <p:nvPicPr>
            <p:cNvPr id="143365" name="Picture 5" descr="j029213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2688"/>
              <a:ext cx="903" cy="1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3366" name="Group 6"/>
          <p:cNvGrpSpPr>
            <a:grpSpLocks/>
          </p:cNvGrpSpPr>
          <p:nvPr/>
        </p:nvGrpSpPr>
        <p:grpSpPr bwMode="auto">
          <a:xfrm>
            <a:off x="2489200" y="1524000"/>
            <a:ext cx="1981200" cy="4953000"/>
            <a:chOff x="1680" y="960"/>
            <a:chExt cx="1248" cy="3120"/>
          </a:xfrm>
        </p:grpSpPr>
        <p:sp>
          <p:nvSpPr>
            <p:cNvPr id="143367" name="Rectangle 7"/>
            <p:cNvSpPr>
              <a:spLocks noChangeArrowheads="1"/>
            </p:cNvSpPr>
            <p:nvPr/>
          </p:nvSpPr>
          <p:spPr bwMode="auto">
            <a:xfrm>
              <a:off x="1680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Student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Makes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A Mistake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Before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Teacher</a:t>
              </a: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</p:txBody>
        </p:sp>
        <p:pic>
          <p:nvPicPr>
            <p:cNvPr id="143368" name="Picture 8" descr="j029212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2784"/>
              <a:ext cx="1104" cy="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3369" name="Group 9"/>
          <p:cNvGrpSpPr>
            <a:grpSpLocks/>
          </p:cNvGrpSpPr>
          <p:nvPr/>
        </p:nvGrpSpPr>
        <p:grpSpPr bwMode="auto">
          <a:xfrm>
            <a:off x="4749800" y="1524000"/>
            <a:ext cx="1981200" cy="4953000"/>
            <a:chOff x="3072" y="960"/>
            <a:chExt cx="1248" cy="3120"/>
          </a:xfrm>
        </p:grpSpPr>
        <p:sp>
          <p:nvSpPr>
            <p:cNvPr id="143370" name="Rectangle 10"/>
            <p:cNvSpPr>
              <a:spLocks noChangeArrowheads="1"/>
            </p:cNvSpPr>
            <p:nvPr/>
          </p:nvSpPr>
          <p:spPr bwMode="auto">
            <a:xfrm>
              <a:off x="3072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Student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Makes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A Mistake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Working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In A Group</a:t>
              </a: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</p:txBody>
        </p:sp>
        <p:pic>
          <p:nvPicPr>
            <p:cNvPr id="143371" name="Picture 11" descr="j028560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3024"/>
              <a:ext cx="1004" cy="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3372" name="Group 12"/>
          <p:cNvGrpSpPr>
            <a:grpSpLocks/>
          </p:cNvGrpSpPr>
          <p:nvPr/>
        </p:nvGrpSpPr>
        <p:grpSpPr bwMode="auto">
          <a:xfrm>
            <a:off x="7010400" y="1524000"/>
            <a:ext cx="1981200" cy="4953000"/>
            <a:chOff x="4512" y="960"/>
            <a:chExt cx="1248" cy="3120"/>
          </a:xfrm>
        </p:grpSpPr>
        <p:sp>
          <p:nvSpPr>
            <p:cNvPr id="143373" name="Rectangle 13"/>
            <p:cNvSpPr>
              <a:spLocks noChangeArrowheads="1"/>
            </p:cNvSpPr>
            <p:nvPr/>
          </p:nvSpPr>
          <p:spPr bwMode="auto">
            <a:xfrm>
              <a:off x="4512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Student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Makes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A Mistake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Before</a:t>
              </a:r>
            </a:p>
            <a:p>
              <a:pPr algn="ctr"/>
              <a:r>
                <a:rPr lang="en-US" altLang="en-US" sz="2400" b="1">
                  <a:latin typeface="Arial" panose="020B0604020202020204" pitchFamily="34" charset="0"/>
                </a:rPr>
                <a:t>The Class</a:t>
              </a: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  <a:p>
              <a:pPr algn="ctr"/>
              <a:endParaRPr lang="en-US" altLang="en-US" sz="2400" b="1">
                <a:latin typeface="Arial" panose="020B0604020202020204" pitchFamily="34" charset="0"/>
              </a:endParaRPr>
            </a:p>
          </p:txBody>
        </p:sp>
        <p:pic>
          <p:nvPicPr>
            <p:cNvPr id="143374" name="Picture 14" descr="j03436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4" y="2736"/>
              <a:ext cx="1100" cy="1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AutoShape 2"/>
          <p:cNvSpPr>
            <a:spLocks noChangeArrowheads="1"/>
          </p:cNvSpPr>
          <p:nvPr/>
        </p:nvSpPr>
        <p:spPr bwMode="auto">
          <a:xfrm>
            <a:off x="381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Public Correction</a:t>
            </a: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609600" y="1447800"/>
            <a:ext cx="72485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There is a time – confess before others</a:t>
            </a:r>
          </a:p>
          <a:p>
            <a:endParaRPr lang="en-US" altLang="en-US" b="1" u="sng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B.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What is to be confessed? </a:t>
            </a:r>
            <a:endParaRPr lang="en-US" alt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144388" name="Group 4"/>
          <p:cNvGrpSpPr>
            <a:grpSpLocks/>
          </p:cNvGrpSpPr>
          <p:nvPr/>
        </p:nvGrpSpPr>
        <p:grpSpPr bwMode="auto">
          <a:xfrm>
            <a:off x="990600" y="3352800"/>
            <a:ext cx="7467600" cy="2660650"/>
            <a:chOff x="528" y="1632"/>
            <a:chExt cx="4704" cy="1676"/>
          </a:xfrm>
        </p:grpSpPr>
        <p:sp>
          <p:nvSpPr>
            <p:cNvPr id="144389" name="Text Box 5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200">
                  <a:latin typeface="Times New Roman" panose="02020603050405020304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144390" name="Oval 6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Jas. 5:16</a:t>
              </a:r>
            </a:p>
          </p:txBody>
        </p:sp>
      </p:grpSp>
      <p:sp>
        <p:nvSpPr>
          <p:cNvPr id="144391" name="Line 7"/>
          <p:cNvSpPr>
            <a:spLocks noChangeShapeType="1"/>
          </p:cNvSpPr>
          <p:nvPr/>
        </p:nvSpPr>
        <p:spPr bwMode="auto">
          <a:xfrm>
            <a:off x="2667000" y="4495800"/>
            <a:ext cx="2514600" cy="0"/>
          </a:xfrm>
          <a:prstGeom prst="line">
            <a:avLst/>
          </a:prstGeom>
          <a:noFill/>
          <a:ln w="76200">
            <a:solidFill>
              <a:srgbClr val="6666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AutoShape 2"/>
          <p:cNvSpPr>
            <a:spLocks noChangeArrowheads="1"/>
          </p:cNvSpPr>
          <p:nvPr/>
        </p:nvSpPr>
        <p:spPr bwMode="auto">
          <a:xfrm>
            <a:off x="381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Public Correction</a:t>
            </a:r>
          </a:p>
        </p:txBody>
      </p:sp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609600" y="1447800"/>
            <a:ext cx="7248525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There is a time – confess before others</a:t>
            </a:r>
          </a:p>
          <a:p>
            <a:endParaRPr lang="en-US" altLang="en-US" b="1" u="sng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B.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What is to be confessed? </a:t>
            </a:r>
          </a:p>
          <a:p>
            <a:endParaRPr lang="en-US" altLang="en-US" b="1" u="sng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What is not in the text</a:t>
            </a:r>
            <a:endParaRPr lang="en-US" alt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34" name="Group 2"/>
          <p:cNvGrpSpPr>
            <a:grpSpLocks/>
          </p:cNvGrpSpPr>
          <p:nvPr/>
        </p:nvGrpSpPr>
        <p:grpSpPr bwMode="auto">
          <a:xfrm>
            <a:off x="838200" y="0"/>
            <a:ext cx="7467600" cy="2660650"/>
            <a:chOff x="528" y="1632"/>
            <a:chExt cx="4704" cy="1676"/>
          </a:xfrm>
        </p:grpSpPr>
        <p:sp>
          <p:nvSpPr>
            <p:cNvPr id="146435" name="Text Box 3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200">
                  <a:latin typeface="Times New Roman" panose="02020603050405020304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146436" name="Oval 4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Jas. 5:16</a:t>
              </a:r>
            </a:p>
          </p:txBody>
        </p:sp>
      </p:grp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609600" y="3048000"/>
            <a:ext cx="78486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“Going forward” –vs- another way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Public confession of every sin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Public confession of private sin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That it all has to be in an assembly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6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6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6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AutoShape 2"/>
          <p:cNvSpPr>
            <a:spLocks noChangeArrowheads="1"/>
          </p:cNvSpPr>
          <p:nvPr/>
        </p:nvSpPr>
        <p:spPr bwMode="auto">
          <a:xfrm>
            <a:off x="381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Applying Correction</a:t>
            </a:r>
          </a:p>
        </p:txBody>
      </p:sp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838200" y="1600200"/>
            <a:ext cx="723900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A. </a:t>
            </a:r>
            <a:r>
              <a:rPr lang="en-US" altLang="en-US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Situation:</a:t>
            </a: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Feel weak, had bad thoughts, 	not praying as should.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B. </a:t>
            </a:r>
            <a:r>
              <a:rPr lang="en-US" altLang="en-US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</a:t>
            </a: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Sin before wife / or before 	children / done a brother wrong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C. </a:t>
            </a:r>
            <a:r>
              <a:rPr lang="en-US" altLang="en-US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Situation:</a:t>
            </a: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 publicly – drinking, curse 	before customers, forsaking assembly….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D. </a:t>
            </a:r>
            <a:r>
              <a:rPr lang="en-US" altLang="en-US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Situation:</a:t>
            </a:r>
            <a:r>
              <a:rPr lang="en-US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“Wholesale apostasy” – just 	quit for weeks, years – ready to correct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solidFill>
                  <a:schemeClr val="folHlink"/>
                </a:solidFill>
                <a:latin typeface="Maiandra GD" panose="020E0502030308020204" pitchFamily="34" charset="0"/>
              </a:rPr>
              <a:t>Justification</a:t>
            </a:r>
          </a:p>
        </p:txBody>
      </p:sp>
      <p:sp>
        <p:nvSpPr>
          <p:cNvPr id="151556" name="AutoShape 4"/>
          <p:cNvSpPr>
            <a:spLocks noChangeArrowheads="1"/>
          </p:cNvSpPr>
          <p:nvPr/>
        </p:nvSpPr>
        <p:spPr bwMode="auto">
          <a:xfrm>
            <a:off x="1600200" y="22860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Efforts To Justify Self</a:t>
            </a:r>
          </a:p>
        </p:txBody>
      </p:sp>
      <p:pic>
        <p:nvPicPr>
          <p:cNvPr id="151557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58" name="AutoShape 6"/>
          <p:cNvSpPr>
            <a:spLocks noChangeArrowheads="1"/>
          </p:cNvSpPr>
          <p:nvPr/>
        </p:nvSpPr>
        <p:spPr bwMode="auto">
          <a:xfrm>
            <a:off x="1600200" y="32766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False Plans For Forgiveness</a:t>
            </a:r>
          </a:p>
        </p:txBody>
      </p:sp>
      <p:sp>
        <p:nvSpPr>
          <p:cNvPr id="151559" name="AutoShape 7"/>
          <p:cNvSpPr>
            <a:spLocks noChangeArrowheads="1"/>
          </p:cNvSpPr>
          <p:nvPr/>
        </p:nvSpPr>
        <p:spPr bwMode="auto">
          <a:xfrm>
            <a:off x="1600200" y="4343400"/>
            <a:ext cx="7162800" cy="6858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God’s Plan For Forgiveness</a:t>
            </a:r>
          </a:p>
        </p:txBody>
      </p:sp>
    </p:spTree>
    <p:extLst>
      <p:ext uri="{BB962C8B-B14F-4D97-AF65-F5344CB8AC3E}">
        <p14:creationId xmlns:p14="http://schemas.microsoft.com/office/powerpoint/2010/main" val="2320023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2286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latin typeface="Maiandra GD" panose="020E0502030308020204" pitchFamily="34" charset="0"/>
              </a:rPr>
              <a:t>Mutual Confession?</a:t>
            </a:r>
            <a:endParaRPr lang="en-US" sz="3600" b="1" u="sng" dirty="0">
              <a:latin typeface="Maiandra GD" panose="020E0502030308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1676400"/>
            <a:ext cx="7010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Practice of: encourage others to tell what they have done – their struggles – weaknesses,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Practiced by Boston – Crossroads movement  (Prayer Partners)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House church movement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76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2286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latin typeface="Maiandra GD" panose="020E0502030308020204" pitchFamily="34" charset="0"/>
              </a:rPr>
              <a:t>Mutual Confession?</a:t>
            </a:r>
            <a:endParaRPr lang="en-US" sz="3600" b="1" u="sng" dirty="0">
              <a:latin typeface="Maiandra GD" panose="020E0502030308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1676400"/>
            <a:ext cx="7010400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Driven by desire to see all have weakness – so feel comfortable around others – can talk to them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50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Case of: “I’m broken – show me you are too”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Some have used it for control (Crossroads)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976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2286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latin typeface="Maiandra GD" panose="020E0502030308020204" pitchFamily="34" charset="0"/>
              </a:rPr>
              <a:t>Mutual Confession?</a:t>
            </a:r>
            <a:endParaRPr lang="en-US" sz="3600" b="1" u="sng" dirty="0">
              <a:latin typeface="Maiandra GD" panose="020E0502030308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1143000"/>
            <a:ext cx="7010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 Narrow" panose="020B0606020202030204" pitchFamily="34" charset="0"/>
              </a:rPr>
              <a:t>No command, example or inference of such a practice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 Narrow" panose="020B0606020202030204" pitchFamily="34" charset="0"/>
              </a:rPr>
              <a:t>Difference in voluntary &amp; pressured (forced)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 Narrow" panose="020B0606020202030204" pitchFamily="34" charset="0"/>
              </a:rPr>
              <a:t>Mean that </a:t>
            </a:r>
            <a:r>
              <a:rPr lang="en-US" u="sng" dirty="0" smtClean="0">
                <a:latin typeface="Arial Narrow" panose="020B0606020202030204" pitchFamily="34" charset="0"/>
              </a:rPr>
              <a:t>all</a:t>
            </a:r>
            <a:r>
              <a:rPr lang="en-US" dirty="0" smtClean="0">
                <a:latin typeface="Arial Narrow" panose="020B0606020202030204" pitchFamily="34" charset="0"/>
              </a:rPr>
              <a:t> need to confess </a:t>
            </a:r>
            <a:r>
              <a:rPr lang="en-US" u="sng" dirty="0" smtClean="0">
                <a:latin typeface="Arial Narrow" panose="020B0606020202030204" pitchFamily="34" charset="0"/>
              </a:rPr>
              <a:t>all</a:t>
            </a:r>
            <a:r>
              <a:rPr lang="en-US" dirty="0" smtClean="0">
                <a:latin typeface="Arial Narrow" panose="020B0606020202030204" pitchFamily="34" charset="0"/>
              </a:rPr>
              <a:t> sins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 Narrow" panose="020B0606020202030204" pitchFamily="34" charset="0"/>
              </a:rPr>
              <a:t>If this is good – better before all congregation so all could pray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 Narrow" panose="020B0606020202030204" pitchFamily="34" charset="0"/>
              </a:rPr>
              <a:t>David confessed (Psa. 51) &amp; Simon confessed (Acts 8) no evidence encouraged others to do same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 Narrow" panose="020B0606020202030204" pitchFamily="34" charset="0"/>
              </a:rPr>
              <a:t>Jas. 5:16 does not invite us to go looking for sin – but a case of sin has found 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 Narrow" panose="020B0606020202030204" pitchFamily="34" charset="0"/>
              </a:rPr>
              <a:t>Confession is not revealing, but an acknowledgement.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058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theme/theme1.xml><?xml version="1.0" encoding="utf-8"?>
<a:theme xmlns:a="http://schemas.openxmlformats.org/drawingml/2006/main" name="Reporting Progress or Status">
  <a:themeElements>
    <a:clrScheme name="Reporting Progress or Status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Reporting Progress or Statu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Reporting Progress or Statu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eporting Progress or Status">
  <a:themeElements>
    <a:clrScheme name="Reporting Progress or Status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Reporting Progress or Statu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Reporting Progress or Statu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Reporting Progress or Status</Template>
  <TotalTime>357</TotalTime>
  <Words>1032</Words>
  <Application>Microsoft Office PowerPoint</Application>
  <PresentationFormat>On-screen Show (4:3)</PresentationFormat>
  <Paragraphs>263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Times New Roman</vt:lpstr>
      <vt:lpstr>Arial Rounded MT Bold</vt:lpstr>
      <vt:lpstr>MaritaTextMediumHMK</vt:lpstr>
      <vt:lpstr>Comic Sans MS</vt:lpstr>
      <vt:lpstr>Maiandra GD</vt:lpstr>
      <vt:lpstr>Wingdings</vt:lpstr>
      <vt:lpstr>Arial Narrow</vt:lpstr>
      <vt:lpstr>Arial</vt:lpstr>
      <vt:lpstr>Reporting Progress or Status</vt:lpstr>
      <vt:lpstr>Default Design</vt:lpstr>
      <vt:lpstr>1_Reporting Progress or Status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Christian’s Day – To – Day Sin</dc:title>
  <dc:creator>Donnie V. Rader</dc:creator>
  <cp:lastModifiedBy>Donnie V. Rader</cp:lastModifiedBy>
  <cp:revision>32</cp:revision>
  <dcterms:created xsi:type="dcterms:W3CDTF">2007-02-03T16:31:08Z</dcterms:created>
  <dcterms:modified xsi:type="dcterms:W3CDTF">2014-10-30T14:27:35Z</dcterms:modified>
</cp:coreProperties>
</file>