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7" r:id="rId1"/>
  </p:sldMasterIdLst>
  <p:sldIdLst>
    <p:sldId id="274" r:id="rId2"/>
    <p:sldId id="299" r:id="rId3"/>
    <p:sldId id="256" r:id="rId4"/>
    <p:sldId id="282" r:id="rId5"/>
    <p:sldId id="261" r:id="rId6"/>
    <p:sldId id="289" r:id="rId7"/>
    <p:sldId id="295" r:id="rId8"/>
    <p:sldId id="296" r:id="rId9"/>
    <p:sldId id="297" r:id="rId10"/>
    <p:sldId id="283" r:id="rId11"/>
    <p:sldId id="290" r:id="rId12"/>
    <p:sldId id="284" r:id="rId13"/>
    <p:sldId id="291" r:id="rId14"/>
    <p:sldId id="285" r:id="rId15"/>
    <p:sldId id="292" r:id="rId16"/>
    <p:sldId id="286" r:id="rId17"/>
    <p:sldId id="293" r:id="rId18"/>
    <p:sldId id="298" r:id="rId19"/>
    <p:sldId id="287" r:id="rId20"/>
    <p:sldId id="294" r:id="rId21"/>
    <p:sldId id="288" r:id="rId22"/>
  </p:sldIdLst>
  <p:sldSz cx="9144000" cy="6858000" type="screen4x3"/>
  <p:notesSz cx="6858000" cy="9144000"/>
  <p:embeddedFontLst>
    <p:embeddedFont>
      <p:font typeface="Maiandra GD" panose="020E0502030308020204" pitchFamily="34" charset="0"/>
      <p:regular r:id="rId2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2738438" y="1381125"/>
            <a:ext cx="6253162" cy="23336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1613" y="4124325"/>
            <a:ext cx="6249987" cy="1285875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dt" sz="quarter" idx="2"/>
          </p:nvPr>
        </p:nvSpPr>
        <p:spPr>
          <a:xfrm>
            <a:off x="2743200" y="5410200"/>
            <a:ext cx="6248400" cy="457200"/>
          </a:xfrm>
        </p:spPr>
        <p:txBody>
          <a:bodyPr wrap="none"/>
          <a:lstStyle>
            <a:lvl1pPr>
              <a:defRPr sz="3200" b="1">
                <a:latin typeface="+mn-lt"/>
              </a:defRPr>
            </a:lvl1pPr>
          </a:lstStyle>
          <a:p>
            <a:endParaRPr lang="en-US" altLang="en-US"/>
          </a:p>
        </p:txBody>
      </p:sp>
      <p:grpSp>
        <p:nvGrpSpPr>
          <p:cNvPr id="39941" name="Group 5"/>
          <p:cNvGrpSpPr>
            <a:grpSpLocks/>
          </p:cNvGrpSpPr>
          <p:nvPr/>
        </p:nvGrpSpPr>
        <p:grpSpPr bwMode="auto">
          <a:xfrm>
            <a:off x="0" y="0"/>
            <a:ext cx="1557338" cy="6878638"/>
            <a:chOff x="0" y="-6"/>
            <a:chExt cx="981" cy="4333"/>
          </a:xfrm>
        </p:grpSpPr>
        <p:sp>
          <p:nvSpPr>
            <p:cNvPr id="39942" name="Rectangle 6"/>
            <p:cNvSpPr>
              <a:spLocks noChangeArrowheads="1"/>
            </p:cNvSpPr>
            <p:nvPr/>
          </p:nvSpPr>
          <p:spPr bwMode="auto">
            <a:xfrm>
              <a:off x="453" y="2151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3" name="Rectangle 7"/>
            <p:cNvSpPr>
              <a:spLocks noChangeArrowheads="1"/>
            </p:cNvSpPr>
            <p:nvPr/>
          </p:nvSpPr>
          <p:spPr bwMode="auto">
            <a:xfrm>
              <a:off x="0" y="2151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9944" name="Rectangle 8"/>
            <p:cNvSpPr>
              <a:spLocks noChangeArrowheads="1"/>
            </p:cNvSpPr>
            <p:nvPr/>
          </p:nvSpPr>
          <p:spPr bwMode="auto">
            <a:xfrm>
              <a:off x="222" y="2151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5" name="Rectangle 9"/>
            <p:cNvSpPr>
              <a:spLocks noChangeArrowheads="1"/>
            </p:cNvSpPr>
            <p:nvPr/>
          </p:nvSpPr>
          <p:spPr bwMode="auto">
            <a:xfrm>
              <a:off x="567" y="2160"/>
              <a:ext cx="204" cy="2161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9946" name="Freeform 10"/>
            <p:cNvSpPr>
              <a:spLocks/>
            </p:cNvSpPr>
            <p:nvPr/>
          </p:nvSpPr>
          <p:spPr bwMode="auto">
            <a:xfrm>
              <a:off x="222" y="2636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7" name="Freeform 11"/>
            <p:cNvSpPr>
              <a:spLocks/>
            </p:cNvSpPr>
            <p:nvPr/>
          </p:nvSpPr>
          <p:spPr bwMode="auto">
            <a:xfrm>
              <a:off x="222" y="2908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8" name="Freeform 12"/>
            <p:cNvSpPr>
              <a:spLocks/>
            </p:cNvSpPr>
            <p:nvPr/>
          </p:nvSpPr>
          <p:spPr bwMode="auto">
            <a:xfrm>
              <a:off x="222" y="3165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9" name="Freeform 13"/>
            <p:cNvSpPr>
              <a:spLocks/>
            </p:cNvSpPr>
            <p:nvPr/>
          </p:nvSpPr>
          <p:spPr bwMode="auto">
            <a:xfrm>
              <a:off x="222" y="3420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0" name="Freeform 14"/>
            <p:cNvSpPr>
              <a:spLocks/>
            </p:cNvSpPr>
            <p:nvPr/>
          </p:nvSpPr>
          <p:spPr bwMode="auto">
            <a:xfrm>
              <a:off x="222" y="367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1" name="Freeform 15"/>
            <p:cNvSpPr>
              <a:spLocks/>
            </p:cNvSpPr>
            <p:nvPr/>
          </p:nvSpPr>
          <p:spPr bwMode="auto">
            <a:xfrm>
              <a:off x="301" y="3932"/>
              <a:ext cx="265" cy="392"/>
            </a:xfrm>
            <a:custGeom>
              <a:avLst/>
              <a:gdLst>
                <a:gd name="T0" fmla="*/ 264 w 265"/>
                <a:gd name="T1" fmla="*/ 52 h 392"/>
                <a:gd name="T2" fmla="*/ 264 w 265"/>
                <a:gd name="T3" fmla="*/ 194 h 392"/>
                <a:gd name="T4" fmla="*/ 256 w 265"/>
                <a:gd name="T5" fmla="*/ 188 h 392"/>
                <a:gd name="T6" fmla="*/ 236 w 265"/>
                <a:gd name="T7" fmla="*/ 188 h 392"/>
                <a:gd name="T8" fmla="*/ 221 w 265"/>
                <a:gd name="T9" fmla="*/ 194 h 392"/>
                <a:gd name="T10" fmla="*/ 205 w 265"/>
                <a:gd name="T11" fmla="*/ 209 h 392"/>
                <a:gd name="T12" fmla="*/ 162 w 265"/>
                <a:gd name="T13" fmla="*/ 261 h 392"/>
                <a:gd name="T14" fmla="*/ 66 w 265"/>
                <a:gd name="T15" fmla="*/ 366 h 392"/>
                <a:gd name="T16" fmla="*/ 45 w 265"/>
                <a:gd name="T17" fmla="*/ 391 h 392"/>
                <a:gd name="T18" fmla="*/ 0 w 265"/>
                <a:gd name="T19" fmla="*/ 391 h 392"/>
                <a:gd name="T20" fmla="*/ 178 w 265"/>
                <a:gd name="T21" fmla="*/ 190 h 392"/>
                <a:gd name="T22" fmla="*/ 218 w 265"/>
                <a:gd name="T23" fmla="*/ 138 h 392"/>
                <a:gd name="T24" fmla="*/ 233 w 265"/>
                <a:gd name="T25" fmla="*/ 111 h 392"/>
                <a:gd name="T26" fmla="*/ 246 w 265"/>
                <a:gd name="T27" fmla="*/ 84 h 392"/>
                <a:gd name="T28" fmla="*/ 256 w 265"/>
                <a:gd name="T29" fmla="*/ 39 h 392"/>
                <a:gd name="T30" fmla="*/ 264 w 265"/>
                <a:gd name="T31" fmla="*/ 0 h 392"/>
                <a:gd name="T32" fmla="*/ 264 w 265"/>
                <a:gd name="T33" fmla="*/ 11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5" h="392">
                  <a:moveTo>
                    <a:pt x="264" y="52"/>
                  </a:moveTo>
                  <a:lnTo>
                    <a:pt x="264" y="194"/>
                  </a:lnTo>
                  <a:lnTo>
                    <a:pt x="256" y="188"/>
                  </a:lnTo>
                  <a:lnTo>
                    <a:pt x="236" y="188"/>
                  </a:lnTo>
                  <a:lnTo>
                    <a:pt x="221" y="194"/>
                  </a:lnTo>
                  <a:lnTo>
                    <a:pt x="205" y="209"/>
                  </a:lnTo>
                  <a:lnTo>
                    <a:pt x="162" y="261"/>
                  </a:lnTo>
                  <a:lnTo>
                    <a:pt x="66" y="366"/>
                  </a:lnTo>
                  <a:lnTo>
                    <a:pt x="45" y="391"/>
                  </a:lnTo>
                  <a:lnTo>
                    <a:pt x="0" y="391"/>
                  </a:lnTo>
                  <a:lnTo>
                    <a:pt x="178" y="190"/>
                  </a:lnTo>
                  <a:lnTo>
                    <a:pt x="218" y="138"/>
                  </a:lnTo>
                  <a:lnTo>
                    <a:pt x="233" y="111"/>
                  </a:lnTo>
                  <a:lnTo>
                    <a:pt x="246" y="84"/>
                  </a:lnTo>
                  <a:lnTo>
                    <a:pt x="256" y="39"/>
                  </a:lnTo>
                  <a:lnTo>
                    <a:pt x="264" y="0"/>
                  </a:lnTo>
                  <a:lnTo>
                    <a:pt x="264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2" name="Freeform 16"/>
            <p:cNvSpPr>
              <a:spLocks/>
            </p:cNvSpPr>
            <p:nvPr/>
          </p:nvSpPr>
          <p:spPr bwMode="auto">
            <a:xfrm>
              <a:off x="222" y="2366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3" name="Freeform 17"/>
            <p:cNvSpPr>
              <a:spLocks/>
            </p:cNvSpPr>
            <p:nvPr/>
          </p:nvSpPr>
          <p:spPr bwMode="auto">
            <a:xfrm>
              <a:off x="222" y="2151"/>
              <a:ext cx="346" cy="575"/>
            </a:xfrm>
            <a:custGeom>
              <a:avLst/>
              <a:gdLst>
                <a:gd name="T0" fmla="*/ 345 w 346"/>
                <a:gd name="T1" fmla="*/ 0 h 575"/>
                <a:gd name="T2" fmla="*/ 343 w 346"/>
                <a:gd name="T3" fmla="*/ 122 h 575"/>
                <a:gd name="T4" fmla="*/ 336 w 346"/>
                <a:gd name="T5" fmla="*/ 116 h 575"/>
                <a:gd name="T6" fmla="*/ 315 w 346"/>
                <a:gd name="T7" fmla="*/ 116 h 575"/>
                <a:gd name="T8" fmla="*/ 300 w 346"/>
                <a:gd name="T9" fmla="*/ 122 h 575"/>
                <a:gd name="T10" fmla="*/ 285 w 346"/>
                <a:gd name="T11" fmla="*/ 137 h 575"/>
                <a:gd name="T12" fmla="*/ 242 w 346"/>
                <a:gd name="T13" fmla="*/ 188 h 575"/>
                <a:gd name="T14" fmla="*/ 146 w 346"/>
                <a:gd name="T15" fmla="*/ 294 h 575"/>
                <a:gd name="T16" fmla="*/ 50 w 346"/>
                <a:gd name="T17" fmla="*/ 403 h 575"/>
                <a:gd name="T18" fmla="*/ 30 w 346"/>
                <a:gd name="T19" fmla="*/ 433 h 575"/>
                <a:gd name="T20" fmla="*/ 17 w 346"/>
                <a:gd name="T21" fmla="*/ 463 h 575"/>
                <a:gd name="T22" fmla="*/ 10 w 346"/>
                <a:gd name="T23" fmla="*/ 510 h 575"/>
                <a:gd name="T24" fmla="*/ 0 w 346"/>
                <a:gd name="T25" fmla="*/ 574 h 575"/>
                <a:gd name="T26" fmla="*/ 0 w 346"/>
                <a:gd name="T27" fmla="*/ 293 h 575"/>
                <a:gd name="T28" fmla="*/ 5 w 346"/>
                <a:gd name="T29" fmla="*/ 320 h 575"/>
                <a:gd name="T30" fmla="*/ 10 w 346"/>
                <a:gd name="T31" fmla="*/ 332 h 575"/>
                <a:gd name="T32" fmla="*/ 20 w 346"/>
                <a:gd name="T33" fmla="*/ 338 h 575"/>
                <a:gd name="T34" fmla="*/ 30 w 346"/>
                <a:gd name="T35" fmla="*/ 341 h 575"/>
                <a:gd name="T36" fmla="*/ 45 w 346"/>
                <a:gd name="T37" fmla="*/ 341 h 575"/>
                <a:gd name="T38" fmla="*/ 60 w 346"/>
                <a:gd name="T39" fmla="*/ 335 h 575"/>
                <a:gd name="T40" fmla="*/ 257 w 346"/>
                <a:gd name="T41" fmla="*/ 117 h 575"/>
                <a:gd name="T42" fmla="*/ 298 w 346"/>
                <a:gd name="T43" fmla="*/ 66 h 575"/>
                <a:gd name="T44" fmla="*/ 313 w 346"/>
                <a:gd name="T45" fmla="*/ 39 h 575"/>
                <a:gd name="T46" fmla="*/ 326 w 346"/>
                <a:gd name="T47" fmla="*/ 12 h 575"/>
                <a:gd name="T48" fmla="*/ 329 w 346"/>
                <a:gd name="T49" fmla="*/ 0 h 575"/>
                <a:gd name="T50" fmla="*/ 345 w 346"/>
                <a:gd name="T51" fmla="*/ 3 h 575"/>
                <a:gd name="T52" fmla="*/ 343 w 346"/>
                <a:gd name="T53" fmla="*/ 4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5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3"/>
                  </a:lnTo>
                  <a:lnTo>
                    <a:pt x="30" y="433"/>
                  </a:lnTo>
                  <a:lnTo>
                    <a:pt x="17" y="463"/>
                  </a:lnTo>
                  <a:lnTo>
                    <a:pt x="10" y="510"/>
                  </a:lnTo>
                  <a:lnTo>
                    <a:pt x="0" y="574"/>
                  </a:lnTo>
                  <a:lnTo>
                    <a:pt x="0" y="293"/>
                  </a:lnTo>
                  <a:lnTo>
                    <a:pt x="5" y="320"/>
                  </a:lnTo>
                  <a:lnTo>
                    <a:pt x="10" y="332"/>
                  </a:lnTo>
                  <a:lnTo>
                    <a:pt x="20" y="338"/>
                  </a:lnTo>
                  <a:lnTo>
                    <a:pt x="30" y="341"/>
                  </a:lnTo>
                  <a:lnTo>
                    <a:pt x="45" y="341"/>
                  </a:lnTo>
                  <a:lnTo>
                    <a:pt x="60" y="335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4" name="Rectangle 18"/>
            <p:cNvSpPr>
              <a:spLocks noChangeArrowheads="1"/>
            </p:cNvSpPr>
            <p:nvPr/>
          </p:nvSpPr>
          <p:spPr bwMode="auto">
            <a:xfrm>
              <a:off x="453" y="-3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5" name="Rectangle 19"/>
            <p:cNvSpPr>
              <a:spLocks noChangeArrowheads="1"/>
            </p:cNvSpPr>
            <p:nvPr/>
          </p:nvSpPr>
          <p:spPr bwMode="auto">
            <a:xfrm>
              <a:off x="0" y="-3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9956" name="Rectangle 20"/>
            <p:cNvSpPr>
              <a:spLocks noChangeArrowheads="1"/>
            </p:cNvSpPr>
            <p:nvPr/>
          </p:nvSpPr>
          <p:spPr bwMode="auto">
            <a:xfrm>
              <a:off x="222" y="-3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7" name="Rectangle 21"/>
            <p:cNvSpPr>
              <a:spLocks noChangeArrowheads="1"/>
            </p:cNvSpPr>
            <p:nvPr/>
          </p:nvSpPr>
          <p:spPr bwMode="auto">
            <a:xfrm>
              <a:off x="567" y="-3"/>
              <a:ext cx="204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9958" name="Freeform 22"/>
            <p:cNvSpPr>
              <a:spLocks/>
            </p:cNvSpPr>
            <p:nvPr/>
          </p:nvSpPr>
          <p:spPr bwMode="auto">
            <a:xfrm>
              <a:off x="222" y="49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9" name="Freeform 23"/>
            <p:cNvSpPr>
              <a:spLocks/>
            </p:cNvSpPr>
            <p:nvPr/>
          </p:nvSpPr>
          <p:spPr bwMode="auto">
            <a:xfrm>
              <a:off x="222" y="754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0" name="Freeform 24"/>
            <p:cNvSpPr>
              <a:spLocks/>
            </p:cNvSpPr>
            <p:nvPr/>
          </p:nvSpPr>
          <p:spPr bwMode="auto">
            <a:xfrm>
              <a:off x="222" y="1010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1" name="Freeform 25"/>
            <p:cNvSpPr>
              <a:spLocks/>
            </p:cNvSpPr>
            <p:nvPr/>
          </p:nvSpPr>
          <p:spPr bwMode="auto">
            <a:xfrm>
              <a:off x="222" y="126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2" name="Freeform 26"/>
            <p:cNvSpPr>
              <a:spLocks/>
            </p:cNvSpPr>
            <p:nvPr/>
          </p:nvSpPr>
          <p:spPr bwMode="auto">
            <a:xfrm>
              <a:off x="222" y="1522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3" name="Freeform 27"/>
            <p:cNvSpPr>
              <a:spLocks/>
            </p:cNvSpPr>
            <p:nvPr/>
          </p:nvSpPr>
          <p:spPr bwMode="auto">
            <a:xfrm>
              <a:off x="219" y="4178"/>
              <a:ext cx="349" cy="149"/>
            </a:xfrm>
            <a:custGeom>
              <a:avLst/>
              <a:gdLst>
                <a:gd name="T0" fmla="*/ 345 w 349"/>
                <a:gd name="T1" fmla="*/ 52 h 149"/>
                <a:gd name="T2" fmla="*/ 348 w 349"/>
                <a:gd name="T3" fmla="*/ 144 h 149"/>
                <a:gd name="T4" fmla="*/ 0 w 349"/>
                <a:gd name="T5" fmla="*/ 148 h 149"/>
                <a:gd name="T6" fmla="*/ 299 w 349"/>
                <a:gd name="T7" fmla="*/ 143 h 149"/>
                <a:gd name="T8" fmla="*/ 315 w 349"/>
                <a:gd name="T9" fmla="*/ 111 h 149"/>
                <a:gd name="T10" fmla="*/ 328 w 349"/>
                <a:gd name="T11" fmla="*/ 84 h 149"/>
                <a:gd name="T12" fmla="*/ 338 w 349"/>
                <a:gd name="T13" fmla="*/ 39 h 149"/>
                <a:gd name="T14" fmla="*/ 345 w 349"/>
                <a:gd name="T15" fmla="*/ 0 h 149"/>
                <a:gd name="T16" fmla="*/ 345 w 349"/>
                <a:gd name="T17" fmla="*/ 11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149">
                  <a:moveTo>
                    <a:pt x="345" y="52"/>
                  </a:moveTo>
                  <a:lnTo>
                    <a:pt x="348" y="144"/>
                  </a:lnTo>
                  <a:lnTo>
                    <a:pt x="0" y="148"/>
                  </a:lnTo>
                  <a:lnTo>
                    <a:pt x="299" y="143"/>
                  </a:lnTo>
                  <a:lnTo>
                    <a:pt x="315" y="111"/>
                  </a:lnTo>
                  <a:lnTo>
                    <a:pt x="328" y="84"/>
                  </a:lnTo>
                  <a:lnTo>
                    <a:pt x="338" y="39"/>
                  </a:lnTo>
                  <a:lnTo>
                    <a:pt x="345" y="0"/>
                  </a:lnTo>
                  <a:lnTo>
                    <a:pt x="345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4" name="Freeform 28"/>
            <p:cNvSpPr>
              <a:spLocks/>
            </p:cNvSpPr>
            <p:nvPr/>
          </p:nvSpPr>
          <p:spPr bwMode="auto">
            <a:xfrm>
              <a:off x="222" y="211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5" name="Freeform 29"/>
            <p:cNvSpPr>
              <a:spLocks/>
            </p:cNvSpPr>
            <p:nvPr/>
          </p:nvSpPr>
          <p:spPr bwMode="auto">
            <a:xfrm>
              <a:off x="222" y="-3"/>
              <a:ext cx="346" cy="574"/>
            </a:xfrm>
            <a:custGeom>
              <a:avLst/>
              <a:gdLst>
                <a:gd name="T0" fmla="*/ 345 w 346"/>
                <a:gd name="T1" fmla="*/ 0 h 574"/>
                <a:gd name="T2" fmla="*/ 343 w 346"/>
                <a:gd name="T3" fmla="*/ 122 h 574"/>
                <a:gd name="T4" fmla="*/ 336 w 346"/>
                <a:gd name="T5" fmla="*/ 116 h 574"/>
                <a:gd name="T6" fmla="*/ 315 w 346"/>
                <a:gd name="T7" fmla="*/ 116 h 574"/>
                <a:gd name="T8" fmla="*/ 300 w 346"/>
                <a:gd name="T9" fmla="*/ 122 h 574"/>
                <a:gd name="T10" fmla="*/ 285 w 346"/>
                <a:gd name="T11" fmla="*/ 137 h 574"/>
                <a:gd name="T12" fmla="*/ 242 w 346"/>
                <a:gd name="T13" fmla="*/ 188 h 574"/>
                <a:gd name="T14" fmla="*/ 146 w 346"/>
                <a:gd name="T15" fmla="*/ 294 h 574"/>
                <a:gd name="T16" fmla="*/ 50 w 346"/>
                <a:gd name="T17" fmla="*/ 402 h 574"/>
                <a:gd name="T18" fmla="*/ 30 w 346"/>
                <a:gd name="T19" fmla="*/ 432 h 574"/>
                <a:gd name="T20" fmla="*/ 17 w 346"/>
                <a:gd name="T21" fmla="*/ 462 h 574"/>
                <a:gd name="T22" fmla="*/ 10 w 346"/>
                <a:gd name="T23" fmla="*/ 509 h 574"/>
                <a:gd name="T24" fmla="*/ 0 w 346"/>
                <a:gd name="T25" fmla="*/ 573 h 574"/>
                <a:gd name="T26" fmla="*/ 0 w 346"/>
                <a:gd name="T27" fmla="*/ 292 h 574"/>
                <a:gd name="T28" fmla="*/ 5 w 346"/>
                <a:gd name="T29" fmla="*/ 319 h 574"/>
                <a:gd name="T30" fmla="*/ 10 w 346"/>
                <a:gd name="T31" fmla="*/ 331 h 574"/>
                <a:gd name="T32" fmla="*/ 20 w 346"/>
                <a:gd name="T33" fmla="*/ 337 h 574"/>
                <a:gd name="T34" fmla="*/ 30 w 346"/>
                <a:gd name="T35" fmla="*/ 340 h 574"/>
                <a:gd name="T36" fmla="*/ 45 w 346"/>
                <a:gd name="T37" fmla="*/ 340 h 574"/>
                <a:gd name="T38" fmla="*/ 60 w 346"/>
                <a:gd name="T39" fmla="*/ 334 h 574"/>
                <a:gd name="T40" fmla="*/ 257 w 346"/>
                <a:gd name="T41" fmla="*/ 117 h 574"/>
                <a:gd name="T42" fmla="*/ 298 w 346"/>
                <a:gd name="T43" fmla="*/ 66 h 574"/>
                <a:gd name="T44" fmla="*/ 313 w 346"/>
                <a:gd name="T45" fmla="*/ 39 h 574"/>
                <a:gd name="T46" fmla="*/ 326 w 346"/>
                <a:gd name="T47" fmla="*/ 12 h 574"/>
                <a:gd name="T48" fmla="*/ 329 w 346"/>
                <a:gd name="T49" fmla="*/ 0 h 574"/>
                <a:gd name="T50" fmla="*/ 345 w 346"/>
                <a:gd name="T51" fmla="*/ 3 h 574"/>
                <a:gd name="T52" fmla="*/ 343 w 346"/>
                <a:gd name="T53" fmla="*/ 45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4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2"/>
                  </a:lnTo>
                  <a:lnTo>
                    <a:pt x="30" y="432"/>
                  </a:lnTo>
                  <a:lnTo>
                    <a:pt x="17" y="462"/>
                  </a:lnTo>
                  <a:lnTo>
                    <a:pt x="10" y="509"/>
                  </a:lnTo>
                  <a:lnTo>
                    <a:pt x="0" y="573"/>
                  </a:lnTo>
                  <a:lnTo>
                    <a:pt x="0" y="292"/>
                  </a:lnTo>
                  <a:lnTo>
                    <a:pt x="5" y="319"/>
                  </a:lnTo>
                  <a:lnTo>
                    <a:pt x="10" y="331"/>
                  </a:lnTo>
                  <a:lnTo>
                    <a:pt x="20" y="337"/>
                  </a:lnTo>
                  <a:lnTo>
                    <a:pt x="30" y="340"/>
                  </a:lnTo>
                  <a:lnTo>
                    <a:pt x="45" y="340"/>
                  </a:lnTo>
                  <a:lnTo>
                    <a:pt x="60" y="334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6" name="Freeform 30"/>
            <p:cNvSpPr>
              <a:spLocks/>
            </p:cNvSpPr>
            <p:nvPr/>
          </p:nvSpPr>
          <p:spPr bwMode="auto">
            <a:xfrm>
              <a:off x="224" y="-6"/>
              <a:ext cx="154" cy="294"/>
            </a:xfrm>
            <a:custGeom>
              <a:avLst/>
              <a:gdLst>
                <a:gd name="T0" fmla="*/ 153 w 154"/>
                <a:gd name="T1" fmla="*/ 3 h 294"/>
                <a:gd name="T2" fmla="*/ 50 w 154"/>
                <a:gd name="T3" fmla="*/ 122 h 294"/>
                <a:gd name="T4" fmla="*/ 30 w 154"/>
                <a:gd name="T5" fmla="*/ 152 h 294"/>
                <a:gd name="T6" fmla="*/ 17 w 154"/>
                <a:gd name="T7" fmla="*/ 182 h 294"/>
                <a:gd name="T8" fmla="*/ 10 w 154"/>
                <a:gd name="T9" fmla="*/ 229 h 294"/>
                <a:gd name="T10" fmla="*/ 0 w 154"/>
                <a:gd name="T11" fmla="*/ 293 h 294"/>
                <a:gd name="T12" fmla="*/ 0 w 154"/>
                <a:gd name="T13" fmla="*/ 12 h 294"/>
                <a:gd name="T14" fmla="*/ 5 w 154"/>
                <a:gd name="T15" fmla="*/ 39 h 294"/>
                <a:gd name="T16" fmla="*/ 10 w 154"/>
                <a:gd name="T17" fmla="*/ 51 h 294"/>
                <a:gd name="T18" fmla="*/ 20 w 154"/>
                <a:gd name="T19" fmla="*/ 57 h 294"/>
                <a:gd name="T20" fmla="*/ 30 w 154"/>
                <a:gd name="T21" fmla="*/ 60 h 294"/>
                <a:gd name="T22" fmla="*/ 45 w 154"/>
                <a:gd name="T23" fmla="*/ 60 h 294"/>
                <a:gd name="T24" fmla="*/ 60 w 154"/>
                <a:gd name="T25" fmla="*/ 54 h 294"/>
                <a:gd name="T26" fmla="*/ 110 w 154"/>
                <a:gd name="T27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4" h="294">
                  <a:moveTo>
                    <a:pt x="153" y="3"/>
                  </a:moveTo>
                  <a:lnTo>
                    <a:pt x="50" y="122"/>
                  </a:lnTo>
                  <a:lnTo>
                    <a:pt x="30" y="152"/>
                  </a:lnTo>
                  <a:lnTo>
                    <a:pt x="17" y="182"/>
                  </a:lnTo>
                  <a:lnTo>
                    <a:pt x="10" y="229"/>
                  </a:lnTo>
                  <a:lnTo>
                    <a:pt x="0" y="293"/>
                  </a:lnTo>
                  <a:lnTo>
                    <a:pt x="0" y="12"/>
                  </a:lnTo>
                  <a:lnTo>
                    <a:pt x="5" y="39"/>
                  </a:lnTo>
                  <a:lnTo>
                    <a:pt x="10" y="51"/>
                  </a:lnTo>
                  <a:lnTo>
                    <a:pt x="20" y="57"/>
                  </a:lnTo>
                  <a:lnTo>
                    <a:pt x="30" y="60"/>
                  </a:lnTo>
                  <a:lnTo>
                    <a:pt x="45" y="60"/>
                  </a:lnTo>
                  <a:lnTo>
                    <a:pt x="60" y="54"/>
                  </a:lnTo>
                  <a:lnTo>
                    <a:pt x="110" y="0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7" name="Freeform 31"/>
            <p:cNvSpPr>
              <a:spLocks/>
            </p:cNvSpPr>
            <p:nvPr/>
          </p:nvSpPr>
          <p:spPr bwMode="auto">
            <a:xfrm>
              <a:off x="222" y="179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8" name="Rectangle 32"/>
            <p:cNvSpPr>
              <a:spLocks noChangeArrowheads="1"/>
            </p:cNvSpPr>
            <p:nvPr/>
          </p:nvSpPr>
          <p:spPr bwMode="auto">
            <a:xfrm>
              <a:off x="771" y="0"/>
              <a:ext cx="210" cy="4319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9" name="Line 33"/>
            <p:cNvSpPr>
              <a:spLocks noChangeShapeType="1"/>
            </p:cNvSpPr>
            <p:nvPr/>
          </p:nvSpPr>
          <p:spPr bwMode="auto">
            <a:xfrm>
              <a:off x="13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0" name="Line 34"/>
            <p:cNvSpPr>
              <a:spLocks noChangeShapeType="1"/>
            </p:cNvSpPr>
            <p:nvPr/>
          </p:nvSpPr>
          <p:spPr bwMode="auto">
            <a:xfrm>
              <a:off x="64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971" name="Group 35"/>
          <p:cNvGrpSpPr>
            <a:grpSpLocks/>
          </p:cNvGrpSpPr>
          <p:nvPr/>
        </p:nvGrpSpPr>
        <p:grpSpPr bwMode="auto">
          <a:xfrm>
            <a:off x="523875" y="1428750"/>
            <a:ext cx="2095500" cy="2095500"/>
            <a:chOff x="330" y="900"/>
            <a:chExt cx="1320" cy="1320"/>
          </a:xfrm>
        </p:grpSpPr>
        <p:sp>
          <p:nvSpPr>
            <p:cNvPr id="39972" name="Rectangle 36"/>
            <p:cNvSpPr>
              <a:spLocks noChangeArrowheads="1"/>
            </p:cNvSpPr>
            <p:nvPr/>
          </p:nvSpPr>
          <p:spPr bwMode="auto">
            <a:xfrm>
              <a:off x="975" y="900"/>
              <a:ext cx="675" cy="1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9973" name="Group 37"/>
            <p:cNvGrpSpPr>
              <a:grpSpLocks/>
            </p:cNvGrpSpPr>
            <p:nvPr/>
          </p:nvGrpSpPr>
          <p:grpSpPr bwMode="auto">
            <a:xfrm>
              <a:off x="330" y="1015"/>
              <a:ext cx="1079" cy="1060"/>
              <a:chOff x="330" y="1015"/>
              <a:chExt cx="1079" cy="1060"/>
            </a:xfrm>
          </p:grpSpPr>
          <p:grpSp>
            <p:nvGrpSpPr>
              <p:cNvPr id="39974" name="Group 38"/>
              <p:cNvGrpSpPr>
                <a:grpSpLocks/>
              </p:cNvGrpSpPr>
              <p:nvPr/>
            </p:nvGrpSpPr>
            <p:grpSpPr bwMode="auto">
              <a:xfrm>
                <a:off x="330" y="1015"/>
                <a:ext cx="1079" cy="1060"/>
                <a:chOff x="330" y="1015"/>
                <a:chExt cx="1079" cy="1060"/>
              </a:xfrm>
            </p:grpSpPr>
            <p:grpSp>
              <p:nvGrpSpPr>
                <p:cNvPr id="39975" name="Group 39"/>
                <p:cNvGrpSpPr>
                  <a:grpSpLocks/>
                </p:cNvGrpSpPr>
                <p:nvPr/>
              </p:nvGrpSpPr>
              <p:grpSpPr bwMode="auto">
                <a:xfrm>
                  <a:off x="330" y="1015"/>
                  <a:ext cx="1079" cy="1060"/>
                  <a:chOff x="330" y="1015"/>
                  <a:chExt cx="1079" cy="1060"/>
                </a:xfrm>
              </p:grpSpPr>
              <p:sp>
                <p:nvSpPr>
                  <p:cNvPr id="39976" name="Rectangle 40"/>
                  <p:cNvSpPr>
                    <a:spLocks noChangeArrowheads="1"/>
                  </p:cNvSpPr>
                  <p:nvPr/>
                </p:nvSpPr>
                <p:spPr bwMode="auto">
                  <a:xfrm>
                    <a:off x="333" y="1910"/>
                    <a:ext cx="1074" cy="16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977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333" y="1015"/>
                    <a:ext cx="1074" cy="16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978" name="AutoShape 42"/>
                  <p:cNvSpPr>
                    <a:spLocks noChangeArrowheads="1"/>
                  </p:cNvSpPr>
                  <p:nvPr/>
                </p:nvSpPr>
                <p:spPr bwMode="auto">
                  <a:xfrm rot="5400000" flipV="1">
                    <a:off x="-91" y="1446"/>
                    <a:ext cx="1028" cy="186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979" name="AutoShape 43"/>
                  <p:cNvSpPr>
                    <a:spLocks noChangeArrowheads="1"/>
                  </p:cNvSpPr>
                  <p:nvPr/>
                </p:nvSpPr>
                <p:spPr bwMode="auto">
                  <a:xfrm rot="-5400000" flipH="1" flipV="1">
                    <a:off x="802" y="1436"/>
                    <a:ext cx="1028" cy="186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9980" name="Rectangle 44"/>
                <p:cNvSpPr>
                  <a:spLocks noChangeArrowheads="1"/>
                </p:cNvSpPr>
                <p:nvPr/>
              </p:nvSpPr>
              <p:spPr bwMode="auto">
                <a:xfrm>
                  <a:off x="433" y="1111"/>
                  <a:ext cx="874" cy="868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1" name="Oval 45"/>
                <p:cNvSpPr>
                  <a:spLocks noChangeArrowheads="1"/>
                </p:cNvSpPr>
                <p:nvPr/>
              </p:nvSpPr>
              <p:spPr bwMode="auto">
                <a:xfrm>
                  <a:off x="484" y="1170"/>
                  <a:ext cx="772" cy="750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982" name="Oval 46"/>
                <p:cNvSpPr>
                  <a:spLocks noChangeArrowheads="1"/>
                </p:cNvSpPr>
                <p:nvPr/>
              </p:nvSpPr>
              <p:spPr bwMode="auto">
                <a:xfrm>
                  <a:off x="559" y="1241"/>
                  <a:ext cx="622" cy="608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983" name="Oval 47"/>
                <p:cNvSpPr>
                  <a:spLocks noChangeArrowheads="1"/>
                </p:cNvSpPr>
                <p:nvPr/>
              </p:nvSpPr>
              <p:spPr bwMode="auto">
                <a:xfrm>
                  <a:off x="624" y="1303"/>
                  <a:ext cx="492" cy="48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9984" name="Group 48"/>
              <p:cNvGrpSpPr>
                <a:grpSpLocks/>
              </p:cNvGrpSpPr>
              <p:nvPr/>
            </p:nvGrpSpPr>
            <p:grpSpPr bwMode="auto">
              <a:xfrm>
                <a:off x="634" y="1345"/>
                <a:ext cx="447" cy="402"/>
                <a:chOff x="634" y="1345"/>
                <a:chExt cx="447" cy="402"/>
              </a:xfrm>
            </p:grpSpPr>
            <p:sp>
              <p:nvSpPr>
                <p:cNvPr id="39985" name="Arc 49"/>
                <p:cNvSpPr>
                  <a:spLocks/>
                </p:cNvSpPr>
                <p:nvPr/>
              </p:nvSpPr>
              <p:spPr bwMode="auto">
                <a:xfrm>
                  <a:off x="856" y="1409"/>
                  <a:ext cx="34" cy="288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43200"/>
                    <a:gd name="T2" fmla="*/ 0 w 21600"/>
                    <a:gd name="T3" fmla="*/ 43200 h 43200"/>
                    <a:gd name="T4" fmla="*/ 0 w 21600"/>
                    <a:gd name="T5" fmla="*/ 21600 h 43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32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3529"/>
                        <a:pt x="11929" y="43200"/>
                        <a:pt x="0" y="43200"/>
                      </a:cubicBezTo>
                    </a:path>
                    <a:path w="21600" h="432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3529"/>
                        <a:pt x="11929" y="43200"/>
                        <a:pt x="0" y="432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6" name="Arc 50"/>
                <p:cNvSpPr>
                  <a:spLocks/>
                </p:cNvSpPr>
                <p:nvPr/>
              </p:nvSpPr>
              <p:spPr bwMode="auto">
                <a:xfrm>
                  <a:off x="827" y="1409"/>
                  <a:ext cx="34" cy="288"/>
                </a:xfrm>
                <a:custGeom>
                  <a:avLst/>
                  <a:gdLst>
                    <a:gd name="G0" fmla="+- 21600 0 0"/>
                    <a:gd name="G1" fmla="+- 21600 0 0"/>
                    <a:gd name="G2" fmla="+- 21600 0 0"/>
                    <a:gd name="T0" fmla="*/ 21600 w 21600"/>
                    <a:gd name="T1" fmla="*/ 43200 h 43200"/>
                    <a:gd name="T2" fmla="*/ 21600 w 21600"/>
                    <a:gd name="T3" fmla="*/ 0 h 43200"/>
                    <a:gd name="T4" fmla="*/ 21600 w 21600"/>
                    <a:gd name="T5" fmla="*/ 21600 h 43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3200" fill="none" extrusionOk="0">
                      <a:moveTo>
                        <a:pt x="21600" y="43200"/>
                      </a:moveTo>
                      <a:cubicBezTo>
                        <a:pt x="9670" y="43200"/>
                        <a:pt x="0" y="33529"/>
                        <a:pt x="0" y="21600"/>
                      </a:cubicBezTo>
                      <a:cubicBezTo>
                        <a:pt x="0" y="9670"/>
                        <a:pt x="9670" y="0"/>
                        <a:pt x="21599" y="0"/>
                      </a:cubicBezTo>
                    </a:path>
                    <a:path w="21600" h="43200" stroke="0" extrusionOk="0">
                      <a:moveTo>
                        <a:pt x="21600" y="43200"/>
                      </a:moveTo>
                      <a:cubicBezTo>
                        <a:pt x="9670" y="43200"/>
                        <a:pt x="0" y="33529"/>
                        <a:pt x="0" y="21600"/>
                      </a:cubicBezTo>
                      <a:cubicBezTo>
                        <a:pt x="0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7" name="AutoShape 51"/>
                <p:cNvSpPr>
                  <a:spLocks noChangeArrowheads="1"/>
                </p:cNvSpPr>
                <p:nvPr/>
              </p:nvSpPr>
              <p:spPr bwMode="auto">
                <a:xfrm>
                  <a:off x="798" y="1694"/>
                  <a:ext cx="122" cy="53"/>
                </a:xfrm>
                <a:prstGeom prst="roundRect">
                  <a:avLst>
                    <a:gd name="adj" fmla="val 49995"/>
                  </a:avLst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8" name="Freeform 52"/>
                <p:cNvSpPr>
                  <a:spLocks/>
                </p:cNvSpPr>
                <p:nvPr/>
              </p:nvSpPr>
              <p:spPr bwMode="auto">
                <a:xfrm>
                  <a:off x="634" y="1467"/>
                  <a:ext cx="221" cy="230"/>
                </a:xfrm>
                <a:custGeom>
                  <a:avLst/>
                  <a:gdLst>
                    <a:gd name="T0" fmla="*/ 212 w 221"/>
                    <a:gd name="T1" fmla="*/ 204 h 230"/>
                    <a:gd name="T2" fmla="*/ 194 w 221"/>
                    <a:gd name="T3" fmla="*/ 158 h 230"/>
                    <a:gd name="T4" fmla="*/ 188 w 221"/>
                    <a:gd name="T5" fmla="*/ 111 h 230"/>
                    <a:gd name="T6" fmla="*/ 183 w 221"/>
                    <a:gd name="T7" fmla="*/ 72 h 230"/>
                    <a:gd name="T8" fmla="*/ 178 w 221"/>
                    <a:gd name="T9" fmla="*/ 52 h 230"/>
                    <a:gd name="T10" fmla="*/ 169 w 221"/>
                    <a:gd name="T11" fmla="*/ 37 h 230"/>
                    <a:gd name="T12" fmla="*/ 157 w 221"/>
                    <a:gd name="T13" fmla="*/ 24 h 230"/>
                    <a:gd name="T14" fmla="*/ 143 w 221"/>
                    <a:gd name="T15" fmla="*/ 13 h 230"/>
                    <a:gd name="T16" fmla="*/ 124 w 221"/>
                    <a:gd name="T17" fmla="*/ 5 h 230"/>
                    <a:gd name="T18" fmla="*/ 100 w 221"/>
                    <a:gd name="T19" fmla="*/ 0 h 230"/>
                    <a:gd name="T20" fmla="*/ 76 w 221"/>
                    <a:gd name="T21" fmla="*/ 0 h 230"/>
                    <a:gd name="T22" fmla="*/ 54 w 221"/>
                    <a:gd name="T23" fmla="*/ 7 h 230"/>
                    <a:gd name="T24" fmla="*/ 35 w 221"/>
                    <a:gd name="T25" fmla="*/ 16 h 230"/>
                    <a:gd name="T26" fmla="*/ 18 w 221"/>
                    <a:gd name="T27" fmla="*/ 31 h 230"/>
                    <a:gd name="T28" fmla="*/ 5 w 221"/>
                    <a:gd name="T29" fmla="*/ 51 h 230"/>
                    <a:gd name="T30" fmla="*/ 0 w 221"/>
                    <a:gd name="T31" fmla="*/ 73 h 230"/>
                    <a:gd name="T32" fmla="*/ 3 w 221"/>
                    <a:gd name="T33" fmla="*/ 72 h 230"/>
                    <a:gd name="T34" fmla="*/ 15 w 221"/>
                    <a:gd name="T35" fmla="*/ 64 h 230"/>
                    <a:gd name="T36" fmla="*/ 35 w 221"/>
                    <a:gd name="T37" fmla="*/ 58 h 230"/>
                    <a:gd name="T38" fmla="*/ 56 w 221"/>
                    <a:gd name="T39" fmla="*/ 57 h 230"/>
                    <a:gd name="T40" fmla="*/ 74 w 221"/>
                    <a:gd name="T41" fmla="*/ 63 h 230"/>
                    <a:gd name="T42" fmla="*/ 87 w 221"/>
                    <a:gd name="T43" fmla="*/ 73 h 230"/>
                    <a:gd name="T44" fmla="*/ 93 w 221"/>
                    <a:gd name="T45" fmla="*/ 85 h 230"/>
                    <a:gd name="T46" fmla="*/ 96 w 221"/>
                    <a:gd name="T47" fmla="*/ 102 h 230"/>
                    <a:gd name="T48" fmla="*/ 100 w 221"/>
                    <a:gd name="T49" fmla="*/ 124 h 230"/>
                    <a:gd name="T50" fmla="*/ 106 w 221"/>
                    <a:gd name="T51" fmla="*/ 147 h 230"/>
                    <a:gd name="T52" fmla="*/ 116 w 221"/>
                    <a:gd name="T53" fmla="*/ 168 h 230"/>
                    <a:gd name="T54" fmla="*/ 131 w 221"/>
                    <a:gd name="T55" fmla="*/ 190 h 230"/>
                    <a:gd name="T56" fmla="*/ 150 w 221"/>
                    <a:gd name="T57" fmla="*/ 207 h 230"/>
                    <a:gd name="T58" fmla="*/ 172 w 221"/>
                    <a:gd name="T59" fmla="*/ 219 h 230"/>
                    <a:gd name="T60" fmla="*/ 194 w 221"/>
                    <a:gd name="T61" fmla="*/ 226 h 230"/>
                    <a:gd name="T62" fmla="*/ 220 w 221"/>
                    <a:gd name="T63" fmla="*/ 229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1" h="230">
                      <a:moveTo>
                        <a:pt x="220" y="229"/>
                      </a:moveTo>
                      <a:lnTo>
                        <a:pt x="212" y="204"/>
                      </a:lnTo>
                      <a:lnTo>
                        <a:pt x="202" y="180"/>
                      </a:lnTo>
                      <a:lnTo>
                        <a:pt x="194" y="158"/>
                      </a:lnTo>
                      <a:lnTo>
                        <a:pt x="190" y="136"/>
                      </a:lnTo>
                      <a:lnTo>
                        <a:pt x="188" y="111"/>
                      </a:lnTo>
                      <a:lnTo>
                        <a:pt x="185" y="85"/>
                      </a:lnTo>
                      <a:lnTo>
                        <a:pt x="183" y="72"/>
                      </a:lnTo>
                      <a:lnTo>
                        <a:pt x="181" y="61"/>
                      </a:lnTo>
                      <a:lnTo>
                        <a:pt x="178" y="52"/>
                      </a:lnTo>
                      <a:lnTo>
                        <a:pt x="173" y="43"/>
                      </a:lnTo>
                      <a:lnTo>
                        <a:pt x="169" y="37"/>
                      </a:lnTo>
                      <a:lnTo>
                        <a:pt x="164" y="30"/>
                      </a:lnTo>
                      <a:lnTo>
                        <a:pt x="157" y="24"/>
                      </a:lnTo>
                      <a:lnTo>
                        <a:pt x="150" y="18"/>
                      </a:lnTo>
                      <a:lnTo>
                        <a:pt x="143" y="13"/>
                      </a:lnTo>
                      <a:lnTo>
                        <a:pt x="134" y="9"/>
                      </a:lnTo>
                      <a:lnTo>
                        <a:pt x="124" y="5"/>
                      </a:lnTo>
                      <a:lnTo>
                        <a:pt x="112" y="2"/>
                      </a:lnTo>
                      <a:lnTo>
                        <a:pt x="100" y="0"/>
                      </a:lnTo>
                      <a:lnTo>
                        <a:pt x="88" y="0"/>
                      </a:lnTo>
                      <a:lnTo>
                        <a:pt x="76" y="0"/>
                      </a:lnTo>
                      <a:lnTo>
                        <a:pt x="65" y="2"/>
                      </a:lnTo>
                      <a:lnTo>
                        <a:pt x="54" y="7"/>
                      </a:lnTo>
                      <a:lnTo>
                        <a:pt x="45" y="10"/>
                      </a:lnTo>
                      <a:lnTo>
                        <a:pt x="35" y="16"/>
                      </a:lnTo>
                      <a:lnTo>
                        <a:pt x="25" y="24"/>
                      </a:lnTo>
                      <a:lnTo>
                        <a:pt x="18" y="31"/>
                      </a:lnTo>
                      <a:lnTo>
                        <a:pt x="11" y="41"/>
                      </a:lnTo>
                      <a:lnTo>
                        <a:pt x="5" y="51"/>
                      </a:lnTo>
                      <a:lnTo>
                        <a:pt x="1" y="63"/>
                      </a:lnTo>
                      <a:lnTo>
                        <a:pt x="0" y="73"/>
                      </a:lnTo>
                      <a:lnTo>
                        <a:pt x="0" y="79"/>
                      </a:lnTo>
                      <a:lnTo>
                        <a:pt x="3" y="72"/>
                      </a:lnTo>
                      <a:lnTo>
                        <a:pt x="8" y="67"/>
                      </a:lnTo>
                      <a:lnTo>
                        <a:pt x="15" y="64"/>
                      </a:lnTo>
                      <a:lnTo>
                        <a:pt x="25" y="60"/>
                      </a:lnTo>
                      <a:lnTo>
                        <a:pt x="35" y="58"/>
                      </a:lnTo>
                      <a:lnTo>
                        <a:pt x="46" y="57"/>
                      </a:lnTo>
                      <a:lnTo>
                        <a:pt x="56" y="57"/>
                      </a:lnTo>
                      <a:lnTo>
                        <a:pt x="67" y="60"/>
                      </a:lnTo>
                      <a:lnTo>
                        <a:pt x="74" y="63"/>
                      </a:lnTo>
                      <a:lnTo>
                        <a:pt x="81" y="67"/>
                      </a:lnTo>
                      <a:lnTo>
                        <a:pt x="87" y="73"/>
                      </a:lnTo>
                      <a:lnTo>
                        <a:pt x="91" y="78"/>
                      </a:lnTo>
                      <a:lnTo>
                        <a:pt x="93" y="85"/>
                      </a:lnTo>
                      <a:lnTo>
                        <a:pt x="95" y="92"/>
                      </a:lnTo>
                      <a:lnTo>
                        <a:pt x="96" y="102"/>
                      </a:lnTo>
                      <a:lnTo>
                        <a:pt x="98" y="112"/>
                      </a:lnTo>
                      <a:lnTo>
                        <a:pt x="100" y="124"/>
                      </a:lnTo>
                      <a:lnTo>
                        <a:pt x="103" y="135"/>
                      </a:lnTo>
                      <a:lnTo>
                        <a:pt x="106" y="147"/>
                      </a:lnTo>
                      <a:lnTo>
                        <a:pt x="111" y="158"/>
                      </a:lnTo>
                      <a:lnTo>
                        <a:pt x="116" y="168"/>
                      </a:lnTo>
                      <a:lnTo>
                        <a:pt x="123" y="180"/>
                      </a:lnTo>
                      <a:lnTo>
                        <a:pt x="131" y="190"/>
                      </a:lnTo>
                      <a:lnTo>
                        <a:pt x="140" y="199"/>
                      </a:lnTo>
                      <a:lnTo>
                        <a:pt x="150" y="207"/>
                      </a:lnTo>
                      <a:lnTo>
                        <a:pt x="163" y="215"/>
                      </a:lnTo>
                      <a:lnTo>
                        <a:pt x="172" y="219"/>
                      </a:lnTo>
                      <a:lnTo>
                        <a:pt x="183" y="223"/>
                      </a:lnTo>
                      <a:lnTo>
                        <a:pt x="194" y="226"/>
                      </a:lnTo>
                      <a:lnTo>
                        <a:pt x="207" y="228"/>
                      </a:lnTo>
                      <a:lnTo>
                        <a:pt x="220" y="229"/>
                      </a:lnTo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9" name="Freeform 53"/>
                <p:cNvSpPr>
                  <a:spLocks/>
                </p:cNvSpPr>
                <p:nvPr/>
              </p:nvSpPr>
              <p:spPr bwMode="auto">
                <a:xfrm>
                  <a:off x="859" y="1467"/>
                  <a:ext cx="222" cy="230"/>
                </a:xfrm>
                <a:custGeom>
                  <a:avLst/>
                  <a:gdLst>
                    <a:gd name="T0" fmla="*/ 7 w 222"/>
                    <a:gd name="T1" fmla="*/ 204 h 230"/>
                    <a:gd name="T2" fmla="*/ 25 w 222"/>
                    <a:gd name="T3" fmla="*/ 158 h 230"/>
                    <a:gd name="T4" fmla="*/ 31 w 222"/>
                    <a:gd name="T5" fmla="*/ 111 h 230"/>
                    <a:gd name="T6" fmla="*/ 36 w 222"/>
                    <a:gd name="T7" fmla="*/ 72 h 230"/>
                    <a:gd name="T8" fmla="*/ 41 w 222"/>
                    <a:gd name="T9" fmla="*/ 52 h 230"/>
                    <a:gd name="T10" fmla="*/ 50 w 222"/>
                    <a:gd name="T11" fmla="*/ 37 h 230"/>
                    <a:gd name="T12" fmla="*/ 62 w 222"/>
                    <a:gd name="T13" fmla="*/ 24 h 230"/>
                    <a:gd name="T14" fmla="*/ 77 w 222"/>
                    <a:gd name="T15" fmla="*/ 13 h 230"/>
                    <a:gd name="T16" fmla="*/ 96 w 222"/>
                    <a:gd name="T17" fmla="*/ 5 h 230"/>
                    <a:gd name="T18" fmla="*/ 120 w 222"/>
                    <a:gd name="T19" fmla="*/ 0 h 230"/>
                    <a:gd name="T20" fmla="*/ 143 w 222"/>
                    <a:gd name="T21" fmla="*/ 0 h 230"/>
                    <a:gd name="T22" fmla="*/ 165 w 222"/>
                    <a:gd name="T23" fmla="*/ 7 h 230"/>
                    <a:gd name="T24" fmla="*/ 184 w 222"/>
                    <a:gd name="T25" fmla="*/ 16 h 230"/>
                    <a:gd name="T26" fmla="*/ 201 w 222"/>
                    <a:gd name="T27" fmla="*/ 31 h 230"/>
                    <a:gd name="T28" fmla="*/ 215 w 222"/>
                    <a:gd name="T29" fmla="*/ 51 h 230"/>
                    <a:gd name="T30" fmla="*/ 221 w 222"/>
                    <a:gd name="T31" fmla="*/ 73 h 230"/>
                    <a:gd name="T32" fmla="*/ 217 w 222"/>
                    <a:gd name="T33" fmla="*/ 72 h 230"/>
                    <a:gd name="T34" fmla="*/ 205 w 222"/>
                    <a:gd name="T35" fmla="*/ 64 h 230"/>
                    <a:gd name="T36" fmla="*/ 184 w 222"/>
                    <a:gd name="T37" fmla="*/ 58 h 230"/>
                    <a:gd name="T38" fmla="*/ 164 w 222"/>
                    <a:gd name="T39" fmla="*/ 57 h 230"/>
                    <a:gd name="T40" fmla="*/ 145 w 222"/>
                    <a:gd name="T41" fmla="*/ 63 h 230"/>
                    <a:gd name="T42" fmla="*/ 132 w 222"/>
                    <a:gd name="T43" fmla="*/ 73 h 230"/>
                    <a:gd name="T44" fmla="*/ 127 w 222"/>
                    <a:gd name="T45" fmla="*/ 85 h 230"/>
                    <a:gd name="T46" fmla="*/ 123 w 222"/>
                    <a:gd name="T47" fmla="*/ 102 h 230"/>
                    <a:gd name="T48" fmla="*/ 120 w 222"/>
                    <a:gd name="T49" fmla="*/ 124 h 230"/>
                    <a:gd name="T50" fmla="*/ 113 w 222"/>
                    <a:gd name="T51" fmla="*/ 147 h 230"/>
                    <a:gd name="T52" fmla="*/ 104 w 222"/>
                    <a:gd name="T53" fmla="*/ 168 h 230"/>
                    <a:gd name="T54" fmla="*/ 89 w 222"/>
                    <a:gd name="T55" fmla="*/ 190 h 230"/>
                    <a:gd name="T56" fmla="*/ 69 w 222"/>
                    <a:gd name="T57" fmla="*/ 207 h 230"/>
                    <a:gd name="T58" fmla="*/ 47 w 222"/>
                    <a:gd name="T59" fmla="*/ 219 h 230"/>
                    <a:gd name="T60" fmla="*/ 25 w 222"/>
                    <a:gd name="T61" fmla="*/ 226 h 230"/>
                    <a:gd name="T62" fmla="*/ 0 w 222"/>
                    <a:gd name="T63" fmla="*/ 229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2" h="230">
                      <a:moveTo>
                        <a:pt x="0" y="229"/>
                      </a:moveTo>
                      <a:lnTo>
                        <a:pt x="7" y="204"/>
                      </a:lnTo>
                      <a:lnTo>
                        <a:pt x="17" y="180"/>
                      </a:lnTo>
                      <a:lnTo>
                        <a:pt x="25" y="158"/>
                      </a:lnTo>
                      <a:lnTo>
                        <a:pt x="29" y="136"/>
                      </a:lnTo>
                      <a:lnTo>
                        <a:pt x="31" y="111"/>
                      </a:lnTo>
                      <a:lnTo>
                        <a:pt x="34" y="85"/>
                      </a:lnTo>
                      <a:lnTo>
                        <a:pt x="36" y="72"/>
                      </a:lnTo>
                      <a:lnTo>
                        <a:pt x="38" y="61"/>
                      </a:lnTo>
                      <a:lnTo>
                        <a:pt x="41" y="52"/>
                      </a:lnTo>
                      <a:lnTo>
                        <a:pt x="46" y="43"/>
                      </a:lnTo>
                      <a:lnTo>
                        <a:pt x="50" y="37"/>
                      </a:lnTo>
                      <a:lnTo>
                        <a:pt x="56" y="30"/>
                      </a:lnTo>
                      <a:lnTo>
                        <a:pt x="62" y="24"/>
                      </a:lnTo>
                      <a:lnTo>
                        <a:pt x="69" y="18"/>
                      </a:lnTo>
                      <a:lnTo>
                        <a:pt x="77" y="13"/>
                      </a:lnTo>
                      <a:lnTo>
                        <a:pt x="86" y="9"/>
                      </a:lnTo>
                      <a:lnTo>
                        <a:pt x="96" y="5"/>
                      </a:lnTo>
                      <a:lnTo>
                        <a:pt x="108" y="2"/>
                      </a:lnTo>
                      <a:lnTo>
                        <a:pt x="120" y="0"/>
                      </a:lnTo>
                      <a:lnTo>
                        <a:pt x="132" y="0"/>
                      </a:lnTo>
                      <a:lnTo>
                        <a:pt x="143" y="0"/>
                      </a:lnTo>
                      <a:lnTo>
                        <a:pt x="155" y="2"/>
                      </a:lnTo>
                      <a:lnTo>
                        <a:pt x="165" y="7"/>
                      </a:lnTo>
                      <a:lnTo>
                        <a:pt x="175" y="10"/>
                      </a:lnTo>
                      <a:lnTo>
                        <a:pt x="184" y="16"/>
                      </a:lnTo>
                      <a:lnTo>
                        <a:pt x="195" y="24"/>
                      </a:lnTo>
                      <a:lnTo>
                        <a:pt x="201" y="31"/>
                      </a:lnTo>
                      <a:lnTo>
                        <a:pt x="209" y="41"/>
                      </a:lnTo>
                      <a:lnTo>
                        <a:pt x="215" y="51"/>
                      </a:lnTo>
                      <a:lnTo>
                        <a:pt x="219" y="63"/>
                      </a:lnTo>
                      <a:lnTo>
                        <a:pt x="221" y="73"/>
                      </a:lnTo>
                      <a:lnTo>
                        <a:pt x="220" y="79"/>
                      </a:lnTo>
                      <a:lnTo>
                        <a:pt x="217" y="72"/>
                      </a:lnTo>
                      <a:lnTo>
                        <a:pt x="212" y="67"/>
                      </a:lnTo>
                      <a:lnTo>
                        <a:pt x="205" y="64"/>
                      </a:lnTo>
                      <a:lnTo>
                        <a:pt x="195" y="60"/>
                      </a:lnTo>
                      <a:lnTo>
                        <a:pt x="184" y="58"/>
                      </a:lnTo>
                      <a:lnTo>
                        <a:pt x="174" y="57"/>
                      </a:lnTo>
                      <a:lnTo>
                        <a:pt x="164" y="57"/>
                      </a:lnTo>
                      <a:lnTo>
                        <a:pt x="153" y="60"/>
                      </a:lnTo>
                      <a:lnTo>
                        <a:pt x="145" y="63"/>
                      </a:lnTo>
                      <a:lnTo>
                        <a:pt x="139" y="67"/>
                      </a:lnTo>
                      <a:lnTo>
                        <a:pt x="132" y="73"/>
                      </a:lnTo>
                      <a:lnTo>
                        <a:pt x="129" y="78"/>
                      </a:lnTo>
                      <a:lnTo>
                        <a:pt x="127" y="85"/>
                      </a:lnTo>
                      <a:lnTo>
                        <a:pt x="125" y="92"/>
                      </a:lnTo>
                      <a:lnTo>
                        <a:pt x="123" y="102"/>
                      </a:lnTo>
                      <a:lnTo>
                        <a:pt x="122" y="112"/>
                      </a:lnTo>
                      <a:lnTo>
                        <a:pt x="120" y="124"/>
                      </a:lnTo>
                      <a:lnTo>
                        <a:pt x="117" y="135"/>
                      </a:lnTo>
                      <a:lnTo>
                        <a:pt x="113" y="147"/>
                      </a:lnTo>
                      <a:lnTo>
                        <a:pt x="109" y="158"/>
                      </a:lnTo>
                      <a:lnTo>
                        <a:pt x="104" y="168"/>
                      </a:lnTo>
                      <a:lnTo>
                        <a:pt x="97" y="180"/>
                      </a:lnTo>
                      <a:lnTo>
                        <a:pt x="89" y="190"/>
                      </a:lnTo>
                      <a:lnTo>
                        <a:pt x="79" y="199"/>
                      </a:lnTo>
                      <a:lnTo>
                        <a:pt x="69" y="207"/>
                      </a:lnTo>
                      <a:lnTo>
                        <a:pt x="57" y="215"/>
                      </a:lnTo>
                      <a:lnTo>
                        <a:pt x="47" y="219"/>
                      </a:lnTo>
                      <a:lnTo>
                        <a:pt x="37" y="223"/>
                      </a:lnTo>
                      <a:lnTo>
                        <a:pt x="25" y="226"/>
                      </a:lnTo>
                      <a:lnTo>
                        <a:pt x="12" y="228"/>
                      </a:lnTo>
                      <a:lnTo>
                        <a:pt x="0" y="229"/>
                      </a:lnTo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0" name="Oval 54"/>
                <p:cNvSpPr>
                  <a:spLocks noChangeArrowheads="1"/>
                </p:cNvSpPr>
                <p:nvPr/>
              </p:nvSpPr>
              <p:spPr bwMode="auto">
                <a:xfrm>
                  <a:off x="829" y="1345"/>
                  <a:ext cx="56" cy="5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39991" name="Rectangle 5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9992" name="Rectangle 5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CB52ED6-9D74-4950-871A-23781F9A8B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2B13CA-44D6-4115-B26B-8DBF5E0C65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0694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F30693-95E7-4D43-9E79-D901E71E74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86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0188" y="1524000"/>
            <a:ext cx="3668712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21300" y="1524000"/>
            <a:ext cx="3670300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DA9580-5B27-479B-9C70-64C4FABE40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72038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291BB-B490-41EA-BF61-366AC87B05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2765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26D237-A522-4913-AFE5-0A3CAF14EA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98684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E29E15-6CC4-4C5E-A4AF-D5A7379501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95471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347902-BEF3-4A07-82FF-7F1C7AA31F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4502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FA4C6F-BF5E-4CA5-843C-8CC1A428E8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1741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2EE971-13BB-4F00-82A2-CD5D8BEC62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89567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19938" y="228600"/>
            <a:ext cx="1871662" cy="60102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0188" y="228600"/>
            <a:ext cx="5467350" cy="60102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FCD49E-053F-446C-9047-7D6B4D989A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6872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2"/>
          <p:cNvGrpSpPr>
            <a:grpSpLocks/>
          </p:cNvGrpSpPr>
          <p:nvPr/>
        </p:nvGrpSpPr>
        <p:grpSpPr bwMode="auto">
          <a:xfrm>
            <a:off x="0" y="-9525"/>
            <a:ext cx="1557338" cy="6878638"/>
            <a:chOff x="0" y="-6"/>
            <a:chExt cx="981" cy="4333"/>
          </a:xfrm>
        </p:grpSpPr>
        <p:sp>
          <p:nvSpPr>
            <p:cNvPr id="38915" name="Rectangle 3"/>
            <p:cNvSpPr>
              <a:spLocks noChangeArrowheads="1"/>
            </p:cNvSpPr>
            <p:nvPr/>
          </p:nvSpPr>
          <p:spPr bwMode="auto">
            <a:xfrm>
              <a:off x="453" y="2151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16" name="Rectangle 4"/>
            <p:cNvSpPr>
              <a:spLocks noChangeArrowheads="1"/>
            </p:cNvSpPr>
            <p:nvPr/>
          </p:nvSpPr>
          <p:spPr bwMode="auto">
            <a:xfrm>
              <a:off x="0" y="2151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8917" name="Rectangle 5"/>
            <p:cNvSpPr>
              <a:spLocks noChangeArrowheads="1"/>
            </p:cNvSpPr>
            <p:nvPr/>
          </p:nvSpPr>
          <p:spPr bwMode="auto">
            <a:xfrm>
              <a:off x="222" y="2151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18" name="Rectangle 6"/>
            <p:cNvSpPr>
              <a:spLocks noChangeArrowheads="1"/>
            </p:cNvSpPr>
            <p:nvPr/>
          </p:nvSpPr>
          <p:spPr bwMode="auto">
            <a:xfrm>
              <a:off x="567" y="2160"/>
              <a:ext cx="204" cy="2161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8919" name="Freeform 7"/>
            <p:cNvSpPr>
              <a:spLocks/>
            </p:cNvSpPr>
            <p:nvPr/>
          </p:nvSpPr>
          <p:spPr bwMode="auto">
            <a:xfrm>
              <a:off x="222" y="2636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0" name="Freeform 8"/>
            <p:cNvSpPr>
              <a:spLocks/>
            </p:cNvSpPr>
            <p:nvPr/>
          </p:nvSpPr>
          <p:spPr bwMode="auto">
            <a:xfrm>
              <a:off x="222" y="2908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1" name="Freeform 9"/>
            <p:cNvSpPr>
              <a:spLocks/>
            </p:cNvSpPr>
            <p:nvPr/>
          </p:nvSpPr>
          <p:spPr bwMode="auto">
            <a:xfrm>
              <a:off x="222" y="3165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2" name="Freeform 10"/>
            <p:cNvSpPr>
              <a:spLocks/>
            </p:cNvSpPr>
            <p:nvPr/>
          </p:nvSpPr>
          <p:spPr bwMode="auto">
            <a:xfrm>
              <a:off x="222" y="3420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3" name="Freeform 11"/>
            <p:cNvSpPr>
              <a:spLocks/>
            </p:cNvSpPr>
            <p:nvPr/>
          </p:nvSpPr>
          <p:spPr bwMode="auto">
            <a:xfrm>
              <a:off x="222" y="367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4" name="Freeform 12"/>
            <p:cNvSpPr>
              <a:spLocks/>
            </p:cNvSpPr>
            <p:nvPr/>
          </p:nvSpPr>
          <p:spPr bwMode="auto">
            <a:xfrm>
              <a:off x="301" y="3932"/>
              <a:ext cx="265" cy="392"/>
            </a:xfrm>
            <a:custGeom>
              <a:avLst/>
              <a:gdLst>
                <a:gd name="T0" fmla="*/ 264 w 265"/>
                <a:gd name="T1" fmla="*/ 52 h 392"/>
                <a:gd name="T2" fmla="*/ 264 w 265"/>
                <a:gd name="T3" fmla="*/ 194 h 392"/>
                <a:gd name="T4" fmla="*/ 256 w 265"/>
                <a:gd name="T5" fmla="*/ 188 h 392"/>
                <a:gd name="T6" fmla="*/ 236 w 265"/>
                <a:gd name="T7" fmla="*/ 188 h 392"/>
                <a:gd name="T8" fmla="*/ 221 w 265"/>
                <a:gd name="T9" fmla="*/ 194 h 392"/>
                <a:gd name="T10" fmla="*/ 205 w 265"/>
                <a:gd name="T11" fmla="*/ 209 h 392"/>
                <a:gd name="T12" fmla="*/ 162 w 265"/>
                <a:gd name="T13" fmla="*/ 261 h 392"/>
                <a:gd name="T14" fmla="*/ 66 w 265"/>
                <a:gd name="T15" fmla="*/ 366 h 392"/>
                <a:gd name="T16" fmla="*/ 45 w 265"/>
                <a:gd name="T17" fmla="*/ 391 h 392"/>
                <a:gd name="T18" fmla="*/ 0 w 265"/>
                <a:gd name="T19" fmla="*/ 391 h 392"/>
                <a:gd name="T20" fmla="*/ 178 w 265"/>
                <a:gd name="T21" fmla="*/ 190 h 392"/>
                <a:gd name="T22" fmla="*/ 218 w 265"/>
                <a:gd name="T23" fmla="*/ 138 h 392"/>
                <a:gd name="T24" fmla="*/ 233 w 265"/>
                <a:gd name="T25" fmla="*/ 111 h 392"/>
                <a:gd name="T26" fmla="*/ 246 w 265"/>
                <a:gd name="T27" fmla="*/ 84 h 392"/>
                <a:gd name="T28" fmla="*/ 256 w 265"/>
                <a:gd name="T29" fmla="*/ 39 h 392"/>
                <a:gd name="T30" fmla="*/ 264 w 265"/>
                <a:gd name="T31" fmla="*/ 0 h 392"/>
                <a:gd name="T32" fmla="*/ 264 w 265"/>
                <a:gd name="T33" fmla="*/ 11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5" h="392">
                  <a:moveTo>
                    <a:pt x="264" y="52"/>
                  </a:moveTo>
                  <a:lnTo>
                    <a:pt x="264" y="194"/>
                  </a:lnTo>
                  <a:lnTo>
                    <a:pt x="256" y="188"/>
                  </a:lnTo>
                  <a:lnTo>
                    <a:pt x="236" y="188"/>
                  </a:lnTo>
                  <a:lnTo>
                    <a:pt x="221" y="194"/>
                  </a:lnTo>
                  <a:lnTo>
                    <a:pt x="205" y="209"/>
                  </a:lnTo>
                  <a:lnTo>
                    <a:pt x="162" y="261"/>
                  </a:lnTo>
                  <a:lnTo>
                    <a:pt x="66" y="366"/>
                  </a:lnTo>
                  <a:lnTo>
                    <a:pt x="45" y="391"/>
                  </a:lnTo>
                  <a:lnTo>
                    <a:pt x="0" y="391"/>
                  </a:lnTo>
                  <a:lnTo>
                    <a:pt x="178" y="190"/>
                  </a:lnTo>
                  <a:lnTo>
                    <a:pt x="218" y="138"/>
                  </a:lnTo>
                  <a:lnTo>
                    <a:pt x="233" y="111"/>
                  </a:lnTo>
                  <a:lnTo>
                    <a:pt x="246" y="84"/>
                  </a:lnTo>
                  <a:lnTo>
                    <a:pt x="256" y="39"/>
                  </a:lnTo>
                  <a:lnTo>
                    <a:pt x="264" y="0"/>
                  </a:lnTo>
                  <a:lnTo>
                    <a:pt x="264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5" name="Freeform 13"/>
            <p:cNvSpPr>
              <a:spLocks/>
            </p:cNvSpPr>
            <p:nvPr/>
          </p:nvSpPr>
          <p:spPr bwMode="auto">
            <a:xfrm>
              <a:off x="222" y="2366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6" name="Freeform 14"/>
            <p:cNvSpPr>
              <a:spLocks/>
            </p:cNvSpPr>
            <p:nvPr/>
          </p:nvSpPr>
          <p:spPr bwMode="auto">
            <a:xfrm>
              <a:off x="222" y="2151"/>
              <a:ext cx="346" cy="575"/>
            </a:xfrm>
            <a:custGeom>
              <a:avLst/>
              <a:gdLst>
                <a:gd name="T0" fmla="*/ 345 w 346"/>
                <a:gd name="T1" fmla="*/ 0 h 575"/>
                <a:gd name="T2" fmla="*/ 343 w 346"/>
                <a:gd name="T3" fmla="*/ 122 h 575"/>
                <a:gd name="T4" fmla="*/ 336 w 346"/>
                <a:gd name="T5" fmla="*/ 116 h 575"/>
                <a:gd name="T6" fmla="*/ 315 w 346"/>
                <a:gd name="T7" fmla="*/ 116 h 575"/>
                <a:gd name="T8" fmla="*/ 300 w 346"/>
                <a:gd name="T9" fmla="*/ 122 h 575"/>
                <a:gd name="T10" fmla="*/ 285 w 346"/>
                <a:gd name="T11" fmla="*/ 137 h 575"/>
                <a:gd name="T12" fmla="*/ 242 w 346"/>
                <a:gd name="T13" fmla="*/ 188 h 575"/>
                <a:gd name="T14" fmla="*/ 146 w 346"/>
                <a:gd name="T15" fmla="*/ 294 h 575"/>
                <a:gd name="T16" fmla="*/ 50 w 346"/>
                <a:gd name="T17" fmla="*/ 403 h 575"/>
                <a:gd name="T18" fmla="*/ 30 w 346"/>
                <a:gd name="T19" fmla="*/ 433 h 575"/>
                <a:gd name="T20" fmla="*/ 17 w 346"/>
                <a:gd name="T21" fmla="*/ 463 h 575"/>
                <a:gd name="T22" fmla="*/ 10 w 346"/>
                <a:gd name="T23" fmla="*/ 510 h 575"/>
                <a:gd name="T24" fmla="*/ 0 w 346"/>
                <a:gd name="T25" fmla="*/ 574 h 575"/>
                <a:gd name="T26" fmla="*/ 0 w 346"/>
                <a:gd name="T27" fmla="*/ 293 h 575"/>
                <a:gd name="T28" fmla="*/ 5 w 346"/>
                <a:gd name="T29" fmla="*/ 320 h 575"/>
                <a:gd name="T30" fmla="*/ 10 w 346"/>
                <a:gd name="T31" fmla="*/ 332 h 575"/>
                <a:gd name="T32" fmla="*/ 20 w 346"/>
                <a:gd name="T33" fmla="*/ 338 h 575"/>
                <a:gd name="T34" fmla="*/ 30 w 346"/>
                <a:gd name="T35" fmla="*/ 341 h 575"/>
                <a:gd name="T36" fmla="*/ 45 w 346"/>
                <a:gd name="T37" fmla="*/ 341 h 575"/>
                <a:gd name="T38" fmla="*/ 60 w 346"/>
                <a:gd name="T39" fmla="*/ 335 h 575"/>
                <a:gd name="T40" fmla="*/ 257 w 346"/>
                <a:gd name="T41" fmla="*/ 117 h 575"/>
                <a:gd name="T42" fmla="*/ 298 w 346"/>
                <a:gd name="T43" fmla="*/ 66 h 575"/>
                <a:gd name="T44" fmla="*/ 313 w 346"/>
                <a:gd name="T45" fmla="*/ 39 h 575"/>
                <a:gd name="T46" fmla="*/ 326 w 346"/>
                <a:gd name="T47" fmla="*/ 12 h 575"/>
                <a:gd name="T48" fmla="*/ 329 w 346"/>
                <a:gd name="T49" fmla="*/ 0 h 575"/>
                <a:gd name="T50" fmla="*/ 345 w 346"/>
                <a:gd name="T51" fmla="*/ 3 h 575"/>
                <a:gd name="T52" fmla="*/ 343 w 346"/>
                <a:gd name="T53" fmla="*/ 4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5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3"/>
                  </a:lnTo>
                  <a:lnTo>
                    <a:pt x="30" y="433"/>
                  </a:lnTo>
                  <a:lnTo>
                    <a:pt x="17" y="463"/>
                  </a:lnTo>
                  <a:lnTo>
                    <a:pt x="10" y="510"/>
                  </a:lnTo>
                  <a:lnTo>
                    <a:pt x="0" y="574"/>
                  </a:lnTo>
                  <a:lnTo>
                    <a:pt x="0" y="293"/>
                  </a:lnTo>
                  <a:lnTo>
                    <a:pt x="5" y="320"/>
                  </a:lnTo>
                  <a:lnTo>
                    <a:pt x="10" y="332"/>
                  </a:lnTo>
                  <a:lnTo>
                    <a:pt x="20" y="338"/>
                  </a:lnTo>
                  <a:lnTo>
                    <a:pt x="30" y="341"/>
                  </a:lnTo>
                  <a:lnTo>
                    <a:pt x="45" y="341"/>
                  </a:lnTo>
                  <a:lnTo>
                    <a:pt x="60" y="335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7" name="Rectangle 15"/>
            <p:cNvSpPr>
              <a:spLocks noChangeArrowheads="1"/>
            </p:cNvSpPr>
            <p:nvPr/>
          </p:nvSpPr>
          <p:spPr bwMode="auto">
            <a:xfrm>
              <a:off x="453" y="-3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8" name="Rectangle 16"/>
            <p:cNvSpPr>
              <a:spLocks noChangeArrowheads="1"/>
            </p:cNvSpPr>
            <p:nvPr/>
          </p:nvSpPr>
          <p:spPr bwMode="auto">
            <a:xfrm>
              <a:off x="0" y="-3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8929" name="Rectangle 17"/>
            <p:cNvSpPr>
              <a:spLocks noChangeArrowheads="1"/>
            </p:cNvSpPr>
            <p:nvPr/>
          </p:nvSpPr>
          <p:spPr bwMode="auto">
            <a:xfrm>
              <a:off x="222" y="-3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0" name="Rectangle 18"/>
            <p:cNvSpPr>
              <a:spLocks noChangeArrowheads="1"/>
            </p:cNvSpPr>
            <p:nvPr/>
          </p:nvSpPr>
          <p:spPr bwMode="auto">
            <a:xfrm>
              <a:off x="567" y="-3"/>
              <a:ext cx="204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8931" name="Freeform 19"/>
            <p:cNvSpPr>
              <a:spLocks/>
            </p:cNvSpPr>
            <p:nvPr/>
          </p:nvSpPr>
          <p:spPr bwMode="auto">
            <a:xfrm>
              <a:off x="222" y="49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2" name="Freeform 20"/>
            <p:cNvSpPr>
              <a:spLocks/>
            </p:cNvSpPr>
            <p:nvPr/>
          </p:nvSpPr>
          <p:spPr bwMode="auto">
            <a:xfrm>
              <a:off x="222" y="754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3" name="Freeform 21"/>
            <p:cNvSpPr>
              <a:spLocks/>
            </p:cNvSpPr>
            <p:nvPr/>
          </p:nvSpPr>
          <p:spPr bwMode="auto">
            <a:xfrm>
              <a:off x="222" y="1010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4" name="Freeform 22"/>
            <p:cNvSpPr>
              <a:spLocks/>
            </p:cNvSpPr>
            <p:nvPr/>
          </p:nvSpPr>
          <p:spPr bwMode="auto">
            <a:xfrm>
              <a:off x="222" y="126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5" name="Freeform 23"/>
            <p:cNvSpPr>
              <a:spLocks/>
            </p:cNvSpPr>
            <p:nvPr/>
          </p:nvSpPr>
          <p:spPr bwMode="auto">
            <a:xfrm>
              <a:off x="222" y="1522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6" name="Freeform 24"/>
            <p:cNvSpPr>
              <a:spLocks/>
            </p:cNvSpPr>
            <p:nvPr/>
          </p:nvSpPr>
          <p:spPr bwMode="auto">
            <a:xfrm>
              <a:off x="219" y="4178"/>
              <a:ext cx="349" cy="149"/>
            </a:xfrm>
            <a:custGeom>
              <a:avLst/>
              <a:gdLst>
                <a:gd name="T0" fmla="*/ 345 w 349"/>
                <a:gd name="T1" fmla="*/ 52 h 149"/>
                <a:gd name="T2" fmla="*/ 348 w 349"/>
                <a:gd name="T3" fmla="*/ 144 h 149"/>
                <a:gd name="T4" fmla="*/ 0 w 349"/>
                <a:gd name="T5" fmla="*/ 148 h 149"/>
                <a:gd name="T6" fmla="*/ 299 w 349"/>
                <a:gd name="T7" fmla="*/ 143 h 149"/>
                <a:gd name="T8" fmla="*/ 315 w 349"/>
                <a:gd name="T9" fmla="*/ 111 h 149"/>
                <a:gd name="T10" fmla="*/ 328 w 349"/>
                <a:gd name="T11" fmla="*/ 84 h 149"/>
                <a:gd name="T12" fmla="*/ 338 w 349"/>
                <a:gd name="T13" fmla="*/ 39 h 149"/>
                <a:gd name="T14" fmla="*/ 345 w 349"/>
                <a:gd name="T15" fmla="*/ 0 h 149"/>
                <a:gd name="T16" fmla="*/ 345 w 349"/>
                <a:gd name="T17" fmla="*/ 11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149">
                  <a:moveTo>
                    <a:pt x="345" y="52"/>
                  </a:moveTo>
                  <a:lnTo>
                    <a:pt x="348" y="144"/>
                  </a:lnTo>
                  <a:lnTo>
                    <a:pt x="0" y="148"/>
                  </a:lnTo>
                  <a:lnTo>
                    <a:pt x="299" y="143"/>
                  </a:lnTo>
                  <a:lnTo>
                    <a:pt x="315" y="111"/>
                  </a:lnTo>
                  <a:lnTo>
                    <a:pt x="328" y="84"/>
                  </a:lnTo>
                  <a:lnTo>
                    <a:pt x="338" y="39"/>
                  </a:lnTo>
                  <a:lnTo>
                    <a:pt x="345" y="0"/>
                  </a:lnTo>
                  <a:lnTo>
                    <a:pt x="345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7" name="Freeform 25"/>
            <p:cNvSpPr>
              <a:spLocks/>
            </p:cNvSpPr>
            <p:nvPr/>
          </p:nvSpPr>
          <p:spPr bwMode="auto">
            <a:xfrm>
              <a:off x="222" y="211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8" name="Freeform 26"/>
            <p:cNvSpPr>
              <a:spLocks/>
            </p:cNvSpPr>
            <p:nvPr/>
          </p:nvSpPr>
          <p:spPr bwMode="auto">
            <a:xfrm>
              <a:off x="222" y="-3"/>
              <a:ext cx="346" cy="574"/>
            </a:xfrm>
            <a:custGeom>
              <a:avLst/>
              <a:gdLst>
                <a:gd name="T0" fmla="*/ 345 w 346"/>
                <a:gd name="T1" fmla="*/ 0 h 574"/>
                <a:gd name="T2" fmla="*/ 343 w 346"/>
                <a:gd name="T3" fmla="*/ 122 h 574"/>
                <a:gd name="T4" fmla="*/ 336 w 346"/>
                <a:gd name="T5" fmla="*/ 116 h 574"/>
                <a:gd name="T6" fmla="*/ 315 w 346"/>
                <a:gd name="T7" fmla="*/ 116 h 574"/>
                <a:gd name="T8" fmla="*/ 300 w 346"/>
                <a:gd name="T9" fmla="*/ 122 h 574"/>
                <a:gd name="T10" fmla="*/ 285 w 346"/>
                <a:gd name="T11" fmla="*/ 137 h 574"/>
                <a:gd name="T12" fmla="*/ 242 w 346"/>
                <a:gd name="T13" fmla="*/ 188 h 574"/>
                <a:gd name="T14" fmla="*/ 146 w 346"/>
                <a:gd name="T15" fmla="*/ 294 h 574"/>
                <a:gd name="T16" fmla="*/ 50 w 346"/>
                <a:gd name="T17" fmla="*/ 402 h 574"/>
                <a:gd name="T18" fmla="*/ 30 w 346"/>
                <a:gd name="T19" fmla="*/ 432 h 574"/>
                <a:gd name="T20" fmla="*/ 17 w 346"/>
                <a:gd name="T21" fmla="*/ 462 h 574"/>
                <a:gd name="T22" fmla="*/ 10 w 346"/>
                <a:gd name="T23" fmla="*/ 509 h 574"/>
                <a:gd name="T24" fmla="*/ 0 w 346"/>
                <a:gd name="T25" fmla="*/ 573 h 574"/>
                <a:gd name="T26" fmla="*/ 0 w 346"/>
                <a:gd name="T27" fmla="*/ 292 h 574"/>
                <a:gd name="T28" fmla="*/ 5 w 346"/>
                <a:gd name="T29" fmla="*/ 319 h 574"/>
                <a:gd name="T30" fmla="*/ 10 w 346"/>
                <a:gd name="T31" fmla="*/ 331 h 574"/>
                <a:gd name="T32" fmla="*/ 20 w 346"/>
                <a:gd name="T33" fmla="*/ 337 h 574"/>
                <a:gd name="T34" fmla="*/ 30 w 346"/>
                <a:gd name="T35" fmla="*/ 340 h 574"/>
                <a:gd name="T36" fmla="*/ 45 w 346"/>
                <a:gd name="T37" fmla="*/ 340 h 574"/>
                <a:gd name="T38" fmla="*/ 60 w 346"/>
                <a:gd name="T39" fmla="*/ 334 h 574"/>
                <a:gd name="T40" fmla="*/ 257 w 346"/>
                <a:gd name="T41" fmla="*/ 117 h 574"/>
                <a:gd name="T42" fmla="*/ 298 w 346"/>
                <a:gd name="T43" fmla="*/ 66 h 574"/>
                <a:gd name="T44" fmla="*/ 313 w 346"/>
                <a:gd name="T45" fmla="*/ 39 h 574"/>
                <a:gd name="T46" fmla="*/ 326 w 346"/>
                <a:gd name="T47" fmla="*/ 12 h 574"/>
                <a:gd name="T48" fmla="*/ 329 w 346"/>
                <a:gd name="T49" fmla="*/ 0 h 574"/>
                <a:gd name="T50" fmla="*/ 345 w 346"/>
                <a:gd name="T51" fmla="*/ 3 h 574"/>
                <a:gd name="T52" fmla="*/ 343 w 346"/>
                <a:gd name="T53" fmla="*/ 45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4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2"/>
                  </a:lnTo>
                  <a:lnTo>
                    <a:pt x="30" y="432"/>
                  </a:lnTo>
                  <a:lnTo>
                    <a:pt x="17" y="462"/>
                  </a:lnTo>
                  <a:lnTo>
                    <a:pt x="10" y="509"/>
                  </a:lnTo>
                  <a:lnTo>
                    <a:pt x="0" y="573"/>
                  </a:lnTo>
                  <a:lnTo>
                    <a:pt x="0" y="292"/>
                  </a:lnTo>
                  <a:lnTo>
                    <a:pt x="5" y="319"/>
                  </a:lnTo>
                  <a:lnTo>
                    <a:pt x="10" y="331"/>
                  </a:lnTo>
                  <a:lnTo>
                    <a:pt x="20" y="337"/>
                  </a:lnTo>
                  <a:lnTo>
                    <a:pt x="30" y="340"/>
                  </a:lnTo>
                  <a:lnTo>
                    <a:pt x="45" y="340"/>
                  </a:lnTo>
                  <a:lnTo>
                    <a:pt x="60" y="334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9" name="Freeform 27"/>
            <p:cNvSpPr>
              <a:spLocks/>
            </p:cNvSpPr>
            <p:nvPr/>
          </p:nvSpPr>
          <p:spPr bwMode="auto">
            <a:xfrm>
              <a:off x="224" y="-6"/>
              <a:ext cx="154" cy="294"/>
            </a:xfrm>
            <a:custGeom>
              <a:avLst/>
              <a:gdLst>
                <a:gd name="T0" fmla="*/ 153 w 154"/>
                <a:gd name="T1" fmla="*/ 3 h 294"/>
                <a:gd name="T2" fmla="*/ 50 w 154"/>
                <a:gd name="T3" fmla="*/ 122 h 294"/>
                <a:gd name="T4" fmla="*/ 30 w 154"/>
                <a:gd name="T5" fmla="*/ 152 h 294"/>
                <a:gd name="T6" fmla="*/ 17 w 154"/>
                <a:gd name="T7" fmla="*/ 182 h 294"/>
                <a:gd name="T8" fmla="*/ 10 w 154"/>
                <a:gd name="T9" fmla="*/ 229 h 294"/>
                <a:gd name="T10" fmla="*/ 0 w 154"/>
                <a:gd name="T11" fmla="*/ 293 h 294"/>
                <a:gd name="T12" fmla="*/ 0 w 154"/>
                <a:gd name="T13" fmla="*/ 12 h 294"/>
                <a:gd name="T14" fmla="*/ 5 w 154"/>
                <a:gd name="T15" fmla="*/ 39 h 294"/>
                <a:gd name="T16" fmla="*/ 10 w 154"/>
                <a:gd name="T17" fmla="*/ 51 h 294"/>
                <a:gd name="T18" fmla="*/ 20 w 154"/>
                <a:gd name="T19" fmla="*/ 57 h 294"/>
                <a:gd name="T20" fmla="*/ 30 w 154"/>
                <a:gd name="T21" fmla="*/ 60 h 294"/>
                <a:gd name="T22" fmla="*/ 45 w 154"/>
                <a:gd name="T23" fmla="*/ 60 h 294"/>
                <a:gd name="T24" fmla="*/ 60 w 154"/>
                <a:gd name="T25" fmla="*/ 54 h 294"/>
                <a:gd name="T26" fmla="*/ 110 w 154"/>
                <a:gd name="T27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4" h="294">
                  <a:moveTo>
                    <a:pt x="153" y="3"/>
                  </a:moveTo>
                  <a:lnTo>
                    <a:pt x="50" y="122"/>
                  </a:lnTo>
                  <a:lnTo>
                    <a:pt x="30" y="152"/>
                  </a:lnTo>
                  <a:lnTo>
                    <a:pt x="17" y="182"/>
                  </a:lnTo>
                  <a:lnTo>
                    <a:pt x="10" y="229"/>
                  </a:lnTo>
                  <a:lnTo>
                    <a:pt x="0" y="293"/>
                  </a:lnTo>
                  <a:lnTo>
                    <a:pt x="0" y="12"/>
                  </a:lnTo>
                  <a:lnTo>
                    <a:pt x="5" y="39"/>
                  </a:lnTo>
                  <a:lnTo>
                    <a:pt x="10" y="51"/>
                  </a:lnTo>
                  <a:lnTo>
                    <a:pt x="20" y="57"/>
                  </a:lnTo>
                  <a:lnTo>
                    <a:pt x="30" y="60"/>
                  </a:lnTo>
                  <a:lnTo>
                    <a:pt x="45" y="60"/>
                  </a:lnTo>
                  <a:lnTo>
                    <a:pt x="60" y="54"/>
                  </a:lnTo>
                  <a:lnTo>
                    <a:pt x="110" y="0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0" name="Freeform 28"/>
            <p:cNvSpPr>
              <a:spLocks/>
            </p:cNvSpPr>
            <p:nvPr/>
          </p:nvSpPr>
          <p:spPr bwMode="auto">
            <a:xfrm>
              <a:off x="222" y="179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1" name="Rectangle 29"/>
            <p:cNvSpPr>
              <a:spLocks noChangeArrowheads="1"/>
            </p:cNvSpPr>
            <p:nvPr/>
          </p:nvSpPr>
          <p:spPr bwMode="auto">
            <a:xfrm>
              <a:off x="771" y="0"/>
              <a:ext cx="210" cy="4319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2" name="Line 30"/>
            <p:cNvSpPr>
              <a:spLocks noChangeShapeType="1"/>
            </p:cNvSpPr>
            <p:nvPr/>
          </p:nvSpPr>
          <p:spPr bwMode="auto">
            <a:xfrm>
              <a:off x="13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3" name="Line 31"/>
            <p:cNvSpPr>
              <a:spLocks noChangeShapeType="1"/>
            </p:cNvSpPr>
            <p:nvPr/>
          </p:nvSpPr>
          <p:spPr bwMode="auto">
            <a:xfrm>
              <a:off x="64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44" name="Rectangle 32"/>
          <p:cNvSpPr>
            <a:spLocks noGrp="1" noChangeArrowheads="1"/>
          </p:cNvSpPr>
          <p:nvPr>
            <p:ph type="title"/>
          </p:nvPr>
        </p:nvSpPr>
        <p:spPr bwMode="auto">
          <a:xfrm>
            <a:off x="1500188" y="228600"/>
            <a:ext cx="74914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8945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00188" y="1524000"/>
            <a:ext cx="7491412" cy="471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8946" name="Rectangle 3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47800" y="6324600"/>
            <a:ext cx="1409700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+mj-lt"/>
              </a:defRPr>
            </a:lvl1pPr>
          </a:lstStyle>
          <a:p>
            <a:endParaRPr lang="en-US" altLang="en-US"/>
          </a:p>
        </p:txBody>
      </p:sp>
      <p:sp>
        <p:nvSpPr>
          <p:cNvPr id="38947" name="Rectangle 3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338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j-lt"/>
              </a:defRPr>
            </a:lvl1pPr>
          </a:lstStyle>
          <a:p>
            <a:endParaRPr lang="en-US" altLang="en-US"/>
          </a:p>
        </p:txBody>
      </p:sp>
      <p:sp>
        <p:nvSpPr>
          <p:cNvPr id="38948" name="Rectangle 3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j-lt"/>
              </a:defRPr>
            </a:lvl1pPr>
          </a:lstStyle>
          <a:p>
            <a:fld id="{971BDFF0-DD43-4108-B086-A94ED330C63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l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Char char="–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–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2438400" y="1447800"/>
            <a:ext cx="6400800" cy="2044149"/>
          </a:xfrm>
          <a:prstGeom prst="rect">
            <a:avLst/>
          </a:prstGeom>
          <a:noFill/>
          <a:ln>
            <a:noFill/>
          </a:ln>
          <a:effectLst>
            <a:outerShdw dist="8980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6600" dirty="0">
                <a:latin typeface="Maiandra GD" panose="020E0502030308020204" pitchFamily="34" charset="0"/>
              </a:rPr>
              <a:t>The Christian’s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6600" dirty="0">
                <a:latin typeface="Maiandra GD" panose="020E0502030308020204" pitchFamily="34" charset="0"/>
              </a:rPr>
              <a:t>Day-to-Day Sin</a:t>
            </a:r>
          </a:p>
        </p:txBody>
      </p:sp>
      <p:pic>
        <p:nvPicPr>
          <p:cNvPr id="56324" name="Picture 4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2057400" y="3962400"/>
            <a:ext cx="6629400" cy="2455863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Maiandra GD" panose="020E0502030308020204" pitchFamily="34" charset="0"/>
              </a:rPr>
              <a:t>1. Christians Do Sin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latin typeface="Maiandra GD" panose="020E0502030308020204" pitchFamily="34" charset="0"/>
              </a:rPr>
              <a:t>2. Consequences To Sin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latin typeface="Maiandra GD" panose="020E0502030308020204" pitchFamily="34" charset="0"/>
              </a:rPr>
              <a:t>3. Justification And The Christian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latin typeface="Maiandra GD" panose="020E0502030308020204" pitchFamily="34" charset="0"/>
              </a:rPr>
              <a:t>4. Preventing Day to Day Sin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01680">
            <a:off x="2158531" y="1459190"/>
            <a:ext cx="5991225" cy="45196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828800" y="152400"/>
            <a:ext cx="373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Maiandra GD" panose="020E0502030308020204" pitchFamily="34" charset="0"/>
              </a:rPr>
              <a:t>Review</a:t>
            </a:r>
          </a:p>
          <a:p>
            <a:r>
              <a:rPr lang="en-US" dirty="0" smtClean="0">
                <a:latin typeface="Maiandra GD" panose="020E0502030308020204" pitchFamily="34" charset="0"/>
              </a:rPr>
              <a:t>Lesson 1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069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2438400" y="1447800"/>
            <a:ext cx="6400800" cy="2044149"/>
          </a:xfrm>
          <a:prstGeom prst="rect">
            <a:avLst/>
          </a:prstGeom>
          <a:noFill/>
          <a:ln>
            <a:noFill/>
          </a:ln>
          <a:effectLst>
            <a:outerShdw dist="8980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6600" dirty="0">
                <a:latin typeface="Maiandra GD" panose="020E0502030308020204" pitchFamily="34" charset="0"/>
              </a:rPr>
              <a:t>The Christian’s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6600" dirty="0">
                <a:latin typeface="Maiandra GD" panose="020E0502030308020204" pitchFamily="34" charset="0"/>
              </a:rPr>
              <a:t>Day-to-Day Sin</a:t>
            </a:r>
          </a:p>
        </p:txBody>
      </p:sp>
      <p:sp>
        <p:nvSpPr>
          <p:cNvPr id="2056" name="Oval 8"/>
          <p:cNvSpPr>
            <a:spLocks noChangeArrowheads="1"/>
          </p:cNvSpPr>
          <p:nvPr/>
        </p:nvSpPr>
        <p:spPr bwMode="auto">
          <a:xfrm>
            <a:off x="2438400" y="4114800"/>
            <a:ext cx="5943600" cy="14478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4000">
                <a:latin typeface="Maiandra GD" panose="020E0502030308020204" pitchFamily="34" charset="0"/>
              </a:rPr>
              <a:t>Consequences</a:t>
            </a:r>
          </a:p>
        </p:txBody>
      </p:sp>
      <p:pic>
        <p:nvPicPr>
          <p:cNvPr id="2057" name="Picture 9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1600200" y="609600"/>
            <a:ext cx="7086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u="sng" dirty="0">
                <a:latin typeface="Maiandra GD" panose="020E0502030308020204" pitchFamily="34" charset="0"/>
              </a:rPr>
              <a:t>Knowing The Consequences:</a:t>
            </a:r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2057400" y="2209800"/>
            <a:ext cx="6477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+mn-lt"/>
              </a:rPr>
              <a:t> Discourage sin – lest we face…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+mn-lt"/>
              </a:rPr>
              <a:t> Cause us not to want to stay in sin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+mn-lt"/>
              </a:rPr>
              <a:t> Cause us to correct our sin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+mn-lt"/>
              </a:rPr>
              <a:t> Cause us to conclude – “not worth it”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6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6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 dirty="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chemeClr val="folHlink"/>
                </a:solidFill>
                <a:latin typeface="Maiandra GD" panose="020E0502030308020204" pitchFamily="34" charset="0"/>
              </a:rPr>
              <a:t>Consequences</a:t>
            </a:r>
          </a:p>
        </p:txBody>
      </p:sp>
      <p:sp>
        <p:nvSpPr>
          <p:cNvPr id="43014" name="AutoShape 6"/>
          <p:cNvSpPr>
            <a:spLocks noChangeArrowheads="1"/>
          </p:cNvSpPr>
          <p:nvPr/>
        </p:nvSpPr>
        <p:spPr bwMode="auto">
          <a:xfrm>
            <a:off x="1600200" y="1981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Sin Separates Us From God</a:t>
            </a:r>
          </a:p>
        </p:txBody>
      </p:sp>
      <p:pic>
        <p:nvPicPr>
          <p:cNvPr id="43023" name="Picture 15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AutoShape 4"/>
          <p:cNvSpPr>
            <a:spLocks noChangeArrowheads="1"/>
          </p:cNvSpPr>
          <p:nvPr/>
        </p:nvSpPr>
        <p:spPr bwMode="auto">
          <a:xfrm>
            <a:off x="1600200" y="3048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Sin Separates Us From God</a:t>
            </a:r>
          </a:p>
        </p:txBody>
      </p:sp>
      <p:sp>
        <p:nvSpPr>
          <p:cNvPr id="78854" name="Text Box 6"/>
          <p:cNvSpPr txBox="1">
            <a:spLocks noChangeArrowheads="1"/>
          </p:cNvSpPr>
          <p:nvPr/>
        </p:nvSpPr>
        <p:spPr bwMode="auto">
          <a:xfrm>
            <a:off x="1524000" y="1371600"/>
            <a:ext cx="7315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latin typeface="Maiandra GD" panose="020E0502030308020204" pitchFamily="34" charset="0"/>
              </a:rPr>
              <a:t>Isa. 59:1-2		2 John 9		Jas. 1:15</a:t>
            </a:r>
          </a:p>
        </p:txBody>
      </p:sp>
      <p:sp>
        <p:nvSpPr>
          <p:cNvPr id="78855" name="Text Box 7"/>
          <p:cNvSpPr txBox="1">
            <a:spLocks noChangeArrowheads="1"/>
          </p:cNvSpPr>
          <p:nvPr/>
        </p:nvSpPr>
        <p:spPr bwMode="auto">
          <a:xfrm>
            <a:off x="1676400" y="2209800"/>
            <a:ext cx="6705600" cy="2548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What </a:t>
            </a:r>
            <a:r>
              <a:rPr lang="en-US" altLang="en-US" u="sng" dirty="0">
                <a:latin typeface="+mn-lt"/>
              </a:rPr>
              <a:t>about sins of weakness</a:t>
            </a:r>
            <a:r>
              <a:rPr lang="en-US" altLang="en-US" dirty="0">
                <a:latin typeface="+mn-lt"/>
              </a:rPr>
              <a:t>?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>
                <a:latin typeface="+mn-lt"/>
              </a:rPr>
              <a:t>	</a:t>
            </a:r>
            <a:r>
              <a:rPr lang="en-US" altLang="en-US" dirty="0" smtClean="0">
                <a:latin typeface="+mn-lt"/>
              </a:rPr>
              <a:t>Still </a:t>
            </a:r>
            <a:r>
              <a:rPr lang="en-US" altLang="en-US" dirty="0">
                <a:latin typeface="+mn-lt"/>
              </a:rPr>
              <a:t>sin – Still </a:t>
            </a:r>
            <a:r>
              <a:rPr lang="en-US" altLang="en-US" dirty="0" smtClean="0">
                <a:latin typeface="+mn-lt"/>
              </a:rPr>
              <a:t>separates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 smtClean="0">
                <a:latin typeface="+mn-lt"/>
              </a:rPr>
              <a:t>Case </a:t>
            </a:r>
            <a:r>
              <a:rPr lang="en-US" altLang="en-US" dirty="0">
                <a:latin typeface="+mn-lt"/>
              </a:rPr>
              <a:t>in point – Gal. </a:t>
            </a:r>
            <a:r>
              <a:rPr lang="en-US" altLang="en-US" dirty="0" smtClean="0">
                <a:latin typeface="+mn-lt"/>
              </a:rPr>
              <a:t>2:11-ff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 smtClean="0">
                <a:latin typeface="+mn-lt"/>
              </a:rPr>
              <a:t>What </a:t>
            </a:r>
            <a:r>
              <a:rPr lang="en-US" altLang="en-US" dirty="0">
                <a:latin typeface="+mn-lt"/>
              </a:rPr>
              <a:t>if weakness is lying, </a:t>
            </a:r>
            <a:r>
              <a:rPr lang="en-US" altLang="en-US" dirty="0" smtClean="0">
                <a:latin typeface="+mn-lt"/>
              </a:rPr>
              <a:t>stealing, fornication</a:t>
            </a:r>
            <a:r>
              <a:rPr lang="en-US" altLang="en-US" dirty="0">
                <a:latin typeface="+mn-lt"/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8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88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88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88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88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88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88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88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88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788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88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88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788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4" grpId="0"/>
      <p:bldP spid="78855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Sin Separates Us From God</a:t>
            </a:r>
          </a:p>
        </p:txBody>
      </p:sp>
      <p:sp>
        <p:nvSpPr>
          <p:cNvPr id="84995" name="Text Box 3"/>
          <p:cNvSpPr txBox="1">
            <a:spLocks noChangeArrowheads="1"/>
          </p:cNvSpPr>
          <p:nvPr/>
        </p:nvSpPr>
        <p:spPr bwMode="auto">
          <a:xfrm>
            <a:off x="1524000" y="1371600"/>
            <a:ext cx="7315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Maiandra GD" panose="020E0502030308020204" pitchFamily="34" charset="0"/>
              </a:rPr>
              <a:t>Isa. 59:1-2		2 John 9		Jas. 1:15</a:t>
            </a:r>
          </a:p>
        </p:txBody>
      </p:sp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1676400" y="2209800"/>
            <a:ext cx="6705600" cy="319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What </a:t>
            </a:r>
            <a:r>
              <a:rPr lang="en-US" altLang="en-US" u="sng" dirty="0">
                <a:latin typeface="+mn-lt"/>
              </a:rPr>
              <a:t>about sins of weakness</a:t>
            </a:r>
            <a:r>
              <a:rPr lang="en-US" altLang="en-US" dirty="0">
                <a:latin typeface="+mn-lt"/>
              </a:rPr>
              <a:t>?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What </a:t>
            </a:r>
            <a:r>
              <a:rPr lang="en-US" altLang="en-US" u="sng" dirty="0">
                <a:latin typeface="+mn-lt"/>
              </a:rPr>
              <a:t>about sins of ignorance</a:t>
            </a:r>
            <a:r>
              <a:rPr lang="en-US" altLang="en-US" dirty="0">
                <a:latin typeface="+mn-lt"/>
              </a:rPr>
              <a:t>?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>
                <a:latin typeface="+mn-lt"/>
              </a:rPr>
              <a:t>	</a:t>
            </a:r>
            <a:r>
              <a:rPr lang="en-US" altLang="en-US" dirty="0" smtClean="0">
                <a:latin typeface="+mn-lt"/>
              </a:rPr>
              <a:t>Still </a:t>
            </a:r>
            <a:r>
              <a:rPr lang="en-US" altLang="en-US" dirty="0">
                <a:latin typeface="+mn-lt"/>
              </a:rPr>
              <a:t>sin – Still </a:t>
            </a:r>
            <a:r>
              <a:rPr lang="en-US" altLang="en-US" dirty="0" smtClean="0">
                <a:latin typeface="+mn-lt"/>
              </a:rPr>
              <a:t>separates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 smtClean="0">
                <a:latin typeface="+mn-lt"/>
              </a:rPr>
              <a:t>Case </a:t>
            </a:r>
            <a:r>
              <a:rPr lang="en-US" altLang="en-US" dirty="0">
                <a:latin typeface="+mn-lt"/>
              </a:rPr>
              <a:t>in point – Acts </a:t>
            </a:r>
            <a:r>
              <a:rPr lang="en-US" altLang="en-US" dirty="0" smtClean="0">
                <a:latin typeface="+mn-lt"/>
              </a:rPr>
              <a:t>8:20-22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 smtClean="0">
                <a:latin typeface="+mn-lt"/>
              </a:rPr>
              <a:t>What </a:t>
            </a:r>
            <a:r>
              <a:rPr lang="en-US" altLang="en-US" dirty="0">
                <a:latin typeface="+mn-lt"/>
              </a:rPr>
              <a:t>if ignorance is </a:t>
            </a:r>
            <a:r>
              <a:rPr lang="en-US" altLang="en-US" dirty="0" smtClean="0">
                <a:latin typeface="+mn-lt"/>
              </a:rPr>
              <a:t>adultery, denominationalism</a:t>
            </a:r>
            <a:r>
              <a:rPr lang="en-US" altLang="en-US" dirty="0">
                <a:latin typeface="+mn-lt"/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49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9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49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49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49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49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49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49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849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Sin Separates Us From God</a:t>
            </a:r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1524000" y="1371600"/>
            <a:ext cx="7315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latin typeface="Maiandra GD" panose="020E0502030308020204" pitchFamily="34" charset="0"/>
              </a:rPr>
              <a:t>Isa. 59:1-2		2 John 9		Jas. 1:15</a:t>
            </a:r>
          </a:p>
        </p:txBody>
      </p:sp>
      <p:sp>
        <p:nvSpPr>
          <p:cNvPr id="86020" name="Text Box 4"/>
          <p:cNvSpPr txBox="1">
            <a:spLocks noChangeArrowheads="1"/>
          </p:cNvSpPr>
          <p:nvPr/>
        </p:nvSpPr>
        <p:spPr bwMode="auto">
          <a:xfrm>
            <a:off x="1676400" y="2209800"/>
            <a:ext cx="6705600" cy="3496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What </a:t>
            </a:r>
            <a:r>
              <a:rPr lang="en-US" altLang="en-US" u="sng" dirty="0">
                <a:latin typeface="+mn-lt"/>
              </a:rPr>
              <a:t>about sins of weakness</a:t>
            </a:r>
            <a:r>
              <a:rPr lang="en-US" altLang="en-US" dirty="0">
                <a:latin typeface="+mn-lt"/>
              </a:rPr>
              <a:t>?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What </a:t>
            </a:r>
            <a:r>
              <a:rPr lang="en-US" altLang="en-US" u="sng" dirty="0">
                <a:latin typeface="+mn-lt"/>
              </a:rPr>
              <a:t>about sins of ignorance</a:t>
            </a:r>
            <a:r>
              <a:rPr lang="en-US" altLang="en-US" dirty="0">
                <a:latin typeface="+mn-lt"/>
              </a:rPr>
              <a:t>?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Do </a:t>
            </a:r>
            <a:r>
              <a:rPr lang="en-US" altLang="en-US" u="sng" dirty="0">
                <a:latin typeface="+mn-lt"/>
              </a:rPr>
              <a:t>all sins separate?</a:t>
            </a:r>
            <a:endParaRPr lang="en-US" altLang="en-US" dirty="0">
              <a:latin typeface="+mn-lt"/>
            </a:endParaRP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>
                <a:latin typeface="+mn-lt"/>
              </a:rPr>
              <a:t>	</a:t>
            </a:r>
            <a:r>
              <a:rPr lang="en-US" altLang="en-US" dirty="0" smtClean="0">
                <a:latin typeface="+mn-lt"/>
              </a:rPr>
              <a:t>Jas</a:t>
            </a:r>
            <a:r>
              <a:rPr lang="en-US" altLang="en-US" dirty="0">
                <a:latin typeface="+mn-lt"/>
              </a:rPr>
              <a:t>. 1:15 – applies to all </a:t>
            </a:r>
            <a:r>
              <a:rPr lang="en-US" altLang="en-US" dirty="0" smtClean="0">
                <a:latin typeface="+mn-lt"/>
              </a:rPr>
              <a:t>sins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 smtClean="0">
                <a:latin typeface="+mn-lt"/>
              </a:rPr>
              <a:t>If </a:t>
            </a:r>
            <a:r>
              <a:rPr lang="en-US" altLang="en-US" dirty="0">
                <a:latin typeface="+mn-lt"/>
              </a:rPr>
              <a:t>not – which are </a:t>
            </a:r>
            <a:r>
              <a:rPr lang="en-US" altLang="en-US" dirty="0" smtClean="0">
                <a:latin typeface="+mn-lt"/>
              </a:rPr>
              <a:t>excluded?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 smtClean="0">
                <a:latin typeface="+mn-lt"/>
              </a:rPr>
              <a:t>Which </a:t>
            </a:r>
            <a:r>
              <a:rPr lang="en-US" altLang="en-US" dirty="0">
                <a:latin typeface="+mn-lt"/>
              </a:rPr>
              <a:t>sin does not separate?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Sin Separates Us From God</a:t>
            </a:r>
          </a:p>
        </p:txBody>
      </p:sp>
      <p:sp>
        <p:nvSpPr>
          <p:cNvPr id="87043" name="Text Box 3"/>
          <p:cNvSpPr txBox="1">
            <a:spLocks noChangeArrowheads="1"/>
          </p:cNvSpPr>
          <p:nvPr/>
        </p:nvSpPr>
        <p:spPr bwMode="auto">
          <a:xfrm>
            <a:off x="1524000" y="1371600"/>
            <a:ext cx="7315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latin typeface="Maiandra GD" panose="020E0502030308020204" pitchFamily="34" charset="0"/>
              </a:rPr>
              <a:t>Isa. 59:1-2		2 John 9		Jas. 1:15</a:t>
            </a:r>
          </a:p>
        </p:txBody>
      </p:sp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1676400" y="2209800"/>
            <a:ext cx="6705600" cy="3582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What </a:t>
            </a:r>
            <a:r>
              <a:rPr lang="en-US" altLang="en-US" u="sng" dirty="0">
                <a:latin typeface="+mn-lt"/>
              </a:rPr>
              <a:t>about sins of weakness</a:t>
            </a:r>
            <a:r>
              <a:rPr lang="en-US" altLang="en-US" dirty="0">
                <a:latin typeface="+mn-lt"/>
              </a:rPr>
              <a:t>?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What </a:t>
            </a:r>
            <a:r>
              <a:rPr lang="en-US" altLang="en-US" u="sng" dirty="0">
                <a:latin typeface="+mn-lt"/>
              </a:rPr>
              <a:t>about sins of ignorance</a:t>
            </a:r>
            <a:r>
              <a:rPr lang="en-US" altLang="en-US" dirty="0">
                <a:latin typeface="+mn-lt"/>
              </a:rPr>
              <a:t>?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Do </a:t>
            </a:r>
            <a:r>
              <a:rPr lang="en-US" altLang="en-US" u="sng" dirty="0">
                <a:latin typeface="+mn-lt"/>
              </a:rPr>
              <a:t>all sins separate?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What </a:t>
            </a:r>
            <a:r>
              <a:rPr lang="en-US" altLang="en-US" u="sng" dirty="0">
                <a:latin typeface="+mn-lt"/>
              </a:rPr>
              <a:t>about “little” sins?</a:t>
            </a:r>
            <a:endParaRPr lang="en-US" altLang="en-US" dirty="0">
              <a:latin typeface="+mn-lt"/>
            </a:endParaRP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>
                <a:latin typeface="+mn-lt"/>
              </a:rPr>
              <a:t>	</a:t>
            </a:r>
            <a:r>
              <a:rPr lang="en-US" altLang="en-US" dirty="0" smtClean="0">
                <a:latin typeface="+mn-lt"/>
              </a:rPr>
              <a:t>1 </a:t>
            </a:r>
            <a:r>
              <a:rPr lang="en-US" altLang="en-US" dirty="0">
                <a:latin typeface="+mn-lt"/>
              </a:rPr>
              <a:t>Thess. 5:22 – every </a:t>
            </a:r>
            <a:r>
              <a:rPr lang="en-US" altLang="en-US" dirty="0" smtClean="0">
                <a:latin typeface="+mn-lt"/>
              </a:rPr>
              <a:t>kind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 smtClean="0">
                <a:latin typeface="+mn-lt"/>
              </a:rPr>
              <a:t>Bible </a:t>
            </a:r>
            <a:r>
              <a:rPr lang="en-US" altLang="en-US" dirty="0">
                <a:latin typeface="+mn-lt"/>
              </a:rPr>
              <a:t>makes no distinction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70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0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70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70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70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70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 dirty="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chemeClr val="folHlink"/>
                </a:solidFill>
                <a:latin typeface="Maiandra GD" panose="020E0502030308020204" pitchFamily="34" charset="0"/>
              </a:rPr>
              <a:t>Consequences</a:t>
            </a:r>
          </a:p>
        </p:txBody>
      </p:sp>
      <p:sp>
        <p:nvSpPr>
          <p:cNvPr id="72708" name="AutoShape 4"/>
          <p:cNvSpPr>
            <a:spLocks noChangeArrowheads="1"/>
          </p:cNvSpPr>
          <p:nvPr/>
        </p:nvSpPr>
        <p:spPr bwMode="auto">
          <a:xfrm>
            <a:off x="1600200" y="1981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Sin Separates Us From God</a:t>
            </a:r>
          </a:p>
        </p:txBody>
      </p:sp>
      <p:pic>
        <p:nvPicPr>
          <p:cNvPr id="72709" name="Picture 5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710" name="AutoShape 6"/>
          <p:cNvSpPr>
            <a:spLocks noChangeArrowheads="1"/>
          </p:cNvSpPr>
          <p:nvPr/>
        </p:nvSpPr>
        <p:spPr bwMode="auto">
          <a:xfrm>
            <a:off x="1600200" y="2743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Sin Renders Our Prayers &amp; Worship Vain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Sin Renders Our Prayers &amp; Worship Vain</a:t>
            </a:r>
          </a:p>
        </p:txBody>
      </p:sp>
      <p:sp>
        <p:nvSpPr>
          <p:cNvPr id="79875" name="Text Box 3"/>
          <p:cNvSpPr txBox="1">
            <a:spLocks noChangeArrowheads="1"/>
          </p:cNvSpPr>
          <p:nvPr/>
        </p:nvSpPr>
        <p:spPr bwMode="auto">
          <a:xfrm>
            <a:off x="1676400" y="1524000"/>
            <a:ext cx="6705600" cy="329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John </a:t>
            </a:r>
            <a:r>
              <a:rPr lang="en-US" altLang="en-US" u="sng" dirty="0">
                <a:latin typeface="+mn-lt"/>
              </a:rPr>
              <a:t>9:31</a:t>
            </a:r>
            <a:endParaRPr lang="en-US" altLang="en-US" dirty="0">
              <a:latin typeface="+mn-lt"/>
            </a:endParaRP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Prov</a:t>
            </a:r>
            <a:r>
              <a:rPr lang="en-US" altLang="en-US" u="sng" dirty="0">
                <a:latin typeface="+mn-lt"/>
              </a:rPr>
              <a:t>. 28:9</a:t>
            </a:r>
            <a:endParaRPr lang="en-US" altLang="en-US" dirty="0">
              <a:latin typeface="+mn-lt"/>
            </a:endParaRP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1 </a:t>
            </a:r>
            <a:r>
              <a:rPr lang="en-US" altLang="en-US" u="sng" dirty="0">
                <a:latin typeface="+mn-lt"/>
              </a:rPr>
              <a:t>Pet. 3:7, 12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Point</a:t>
            </a:r>
            <a:r>
              <a:rPr lang="en-US" altLang="en-US" u="sng" dirty="0">
                <a:latin typeface="+mn-lt"/>
              </a:rPr>
              <a:t>: wasting our time as long as we </a:t>
            </a:r>
            <a:r>
              <a:rPr lang="en-US" altLang="en-US" u="sng" dirty="0" smtClean="0">
                <a:latin typeface="+mn-lt"/>
              </a:rPr>
              <a:t>continue </a:t>
            </a:r>
            <a:r>
              <a:rPr lang="en-US" altLang="en-US" u="sng" dirty="0">
                <a:latin typeface="+mn-lt"/>
              </a:rPr>
              <a:t>in sin – All the same as if </a:t>
            </a:r>
            <a:r>
              <a:rPr lang="en-US" altLang="en-US" dirty="0">
                <a:latin typeface="+mn-lt"/>
              </a:rPr>
              <a:t>	</a:t>
            </a:r>
            <a:r>
              <a:rPr lang="en-US" altLang="en-US" u="sng" dirty="0">
                <a:latin typeface="+mn-lt"/>
              </a:rPr>
              <a:t>didn’t even try to worship!</a:t>
            </a:r>
            <a:endParaRPr lang="en-US" altLang="en-US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444289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 dirty="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chemeClr val="folHlink"/>
                </a:solidFill>
                <a:latin typeface="Maiandra GD" panose="020E0502030308020204" pitchFamily="34" charset="0"/>
              </a:rPr>
              <a:t>Consequences</a:t>
            </a:r>
          </a:p>
        </p:txBody>
      </p:sp>
      <p:sp>
        <p:nvSpPr>
          <p:cNvPr id="73732" name="AutoShape 4"/>
          <p:cNvSpPr>
            <a:spLocks noChangeArrowheads="1"/>
          </p:cNvSpPr>
          <p:nvPr/>
        </p:nvSpPr>
        <p:spPr bwMode="auto">
          <a:xfrm>
            <a:off x="1600200" y="1981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Sin Separates Us From God</a:t>
            </a:r>
          </a:p>
        </p:txBody>
      </p:sp>
      <p:pic>
        <p:nvPicPr>
          <p:cNvPr id="73733" name="Picture 5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34" name="AutoShape 6"/>
          <p:cNvSpPr>
            <a:spLocks noChangeArrowheads="1"/>
          </p:cNvSpPr>
          <p:nvPr/>
        </p:nvSpPr>
        <p:spPr bwMode="auto">
          <a:xfrm>
            <a:off x="1600200" y="2743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Sin Renders Our Prayers &amp; Worship Vain</a:t>
            </a:r>
          </a:p>
        </p:txBody>
      </p:sp>
      <p:sp>
        <p:nvSpPr>
          <p:cNvPr id="73735" name="AutoShape 7"/>
          <p:cNvSpPr>
            <a:spLocks noChangeArrowheads="1"/>
          </p:cNvSpPr>
          <p:nvPr/>
        </p:nvSpPr>
        <p:spPr bwMode="auto">
          <a:xfrm>
            <a:off x="1600200" y="3505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III. Sin Will Surface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III. Sin Will Surface</a:t>
            </a:r>
          </a:p>
        </p:txBody>
      </p:sp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1676400" y="1524000"/>
            <a:ext cx="6705600" cy="437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Numbers </a:t>
            </a:r>
            <a:r>
              <a:rPr lang="en-US" altLang="en-US" u="sng" dirty="0">
                <a:latin typeface="+mn-lt"/>
              </a:rPr>
              <a:t>32:23</a:t>
            </a:r>
            <a:endParaRPr lang="en-US" altLang="en-US" dirty="0">
              <a:latin typeface="+mn-lt"/>
            </a:endParaRP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We </a:t>
            </a:r>
            <a:r>
              <a:rPr lang="en-US" altLang="en-US" u="sng" dirty="0">
                <a:latin typeface="+mn-lt"/>
              </a:rPr>
              <a:t>will eventually expose ourselves</a:t>
            </a:r>
            <a:endParaRPr lang="en-US" altLang="en-US" dirty="0">
              <a:latin typeface="+mn-lt"/>
            </a:endParaRPr>
          </a:p>
          <a:p>
            <a:pPr marL="914400" lvl="1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dirty="0" smtClean="0">
                <a:latin typeface="+mn-lt"/>
              </a:rPr>
              <a:t>May </a:t>
            </a:r>
            <a:r>
              <a:rPr lang="en-US" altLang="en-US" sz="2400" dirty="0">
                <a:latin typeface="+mn-lt"/>
              </a:rPr>
              <a:t>be by inconsistency</a:t>
            </a:r>
          </a:p>
          <a:p>
            <a:pPr marL="914400" lvl="1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dirty="0" smtClean="0">
                <a:latin typeface="+mn-lt"/>
              </a:rPr>
              <a:t>May </a:t>
            </a:r>
            <a:r>
              <a:rPr lang="en-US" altLang="en-US" sz="2400" dirty="0">
                <a:latin typeface="+mn-lt"/>
              </a:rPr>
              <a:t>be by being too bold – get caught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Consequences </a:t>
            </a:r>
            <a:r>
              <a:rPr lang="en-US" altLang="en-US" u="sng" dirty="0">
                <a:latin typeface="+mn-lt"/>
              </a:rPr>
              <a:t>Come Home to Roost</a:t>
            </a:r>
            <a:r>
              <a:rPr lang="en-US" altLang="en-US" dirty="0">
                <a:latin typeface="+mn-lt"/>
              </a:rPr>
              <a:t>!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 smtClean="0">
                <a:latin typeface="+mn-lt"/>
              </a:rPr>
              <a:t>“</a:t>
            </a:r>
            <a:r>
              <a:rPr lang="en-US" altLang="en-US" u="sng" dirty="0" smtClean="0">
                <a:latin typeface="+mn-lt"/>
              </a:rPr>
              <a:t>You </a:t>
            </a:r>
            <a:r>
              <a:rPr lang="en-US" altLang="en-US" u="sng" dirty="0">
                <a:latin typeface="+mn-lt"/>
              </a:rPr>
              <a:t>can’t act like a skunk without </a:t>
            </a:r>
            <a:r>
              <a:rPr lang="en-US" altLang="en-US" dirty="0">
                <a:latin typeface="+mn-lt"/>
              </a:rPr>
              <a:t>	</a:t>
            </a:r>
            <a:r>
              <a:rPr lang="en-US" altLang="en-US" u="sng" dirty="0">
                <a:latin typeface="+mn-lt"/>
              </a:rPr>
              <a:t>someone’s getting wind of it”</a:t>
            </a:r>
            <a:r>
              <a:rPr lang="en-US" altLang="en-US" dirty="0">
                <a:latin typeface="+mn-lt"/>
              </a:rPr>
              <a:t> </a:t>
            </a:r>
            <a:r>
              <a:rPr lang="en-US" altLang="en-US" sz="2400" dirty="0">
                <a:latin typeface="+mn-lt"/>
              </a:rPr>
              <a:t>(</a:t>
            </a:r>
            <a:r>
              <a:rPr lang="en-US" altLang="en-US" sz="2400" i="1" dirty="0" err="1">
                <a:latin typeface="+mn-lt"/>
              </a:rPr>
              <a:t>Lorence</a:t>
            </a:r>
            <a:r>
              <a:rPr lang="en-US" altLang="en-US" sz="2400" i="1" dirty="0">
                <a:latin typeface="+mn-lt"/>
              </a:rPr>
              <a:t> 	Workman</a:t>
            </a:r>
            <a:r>
              <a:rPr lang="en-US" altLang="en-US" sz="2400" dirty="0">
                <a:latin typeface="+mn-lt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 dirty="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chemeClr val="folHlink"/>
                </a:solidFill>
                <a:latin typeface="Maiandra GD" panose="020E0502030308020204" pitchFamily="34" charset="0"/>
              </a:rPr>
              <a:t>Consequences</a:t>
            </a:r>
          </a:p>
        </p:txBody>
      </p:sp>
      <p:sp>
        <p:nvSpPr>
          <p:cNvPr id="74756" name="AutoShape 4"/>
          <p:cNvSpPr>
            <a:spLocks noChangeArrowheads="1"/>
          </p:cNvSpPr>
          <p:nvPr/>
        </p:nvSpPr>
        <p:spPr bwMode="auto">
          <a:xfrm>
            <a:off x="1600200" y="1981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Sin Separates Us From God</a:t>
            </a:r>
          </a:p>
        </p:txBody>
      </p:sp>
      <p:pic>
        <p:nvPicPr>
          <p:cNvPr id="74757" name="Picture 5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758" name="AutoShape 6"/>
          <p:cNvSpPr>
            <a:spLocks noChangeArrowheads="1"/>
          </p:cNvSpPr>
          <p:nvPr/>
        </p:nvSpPr>
        <p:spPr bwMode="auto">
          <a:xfrm>
            <a:off x="1600200" y="2743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Sin Renders Our Prayers &amp; Worship Vain</a:t>
            </a:r>
          </a:p>
        </p:txBody>
      </p:sp>
      <p:sp>
        <p:nvSpPr>
          <p:cNvPr id="74759" name="AutoShape 7"/>
          <p:cNvSpPr>
            <a:spLocks noChangeArrowheads="1"/>
          </p:cNvSpPr>
          <p:nvPr/>
        </p:nvSpPr>
        <p:spPr bwMode="auto">
          <a:xfrm>
            <a:off x="1600200" y="3505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III. Sin Will Surface</a:t>
            </a:r>
          </a:p>
        </p:txBody>
      </p:sp>
      <p:sp>
        <p:nvSpPr>
          <p:cNvPr id="74760" name="AutoShape 8"/>
          <p:cNvSpPr>
            <a:spLocks noChangeArrowheads="1"/>
          </p:cNvSpPr>
          <p:nvPr/>
        </p:nvSpPr>
        <p:spPr bwMode="auto">
          <a:xfrm>
            <a:off x="1600200" y="4267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2700" b="1">
                <a:solidFill>
                  <a:schemeClr val="tx2"/>
                </a:solidFill>
                <a:latin typeface="Maiandra GD" panose="020E0502030308020204" pitchFamily="34" charset="0"/>
              </a:rPr>
              <a:t>IV. Sin Will Cause A Christian to Lose His Soul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AutoShape 2"/>
          <p:cNvSpPr>
            <a:spLocks noChangeArrowheads="1"/>
          </p:cNvSpPr>
          <p:nvPr/>
        </p:nvSpPr>
        <p:spPr bwMode="auto">
          <a:xfrm>
            <a:off x="1676400" y="3048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2700" b="1">
                <a:solidFill>
                  <a:schemeClr val="tx2"/>
                </a:solidFill>
                <a:latin typeface="Maiandra GD" panose="020E0502030308020204" pitchFamily="34" charset="0"/>
              </a:rPr>
              <a:t>IV. Sin Will Cause A Christian to Lose His Soul</a:t>
            </a: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1676400" y="1524000"/>
            <a:ext cx="6705600" cy="308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Rom</a:t>
            </a:r>
            <a:r>
              <a:rPr lang="en-US" altLang="en-US" u="sng" dirty="0">
                <a:latin typeface="+mn-lt"/>
              </a:rPr>
              <a:t>. 6:23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Rev</a:t>
            </a:r>
            <a:r>
              <a:rPr lang="en-US" altLang="en-US" u="sng" dirty="0">
                <a:latin typeface="+mn-lt"/>
              </a:rPr>
              <a:t>. 21:8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Gal</a:t>
            </a:r>
            <a:r>
              <a:rPr lang="en-US" altLang="en-US" u="sng" dirty="0">
                <a:latin typeface="+mn-lt"/>
              </a:rPr>
              <a:t>. 5:19-21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John </a:t>
            </a:r>
            <a:r>
              <a:rPr lang="en-US" altLang="en-US" u="sng" dirty="0">
                <a:latin typeface="+mn-lt"/>
              </a:rPr>
              <a:t>8:21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1 </a:t>
            </a:r>
            <a:r>
              <a:rPr lang="en-US" altLang="en-US" u="sng" dirty="0">
                <a:latin typeface="+mn-lt"/>
              </a:rPr>
              <a:t>Cor. 6:9-11</a:t>
            </a:r>
          </a:p>
        </p:txBody>
      </p:sp>
      <p:sp>
        <p:nvSpPr>
          <p:cNvPr id="81924" name="Oval 4"/>
          <p:cNvSpPr>
            <a:spLocks noChangeArrowheads="1"/>
          </p:cNvSpPr>
          <p:nvPr/>
        </p:nvSpPr>
        <p:spPr bwMode="auto">
          <a:xfrm>
            <a:off x="1524000" y="4876800"/>
            <a:ext cx="7239000" cy="1600200"/>
          </a:xfrm>
          <a:prstGeom prst="ellipse">
            <a:avLst/>
          </a:prstGeom>
          <a:solidFill>
            <a:schemeClr val="accent1"/>
          </a:solidFill>
          <a:ln w="12700" cap="sq">
            <a:noFill/>
            <a:round/>
            <a:headEnd type="none" w="sm" len="sm"/>
            <a:tailEnd type="none" w="sm" len="sm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wrap="none" anchor="ctr"/>
          <a:lstStyle/>
          <a:p>
            <a:pPr algn="ctr"/>
            <a:r>
              <a:rPr lang="en-US" altLang="en-US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Possible for a Child of God</a:t>
            </a:r>
          </a:p>
          <a:p>
            <a:pPr algn="ctr"/>
            <a:r>
              <a:rPr lang="en-US" altLang="en-US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 so sin as to lose his soul in Hell!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uiExpand="1" build="p"/>
      <p:bldP spid="819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chemeClr val="folHlink"/>
                </a:solidFill>
                <a:latin typeface="Maiandra GD" panose="020E0502030308020204" pitchFamily="34" charset="0"/>
              </a:rPr>
              <a:t>Consequences</a:t>
            </a:r>
          </a:p>
        </p:txBody>
      </p:sp>
      <p:sp>
        <p:nvSpPr>
          <p:cNvPr id="75780" name="AutoShape 4"/>
          <p:cNvSpPr>
            <a:spLocks noChangeArrowheads="1"/>
          </p:cNvSpPr>
          <p:nvPr/>
        </p:nvSpPr>
        <p:spPr bwMode="auto">
          <a:xfrm>
            <a:off x="1600200" y="1981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Sin Separates Us From God</a:t>
            </a:r>
          </a:p>
        </p:txBody>
      </p:sp>
      <p:pic>
        <p:nvPicPr>
          <p:cNvPr id="75781" name="Picture 5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1600200" y="2743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Sin Renders Our Prayers &amp; Worship Vain</a:t>
            </a:r>
          </a:p>
        </p:txBody>
      </p:sp>
      <p:sp>
        <p:nvSpPr>
          <p:cNvPr id="75783" name="AutoShape 7"/>
          <p:cNvSpPr>
            <a:spLocks noChangeArrowheads="1"/>
          </p:cNvSpPr>
          <p:nvPr/>
        </p:nvSpPr>
        <p:spPr bwMode="auto">
          <a:xfrm>
            <a:off x="1600200" y="3505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III. Sin Will Surface</a:t>
            </a:r>
          </a:p>
        </p:txBody>
      </p:sp>
      <p:sp>
        <p:nvSpPr>
          <p:cNvPr id="75784" name="AutoShape 8"/>
          <p:cNvSpPr>
            <a:spLocks noChangeArrowheads="1"/>
          </p:cNvSpPr>
          <p:nvPr/>
        </p:nvSpPr>
        <p:spPr bwMode="auto">
          <a:xfrm>
            <a:off x="1600200" y="4267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2700" b="1">
                <a:solidFill>
                  <a:schemeClr val="tx2"/>
                </a:solidFill>
                <a:latin typeface="Maiandra GD" panose="020E0502030308020204" pitchFamily="34" charset="0"/>
              </a:rPr>
              <a:t>IV. Sin Will Cause A Christian to Lose His Soul</a:t>
            </a:r>
          </a:p>
        </p:txBody>
      </p:sp>
      <p:sp>
        <p:nvSpPr>
          <p:cNvPr id="75785" name="AutoShape 9"/>
          <p:cNvSpPr>
            <a:spLocks noChangeArrowheads="1"/>
          </p:cNvSpPr>
          <p:nvPr/>
        </p:nvSpPr>
        <p:spPr bwMode="auto">
          <a:xfrm>
            <a:off x="1600200" y="5029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V. Sin Causes Us To Be Guilty of All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V. Sin Causes Us To Be Guilty of All</a:t>
            </a:r>
          </a:p>
        </p:txBody>
      </p:sp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1676400" y="1524000"/>
            <a:ext cx="6781800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Jas</a:t>
            </a:r>
            <a:r>
              <a:rPr lang="en-US" altLang="en-US" u="sng" dirty="0">
                <a:latin typeface="+mn-lt"/>
              </a:rPr>
              <a:t>. 2:10</a:t>
            </a:r>
            <a:endParaRPr lang="en-US" altLang="en-US" dirty="0">
              <a:latin typeface="+mn-lt"/>
            </a:endParaRP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Doesn’t </a:t>
            </a:r>
            <a:r>
              <a:rPr lang="en-US" altLang="en-US" u="sng" dirty="0">
                <a:latin typeface="+mn-lt"/>
              </a:rPr>
              <a:t>mean – committed every </a:t>
            </a:r>
            <a:r>
              <a:rPr lang="en-US" altLang="en-US" u="sng" dirty="0" smtClean="0">
                <a:latin typeface="+mn-lt"/>
              </a:rPr>
              <a:t>si</a:t>
            </a:r>
            <a:r>
              <a:rPr lang="en-US" altLang="en-US" dirty="0" smtClean="0">
                <a:latin typeface="+mn-lt"/>
              </a:rPr>
              <a:t>n </a:t>
            </a:r>
            <a:r>
              <a:rPr lang="en-US" altLang="en-US" u="sng" dirty="0" smtClean="0">
                <a:latin typeface="+mn-lt"/>
              </a:rPr>
              <a:t>in </a:t>
            </a:r>
            <a:r>
              <a:rPr lang="en-US" altLang="en-US" u="sng" dirty="0">
                <a:latin typeface="+mn-lt"/>
              </a:rPr>
              <a:t>the book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Context</a:t>
            </a:r>
            <a:r>
              <a:rPr lang="en-US" altLang="en-US" u="sng" dirty="0">
                <a:latin typeface="+mn-lt"/>
              </a:rPr>
              <a:t>: (vv. 10-13) faith requires </a:t>
            </a:r>
            <a:r>
              <a:rPr lang="en-US" altLang="en-US" u="sng" dirty="0" smtClean="0">
                <a:latin typeface="+mn-lt"/>
              </a:rPr>
              <a:t>obedience to </a:t>
            </a:r>
            <a:r>
              <a:rPr lang="en-US" altLang="en-US" u="sng" dirty="0">
                <a:latin typeface="+mn-lt"/>
              </a:rPr>
              <a:t>whole law</a:t>
            </a:r>
            <a:endParaRPr lang="en-US" altLang="en-US" sz="2400" u="sng" dirty="0">
              <a:latin typeface="+mn-lt"/>
            </a:endParaRP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dirty="0">
                <a:latin typeface="+mn-lt"/>
              </a:rPr>
              <a:t>	</a:t>
            </a:r>
            <a:r>
              <a:rPr lang="en-US" altLang="en-US" sz="2400" dirty="0" smtClean="0">
                <a:latin typeface="+mn-lt"/>
              </a:rPr>
              <a:t>If </a:t>
            </a:r>
            <a:r>
              <a:rPr lang="en-US" altLang="en-US" sz="2400" dirty="0">
                <a:latin typeface="+mn-lt"/>
              </a:rPr>
              <a:t>offend in one point – guilty of all (</a:t>
            </a:r>
            <a:r>
              <a:rPr lang="en-US" altLang="en-US" sz="2400" dirty="0" err="1">
                <a:latin typeface="+mn-lt"/>
              </a:rPr>
              <a:t>v.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smtClean="0">
                <a:latin typeface="+mn-lt"/>
              </a:rPr>
              <a:t>10)</a:t>
            </a: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dirty="0" smtClean="0">
                <a:latin typeface="+mn-lt"/>
              </a:rPr>
              <a:t>One </a:t>
            </a:r>
            <a:r>
              <a:rPr lang="en-US" altLang="en-US" sz="2400" dirty="0">
                <a:latin typeface="+mn-lt"/>
              </a:rPr>
              <a:t>part is just as binding as other (</a:t>
            </a:r>
            <a:r>
              <a:rPr lang="en-US" altLang="en-US" sz="2400" dirty="0" err="1">
                <a:latin typeface="+mn-lt"/>
              </a:rPr>
              <a:t>v.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smtClean="0">
                <a:latin typeface="+mn-lt"/>
              </a:rPr>
              <a:t>11)</a:t>
            </a: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dirty="0" smtClean="0">
                <a:latin typeface="+mn-lt"/>
              </a:rPr>
              <a:t>Judged </a:t>
            </a:r>
            <a:r>
              <a:rPr lang="en-US" altLang="en-US" sz="2400" dirty="0">
                <a:latin typeface="+mn-lt"/>
              </a:rPr>
              <a:t>by the whole law (vv. 12-13)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V. Sin Causes Us To Be Guilty of All</a:t>
            </a:r>
          </a:p>
        </p:txBody>
      </p:sp>
      <p:sp>
        <p:nvSpPr>
          <p:cNvPr id="88067" name="Text Box 3"/>
          <p:cNvSpPr txBox="1">
            <a:spLocks noChangeArrowheads="1"/>
          </p:cNvSpPr>
          <p:nvPr/>
        </p:nvSpPr>
        <p:spPr bwMode="auto">
          <a:xfrm>
            <a:off x="1676400" y="1524000"/>
            <a:ext cx="6781800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Jas</a:t>
            </a:r>
            <a:r>
              <a:rPr lang="en-US" altLang="en-US" u="sng" dirty="0">
                <a:latin typeface="+mn-lt"/>
              </a:rPr>
              <a:t>. 2:10</a:t>
            </a:r>
            <a:endParaRPr lang="en-US" altLang="en-US" dirty="0">
              <a:latin typeface="+mn-lt"/>
            </a:endParaRP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Doesn’t </a:t>
            </a:r>
            <a:r>
              <a:rPr lang="en-US" altLang="en-US" u="sng" dirty="0">
                <a:latin typeface="+mn-lt"/>
              </a:rPr>
              <a:t>mean – committed every sin </a:t>
            </a:r>
            <a:r>
              <a:rPr lang="en-US" altLang="en-US" u="sng" dirty="0" smtClean="0">
                <a:latin typeface="+mn-lt"/>
              </a:rPr>
              <a:t>in </a:t>
            </a:r>
            <a:r>
              <a:rPr lang="en-US" altLang="en-US" u="sng" dirty="0">
                <a:latin typeface="+mn-lt"/>
              </a:rPr>
              <a:t>the book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Context</a:t>
            </a:r>
            <a:r>
              <a:rPr lang="en-US" altLang="en-US" u="sng" dirty="0">
                <a:latin typeface="+mn-lt"/>
              </a:rPr>
              <a:t>: (vv. 10-13) faith requires </a:t>
            </a:r>
            <a:r>
              <a:rPr lang="en-US" altLang="en-US" u="sng" dirty="0" smtClean="0">
                <a:latin typeface="+mn-lt"/>
              </a:rPr>
              <a:t>obedience to </a:t>
            </a:r>
            <a:r>
              <a:rPr lang="en-US" altLang="en-US" u="sng" dirty="0">
                <a:latin typeface="+mn-lt"/>
              </a:rPr>
              <a:t>whole law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u="sng" dirty="0" smtClean="0">
                <a:latin typeface="+mn-lt"/>
              </a:rPr>
              <a:t>Point</a:t>
            </a:r>
            <a:r>
              <a:rPr lang="en-US" altLang="en-US" u="sng" dirty="0">
                <a:latin typeface="+mn-lt"/>
              </a:rPr>
              <a:t>: Whole law stands against an </a:t>
            </a:r>
            <a:r>
              <a:rPr lang="en-US" altLang="en-US" dirty="0">
                <a:latin typeface="+mn-lt"/>
              </a:rPr>
              <a:t>	</a:t>
            </a:r>
            <a:r>
              <a:rPr lang="en-US" altLang="en-US" u="sng" dirty="0">
                <a:latin typeface="+mn-lt"/>
              </a:rPr>
              <a:t>infraction of one point</a:t>
            </a:r>
          </a:p>
        </p:txBody>
      </p:sp>
      <p:sp>
        <p:nvSpPr>
          <p:cNvPr id="88068" name="Oval 4"/>
          <p:cNvSpPr>
            <a:spLocks noChangeArrowheads="1"/>
          </p:cNvSpPr>
          <p:nvPr/>
        </p:nvSpPr>
        <p:spPr bwMode="auto">
          <a:xfrm>
            <a:off x="1295400" y="5334000"/>
            <a:ext cx="7848600" cy="12954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700" i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If obey every part but one – all same as if</a:t>
            </a:r>
          </a:p>
          <a:p>
            <a:pPr algn="ctr"/>
            <a:r>
              <a:rPr lang="en-US" altLang="en-US" sz="2700" i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disobey every part (Matt. 19:16-22)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chemeClr val="folHlink"/>
                </a:solidFill>
                <a:latin typeface="Maiandra GD" panose="020E0502030308020204" pitchFamily="34" charset="0"/>
              </a:rPr>
              <a:t>Consequences</a:t>
            </a:r>
          </a:p>
        </p:txBody>
      </p:sp>
      <p:sp>
        <p:nvSpPr>
          <p:cNvPr id="76804" name="AutoShape 4"/>
          <p:cNvSpPr>
            <a:spLocks noChangeArrowheads="1"/>
          </p:cNvSpPr>
          <p:nvPr/>
        </p:nvSpPr>
        <p:spPr bwMode="auto">
          <a:xfrm>
            <a:off x="1600200" y="1981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Sin Separates Us From God</a:t>
            </a:r>
          </a:p>
        </p:txBody>
      </p:sp>
      <p:pic>
        <p:nvPicPr>
          <p:cNvPr id="76805" name="Picture 5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06" name="AutoShape 6"/>
          <p:cNvSpPr>
            <a:spLocks noChangeArrowheads="1"/>
          </p:cNvSpPr>
          <p:nvPr/>
        </p:nvSpPr>
        <p:spPr bwMode="auto">
          <a:xfrm>
            <a:off x="1600200" y="2743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Sin Renders Our Prayers &amp; Worship Vain</a:t>
            </a:r>
          </a:p>
        </p:txBody>
      </p:sp>
      <p:sp>
        <p:nvSpPr>
          <p:cNvPr id="76807" name="AutoShape 7"/>
          <p:cNvSpPr>
            <a:spLocks noChangeArrowheads="1"/>
          </p:cNvSpPr>
          <p:nvPr/>
        </p:nvSpPr>
        <p:spPr bwMode="auto">
          <a:xfrm>
            <a:off x="1600200" y="3505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III. Sin Will Surface</a:t>
            </a:r>
          </a:p>
        </p:txBody>
      </p:sp>
      <p:sp>
        <p:nvSpPr>
          <p:cNvPr id="76808" name="AutoShape 8"/>
          <p:cNvSpPr>
            <a:spLocks noChangeArrowheads="1"/>
          </p:cNvSpPr>
          <p:nvPr/>
        </p:nvSpPr>
        <p:spPr bwMode="auto">
          <a:xfrm>
            <a:off x="1600200" y="4267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2700" b="1" dirty="0">
                <a:solidFill>
                  <a:schemeClr val="tx2"/>
                </a:solidFill>
                <a:latin typeface="Maiandra GD" panose="020E0502030308020204" pitchFamily="34" charset="0"/>
              </a:rPr>
              <a:t>IV. Sin Will Cause A Christian to Lose His Soul</a:t>
            </a:r>
          </a:p>
        </p:txBody>
      </p:sp>
      <p:sp>
        <p:nvSpPr>
          <p:cNvPr id="76809" name="AutoShape 9"/>
          <p:cNvSpPr>
            <a:spLocks noChangeArrowheads="1"/>
          </p:cNvSpPr>
          <p:nvPr/>
        </p:nvSpPr>
        <p:spPr bwMode="auto">
          <a:xfrm>
            <a:off x="1600200" y="5029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V. Sin Causes Us To Be Guilty of All</a:t>
            </a:r>
          </a:p>
        </p:txBody>
      </p:sp>
      <p:sp>
        <p:nvSpPr>
          <p:cNvPr id="76810" name="AutoShape 10"/>
          <p:cNvSpPr>
            <a:spLocks noChangeArrowheads="1"/>
          </p:cNvSpPr>
          <p:nvPr/>
        </p:nvSpPr>
        <p:spPr bwMode="auto">
          <a:xfrm>
            <a:off x="1600200" y="5791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VI. Sin Has Temporal Consequences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AutoShape 2"/>
          <p:cNvSpPr>
            <a:spLocks noChangeArrowheads="1"/>
          </p:cNvSpPr>
          <p:nvPr/>
        </p:nvSpPr>
        <p:spPr bwMode="auto">
          <a:xfrm>
            <a:off x="1676400" y="3048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VI. Sin Has Temporal Consequences</a:t>
            </a: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1905000" y="1295400"/>
            <a:ext cx="6553200" cy="120015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en-US" sz="2400" b="1" u="sng">
                <a:latin typeface="Times New Roman" panose="02020603050405020304" pitchFamily="18" charset="0"/>
              </a:rPr>
              <a:t>Prov 13:15</a:t>
            </a:r>
          </a:p>
          <a:p>
            <a:pPr algn="ctr"/>
            <a:r>
              <a:rPr lang="en-US" altLang="en-US" sz="2400">
                <a:latin typeface="Times New Roman" panose="02020603050405020304" pitchFamily="18" charset="0"/>
              </a:rPr>
              <a:t>Good understanding giveth favour: but the way of transgressor is hard” </a:t>
            </a:r>
            <a:r>
              <a:rPr lang="en-US" altLang="en-US" sz="2400" i="1">
                <a:latin typeface="Times New Roman" panose="02020603050405020304" pitchFamily="18" charset="0"/>
              </a:rPr>
              <a:t>(ASV).</a:t>
            </a:r>
          </a:p>
        </p:txBody>
      </p:sp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1752600" y="2819400"/>
            <a:ext cx="6781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1828800" y="2819400"/>
            <a:ext cx="7010400" cy="308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latin typeface="+mn-lt"/>
              </a:rPr>
              <a:t> </a:t>
            </a:r>
            <a:r>
              <a:rPr lang="en-US" altLang="en-US" b="1" u="sng" dirty="0" smtClean="0">
                <a:latin typeface="+mn-lt"/>
              </a:rPr>
              <a:t>Shame</a:t>
            </a:r>
            <a:r>
              <a:rPr lang="en-US" altLang="en-US" dirty="0" smtClean="0">
                <a:latin typeface="+mn-lt"/>
              </a:rPr>
              <a:t>  </a:t>
            </a:r>
            <a:r>
              <a:rPr lang="en-US" altLang="en-US" dirty="0">
                <a:latin typeface="+mn-lt"/>
              </a:rPr>
              <a:t>(Prov. 6:33)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latin typeface="+mn-lt"/>
              </a:rPr>
              <a:t> </a:t>
            </a:r>
            <a:r>
              <a:rPr lang="en-US" altLang="en-US" b="1" u="sng" dirty="0" smtClean="0">
                <a:latin typeface="+mn-lt"/>
              </a:rPr>
              <a:t>Cost </a:t>
            </a:r>
            <a:r>
              <a:rPr lang="en-US" altLang="en-US" b="1" u="sng" dirty="0">
                <a:latin typeface="+mn-lt"/>
              </a:rPr>
              <a:t>Family</a:t>
            </a:r>
            <a:r>
              <a:rPr lang="en-US" altLang="en-US" dirty="0">
                <a:latin typeface="+mn-lt"/>
              </a:rPr>
              <a:t>  (Matt. 19:9)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latin typeface="+mn-lt"/>
              </a:rPr>
              <a:t> </a:t>
            </a:r>
            <a:r>
              <a:rPr lang="en-US" altLang="en-US" b="1" u="sng" dirty="0" smtClean="0">
                <a:latin typeface="+mn-lt"/>
              </a:rPr>
              <a:t>Destroy </a:t>
            </a:r>
            <a:r>
              <a:rPr lang="en-US" altLang="en-US" b="1" u="sng" dirty="0">
                <a:latin typeface="+mn-lt"/>
              </a:rPr>
              <a:t>Life</a:t>
            </a:r>
            <a:r>
              <a:rPr lang="en-US" altLang="en-US" dirty="0">
                <a:latin typeface="+mn-lt"/>
              </a:rPr>
              <a:t>  (Drugs, Drinking)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latin typeface="+mn-lt"/>
              </a:rPr>
              <a:t> </a:t>
            </a:r>
            <a:r>
              <a:rPr lang="en-US" altLang="en-US" b="1" u="sng" dirty="0" smtClean="0">
                <a:latin typeface="+mn-lt"/>
              </a:rPr>
              <a:t>Cost </a:t>
            </a:r>
            <a:r>
              <a:rPr lang="en-US" altLang="en-US" b="1" u="sng" dirty="0">
                <a:latin typeface="+mn-lt"/>
              </a:rPr>
              <a:t>Job – Financially</a:t>
            </a:r>
            <a:r>
              <a:rPr lang="en-US" altLang="en-US" dirty="0">
                <a:latin typeface="+mn-lt"/>
              </a:rPr>
              <a:t>  (Stealing)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latin typeface="+mn-lt"/>
              </a:rPr>
              <a:t> </a:t>
            </a:r>
            <a:r>
              <a:rPr lang="en-US" altLang="en-US" b="1" u="sng" dirty="0" smtClean="0">
                <a:latin typeface="+mn-lt"/>
              </a:rPr>
              <a:t>Pay </a:t>
            </a:r>
            <a:r>
              <a:rPr lang="en-US" altLang="en-US" b="1" u="sng" dirty="0">
                <a:latin typeface="+mn-lt"/>
              </a:rPr>
              <a:t>a Price with Law</a:t>
            </a:r>
            <a:r>
              <a:rPr lang="en-US" altLang="en-US" dirty="0">
                <a:latin typeface="+mn-lt"/>
              </a:rPr>
              <a:t>  (Jail)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39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39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39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39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39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 dirty="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chemeClr val="folHlink"/>
                </a:solidFill>
                <a:latin typeface="Maiandra GD" panose="020E0502030308020204" pitchFamily="34" charset="0"/>
              </a:rPr>
              <a:t>Consequences</a:t>
            </a:r>
          </a:p>
        </p:txBody>
      </p:sp>
      <p:sp>
        <p:nvSpPr>
          <p:cNvPr id="77828" name="AutoShape 4"/>
          <p:cNvSpPr>
            <a:spLocks noChangeArrowheads="1"/>
          </p:cNvSpPr>
          <p:nvPr/>
        </p:nvSpPr>
        <p:spPr bwMode="auto">
          <a:xfrm>
            <a:off x="1600200" y="1981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Sin Separates Us From God</a:t>
            </a:r>
          </a:p>
        </p:txBody>
      </p:sp>
      <p:pic>
        <p:nvPicPr>
          <p:cNvPr id="77829" name="Picture 5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830" name="AutoShape 6"/>
          <p:cNvSpPr>
            <a:spLocks noChangeArrowheads="1"/>
          </p:cNvSpPr>
          <p:nvPr/>
        </p:nvSpPr>
        <p:spPr bwMode="auto">
          <a:xfrm>
            <a:off x="1600200" y="2743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Sin Renders Our Prayers &amp; Worship Vain</a:t>
            </a:r>
          </a:p>
        </p:txBody>
      </p:sp>
      <p:sp>
        <p:nvSpPr>
          <p:cNvPr id="77831" name="AutoShape 7"/>
          <p:cNvSpPr>
            <a:spLocks noChangeArrowheads="1"/>
          </p:cNvSpPr>
          <p:nvPr/>
        </p:nvSpPr>
        <p:spPr bwMode="auto">
          <a:xfrm>
            <a:off x="1600200" y="3505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III. Sin Will Surface</a:t>
            </a:r>
          </a:p>
        </p:txBody>
      </p:sp>
      <p:sp>
        <p:nvSpPr>
          <p:cNvPr id="77832" name="AutoShape 8"/>
          <p:cNvSpPr>
            <a:spLocks noChangeArrowheads="1"/>
          </p:cNvSpPr>
          <p:nvPr/>
        </p:nvSpPr>
        <p:spPr bwMode="auto">
          <a:xfrm>
            <a:off x="1600200" y="4267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2700" b="1">
                <a:solidFill>
                  <a:schemeClr val="tx2"/>
                </a:solidFill>
                <a:latin typeface="Maiandra GD" panose="020E0502030308020204" pitchFamily="34" charset="0"/>
              </a:rPr>
              <a:t>IV. Sin Will Cause A Christian to Lose His Soul</a:t>
            </a:r>
          </a:p>
        </p:txBody>
      </p:sp>
      <p:sp>
        <p:nvSpPr>
          <p:cNvPr id="77833" name="AutoShape 9"/>
          <p:cNvSpPr>
            <a:spLocks noChangeArrowheads="1"/>
          </p:cNvSpPr>
          <p:nvPr/>
        </p:nvSpPr>
        <p:spPr bwMode="auto">
          <a:xfrm>
            <a:off x="1600200" y="5029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V. Sin Causes Us To Be Guilty of All</a:t>
            </a:r>
          </a:p>
        </p:txBody>
      </p:sp>
      <p:sp>
        <p:nvSpPr>
          <p:cNvPr id="77834" name="AutoShape 10"/>
          <p:cNvSpPr>
            <a:spLocks noChangeArrowheads="1"/>
          </p:cNvSpPr>
          <p:nvPr/>
        </p:nvSpPr>
        <p:spPr bwMode="auto">
          <a:xfrm>
            <a:off x="1600200" y="5791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VI. Sin Has Temporal Consequences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porting Progress or Status">
  <a:themeElements>
    <a:clrScheme name="Reporting Progress or Status 1">
      <a:dk1>
        <a:srgbClr val="333300"/>
      </a:dk1>
      <a:lt1>
        <a:srgbClr val="FFFFFF"/>
      </a:lt1>
      <a:dk2>
        <a:srgbClr val="000000"/>
      </a:dk2>
      <a:lt2>
        <a:srgbClr val="969696"/>
      </a:lt2>
      <a:accent1>
        <a:srgbClr val="E5D58A"/>
      </a:accent1>
      <a:accent2>
        <a:srgbClr val="CCCC00"/>
      </a:accent2>
      <a:accent3>
        <a:srgbClr val="FFFFFF"/>
      </a:accent3>
      <a:accent4>
        <a:srgbClr val="2A2A00"/>
      </a:accent4>
      <a:accent5>
        <a:srgbClr val="F0E7C4"/>
      </a:accent5>
      <a:accent6>
        <a:srgbClr val="B9B900"/>
      </a:accent6>
      <a:hlink>
        <a:srgbClr val="999933"/>
      </a:hlink>
      <a:folHlink>
        <a:srgbClr val="666633"/>
      </a:folHlink>
    </a:clrScheme>
    <a:fontScheme name="Reporting Progress or Statu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aritaTextMediumHM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aritaTextMediumHMK" pitchFamily="2" charset="0"/>
          </a:defRPr>
        </a:defPPr>
      </a:lstStyle>
    </a:lnDef>
  </a:objectDefaults>
  <a:extraClrSchemeLst>
    <a:extraClrScheme>
      <a:clrScheme name="Reporting Progress or Status 1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5D58A"/>
        </a:accent1>
        <a:accent2>
          <a:srgbClr val="CCCC00"/>
        </a:accent2>
        <a:accent3>
          <a:srgbClr val="FFFFFF"/>
        </a:accent3>
        <a:accent4>
          <a:srgbClr val="2A2A00"/>
        </a:accent4>
        <a:accent5>
          <a:srgbClr val="F0E7C4"/>
        </a:accent5>
        <a:accent6>
          <a:srgbClr val="B9B900"/>
        </a:accent6>
        <a:hlink>
          <a:srgbClr val="999933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porting Progress or Status 2">
        <a:dk1>
          <a:srgbClr val="000000"/>
        </a:dk1>
        <a:lt1>
          <a:srgbClr val="8EA1C0"/>
        </a:lt1>
        <a:dk2>
          <a:srgbClr val="FFFFFF"/>
        </a:dk2>
        <a:lt2>
          <a:srgbClr val="5F5F5F"/>
        </a:lt2>
        <a:accent1>
          <a:srgbClr val="B6CDDE"/>
        </a:accent1>
        <a:accent2>
          <a:srgbClr val="8A7CA2"/>
        </a:accent2>
        <a:accent3>
          <a:srgbClr val="C6CDDC"/>
        </a:accent3>
        <a:accent4>
          <a:srgbClr val="000000"/>
        </a:accent4>
        <a:accent5>
          <a:srgbClr val="D7E3EC"/>
        </a:accent5>
        <a:accent6>
          <a:srgbClr val="7D7092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porting Progress or Status 3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2A2A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Reporting Progress or Status</Template>
  <TotalTime>348</TotalTime>
  <Words>703</Words>
  <Application>Microsoft Office PowerPoint</Application>
  <PresentationFormat>On-screen Show (4:3)</PresentationFormat>
  <Paragraphs>128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Times New Roman</vt:lpstr>
      <vt:lpstr>MaritaTextMediumHMK</vt:lpstr>
      <vt:lpstr>Maiandra GD</vt:lpstr>
      <vt:lpstr>Wingdings</vt:lpstr>
      <vt:lpstr>Arial</vt:lpstr>
      <vt:lpstr>Reporting Progress or Status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Christian’s Day – To – Day Sin</dc:title>
  <dc:creator>Donnie V. Rader</dc:creator>
  <cp:lastModifiedBy>Donnie V. Rader</cp:lastModifiedBy>
  <cp:revision>29</cp:revision>
  <dcterms:created xsi:type="dcterms:W3CDTF">2007-02-03T16:31:08Z</dcterms:created>
  <dcterms:modified xsi:type="dcterms:W3CDTF">2014-10-30T14:25:54Z</dcterms:modified>
</cp:coreProperties>
</file>