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739" r:id="rId4"/>
  </p:sldMasterIdLst>
  <p:notesMasterIdLst>
    <p:notesMasterId r:id="rId24"/>
  </p:notesMasterIdLst>
  <p:sldIdLst>
    <p:sldId id="275" r:id="rId5"/>
    <p:sldId id="268" r:id="rId6"/>
    <p:sldId id="258" r:id="rId7"/>
    <p:sldId id="260" r:id="rId8"/>
    <p:sldId id="276" r:id="rId9"/>
    <p:sldId id="261" r:id="rId10"/>
    <p:sldId id="265" r:id="rId11"/>
    <p:sldId id="277" r:id="rId12"/>
    <p:sldId id="278" r:id="rId13"/>
    <p:sldId id="279" r:id="rId14"/>
    <p:sldId id="280" r:id="rId15"/>
    <p:sldId id="262" r:id="rId16"/>
    <p:sldId id="264" r:id="rId17"/>
    <p:sldId id="281" r:id="rId18"/>
    <p:sldId id="282" r:id="rId19"/>
    <p:sldId id="284" r:id="rId20"/>
    <p:sldId id="286" r:id="rId21"/>
    <p:sldId id="285" r:id="rId22"/>
    <p:sldId id="263" r:id="rId23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25"/>
      <p:bold r:id="rId26"/>
      <p:italic r:id="rId27"/>
      <p:boldItalic r:id="rId28"/>
    </p:embeddedFont>
    <p:embeddedFont>
      <p:font typeface="Book Antiqua" panose="02040602050305030304" pitchFamily="18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FF99"/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27572-119B-4016-B1AC-43F9A119E935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E74BD-692C-425C-94AD-E7D8F4614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2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67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1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839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93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90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66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35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227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30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97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7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48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42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51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81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05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06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16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19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34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62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88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24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6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51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934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19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482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79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40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34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EAEAEA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</p:grpSp>
      </p:grpSp>
      <p:sp>
        <p:nvSpPr>
          <p:cNvPr id="38979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80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10F70-C195-4949-82BA-42E9E91DF540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4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209B6F-DAD7-4FF8-856B-F3126B74E703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73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E6758B-79BD-4DD7-AA5A-C1572D1C629B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47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A2D71-541B-477A-8DEF-B2E59C5753FD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56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DBC5A7-F682-44DA-B43F-46DECAF5373A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35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41365-1705-474C-9C51-B05D39D9CD62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70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6823B3-964D-4FCF-A91C-553798DF4C34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82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B371F9-1255-4D3F-93E5-3C1D7C5A2749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87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87FF90-5864-4119-A3FF-654CADD26910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68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3108B7-486B-454C-A373-8B54F1C0AFA0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68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A38D-7DD6-4956-B0C0-7582D07481E4}" type="slidenum">
              <a:rPr lang="en-US">
                <a:solidFill>
                  <a:srgbClr val="EAEAEA"/>
                </a:solidFill>
              </a:rPr>
              <a:pPr/>
              <a:t>‹#›</a:t>
            </a:fld>
            <a:endParaRPr lang="en-US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6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myblueskydentistry.com/ESW/Images/blue_sky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"/>
          <a:stretch/>
        </p:blipFill>
        <p:spPr bwMode="auto">
          <a:xfrm>
            <a:off x="-13447" y="0"/>
            <a:ext cx="9157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myblueskydentistry.com/ESW/Images/blue_sky.jpg"/>
          <p:cNvPicPr>
            <a:picLocks noChangeAspect="1" noChangeArrowheads="1"/>
          </p:cNvPicPr>
          <p:nvPr userDrawn="1"/>
        </p:nvPicPr>
        <p:blipFill rotWithShape="1"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"/>
          <a:stretch/>
        </p:blipFill>
        <p:spPr bwMode="auto">
          <a:xfrm>
            <a:off x="-13447" y="0"/>
            <a:ext cx="9157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40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D7F5D-AF76-4820-8620-4C976B4DC0B3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7A320-0D07-41E5-8045-C1DBD349C92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myblueskydentistry.com/ESW/Images/blue_sky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"/>
          <a:stretch/>
        </p:blipFill>
        <p:spPr bwMode="auto">
          <a:xfrm>
            <a:off x="-13447" y="0"/>
            <a:ext cx="9157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8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37891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EAEAEA"/>
                </a:solidFill>
              </a:endParaRPr>
            </a:p>
          </p:txBody>
        </p:sp>
        <p:grpSp>
          <p:nvGrpSpPr>
            <p:cNvPr id="1033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37893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4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5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6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7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8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899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0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1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2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3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4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5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6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7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8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09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0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1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2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3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4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5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6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17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grpSp>
            <p:nvGrpSpPr>
              <p:cNvPr id="1059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37919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0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1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2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3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4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5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6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7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8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29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0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1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2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3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grpSp>
            <p:nvGrpSpPr>
              <p:cNvPr id="1060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37935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6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grpSp>
            <p:nvGrpSpPr>
              <p:cNvPr id="106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37938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39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0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1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2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3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4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5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  <p:sp>
              <p:nvSpPr>
                <p:cNvPr id="37946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EAEAEA"/>
                    </a:solidFill>
                  </a:endParaRPr>
                </a:p>
              </p:txBody>
            </p:sp>
          </p:grpSp>
          <p:sp>
            <p:nvSpPr>
              <p:cNvPr id="37947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48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49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50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51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52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53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  <p:sp>
            <p:nvSpPr>
              <p:cNvPr id="37954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EAEAEA"/>
                  </a:solidFill>
                </a:endParaRPr>
              </a:p>
            </p:txBody>
          </p:sp>
        </p:grpSp>
      </p:grpSp>
      <p:sp>
        <p:nvSpPr>
          <p:cNvPr id="3795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956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7957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7958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EAF9A1-60B8-4AE5-ADAD-5FF52F0EBDA0}" type="slidenum">
              <a:rPr lang="en-US">
                <a:solidFill>
                  <a:srgbClr val="EAEAE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EAEAEA"/>
              </a:solidFill>
            </a:endParaRPr>
          </a:p>
        </p:txBody>
      </p:sp>
      <p:sp>
        <p:nvSpPr>
          <p:cNvPr id="37959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20053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2388" y="282387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anose="02040602050305030304" pitchFamily="18" charset="0"/>
              </a:rPr>
              <a:t>How can we balance assurance with the danger of falling?</a:t>
            </a:r>
            <a:endParaRPr lang="en-US" sz="2800" b="1" dirty="0">
              <a:latin typeface="Book Antiqua" panose="02040602050305030304" pitchFamily="18" charset="0"/>
            </a:endParaRPr>
          </a:p>
        </p:txBody>
      </p:sp>
      <p:pic>
        <p:nvPicPr>
          <p:cNvPr id="7" name="Picture 2" descr="http://www.psdgraphics.com/file/gold-scal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37"/>
          <a:stretch/>
        </p:blipFill>
        <p:spPr bwMode="auto">
          <a:xfrm>
            <a:off x="1209821" y="795145"/>
            <a:ext cx="6767985" cy="448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54983" y="2838658"/>
            <a:ext cx="1525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All sin</a:t>
            </a:r>
          </a:p>
          <a:p>
            <a:pPr algn="ctr"/>
            <a:r>
              <a:rPr lang="en-US" sz="2400" b="1" dirty="0" smtClean="0"/>
              <a:t>Careful</a:t>
            </a:r>
          </a:p>
          <a:p>
            <a:pPr algn="ctr"/>
            <a:r>
              <a:rPr lang="en-US" sz="2400" b="1" dirty="0" smtClean="0"/>
              <a:t>Could Fall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469748" y="3190012"/>
            <a:ext cx="1525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Hope</a:t>
            </a:r>
          </a:p>
          <a:p>
            <a:pPr algn="ctr"/>
            <a:r>
              <a:rPr lang="en-US" sz="2400" b="1" dirty="0" smtClean="0"/>
              <a:t>Assurance</a:t>
            </a:r>
            <a:endParaRPr lang="en-US" sz="24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416859" y="1775012"/>
            <a:ext cx="1721223" cy="470647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How can I know that I am right with God?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143674" y="1775012"/>
            <a:ext cx="1721223" cy="470647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We all sin – I am not perfect – can I still have hope?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58493" y="5264123"/>
            <a:ext cx="4724428" cy="113403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Book Antiqua" panose="02040602050305030304" pitchFamily="18" charset="0"/>
              </a:rPr>
              <a:t>P</a:t>
            </a:r>
            <a:r>
              <a:rPr lang="en-US" sz="28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ossible that I am failing in areas I don’t even know?</a:t>
            </a:r>
            <a:endParaRPr lang="en-US" sz="28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81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1502" y="1084747"/>
            <a:ext cx="5604419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The</a:t>
            </a:r>
          </a:p>
          <a:p>
            <a:pPr algn="ctr"/>
            <a:r>
              <a:rPr lang="en-US" sz="88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Christian’s</a:t>
            </a:r>
          </a:p>
          <a:p>
            <a:pPr algn="ctr"/>
            <a:r>
              <a:rPr lang="en-US" sz="8800" b="0" cap="none" spc="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Assurance</a:t>
            </a:r>
            <a:endParaRPr lang="en-US" sz="8800" b="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Book Antiqua" panose="0204060205030503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49091" y="1075783"/>
            <a:ext cx="5604419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 smtClean="0">
                <a:ln w="0"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The</a:t>
            </a:r>
          </a:p>
          <a:p>
            <a:pPr algn="ctr"/>
            <a:r>
              <a:rPr lang="en-US" sz="8800" b="0" cap="none" spc="0" dirty="0" smtClean="0">
                <a:ln w="0"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Christian’s</a:t>
            </a:r>
          </a:p>
          <a:p>
            <a:pPr algn="ctr"/>
            <a:r>
              <a:rPr lang="en-US" sz="8800" b="0" cap="none" spc="0" dirty="0" smtClean="0">
                <a:ln w="0"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Assurance</a:t>
            </a:r>
            <a:endParaRPr lang="en-US" sz="8800" b="0" cap="none" spc="0" dirty="0">
              <a:ln w="0"/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53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1744" y="103112"/>
            <a:ext cx="82205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The Christian’s Assurance</a:t>
            </a:r>
            <a:endParaRPr lang="en-US" sz="5400" b="0" cap="none" spc="0" dirty="0">
              <a:ln w="0"/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95837" y="2057400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Can Have Hope &amp; Assurance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175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5837" y="295835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Can Have Hope &amp; Assurance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know that we are faithful Christians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Know our names are written in heaven (Luke 10:20)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Know that we are children of God (Rom. 8:16)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0787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5837" y="295835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Can Have Hope &amp; Assurance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know that we are faithful Christians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have hope &amp; be assured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Comes as result of being justified by faith (Rom. 5:1-5)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If children, then heirs (Rom. 8:17-21)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There is a rest that remains (Heb. 4:1,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Can have full assurance (Heb. 10:22)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Can know we have eternal life (1 John 2:25; 5:13)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2021542" y="4262717"/>
            <a:ext cx="4800600" cy="2251345"/>
            <a:chOff x="2021542" y="4262717"/>
            <a:chExt cx="4800600" cy="2251345"/>
          </a:xfrm>
        </p:grpSpPr>
        <p:sp>
          <p:nvSpPr>
            <p:cNvPr id="5" name="TextBox 4"/>
            <p:cNvSpPr txBox="1"/>
            <p:nvPr/>
          </p:nvSpPr>
          <p:spPr>
            <a:xfrm>
              <a:off x="2822762" y="4262717"/>
              <a:ext cx="2895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Hope</a:t>
              </a:r>
              <a:endPara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Left Brace 5"/>
            <p:cNvSpPr/>
            <p:nvPr/>
          </p:nvSpPr>
          <p:spPr>
            <a:xfrm rot="5400000">
              <a:off x="3889562" y="3999600"/>
              <a:ext cx="762000" cy="3162300"/>
            </a:xfrm>
            <a:prstGeom prst="leftBrace">
              <a:avLst>
                <a:gd name="adj1" fmla="val 42204"/>
                <a:gd name="adj2" fmla="val 49194"/>
              </a:avLst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21542" y="5867731"/>
              <a:ext cx="480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Desire + Expectation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851474">
            <a:off x="6235513" y="4524521"/>
            <a:ext cx="2581836" cy="1748118"/>
            <a:chOff x="6235513" y="4524521"/>
            <a:chExt cx="2581836" cy="1748118"/>
          </a:xfrm>
        </p:grpSpPr>
        <p:pic>
          <p:nvPicPr>
            <p:cNvPr id="4098" name="Picture 2" descr="http://www.dalestrand.com/Open_Bible_B_W.gif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5513" y="4524521"/>
              <a:ext cx="2581836" cy="1748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269131" y="4741026"/>
              <a:ext cx="2514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Arial Narrow" panose="020B0606020202030204" pitchFamily="34" charset="0"/>
                </a:rPr>
                <a:t>Any Danger</a:t>
              </a:r>
            </a:p>
            <a:p>
              <a:pPr algn="ctr"/>
              <a:r>
                <a:rPr lang="en-US" sz="2400" dirty="0" smtClean="0">
                  <a:latin typeface="Arial Narrow" panose="020B0606020202030204" pitchFamily="34" charset="0"/>
                </a:rPr>
                <a:t>Any Warning</a:t>
              </a:r>
            </a:p>
            <a:p>
              <a:pPr algn="ctr"/>
              <a:r>
                <a:rPr lang="en-US" sz="2400" dirty="0" smtClean="0">
                  <a:latin typeface="Arial Narrow" panose="020B0606020202030204" pitchFamily="34" charset="0"/>
                </a:rPr>
                <a:t>Must be Balanced</a:t>
              </a:r>
              <a:endParaRPr lang="en-US" sz="2400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943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1744" y="103112"/>
            <a:ext cx="82205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The Christian’s Assurance</a:t>
            </a:r>
            <a:endParaRPr lang="en-US" sz="5400" b="0" cap="none" spc="0" dirty="0">
              <a:ln w="0"/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95837" y="2057400"/>
            <a:ext cx="8552329" cy="67235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solidFill>
                  <a:srgbClr val="00B0F0"/>
                </a:solidFill>
                <a:latin typeface="Book Antiqua" panose="02040602050305030304" pitchFamily="18" charset="0"/>
              </a:rPr>
              <a:t>The Christian Can Have Hope &amp; Assurance</a:t>
            </a:r>
            <a:endParaRPr lang="en-US" sz="2800" dirty="0">
              <a:solidFill>
                <a:srgbClr val="00B0F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5837" y="3097306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Christian Living isn’t Hard to Understand or Do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320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2731" y="300318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Christian Living isn’t Hard to Understand or Do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know that I am abiding by the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Know that we are what the Spirit reveals (Rom. 8:16)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Know that I am in the faith (2 Cor. 13:5)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8222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2731" y="300318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Christian Living isn’t Hard to Understand or Do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know that I am abiding by the word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know what the will of God 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Can the truth (John 8:32)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Can read and understand the will of Christ (Eph. 3:3-5)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Commanded to know (Eph. 5:17)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Can do anything God expects of me (Phil. 4:13)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89315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2731" y="300318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Christian Living isn’t Hard to Understand or Do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know that I am abiding by the word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know what the will of God is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How to live the Christian life – not hard to know or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Not continue in sin (Rom.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Relationships (Rom. 12-13)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Lord’s Supper in worthy manner (1 Cor. 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Give (1 Cor. 16:1-2)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Put on new man (Eph. 4:17-32; Col. 3:10-25)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Put off sin (Gal. 5:19-21; 1 Cor. 6:9-11)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Watch language (Eph. 5:4)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Home and family (Eph. 5-6)</a:t>
            </a:r>
          </a:p>
        </p:txBody>
      </p:sp>
    </p:spTree>
    <p:extLst>
      <p:ext uri="{BB962C8B-B14F-4D97-AF65-F5344CB8AC3E}">
        <p14:creationId xmlns:p14="http://schemas.microsoft.com/office/powerpoint/2010/main" val="4217572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99247" y="712694"/>
            <a:ext cx="2514600" cy="1815353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2989729" y="1819835"/>
            <a:ext cx="2514600" cy="1815353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(not do)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5280211" y="609600"/>
            <a:ext cx="2514600" cy="1815353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475129" y="3397623"/>
            <a:ext cx="2514600" cy="1815353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treat others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6042212" y="4684059"/>
            <a:ext cx="2514600" cy="1815353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civil law</a:t>
            </a:r>
          </a:p>
        </p:txBody>
      </p:sp>
      <p:sp>
        <p:nvSpPr>
          <p:cNvPr id="7" name="Oval 6"/>
          <p:cNvSpPr/>
          <p:nvPr/>
        </p:nvSpPr>
        <p:spPr>
          <a:xfrm>
            <a:off x="5470711" y="2727511"/>
            <a:ext cx="2514600" cy="1815353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 self on job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2956111" y="3980329"/>
            <a:ext cx="2548218" cy="1815353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Godliness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3021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2731" y="300318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Christian Living isn’t Hard to Understand or Do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know that I am abiding by the word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Can know what the will of God is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How to live the Christian life – not hard to know or do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Difficult / hard passages – don’t really affect my living right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Baptism for the dead (1 Cor. 15:29)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Unequally yoked (2 Cor. 6:14)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Marry only in the Lord (1 Cor. 7:39)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In what way did Jesus empty himself? (Phil. 2:7)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Day approaching (Heb. 10:25)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Did David do wrong in eating the showbread? (Matt. 12)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5837" y="5751433"/>
            <a:ext cx="8243047" cy="95410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Even these are not impossible – with study </a:t>
            </a:r>
          </a:p>
          <a:p>
            <a:pPr algn="ctr"/>
            <a:r>
              <a:rPr lang="en-US" sz="2800" b="1" dirty="0" smtClean="0"/>
              <a:t>(2 Pet. 3:16-18)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70620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1744" y="103112"/>
            <a:ext cx="82205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The Christian’s Assurance</a:t>
            </a:r>
            <a:endParaRPr lang="en-US" sz="5400" b="0" cap="none" spc="0" dirty="0">
              <a:ln w="0"/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95837" y="2057400"/>
            <a:ext cx="8552329" cy="67235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solidFill>
                  <a:srgbClr val="00B0F0"/>
                </a:solidFill>
                <a:latin typeface="Book Antiqua" panose="02040602050305030304" pitchFamily="18" charset="0"/>
              </a:rPr>
              <a:t>The Christian Can Have Hope &amp; Assurance</a:t>
            </a:r>
            <a:endParaRPr lang="en-US" sz="2800" dirty="0">
              <a:solidFill>
                <a:srgbClr val="00B0F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5837" y="3097306"/>
            <a:ext cx="8552329" cy="67235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rgbClr val="00B0F0"/>
                </a:solidFill>
                <a:latin typeface="Book Antiqua" panose="02040602050305030304" pitchFamily="18" charset="0"/>
              </a:rPr>
              <a:t>Christian Living isn’t Hard to Understand or Do</a:t>
            </a:r>
            <a:endParaRPr lang="en-US" sz="2800" dirty="0">
              <a:solidFill>
                <a:srgbClr val="00B0F0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5837" y="4137212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Will Not Be Perfect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700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9284" y="318248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Will Not Be Perfect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The Christian will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Will sin again after becoming a Christian (1 John 1:8)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Examples: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Simon did (Acts 8:20-22)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Peter did (Gal. 2:11-14)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Doesn’t mean – justified or excused – just states fact!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Sin must be corrected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Simon did (Acts 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/>
              <a:t>Must confess (1 John 1:9)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5447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9284" y="318248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Will Not Be Perfect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The Christian will sin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The Christian does not live in a constant state of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Romans 6 – not to continue in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1 John 2:1 – write that you sin 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1 John 3:3-10 – do not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1 John 5:16-18 – sin not unto death</a:t>
            </a:r>
            <a:endParaRPr lang="en-US" sz="2400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104901" y="4096871"/>
            <a:ext cx="6934200" cy="2362200"/>
            <a:chOff x="1056" y="2640"/>
            <a:chExt cx="4368" cy="148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056" y="2640"/>
              <a:ext cx="1728" cy="1488"/>
            </a:xfrm>
            <a:prstGeom prst="rect">
              <a:avLst/>
            </a:prstGeom>
            <a:solidFill>
              <a:srgbClr val="666633"/>
            </a:solidFill>
            <a:ln w="12700" cap="sq">
              <a:solidFill>
                <a:srgbClr val="33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</a:rPr>
                <a:t>Do Sin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</a:rPr>
                <a:t>(1 John 1:8)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5D5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</a:rPr>
                <a:t>Correct it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</a:rPr>
                <a:t>“not unto death”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696" y="2640"/>
              <a:ext cx="1728" cy="1488"/>
            </a:xfrm>
            <a:prstGeom prst="rect">
              <a:avLst/>
            </a:prstGeom>
            <a:solidFill>
              <a:srgbClr val="666633"/>
            </a:solidFill>
            <a:ln w="12700" cap="sq">
              <a:solidFill>
                <a:srgbClr val="33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sng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</a:rPr>
                <a:t>Continue in Sin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</a:rPr>
                <a:t>(1 John 3:9)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E5D5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</a:rPr>
                <a:t>No Correction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E5D5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</a:rPr>
                <a:t>“unto death”</a:t>
              </a:r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2640" y="3072"/>
              <a:ext cx="1248" cy="576"/>
            </a:xfrm>
            <a:prstGeom prst="leftRightArrow">
              <a:avLst>
                <a:gd name="adj1" fmla="val 59722"/>
                <a:gd name="adj2" fmla="val 53475"/>
              </a:avLst>
            </a:prstGeom>
            <a:solidFill>
              <a:srgbClr val="E5D58A"/>
            </a:solidFill>
            <a:ln w="12700" cap="sq">
              <a:solidFill>
                <a:srgbClr val="33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Difference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0766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9284" y="318248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Will Not Be Perfect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The Christian will sin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The Christian does not live in a constant state of sin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/>
              <a:t>A lack of perfection is not sin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510988" y="3518648"/>
            <a:ext cx="6324600" cy="11430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</a:rPr>
              <a:t>False concept: I am in a constant state of sin because I am not perfect</a:t>
            </a:r>
          </a:p>
        </p:txBody>
      </p:sp>
    </p:spTree>
    <p:extLst>
      <p:ext uri="{BB962C8B-B14F-4D97-AF65-F5344CB8AC3E}">
        <p14:creationId xmlns:p14="http://schemas.microsoft.com/office/powerpoint/2010/main" val="264251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304800"/>
            <a:ext cx="3657600" cy="175260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Absolute</a:t>
            </a:r>
          </a:p>
          <a:p>
            <a:pPr algn="ctr"/>
            <a:r>
              <a:rPr lang="en-US" sz="2400" b="1" i="1" dirty="0" smtClean="0">
                <a:solidFill>
                  <a:srgbClr val="FFFF99"/>
                </a:solidFill>
              </a:rPr>
              <a:t>No Varying Degrees</a:t>
            </a:r>
          </a:p>
          <a:p>
            <a:pPr algn="ctr"/>
            <a:r>
              <a:rPr lang="en-US" sz="2400" b="1" i="1" dirty="0" smtClean="0">
                <a:solidFill>
                  <a:srgbClr val="FFFF99"/>
                </a:solidFill>
              </a:rPr>
              <a:t>Can be Perfect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No Growth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857" y="2357735"/>
            <a:ext cx="4572000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Baptism being immersion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Baptism for remission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Lord’s Supper on first day</a:t>
            </a:r>
            <a:endParaRPr lang="en-US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5029200" y="304800"/>
            <a:ext cx="3657600" cy="175260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Relative</a:t>
            </a:r>
          </a:p>
          <a:p>
            <a:pPr algn="ctr"/>
            <a:r>
              <a:rPr lang="en-US" sz="2400" b="1" i="1" dirty="0" smtClean="0">
                <a:solidFill>
                  <a:srgbClr val="FFFF99"/>
                </a:solidFill>
              </a:rPr>
              <a:t>Are Varying Degrees</a:t>
            </a:r>
          </a:p>
          <a:p>
            <a:pPr algn="ctr"/>
            <a:r>
              <a:rPr lang="en-US" sz="2400" b="1" i="1" dirty="0" smtClean="0">
                <a:solidFill>
                  <a:srgbClr val="FFFF99"/>
                </a:solidFill>
              </a:rPr>
              <a:t>Will Never Be Perfect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Room for Growth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2362200"/>
            <a:ext cx="289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Faith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Knowledge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Self-Control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Godliness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Kindness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143000" y="5224522"/>
            <a:ext cx="6934200" cy="56667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perfection is not sin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5910322"/>
            <a:ext cx="6934200" cy="56667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Key: Diligence (2 Pet. 1:5, 10)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4343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  <p:bldP spid="5" grpId="0" build="p" bldLvl="5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9284" y="318248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Will Not Be Perfect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837" y="1438835"/>
            <a:ext cx="855232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prstClr val="black"/>
                </a:solidFill>
              </a:rPr>
              <a:t>The Christian will sin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prstClr val="black"/>
                </a:solidFill>
              </a:rPr>
              <a:t>The Christian does not live in a constant state of sin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prstClr val="black"/>
                </a:solidFill>
              </a:rPr>
              <a:t>A lack of perfection is not sin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prstClr val="black"/>
                </a:solidFill>
              </a:rPr>
              <a:t>Has to be room for growth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black"/>
                </a:solidFill>
              </a:rPr>
              <a:t>We are continually growing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black"/>
                </a:solidFill>
              </a:rPr>
              <a:t>1 Pet. 2:1 – grow as babes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black"/>
                </a:solidFill>
              </a:rPr>
              <a:t>2 Pet. 3:18 – grow in grace and knowledge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black"/>
                </a:solidFill>
              </a:rPr>
              <a:t>Col. 1:11 – increasing (same word “grow”)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prstClr val="black"/>
                </a:solidFill>
              </a:rPr>
              <a:t>When we don’t account for room to grow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black"/>
                </a:solidFill>
              </a:rPr>
              <a:t>Expect the same of all (new born babes &amp; mature)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prstClr val="black"/>
                </a:solidFill>
              </a:rPr>
              <a:t>No improving or maturing</a:t>
            </a:r>
          </a:p>
        </p:txBody>
      </p:sp>
    </p:spTree>
    <p:extLst>
      <p:ext uri="{BB962C8B-B14F-4D97-AF65-F5344CB8AC3E}">
        <p14:creationId xmlns:p14="http://schemas.microsoft.com/office/powerpoint/2010/main" val="1261274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457200" y="5562600"/>
            <a:ext cx="8229600" cy="838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Faith</a:t>
            </a: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457200" y="4876800"/>
            <a:ext cx="8229600" cy="838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Virtue</a:t>
            </a:r>
          </a:p>
        </p:txBody>
      </p:sp>
      <p:sp>
        <p:nvSpPr>
          <p:cNvPr id="62468" name="AutoShape 4"/>
          <p:cNvSpPr>
            <a:spLocks noChangeArrowheads="1"/>
          </p:cNvSpPr>
          <p:nvPr/>
        </p:nvSpPr>
        <p:spPr bwMode="auto">
          <a:xfrm>
            <a:off x="457200" y="4191000"/>
            <a:ext cx="8229600" cy="838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Knowledge</a:t>
            </a:r>
          </a:p>
        </p:txBody>
      </p:sp>
      <p:sp>
        <p:nvSpPr>
          <p:cNvPr id="62469" name="AutoShape 5"/>
          <p:cNvSpPr>
            <a:spLocks noChangeArrowheads="1"/>
          </p:cNvSpPr>
          <p:nvPr/>
        </p:nvSpPr>
        <p:spPr bwMode="auto">
          <a:xfrm>
            <a:off x="457200" y="3505200"/>
            <a:ext cx="8229600" cy="838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Self Control</a:t>
            </a:r>
          </a:p>
        </p:txBody>
      </p:sp>
      <p:sp>
        <p:nvSpPr>
          <p:cNvPr id="62470" name="AutoShape 6"/>
          <p:cNvSpPr>
            <a:spLocks noChangeArrowheads="1"/>
          </p:cNvSpPr>
          <p:nvPr/>
        </p:nvSpPr>
        <p:spPr bwMode="auto">
          <a:xfrm>
            <a:off x="457200" y="2819400"/>
            <a:ext cx="8229600" cy="838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Perseverance</a:t>
            </a:r>
          </a:p>
        </p:txBody>
      </p:sp>
      <p:sp>
        <p:nvSpPr>
          <p:cNvPr id="62471" name="AutoShape 7"/>
          <p:cNvSpPr>
            <a:spLocks noChangeArrowheads="1"/>
          </p:cNvSpPr>
          <p:nvPr/>
        </p:nvSpPr>
        <p:spPr bwMode="auto">
          <a:xfrm>
            <a:off x="457200" y="2133600"/>
            <a:ext cx="8229600" cy="838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Godliness</a:t>
            </a:r>
          </a:p>
        </p:txBody>
      </p:sp>
      <p:sp>
        <p:nvSpPr>
          <p:cNvPr id="62472" name="AutoShape 8"/>
          <p:cNvSpPr>
            <a:spLocks noChangeArrowheads="1"/>
          </p:cNvSpPr>
          <p:nvPr/>
        </p:nvSpPr>
        <p:spPr bwMode="auto">
          <a:xfrm>
            <a:off x="457200" y="1447800"/>
            <a:ext cx="8229600" cy="838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Brotherly Kindness</a:t>
            </a:r>
          </a:p>
        </p:txBody>
      </p:sp>
      <p:sp>
        <p:nvSpPr>
          <p:cNvPr id="62473" name="AutoShape 9"/>
          <p:cNvSpPr>
            <a:spLocks noChangeArrowheads="1"/>
          </p:cNvSpPr>
          <p:nvPr/>
        </p:nvSpPr>
        <p:spPr bwMode="auto">
          <a:xfrm>
            <a:off x="457200" y="762000"/>
            <a:ext cx="8229600" cy="838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Love</a:t>
            </a:r>
          </a:p>
        </p:txBody>
      </p:sp>
      <p:sp>
        <p:nvSpPr>
          <p:cNvPr id="62474" name="Oval 10"/>
          <p:cNvSpPr>
            <a:spLocks noChangeArrowheads="1"/>
          </p:cNvSpPr>
          <p:nvPr/>
        </p:nvSpPr>
        <p:spPr bwMode="auto">
          <a:xfrm>
            <a:off x="685800" y="5791200"/>
            <a:ext cx="533400" cy="609600"/>
          </a:xfrm>
          <a:prstGeom prst="ellipse">
            <a:avLst/>
          </a:prstGeom>
          <a:solidFill>
            <a:srgbClr val="00206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62475" name="Oval 11"/>
          <p:cNvSpPr>
            <a:spLocks noChangeArrowheads="1"/>
          </p:cNvSpPr>
          <p:nvPr/>
        </p:nvSpPr>
        <p:spPr bwMode="auto">
          <a:xfrm>
            <a:off x="685800" y="5105400"/>
            <a:ext cx="533400" cy="609600"/>
          </a:xfrm>
          <a:prstGeom prst="ellipse">
            <a:avLst/>
          </a:prstGeom>
          <a:solidFill>
            <a:srgbClr val="00206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2476" name="Oval 12"/>
          <p:cNvSpPr>
            <a:spLocks noChangeArrowheads="1"/>
          </p:cNvSpPr>
          <p:nvPr/>
        </p:nvSpPr>
        <p:spPr bwMode="auto">
          <a:xfrm>
            <a:off x="685800" y="4419600"/>
            <a:ext cx="533400" cy="609600"/>
          </a:xfrm>
          <a:prstGeom prst="ellipse">
            <a:avLst/>
          </a:prstGeom>
          <a:solidFill>
            <a:srgbClr val="00206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62477" name="Oval 13"/>
          <p:cNvSpPr>
            <a:spLocks noChangeArrowheads="1"/>
          </p:cNvSpPr>
          <p:nvPr/>
        </p:nvSpPr>
        <p:spPr bwMode="auto">
          <a:xfrm>
            <a:off x="685800" y="3733800"/>
            <a:ext cx="533400" cy="609600"/>
          </a:xfrm>
          <a:prstGeom prst="ellipse">
            <a:avLst/>
          </a:prstGeom>
          <a:solidFill>
            <a:srgbClr val="00206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62478" name="Oval 14"/>
          <p:cNvSpPr>
            <a:spLocks noChangeArrowheads="1"/>
          </p:cNvSpPr>
          <p:nvPr/>
        </p:nvSpPr>
        <p:spPr bwMode="auto">
          <a:xfrm>
            <a:off x="685800" y="3048000"/>
            <a:ext cx="533400" cy="609600"/>
          </a:xfrm>
          <a:prstGeom prst="ellipse">
            <a:avLst/>
          </a:prstGeom>
          <a:solidFill>
            <a:srgbClr val="00206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62479" name="Oval 15"/>
          <p:cNvSpPr>
            <a:spLocks noChangeArrowheads="1"/>
          </p:cNvSpPr>
          <p:nvPr/>
        </p:nvSpPr>
        <p:spPr bwMode="auto">
          <a:xfrm>
            <a:off x="685800" y="2362200"/>
            <a:ext cx="533400" cy="609600"/>
          </a:xfrm>
          <a:prstGeom prst="ellipse">
            <a:avLst/>
          </a:prstGeom>
          <a:solidFill>
            <a:srgbClr val="00206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62480" name="Oval 16"/>
          <p:cNvSpPr>
            <a:spLocks noChangeArrowheads="1"/>
          </p:cNvSpPr>
          <p:nvPr/>
        </p:nvSpPr>
        <p:spPr bwMode="auto">
          <a:xfrm>
            <a:off x="685800" y="1676400"/>
            <a:ext cx="533400" cy="609600"/>
          </a:xfrm>
          <a:prstGeom prst="ellipse">
            <a:avLst/>
          </a:prstGeom>
          <a:solidFill>
            <a:srgbClr val="00206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62481" name="Oval 17"/>
          <p:cNvSpPr>
            <a:spLocks noChangeArrowheads="1"/>
          </p:cNvSpPr>
          <p:nvPr/>
        </p:nvSpPr>
        <p:spPr bwMode="auto">
          <a:xfrm>
            <a:off x="685800" y="990600"/>
            <a:ext cx="533400" cy="609600"/>
          </a:xfrm>
          <a:prstGeom prst="ellipse">
            <a:avLst/>
          </a:prstGeom>
          <a:solidFill>
            <a:srgbClr val="00206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29753" y="188268"/>
            <a:ext cx="3550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Peter 1:5-10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6037729" y="639938"/>
            <a:ext cx="2514600" cy="1501588"/>
          </a:xfrm>
          <a:prstGeom prst="round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Not Perfect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987303" y="2133600"/>
            <a:ext cx="2514600" cy="1501588"/>
          </a:xfrm>
          <a:prstGeom prst="round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Room for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Growth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5802405" y="3572435"/>
            <a:ext cx="2514600" cy="1501588"/>
          </a:xfrm>
          <a:prstGeom prst="round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Never Will Master to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Perfection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5802405" y="5029200"/>
            <a:ext cx="2514600" cy="1501588"/>
          </a:xfrm>
          <a:prstGeom prst="round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Key: Diligence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(vv.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5, 10)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1744" y="103112"/>
            <a:ext cx="82205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Book Antiqua" panose="02040602050305030304" pitchFamily="18" charset="0"/>
              </a:rPr>
              <a:t>The Christian’s Assurance</a:t>
            </a:r>
            <a:endParaRPr lang="en-US" sz="5400" b="0" cap="none" spc="0" dirty="0">
              <a:ln w="0"/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95837" y="2057400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Can Have Hope &amp; Assurance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5837" y="3097306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Christian Living isn’t Hard to Understand or Do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5837" y="4137212"/>
            <a:ext cx="8552329" cy="672353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The Christian Will Not Be Perfect</a:t>
            </a: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106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ading Grid">
  <a:themeElements>
    <a:clrScheme name="Fading Grid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Fading Gri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1006</Words>
  <Application>Microsoft Office PowerPoint</Application>
  <PresentationFormat>On-screen Show (4:3)</PresentationFormat>
  <Paragraphs>191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 Narrow</vt:lpstr>
      <vt:lpstr>Book Antiqua</vt:lpstr>
      <vt:lpstr>Calibri</vt:lpstr>
      <vt:lpstr>Times New Roman</vt:lpstr>
      <vt:lpstr>Calibri Light</vt:lpstr>
      <vt:lpstr>Arial</vt:lpstr>
      <vt:lpstr>Wingdings</vt:lpstr>
      <vt:lpstr>Office Theme</vt:lpstr>
      <vt:lpstr>1_Office Theme</vt:lpstr>
      <vt:lpstr>2_Office Theme</vt:lpstr>
      <vt:lpstr>Fading Grid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21</cp:revision>
  <dcterms:created xsi:type="dcterms:W3CDTF">2015-01-24T21:18:34Z</dcterms:created>
  <dcterms:modified xsi:type="dcterms:W3CDTF">2015-02-26T13:03:41Z</dcterms:modified>
</cp:coreProperties>
</file>