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66" r:id="rId4"/>
    <p:sldId id="257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6" r:id="rId13"/>
    <p:sldId id="287" r:id="rId14"/>
    <p:sldId id="261" r:id="rId15"/>
    <p:sldId id="270" r:id="rId16"/>
    <p:sldId id="280" r:id="rId17"/>
    <p:sldId id="262" r:id="rId18"/>
    <p:sldId id="269" r:id="rId19"/>
    <p:sldId id="281" r:id="rId20"/>
    <p:sldId id="282" r:id="rId21"/>
    <p:sldId id="283" r:id="rId22"/>
    <p:sldId id="284" r:id="rId23"/>
    <p:sldId id="285" r:id="rId24"/>
    <p:sldId id="288" r:id="rId25"/>
    <p:sldId id="289" r:id="rId26"/>
    <p:sldId id="263" r:id="rId27"/>
    <p:sldId id="268" r:id="rId28"/>
    <p:sldId id="26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19848030">
            <a:off x="553048" y="731366"/>
            <a:ext cx="7648018" cy="585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A9E8AD5-33D4-4EFB-9E6C-B6B95CBC8F0A}" type="datetimeFigureOut">
              <a:rPr lang="en-US" smtClean="0"/>
              <a:pPr/>
              <a:t>10/30/2014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1F04662-CFAD-4FA6-98F7-5AFCED5D82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amond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5407" y="2405152"/>
            <a:ext cx="81403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 smtClean="0">
                <a:ln w="2921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Be Careful</a:t>
            </a:r>
            <a:endParaRPr lang="en-US" sz="11500" b="1" cap="none" spc="200" dirty="0">
              <a:ln w="29210"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609600"/>
            <a:ext cx="8229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Since infancy we have been told “be careful”</a:t>
            </a:r>
          </a:p>
          <a:p>
            <a:pPr>
              <a:buFont typeface="Arial" pitchFamily="34" charset="0"/>
              <a:buChar char="•"/>
            </a:pPr>
            <a:endParaRPr lang="en-US" sz="1000" dirty="0" smtClean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From warnings about strangers to driving advice – “be very 	careful”</a:t>
            </a:r>
          </a:p>
          <a:p>
            <a:pPr defTabSz="225425">
              <a:buFont typeface="Arial" pitchFamily="34" charset="0"/>
              <a:buChar char="•"/>
            </a:pPr>
            <a:endParaRPr lang="en-US" sz="1000" dirty="0" smtClean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Often push back against such warnings:</a:t>
            </a:r>
            <a:endParaRPr lang="en-US" sz="2800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 Narrow" pitchFamily="34" charset="0"/>
            </a:endParaRPr>
          </a:p>
          <a:p>
            <a:pPr lvl="1" defTabSz="225425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en-US" sz="28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“Don’t worry – I’m okay”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“There is no danger”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Ridiculing those who are “conscientious”</a:t>
            </a:r>
          </a:p>
          <a:p>
            <a:pPr lvl="1" defTabSz="225425">
              <a:buFont typeface="Arial" pitchFamily="34" charset="0"/>
              <a:buChar char="•"/>
            </a:pPr>
            <a:endParaRPr lang="en-US" sz="1000" dirty="0" smtClean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Abundant warnings to “watch” (1 Thess. 5:6; Mt 26:41)</a:t>
            </a:r>
          </a:p>
          <a:p>
            <a:pPr defTabSz="225425">
              <a:buFont typeface="Arial" pitchFamily="34" charset="0"/>
              <a:buChar char="•"/>
            </a:pPr>
            <a:endParaRPr lang="en-US" sz="1000" dirty="0" smtClean="0">
              <a:latin typeface="Arial Narrow" pitchFamily="34" charset="0"/>
            </a:endParaRPr>
          </a:p>
          <a:p>
            <a:pPr defTabSz="225425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Deuteronomy more than any book: be careful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“Careful” – 18 times</a:t>
            </a:r>
          </a:p>
          <a:p>
            <a:pPr lvl="1" defTabSz="225425">
              <a:buFont typeface="Wingdings" pitchFamily="2" charset="2"/>
              <a:buChar char="ü"/>
            </a:pPr>
            <a:r>
              <a:rPr lang="en-US" sz="28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“Carefully” – 8 times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06316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53759" y="1600200"/>
            <a:ext cx="7755649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115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115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4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762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32260"/>
            <a:ext cx="1524000" cy="1368552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07461" y="188655"/>
            <a:ext cx="55290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8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3" y="609600"/>
            <a:ext cx="1524000" cy="1368552"/>
          </a:xfrm>
          <a:prstGeom prst="rect">
            <a:avLst/>
          </a:prstGeom>
        </p:spPr>
      </p:pic>
      <p:pic>
        <p:nvPicPr>
          <p:cNvPr id="6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999" y="3810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2462748"/>
            <a:ext cx="6934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OT:8104</a:t>
            </a:r>
          </a:p>
          <a:p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shaw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-mar'); a primitive root; properly, to hedge about (as with thorns), i.e. guard; generally, to protect, attend to, etc.:</a:t>
            </a:r>
          </a:p>
          <a:p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KJV - beware, be circumspect, take heed (to self), keep (-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erself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,), mark, look narrowly, observe, preserve, regard, reserve, save (self), sure, (that lay) wait (for), watch (-man).</a:t>
            </a:r>
          </a:p>
          <a:p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Strongs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2667000"/>
            <a:ext cx="6858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“to keep, to guard, to observe, to give …to keep (within bounds), to restrain …to be on one's guard, to take heed, to take care, to …”</a:t>
            </a:r>
          </a:p>
          <a:p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Brown Driver &amp; Briggs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7315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means "to keep" in the sense of "tending" and taking care of. So God put Adam "into the garden of Eden to dress it and to keep it" Gen 2:15-- the first occurrence. In 2 Kings 22:14 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Harhas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is called "keeper of the wardrobe" (the priest's garments). Satan was directed "to keep," or "to tend" (so as not to allow it to be destroyed) Job's life: "Behold, he is in 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thine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hand; but save his life" Job 2:6. In this same sense God is described as the keeper of Israel Ps 121:4.</a:t>
            </a:r>
          </a:p>
          <a:p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(W. E. Vine)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1231880"/>
            <a:ext cx="7315200" cy="34163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The word also means "to keep" in the sense of "watching over" or giving attention to. … Another extended use of the verb related to this emphasis appears in covenantal contexts….When used in close connection with another verb, 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can signify carefully or watchfully doing that action…Not only does </a:t>
            </a:r>
            <a:r>
              <a:rPr lang="en-US" sz="2400" dirty="0" err="1" smtClean="0">
                <a:solidFill>
                  <a:schemeClr val="bg1"/>
                </a:solidFill>
                <a:latin typeface="Arial Narrow" pitchFamily="34" charset="0"/>
              </a:rPr>
              <a:t>shamar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signify watching, but it signifies doing it as a watchman in the sense of fulfilling a responsibility..”</a:t>
            </a:r>
          </a:p>
          <a:p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W. E. Vine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English (Careful)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691348"/>
            <a:ext cx="73152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“1.cautious in one's actions: </a:t>
            </a:r>
            <a:r>
              <a:rPr lang="en-US" sz="2400" i="1" dirty="0" smtClean="0">
                <a:solidFill>
                  <a:schemeClr val="bg1"/>
                </a:solidFill>
                <a:latin typeface="Arial Narrow" pitchFamily="34" charset="0"/>
              </a:rPr>
              <a:t>Be careful when you cross the street. 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2. taking pains in one's work; exact; thorough: </a:t>
            </a:r>
            <a:r>
              <a:rPr lang="en-US" sz="2400" i="1" dirty="0" smtClean="0">
                <a:solidFill>
                  <a:schemeClr val="bg1"/>
                </a:solidFill>
                <a:latin typeface="Arial Narrow" pitchFamily="34" charset="0"/>
              </a:rPr>
              <a:t>a careful typist. 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3. (of things) done or performed with accuracy or caution: careful research….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1. Attentive to potential danger, error, or harm; cautious: </a:t>
            </a:r>
            <a:r>
              <a:rPr lang="en-US" sz="2400" i="1" dirty="0" smtClean="0">
                <a:solidFill>
                  <a:schemeClr val="bg1"/>
                </a:solidFill>
                <a:latin typeface="Arial Narrow" pitchFamily="34" charset="0"/>
              </a:rPr>
              <a:t>was careful when crossing the busy street; gave a careful answer.</a:t>
            </a:r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2. Thorough and painstaking in action or execution; conscientious: </a:t>
            </a:r>
            <a:r>
              <a:rPr lang="en-US" sz="2400" i="1" dirty="0" smtClean="0">
                <a:solidFill>
                  <a:schemeClr val="bg1"/>
                </a:solidFill>
                <a:latin typeface="Arial Narrow" pitchFamily="34" charset="0"/>
              </a:rPr>
              <a:t>a careful search; careful art restorers.</a:t>
            </a:r>
            <a:endParaRPr lang="en-US" sz="2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 (dictionary.com)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English (Careful)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Synonyms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366421"/>
            <a:ext cx="411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Accurate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Alert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Attentive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Conscientious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Deliberate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Exacting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Going to great lengths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Guarded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Meticulous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Particular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Thorough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FF00"/>
                </a:solidFill>
                <a:latin typeface="Arial Narrow" pitchFamily="34" charset="0"/>
              </a:rPr>
              <a:t>Watchful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English (Careful)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Synonyms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Contrast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685800"/>
            <a:ext cx="3429000" cy="571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chemeClr val="bg1"/>
                </a:solidFill>
                <a:latin typeface="Arial Narrow" pitchFamily="34" charset="0"/>
              </a:rPr>
              <a:t>Careful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0" y="685800"/>
            <a:ext cx="3429000" cy="571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Careless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Inattentive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Thoughtless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Unconcerned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Indifferent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Casual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Lackadaisical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Nonchalant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4191000" y="17526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/>
          <p:cNvSpPr/>
          <p:nvPr/>
        </p:nvSpPr>
        <p:spPr>
          <a:xfrm>
            <a:off x="4191000" y="25146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4191000" y="32004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-Right Arrow 6"/>
          <p:cNvSpPr/>
          <p:nvPr/>
        </p:nvSpPr>
        <p:spPr>
          <a:xfrm>
            <a:off x="4191000" y="39624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4191000" y="46482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4191000" y="54102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4191000" y="1066800"/>
            <a:ext cx="762000" cy="457200"/>
          </a:xfrm>
          <a:prstGeom prst="leftRightArrow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086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Hebrew (</a:t>
            </a:r>
            <a:r>
              <a:rPr lang="en-US" sz="2800" dirty="0" err="1" smtClean="0">
                <a:latin typeface="Arial Narrow" pitchFamily="34" charset="0"/>
              </a:rPr>
              <a:t>Shamar</a:t>
            </a:r>
            <a:r>
              <a:rPr lang="en-US" sz="2800" dirty="0" smtClean="0"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English (Careful)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Synonyms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Contrast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NT Warning: Be circumspect</a:t>
            </a:r>
          </a:p>
        </p:txBody>
      </p:sp>
    </p:spTree>
    <p:extLst>
      <p:ext uri="{BB962C8B-B14F-4D97-AF65-F5344CB8AC3E}">
        <p14:creationId xmlns:p14="http://schemas.microsoft.com/office/powerpoint/2010/main" val="89435496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7315200" cy="1384995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Eph</a:t>
            </a:r>
            <a:r>
              <a:rPr lang="en-US" sz="28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5:15</a:t>
            </a:r>
          </a:p>
          <a:p>
            <a:r>
              <a:rPr lang="en-US" sz="2800" dirty="0" smtClean="0">
                <a:latin typeface="Arial Narrow" pitchFamily="34" charset="0"/>
              </a:rPr>
              <a:t>See </a:t>
            </a:r>
            <a:r>
              <a:rPr lang="en-US" sz="2800" dirty="0">
                <a:latin typeface="Arial Narrow" pitchFamily="34" charset="0"/>
              </a:rPr>
              <a:t>then that you walk circumspectly, not as fools but as wise,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6300" y="2362200"/>
            <a:ext cx="78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NIV: “be very careful”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ASV: “look therefore carefully how you walk”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YLT: “see, then, how exactly ye walk”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4875" y="4191000"/>
            <a:ext cx="6934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Same Word Translated (in </a:t>
            </a:r>
            <a:r>
              <a:rPr lang="en-US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kjv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):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 Narrow" pitchFamily="34" charset="0"/>
              </a:rPr>
              <a:t>“diligently” (Matt. 2:8)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 Narrow" pitchFamily="34" charset="0"/>
              </a:rPr>
              <a:t>“perfect” (Luke 1:3)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 Narrow" pitchFamily="34" charset="0"/>
              </a:rPr>
              <a:t>“perfectly” (1 Thess. 5:2)</a:t>
            </a:r>
          </a:p>
        </p:txBody>
      </p:sp>
    </p:spTree>
    <p:extLst>
      <p:ext uri="{BB962C8B-B14F-4D97-AF65-F5344CB8AC3E}">
        <p14:creationId xmlns:p14="http://schemas.microsoft.com/office/powerpoint/2010/main" val="183898295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124200"/>
            <a:ext cx="670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Application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461" y="188655"/>
            <a:ext cx="55290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8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3" y="609600"/>
            <a:ext cx="1524000" cy="1368552"/>
          </a:xfrm>
          <a:prstGeom prst="rect">
            <a:avLst/>
          </a:prstGeom>
        </p:spPr>
      </p:pic>
      <p:pic>
        <p:nvPicPr>
          <p:cNvPr id="6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999" y="3810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Application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(Num. 28:2)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 Do Commands</a:t>
            </a:r>
            <a:endParaRPr lang="en-US" sz="28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 observe </a:t>
            </a:r>
            <a:r>
              <a:rPr lang="en-US" sz="28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4:6; 5:1; 6:3)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All the ways </a:t>
            </a:r>
            <a:r>
              <a:rPr lang="en-US" sz="28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5:32; 6:25; 8:1)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Remember past </a:t>
            </a:r>
            <a:r>
              <a:rPr lang="en-US" sz="28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16:12)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Driven by fear </a:t>
            </a:r>
            <a:r>
              <a:rPr lang="en-US" sz="28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17:19; 28:58)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With all heart </a:t>
            </a:r>
            <a:r>
              <a:rPr lang="en-US" sz="28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26:16)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Application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(Num. 28:2)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 Do Commands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Heed to Self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4:15; Josh. 23:11)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How Handle Word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12:32)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Charges Made Against Another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19:18)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Contamination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24:8)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Teach Children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32:46)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Compromise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(Deut. 2:4)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Choosing Friends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(Prov. 12:26)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Listening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(Isa. 55:2)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Good Works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(Tit. 3:8)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124200"/>
            <a:ext cx="67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461" y="188655"/>
            <a:ext cx="55290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8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3" y="609600"/>
            <a:ext cx="1524000" cy="1368552"/>
          </a:xfrm>
          <a:prstGeom prst="rect">
            <a:avLst/>
          </a:prstGeom>
        </p:spPr>
      </p:pic>
      <p:pic>
        <p:nvPicPr>
          <p:cNvPr id="6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999" y="3810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 what language used?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 what subjects are discussed?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 about sex scenes?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 whether there is brief nudity?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who they are with?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what they are doing?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anything about music they hear?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Have any idea what saying in text message, e-mail , Twitter or on </a:t>
            </a:r>
            <a:r>
              <a:rPr lang="en-US" sz="28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Facebook</a:t>
            </a: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Use obscene – filthy language?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Use Euphemisms?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Tolerate / Endorse?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Preaching solid?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Missing from teaching?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Things not dealt with?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Concerned about being at every service?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Careful in follow words of songs and prayer?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Study of Bible?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Prepare for Bible Class?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Come to all the classes?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Study on your 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Really try to learn the text?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Study of Bible?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How we speak?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When we teach / talk about Bible (Jas. 3:1)?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Careful to send the right message?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Think possible could be leaving wrong impression?</a:t>
            </a:r>
          </a:p>
        </p:txBody>
      </p:sp>
    </p:spTree>
    <p:extLst>
      <p:ext uri="{BB962C8B-B14F-4D97-AF65-F5344CB8AC3E}">
        <p14:creationId xmlns:p14="http://schemas.microsoft.com/office/powerpoint/2010/main" val="258104080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Examination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8077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– TV / Movies?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Influences Our Children?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Language We Use?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Tolerate / Endorse?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Worship?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Study of Bible?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How we speak?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What support?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kind of organization it is? (i.e. Sal. Army)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what they support? (i.e. abortion – United Way)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how spend money? (embryonic stem cell …)</a:t>
            </a:r>
          </a:p>
        </p:txBody>
      </p:sp>
    </p:spTree>
    <p:extLst>
      <p:ext uri="{BB962C8B-B14F-4D97-AF65-F5344CB8AC3E}">
        <p14:creationId xmlns:p14="http://schemas.microsoft.com/office/powerpoint/2010/main" val="417289371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124200"/>
            <a:ext cx="67056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bg1">
                  <a:lumMod val="75000"/>
                  <a:lumOff val="25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Segoe Print" pitchFamily="2" charset="0"/>
              </a:rPr>
              <a:t> Careful Examination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Results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461" y="188655"/>
            <a:ext cx="55290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8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3" y="609600"/>
            <a:ext cx="1524000" cy="1368552"/>
          </a:xfrm>
          <a:prstGeom prst="rect">
            <a:avLst/>
          </a:prstGeom>
        </p:spPr>
      </p:pic>
      <p:pic>
        <p:nvPicPr>
          <p:cNvPr id="6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999" y="3810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457200"/>
            <a:ext cx="670560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Careful Results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08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Show Wisdom &amp; Understanding </a:t>
            </a:r>
            <a:r>
              <a:rPr lang="en-US" sz="2800" dirty="0" smtClean="0">
                <a:solidFill>
                  <a:srgbClr val="FFFF99"/>
                </a:solidFill>
                <a:latin typeface="Arial Narrow" pitchFamily="34" charset="0"/>
              </a:rPr>
              <a:t>(Deut. 4:6)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Prevents Departure &amp; Drifting </a:t>
            </a:r>
            <a:r>
              <a:rPr lang="en-US" sz="2800" dirty="0" smtClean="0">
                <a:solidFill>
                  <a:srgbClr val="FFFF99"/>
                </a:solidFill>
                <a:latin typeface="Arial Narrow" pitchFamily="34" charset="0"/>
              </a:rPr>
              <a:t>(Deut. 4:15)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Live Well – Days Prolonged </a:t>
            </a:r>
            <a:r>
              <a:rPr lang="en-US" sz="2800" dirty="0" smtClean="0">
                <a:solidFill>
                  <a:srgbClr val="FFFF99"/>
                </a:solidFill>
                <a:latin typeface="Arial Narrow" pitchFamily="34" charset="0"/>
              </a:rPr>
              <a:t>(Deut. 5:32-33)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latin typeface="Arial Narrow" pitchFamily="34" charset="0"/>
              </a:rPr>
              <a:t>Promised Land </a:t>
            </a:r>
            <a:r>
              <a:rPr lang="en-US" sz="2800" dirty="0" smtClean="0">
                <a:solidFill>
                  <a:srgbClr val="FFFF99"/>
                </a:solidFill>
                <a:latin typeface="Arial Narrow" pitchFamily="34" charset="0"/>
              </a:rPr>
              <a:t>(Deut. 6:3)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124200"/>
            <a:ext cx="67056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Understanding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Application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Examination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 smtClean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Segoe Print" pitchFamily="2" charset="0"/>
              </a:rPr>
              <a:t> Careful Results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461" y="188655"/>
            <a:ext cx="55290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Careful</a:t>
            </a:r>
          </a:p>
          <a:p>
            <a:pPr algn="ctr"/>
            <a:r>
              <a:rPr lang="en-US" sz="8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egoe Print" pitchFamily="2" charset="0"/>
              </a:rPr>
              <a:t>Christians</a:t>
            </a:r>
            <a:endParaRPr lang="en-US" sz="8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9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3" y="609600"/>
            <a:ext cx="1524000" cy="1368552"/>
          </a:xfrm>
          <a:prstGeom prst="rect">
            <a:avLst/>
          </a:prstGeom>
        </p:spPr>
      </p:pic>
      <p:pic>
        <p:nvPicPr>
          <p:cNvPr id="1028" name="Picture 4" descr="http://s3.amazonaws.com/churchplantmedia-cms/paseodelrey/finger-in-tex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999" y="381000"/>
            <a:ext cx="1943099" cy="129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 err="1" smtClean="0">
            <a:latin typeface="Arial Narrow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1819</TotalTime>
  <Words>1219</Words>
  <Application>Microsoft Office PowerPoint</Application>
  <PresentationFormat>On-screen Show (4:3)</PresentationFormat>
  <Paragraphs>219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Narrow</vt:lpstr>
      <vt:lpstr>Rockwell</vt:lpstr>
      <vt:lpstr>Segoe Print</vt:lpstr>
      <vt:lpstr>Wingdings</vt:lpstr>
      <vt:lpstr>Wingdings 2</vt:lpstr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58</cp:revision>
  <dcterms:created xsi:type="dcterms:W3CDTF">2010-03-26T11:54:10Z</dcterms:created>
  <dcterms:modified xsi:type="dcterms:W3CDTF">2014-10-30T14:25:09Z</dcterms:modified>
</cp:coreProperties>
</file>