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91" r:id="rId2"/>
  </p:sldMasterIdLst>
  <p:notesMasterIdLst>
    <p:notesMasterId r:id="rId56"/>
  </p:notesMasterIdLst>
  <p:handoutMasterIdLst>
    <p:handoutMasterId r:id="rId57"/>
  </p:handoutMasterIdLst>
  <p:sldIdLst>
    <p:sldId id="286" r:id="rId3"/>
    <p:sldId id="256" r:id="rId4"/>
    <p:sldId id="257" r:id="rId5"/>
    <p:sldId id="258" r:id="rId6"/>
    <p:sldId id="280" r:id="rId7"/>
    <p:sldId id="287" r:id="rId8"/>
    <p:sldId id="288" r:id="rId9"/>
    <p:sldId id="290" r:id="rId10"/>
    <p:sldId id="296" r:id="rId11"/>
    <p:sldId id="295" r:id="rId12"/>
    <p:sldId id="297" r:id="rId13"/>
    <p:sldId id="298" r:id="rId14"/>
    <p:sldId id="303" r:id="rId15"/>
    <p:sldId id="309" r:id="rId16"/>
    <p:sldId id="317" r:id="rId17"/>
    <p:sldId id="318" r:id="rId18"/>
    <p:sldId id="319" r:id="rId19"/>
    <p:sldId id="321" r:id="rId20"/>
    <p:sldId id="325" r:id="rId21"/>
    <p:sldId id="329" r:id="rId22"/>
    <p:sldId id="333" r:id="rId23"/>
    <p:sldId id="334" r:id="rId24"/>
    <p:sldId id="336" r:id="rId25"/>
    <p:sldId id="337" r:id="rId26"/>
    <p:sldId id="338" r:id="rId27"/>
    <p:sldId id="368" r:id="rId28"/>
    <p:sldId id="369" r:id="rId29"/>
    <p:sldId id="370" r:id="rId30"/>
    <p:sldId id="371" r:id="rId31"/>
    <p:sldId id="367" r:id="rId32"/>
    <p:sldId id="366" r:id="rId33"/>
    <p:sldId id="374" r:id="rId34"/>
    <p:sldId id="375" r:id="rId35"/>
    <p:sldId id="377" r:id="rId36"/>
    <p:sldId id="376" r:id="rId37"/>
    <p:sldId id="378" r:id="rId38"/>
    <p:sldId id="380" r:id="rId39"/>
    <p:sldId id="381" r:id="rId40"/>
    <p:sldId id="382" r:id="rId41"/>
    <p:sldId id="385" r:id="rId42"/>
    <p:sldId id="387" r:id="rId43"/>
    <p:sldId id="388" r:id="rId44"/>
    <p:sldId id="383" r:id="rId45"/>
    <p:sldId id="389" r:id="rId46"/>
    <p:sldId id="390" r:id="rId47"/>
    <p:sldId id="394" r:id="rId48"/>
    <p:sldId id="395" r:id="rId49"/>
    <p:sldId id="396" r:id="rId50"/>
    <p:sldId id="384" r:id="rId51"/>
    <p:sldId id="392" r:id="rId52"/>
    <p:sldId id="393" r:id="rId53"/>
    <p:sldId id="372" r:id="rId54"/>
    <p:sldId id="373" r:id="rId55"/>
  </p:sldIdLst>
  <p:sldSz cx="16256000" cy="9144000"/>
  <p:notesSz cx="7010400" cy="9296400"/>
  <p:embeddedFontLst>
    <p:embeddedFont>
      <p:font typeface="Calibri Light" panose="020F0302020204030204" pitchFamily="34" charset="0"/>
      <p:regular r:id="rId58"/>
      <p:italic r:id="rId59"/>
    </p:embeddedFont>
    <p:embeddedFont>
      <p:font typeface="Calibri" panose="020F0502020204030204" pitchFamily="34" charset="0"/>
      <p:regular r:id="rId60"/>
      <p:bold r:id="rId61"/>
      <p:italic r:id="rId62"/>
      <p:boldItalic r:id="rId63"/>
    </p:embeddedFont>
    <p:embeddedFont>
      <p:font typeface="Arial Narrow" panose="020B0606020202030204" pitchFamily="34" charset="0"/>
      <p:regular r:id="rId64"/>
      <p:bold r:id="rId65"/>
      <p:italic r:id="rId66"/>
      <p:boldItalic r:id="rId67"/>
    </p:embeddedFont>
    <p:embeddedFont>
      <p:font typeface="Tahoma" panose="020B0604030504040204" pitchFamily="34" charset="0"/>
      <p:regular r:id="rId68"/>
      <p:bold r:id="rId69"/>
    </p:embeddedFont>
    <p:embeddedFont>
      <p:font typeface="Arial Rounded MT Bold" panose="020F0704030504030204" pitchFamily="34" charset="0"/>
      <p:regular r:id="rId7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varScale="1">
        <p:scale>
          <a:sx n="47" d="100"/>
          <a:sy n="47" d="100"/>
        </p:scale>
        <p:origin x="164" y="136"/>
      </p:cViewPr>
      <p:guideLst>
        <p:guide orient="horz" pos="2880"/>
        <p:guide pos="5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6.fntdata"/><Relationship Id="rId68" Type="http://schemas.openxmlformats.org/officeDocument/2006/relationships/font" Target="fonts/font11.fntdata"/><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5.fntdata"/><Relationship Id="rId70"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C441AB1-1D9D-4309-9F67-D1F4FC58DAA7}" type="datetimeFigureOut">
              <a:rPr lang="en-US" smtClean="0"/>
              <a:t>7/17/2016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4EB7D74-651F-4DB7-BA9C-8A12EC2AB782}" type="slidenum">
              <a:rPr lang="en-US" smtClean="0"/>
              <a:t>‹#›</a:t>
            </a:fld>
            <a:endParaRPr lang="en-US"/>
          </a:p>
        </p:txBody>
      </p:sp>
    </p:spTree>
    <p:extLst>
      <p:ext uri="{BB962C8B-B14F-4D97-AF65-F5344CB8AC3E}">
        <p14:creationId xmlns:p14="http://schemas.microsoft.com/office/powerpoint/2010/main" val="463776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EBB0F5-06D4-4D51-9A83-00D8285F1191}" type="datetimeFigureOut">
              <a:rPr lang="en-US" smtClean="0"/>
              <a:t>7/17/2016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9B8B3AF-4015-43E6-8A45-5D6B84E850A2}" type="slidenum">
              <a:rPr lang="en-US" smtClean="0"/>
              <a:t>‹#›</a:t>
            </a:fld>
            <a:endParaRPr lang="en-US"/>
          </a:p>
        </p:txBody>
      </p:sp>
    </p:spTree>
    <p:extLst>
      <p:ext uri="{BB962C8B-B14F-4D97-AF65-F5344CB8AC3E}">
        <p14:creationId xmlns:p14="http://schemas.microsoft.com/office/powerpoint/2010/main" val="1312631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6484"/>
            <a:ext cx="12192000" cy="3183467"/>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2032000" y="4802717"/>
            <a:ext cx="12192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59141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251882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133" y="2279652"/>
            <a:ext cx="14020800" cy="3803649"/>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1109133" y="6119285"/>
            <a:ext cx="14020800"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72FF0C-C712-4793-830B-3DF0FCD0E525}" type="datetimeFigureOut">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153432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17600" y="2434167"/>
            <a:ext cx="690880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29600" y="2434167"/>
            <a:ext cx="690880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72FF0C-C712-4793-830B-3DF0FCD0E525}" type="datetimeFigureOut">
              <a:rPr lang="en-US" smtClean="0"/>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750300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19717" y="486834"/>
            <a:ext cx="1402080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19718" y="2241551"/>
            <a:ext cx="6877049"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1119718" y="3340100"/>
            <a:ext cx="6877049"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229600" y="2241551"/>
            <a:ext cx="691091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8229600" y="3340100"/>
            <a:ext cx="6910917"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72FF0C-C712-4793-830B-3DF0FCD0E525}" type="datetimeFigureOut">
              <a:rPr lang="en-US" smtClean="0"/>
              <a:t>7/17/2016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60641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72FF0C-C712-4793-830B-3DF0FCD0E525}" type="datetimeFigureOut">
              <a:rPr lang="en-US" smtClean="0"/>
              <a:t>7/17/2016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273415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2FF0C-C712-4793-830B-3DF0FCD0E525}" type="datetimeFigureOut">
              <a:rPr lang="en-US" smtClean="0"/>
              <a:t>7/17/2016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739653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en-US"/>
              <a:t>Click to edit Master title style</a:t>
            </a:r>
            <a:endParaRPr lang="en-US" dirty="0"/>
          </a:p>
        </p:txBody>
      </p:sp>
      <p:sp>
        <p:nvSpPr>
          <p:cNvPr id="3" name="Content Placeholder 2"/>
          <p:cNvSpPr>
            <a:spLocks noGrp="1"/>
          </p:cNvSpPr>
          <p:nvPr>
            <p:ph idx="1"/>
          </p:nvPr>
        </p:nvSpPr>
        <p:spPr>
          <a:xfrm>
            <a:off x="6910917" y="1316567"/>
            <a:ext cx="82296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p:cNvSpPr>
            <a:spLocks noGrp="1"/>
          </p:cNvSpPr>
          <p:nvPr>
            <p:ph type="dt" sz="half" idx="10"/>
          </p:nvPr>
        </p:nvSpPr>
        <p:spPr/>
        <p:txBody>
          <a:bodyPr/>
          <a:lstStyle/>
          <a:p>
            <a:fld id="{AD72FF0C-C712-4793-830B-3DF0FCD0E525}" type="datetimeFigureOut">
              <a:rPr lang="en-US" smtClean="0"/>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4039520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en-US"/>
              <a:t>Click to edit Master title style</a:t>
            </a:r>
            <a:endParaRPr lang="en-US" dirty="0"/>
          </a:p>
        </p:txBody>
      </p:sp>
      <p:sp>
        <p:nvSpPr>
          <p:cNvPr id="3" name="Picture Placeholder 2"/>
          <p:cNvSpPr>
            <a:spLocks noGrp="1" noChangeAspect="1"/>
          </p:cNvSpPr>
          <p:nvPr>
            <p:ph type="pic" idx="1"/>
          </p:nvPr>
        </p:nvSpPr>
        <p:spPr>
          <a:xfrm>
            <a:off x="6910917" y="1316567"/>
            <a:ext cx="82296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Edit Master text styles</a:t>
            </a:r>
          </a:p>
        </p:txBody>
      </p:sp>
      <p:sp>
        <p:nvSpPr>
          <p:cNvPr id="5" name="Date Placeholder 4"/>
          <p:cNvSpPr>
            <a:spLocks noGrp="1"/>
          </p:cNvSpPr>
          <p:nvPr>
            <p:ph type="dt" sz="half" idx="10"/>
          </p:nvPr>
        </p:nvSpPr>
        <p:spPr/>
        <p:txBody>
          <a:bodyPr/>
          <a:lstStyle/>
          <a:p>
            <a:fld id="{AD72FF0C-C712-4793-830B-3DF0FCD0E525}" type="datetimeFigureOut">
              <a:rPr lang="en-US" smtClean="0"/>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1105865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2206128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0" y="486834"/>
            <a:ext cx="350520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7600" y="486834"/>
            <a:ext cx="10312400"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72FF0C-C712-4793-830B-3DF0FCD0E525}" type="datetimeFigureOut">
              <a:rPr lang="en-US" smtClean="0"/>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52D05F-82E0-4F03-8754-48F203004741}" type="slidenum">
              <a:rPr lang="en-US" smtClean="0"/>
              <a:t>‹#›</a:t>
            </a:fld>
            <a:endParaRPr lang="en-US"/>
          </a:p>
        </p:txBody>
      </p:sp>
    </p:spTree>
    <p:extLst>
      <p:ext uri="{BB962C8B-B14F-4D97-AF65-F5344CB8AC3E}">
        <p14:creationId xmlns:p14="http://schemas.microsoft.com/office/powerpoint/2010/main" val="3916473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840568"/>
            <a:ext cx="13817600" cy="1960033"/>
          </a:xfrm>
        </p:spPr>
        <p:txBody>
          <a:bodyPr/>
          <a:lstStyle/>
          <a:p>
            <a:r>
              <a:rPr lang="en-US"/>
              <a:t>Click to edit Master title style</a:t>
            </a:r>
          </a:p>
        </p:txBody>
      </p:sp>
      <p:sp>
        <p:nvSpPr>
          <p:cNvPr id="3" name="Subtitle 2"/>
          <p:cNvSpPr>
            <a:spLocks noGrp="1"/>
          </p:cNvSpPr>
          <p:nvPr>
            <p:ph type="subTitle" idx="1"/>
          </p:nvPr>
        </p:nvSpPr>
        <p:spPr>
          <a:xfrm>
            <a:off x="2438400" y="5181600"/>
            <a:ext cx="11379200" cy="23368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92614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16405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112" y="5875867"/>
            <a:ext cx="13817600" cy="1816100"/>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1284112" y="3875618"/>
            <a:ext cx="13817600" cy="2000249"/>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249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2133601"/>
            <a:ext cx="7179733" cy="6034617"/>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467" y="2133601"/>
            <a:ext cx="7179733" cy="6034617"/>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3481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800" y="2046817"/>
            <a:ext cx="7182556" cy="853016"/>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812800" y="2899833"/>
            <a:ext cx="7182556" cy="526838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823" y="2046817"/>
            <a:ext cx="7185378" cy="853016"/>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8257823" y="2899833"/>
            <a:ext cx="7185378" cy="526838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7551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82330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9507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1" y="364067"/>
            <a:ext cx="5348112" cy="1549400"/>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6355644" y="364067"/>
            <a:ext cx="9087556" cy="7804151"/>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801" y="1913467"/>
            <a:ext cx="5348112" cy="625475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3129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90" y="6400800"/>
            <a:ext cx="9753600" cy="755651"/>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3186290" y="817033"/>
            <a:ext cx="9753600" cy="5486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3186290" y="7156451"/>
            <a:ext cx="9753600" cy="1073149"/>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7104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0397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366185"/>
            <a:ext cx="365760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66185"/>
            <a:ext cx="10701867"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3309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600" y="8475134"/>
            <a:ext cx="36576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AD72FF0C-C712-4793-830B-3DF0FCD0E525}" type="datetimeFigureOut">
              <a:rPr lang="en-US" smtClean="0"/>
              <a:t>7/17/2016</a:t>
            </a:fld>
            <a:endParaRPr lang="en-US"/>
          </a:p>
        </p:txBody>
      </p:sp>
      <p:sp>
        <p:nvSpPr>
          <p:cNvPr id="5" name="Footer Placeholder 4"/>
          <p:cNvSpPr>
            <a:spLocks noGrp="1"/>
          </p:cNvSpPr>
          <p:nvPr>
            <p:ph type="ftr" sz="quarter" idx="3"/>
          </p:nvPr>
        </p:nvSpPr>
        <p:spPr>
          <a:xfrm>
            <a:off x="5384800" y="8475134"/>
            <a:ext cx="54864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0800" y="8475134"/>
            <a:ext cx="36576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8D52D05F-82E0-4F03-8754-48F203004741}" type="slidenum">
              <a:rPr lang="en-US" smtClean="0"/>
              <a:t>‹#›</a:t>
            </a:fld>
            <a:endParaRPr lang="en-US"/>
          </a:p>
        </p:txBody>
      </p:sp>
    </p:spTree>
    <p:extLst>
      <p:ext uri="{BB962C8B-B14F-4D97-AF65-F5344CB8AC3E}">
        <p14:creationId xmlns:p14="http://schemas.microsoft.com/office/powerpoint/2010/main" val="11000553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366184"/>
            <a:ext cx="146304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800" y="2133601"/>
            <a:ext cx="146304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800" y="8475134"/>
            <a:ext cx="3793067"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F350ACC7-3908-4E49-80D3-73D7F0FDBFDE}" type="datetimeFigureOut">
              <a:rPr lang="en-US" smtClean="0">
                <a:solidFill>
                  <a:prstClr val="black">
                    <a:tint val="75000"/>
                  </a:prstClr>
                </a:solidFill>
              </a:rPr>
              <a:pPr/>
              <a:t>7/17/2016</a:t>
            </a:fld>
            <a:endParaRPr lang="en-US" dirty="0">
              <a:solidFill>
                <a:prstClr val="black">
                  <a:tint val="75000"/>
                </a:prstClr>
              </a:solidFill>
            </a:endParaRPr>
          </a:p>
        </p:txBody>
      </p:sp>
      <p:sp>
        <p:nvSpPr>
          <p:cNvPr id="5" name="Footer Placeholder 4"/>
          <p:cNvSpPr>
            <a:spLocks noGrp="1"/>
          </p:cNvSpPr>
          <p:nvPr>
            <p:ph type="ftr" sz="quarter" idx="3"/>
          </p:nvPr>
        </p:nvSpPr>
        <p:spPr>
          <a:xfrm>
            <a:off x="5554134" y="8475134"/>
            <a:ext cx="5147733"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11650133" y="8475134"/>
            <a:ext cx="3793067"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282FA3C6-7C60-430F-B028-42B5104B86BE}"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descr="http://2.bp.blogspot.com/_ppYFwyNQfbs/TLyLW9icdfI/AAAAAAAABVU/r8iatg5pvDU/s1600/happy-marriage.jpg"/>
          <p:cNvPicPr>
            <a:picLocks noChangeAspect="1" noChangeArrowheads="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962" y="0"/>
            <a:ext cx="16290962"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13098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054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Oval 2"/>
          <p:cNvSpPr/>
          <p:nvPr/>
        </p:nvSpPr>
        <p:spPr>
          <a:xfrm>
            <a:off x="106054" y="7186404"/>
            <a:ext cx="10743384" cy="1453492"/>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968" y="3068824"/>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11016" y="-122952"/>
            <a:ext cx="12477690" cy="2407475"/>
          </a:xfrm>
          <a:prstGeom prst="rect">
            <a:avLst/>
          </a:prstGeom>
          <a:noFill/>
        </p:spPr>
        <p:txBody>
          <a:bodyPr wrap="none" lIns="216747" tIns="108373" rIns="216747" bIns="108373">
            <a:spAutoFit/>
          </a:bodyPr>
          <a:lstStyle/>
          <a:p>
            <a:pPr algn="ctr"/>
            <a:r>
              <a:rPr lang="en-US" sz="14222"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a:t>
            </a:r>
          </a:p>
        </p:txBody>
      </p:sp>
      <p:sp>
        <p:nvSpPr>
          <p:cNvPr id="6" name="TextBox 5"/>
          <p:cNvSpPr txBox="1"/>
          <p:nvPr/>
        </p:nvSpPr>
        <p:spPr>
          <a:xfrm>
            <a:off x="752386" y="2952982"/>
            <a:ext cx="13736320" cy="5517793"/>
          </a:xfrm>
          <a:prstGeom prst="rect">
            <a:avLst/>
          </a:prstGeom>
          <a:noFill/>
        </p:spPr>
        <p:txBody>
          <a:bodyPr wrap="square" rtlCol="0">
            <a:spAutoFit/>
          </a:bodyPr>
          <a:lstStyle/>
          <a:p>
            <a:pPr marL="812810" indent="-812810">
              <a:lnSpc>
                <a:spcPct val="150000"/>
              </a:lnSpc>
              <a:buFont typeface="+mj-lt"/>
              <a:buAutoNum type="arabicPeriod"/>
            </a:pPr>
            <a:r>
              <a:rPr lang="en-US" sz="4800" dirty="0">
                <a:latin typeface="+mj-lt"/>
                <a:cs typeface="Times New Roman" panose="02020603050405020304" pitchFamily="18" charset="0"/>
              </a:rPr>
              <a:t>The Bible is God’s Word</a:t>
            </a:r>
          </a:p>
          <a:p>
            <a:pPr marL="812810" indent="-812810">
              <a:lnSpc>
                <a:spcPct val="150000"/>
              </a:lnSpc>
              <a:buFont typeface="+mj-lt"/>
              <a:buAutoNum type="arabicPeriod"/>
            </a:pPr>
            <a:r>
              <a:rPr lang="en-US" sz="4800" dirty="0">
                <a:latin typeface="+mj-lt"/>
                <a:cs typeface="Times New Roman" panose="02020603050405020304" pitchFamily="18" charset="0"/>
              </a:rPr>
              <a:t>Applying the Bible Today</a:t>
            </a:r>
          </a:p>
          <a:p>
            <a:pPr marL="812810" indent="-812810">
              <a:lnSpc>
                <a:spcPct val="150000"/>
              </a:lnSpc>
              <a:buFont typeface="+mj-lt"/>
              <a:buAutoNum type="arabicPeriod"/>
            </a:pPr>
            <a:r>
              <a:rPr lang="en-US" sz="4800" dirty="0">
                <a:latin typeface="+mj-lt"/>
                <a:cs typeface="Times New Roman" panose="02020603050405020304" pitchFamily="18" charset="0"/>
              </a:rPr>
              <a:t>The Theme of the Bible</a:t>
            </a:r>
          </a:p>
          <a:p>
            <a:pPr marL="812810" indent="-812810">
              <a:lnSpc>
                <a:spcPct val="150000"/>
              </a:lnSpc>
              <a:buFont typeface="+mj-lt"/>
              <a:buAutoNum type="arabicPeriod"/>
            </a:pPr>
            <a:r>
              <a:rPr lang="en-US" sz="4800" dirty="0">
                <a:latin typeface="+mj-lt"/>
                <a:cs typeface="Times New Roman" panose="02020603050405020304" pitchFamily="18" charset="0"/>
              </a:rPr>
              <a:t>What the Bible Says about Salvation</a:t>
            </a:r>
          </a:p>
          <a:p>
            <a:pPr marL="812810" indent="-812810">
              <a:lnSpc>
                <a:spcPct val="150000"/>
              </a:lnSpc>
              <a:buFont typeface="+mj-lt"/>
              <a:buAutoNum type="arabicPeriod"/>
            </a:pPr>
            <a:r>
              <a:rPr lang="en-US" sz="4800" dirty="0">
                <a:latin typeface="+mj-lt"/>
                <a:cs typeface="Times New Roman" panose="02020603050405020304" pitchFamily="18" charset="0"/>
              </a:rPr>
              <a:t>The Church in the Bible</a:t>
            </a:r>
          </a:p>
        </p:txBody>
      </p:sp>
      <p:sp>
        <p:nvSpPr>
          <p:cNvPr id="7" name="TextBox 6"/>
          <p:cNvSpPr txBox="1"/>
          <p:nvPr/>
        </p:nvSpPr>
        <p:spPr>
          <a:xfrm>
            <a:off x="2791581" y="8639896"/>
            <a:ext cx="11189547" cy="461665"/>
          </a:xfrm>
          <a:prstGeom prst="rect">
            <a:avLst/>
          </a:prstGeom>
          <a:noFill/>
        </p:spPr>
        <p:txBody>
          <a:bodyPr wrap="square" rtlCol="0">
            <a:spAutoFit/>
          </a:bodyPr>
          <a:lstStyle/>
          <a:p>
            <a:pPr algn="ctr"/>
            <a:r>
              <a:rPr lang="en-US" sz="2400" i="1" dirty="0">
                <a:solidFill>
                  <a:srgbClr val="C00000"/>
                </a:solidFill>
              </a:rPr>
              <a:t>Each Lesson Last One Hour Or Less</a:t>
            </a:r>
          </a:p>
        </p:txBody>
      </p:sp>
      <p:sp>
        <p:nvSpPr>
          <p:cNvPr id="8" name="Rounded Rectangle 7"/>
          <p:cNvSpPr/>
          <p:nvPr/>
        </p:nvSpPr>
        <p:spPr>
          <a:xfrm>
            <a:off x="3121025" y="1908967"/>
            <a:ext cx="10257671" cy="87489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lumMod val="20000"/>
                    <a:lumOff val="80000"/>
                  </a:schemeClr>
                </a:solidFill>
              </a:rPr>
              <a:t>A Five Lesson Home Bible Study</a:t>
            </a:r>
          </a:p>
        </p:txBody>
      </p:sp>
      <p:sp>
        <p:nvSpPr>
          <p:cNvPr id="2" name="Rectangle 1"/>
          <p:cNvSpPr/>
          <p:nvPr/>
        </p:nvSpPr>
        <p:spPr>
          <a:xfrm>
            <a:off x="587830" y="339634"/>
            <a:ext cx="15126788" cy="8300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p:cNvSpPr/>
          <p:nvPr/>
        </p:nvSpPr>
        <p:spPr>
          <a:xfrm>
            <a:off x="587830" y="3068824"/>
            <a:ext cx="7511138" cy="3099122"/>
          </a:xfrm>
          <a:prstGeom prst="roundRect">
            <a:avLst/>
          </a:prstGeom>
          <a:solidFill>
            <a:srgbClr val="0070C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16200000">
            <a:off x="-1713478" y="4242295"/>
            <a:ext cx="4285397" cy="646331"/>
          </a:xfrm>
          <a:prstGeom prst="rect">
            <a:avLst/>
          </a:prstGeom>
          <a:noFill/>
        </p:spPr>
        <p:txBody>
          <a:bodyPr wrap="square" rtlCol="0">
            <a:spAutoFit/>
          </a:bodyPr>
          <a:lstStyle/>
          <a:p>
            <a:pPr algn="ctr"/>
            <a:r>
              <a:rPr lang="en-US" sz="3600" b="1" dirty="0"/>
              <a:t>Foundation</a:t>
            </a:r>
          </a:p>
        </p:txBody>
      </p:sp>
    </p:spTree>
    <p:extLst>
      <p:ext uri="{BB962C8B-B14F-4D97-AF65-F5344CB8AC3E}">
        <p14:creationId xmlns:p14="http://schemas.microsoft.com/office/powerpoint/2010/main" val="3954588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8)">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5452" y="0"/>
            <a:ext cx="4776736"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One</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The Bible Is God’s Word</a:t>
            </a:r>
          </a:p>
        </p:txBody>
      </p:sp>
      <p:sp>
        <p:nvSpPr>
          <p:cNvPr id="4" name="TextBox 3"/>
          <p:cNvSpPr txBox="1"/>
          <p:nvPr/>
        </p:nvSpPr>
        <p:spPr>
          <a:xfrm>
            <a:off x="2903220" y="2125980"/>
            <a:ext cx="11224260" cy="6247864"/>
          </a:xfrm>
          <a:prstGeom prst="rect">
            <a:avLst/>
          </a:prstGeom>
          <a:noFill/>
        </p:spPr>
        <p:txBody>
          <a:bodyPr wrap="square" rtlCol="0">
            <a:spAutoFit/>
          </a:bodyPr>
          <a:lstStyle/>
          <a:p>
            <a:pPr marL="571500" indent="-571500">
              <a:buFont typeface="+mj-lt"/>
              <a:buAutoNum type="romanUcPeriod"/>
            </a:pPr>
            <a:r>
              <a:rPr lang="en-US" sz="4000" b="1" u="sng" dirty="0"/>
              <a:t>The Resurrection of Christ from the Dead</a:t>
            </a:r>
          </a:p>
          <a:p>
            <a:pPr marL="1028700" lvl="1" indent="-571500">
              <a:buFont typeface="+mj-lt"/>
              <a:buAutoNum type="alphaUcPeriod"/>
            </a:pPr>
            <a:r>
              <a:rPr lang="en-US" sz="4000" dirty="0"/>
              <a:t>Why begin here?</a:t>
            </a:r>
          </a:p>
          <a:p>
            <a:pPr marL="1028700" lvl="1" indent="-571500">
              <a:buFont typeface="+mj-lt"/>
              <a:buAutoNum type="alphaUcPeriod"/>
            </a:pPr>
            <a:r>
              <a:rPr lang="en-US" sz="4000" dirty="0"/>
              <a:t>Evidence of the resurrection</a:t>
            </a:r>
          </a:p>
          <a:p>
            <a:pPr marL="1028700" lvl="1" indent="-571500">
              <a:buFont typeface="+mj-lt"/>
              <a:buAutoNum type="alphaUcPeriod"/>
            </a:pPr>
            <a:endParaRPr lang="en-US" sz="2000" dirty="0"/>
          </a:p>
          <a:p>
            <a:pPr marL="571500" indent="-571500">
              <a:buFont typeface="+mj-lt"/>
              <a:buAutoNum type="romanUcPeriod"/>
            </a:pPr>
            <a:r>
              <a:rPr lang="en-US" sz="4000" b="1" u="sng" dirty="0"/>
              <a:t>God Is and His Word is True</a:t>
            </a:r>
          </a:p>
          <a:p>
            <a:pPr marL="1028700" lvl="1" indent="-571500">
              <a:buFont typeface="+mj-lt"/>
              <a:buAutoNum type="alphaUcPeriod"/>
            </a:pPr>
            <a:r>
              <a:rPr lang="en-US" sz="4000" dirty="0"/>
              <a:t>God is…</a:t>
            </a:r>
          </a:p>
          <a:p>
            <a:pPr marL="1028700" lvl="1" indent="-571500">
              <a:buFont typeface="+mj-lt"/>
              <a:buAutoNum type="alphaUcPeriod"/>
            </a:pPr>
            <a:r>
              <a:rPr lang="en-US" sz="4000" dirty="0"/>
              <a:t>His Word is True</a:t>
            </a:r>
          </a:p>
          <a:p>
            <a:pPr marL="1028700" lvl="1" indent="-571500">
              <a:buFont typeface="+mj-lt"/>
              <a:buAutoNum type="alphaUcPeriod"/>
            </a:pPr>
            <a:endParaRPr lang="en-US" sz="2000" dirty="0"/>
          </a:p>
          <a:p>
            <a:pPr marL="571500" indent="-571500">
              <a:buFont typeface="+mj-lt"/>
              <a:buAutoNum type="romanUcPeriod"/>
            </a:pPr>
            <a:r>
              <a:rPr lang="en-US" sz="4000" b="1" u="sng" dirty="0"/>
              <a:t>Inspiration of the Bible</a:t>
            </a:r>
          </a:p>
          <a:p>
            <a:pPr marL="1028700" lvl="1" indent="-571500">
              <a:buFont typeface="+mj-lt"/>
              <a:buAutoNum type="alphaUcPeriod"/>
            </a:pPr>
            <a:r>
              <a:rPr lang="en-US" sz="4000" dirty="0"/>
              <a:t>Plenary (Complete)</a:t>
            </a:r>
          </a:p>
          <a:p>
            <a:pPr marL="1028700" lvl="1" indent="-571500">
              <a:buFont typeface="+mj-lt"/>
              <a:buAutoNum type="alphaUcPeriod"/>
            </a:pPr>
            <a:r>
              <a:rPr lang="en-US" sz="4000" dirty="0"/>
              <a:t>Verbal (Every word)</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16986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TextBox 6"/>
          <p:cNvSpPr txBox="1"/>
          <p:nvPr/>
        </p:nvSpPr>
        <p:spPr>
          <a:xfrm>
            <a:off x="2681020" y="896047"/>
            <a:ext cx="10493535" cy="923330"/>
          </a:xfrm>
          <a:prstGeom prst="rect">
            <a:avLst/>
          </a:prstGeom>
          <a:noFill/>
        </p:spPr>
        <p:txBody>
          <a:bodyPr wrap="square" rtlCol="0">
            <a:spAutoFit/>
          </a:bodyPr>
          <a:lstStyle/>
          <a:p>
            <a:pPr algn="ctr" defTabSz="914400">
              <a:defRPr/>
            </a:pPr>
            <a:r>
              <a:rPr lang="en-US" sz="5400" i="1" kern="0" dirty="0">
                <a:solidFill>
                  <a:srgbClr val="002060"/>
                </a:solidFill>
              </a:rPr>
              <a:t>If Jesus was raised from the dead:</a:t>
            </a:r>
          </a:p>
        </p:txBody>
      </p:sp>
      <p:sp>
        <p:nvSpPr>
          <p:cNvPr id="8" name="Oval 7"/>
          <p:cNvSpPr/>
          <p:nvPr/>
        </p:nvSpPr>
        <p:spPr bwMode="auto">
          <a:xfrm>
            <a:off x="3806914" y="2354332"/>
            <a:ext cx="4461873" cy="1542132"/>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God Is….</a:t>
            </a:r>
          </a:p>
        </p:txBody>
      </p:sp>
      <p:sp>
        <p:nvSpPr>
          <p:cNvPr id="9" name="Oval 8"/>
          <p:cNvSpPr/>
          <p:nvPr/>
        </p:nvSpPr>
        <p:spPr bwMode="auto">
          <a:xfrm>
            <a:off x="5619103" y="3295464"/>
            <a:ext cx="4617367" cy="1790326"/>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Jesus is the</a:t>
            </a:r>
          </a:p>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Son of God</a:t>
            </a:r>
          </a:p>
        </p:txBody>
      </p:sp>
      <p:sp>
        <p:nvSpPr>
          <p:cNvPr id="10" name="Oval 9"/>
          <p:cNvSpPr/>
          <p:nvPr/>
        </p:nvSpPr>
        <p:spPr bwMode="auto">
          <a:xfrm>
            <a:off x="7507164" y="4484790"/>
            <a:ext cx="4541495" cy="2096797"/>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Word is True</a:t>
            </a:r>
          </a:p>
        </p:txBody>
      </p:sp>
      <p:sp>
        <p:nvSpPr>
          <p:cNvPr id="11" name="Oval 10"/>
          <p:cNvSpPr/>
          <p:nvPr/>
        </p:nvSpPr>
        <p:spPr bwMode="auto">
          <a:xfrm>
            <a:off x="9319353" y="5980588"/>
            <a:ext cx="4617367" cy="2089760"/>
          </a:xfrm>
          <a:prstGeom prst="ellipse">
            <a:avLst/>
          </a:prstGeom>
          <a:solidFill>
            <a:srgbClr val="FFFF00"/>
          </a:solidFill>
          <a:ln>
            <a:solidFill>
              <a:srgbClr val="002060"/>
            </a:solidFill>
          </a:ln>
          <a:effectLst>
            <a:outerShdw blurRad="149987" dist="250190" dir="8460000" algn="ctr">
              <a:srgbClr val="000000">
                <a:alpha val="28000"/>
              </a:srgbClr>
            </a:outerShdw>
          </a:effectLst>
          <a:ex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defRPr/>
            </a:pPr>
            <a:r>
              <a:rPr lang="en-US" sz="4000" b="1" kern="0" dirty="0">
                <a:solidFill>
                  <a:srgbClr val="002060"/>
                </a:solidFill>
                <a:latin typeface="Arial" panose="020B0604020202020204" pitchFamily="34" charset="0"/>
                <a:cs typeface="Arial" panose="020B0604020202020204" pitchFamily="34" charset="0"/>
              </a:rPr>
              <a:t>“Hub” of Gospel</a:t>
            </a:r>
          </a:p>
        </p:txBody>
      </p:sp>
      <p:sp>
        <p:nvSpPr>
          <p:cNvPr id="12" name="TextBox 11"/>
          <p:cNvSpPr txBox="1"/>
          <p:nvPr/>
        </p:nvSpPr>
        <p:spPr>
          <a:xfrm rot="16200000">
            <a:off x="-3369221" y="3803830"/>
            <a:ext cx="8712926" cy="144655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ctr"/>
            <a:r>
              <a:rPr lang="en-US" sz="8800" i="1" dirty="0">
                <a:solidFill>
                  <a:srgbClr val="C00000"/>
                </a:solidFill>
                <a:effectLst>
                  <a:outerShdw blurRad="38100" dist="38100" dir="2700000" algn="tl">
                    <a:srgbClr val="000000">
                      <a:alpha val="43137"/>
                    </a:srgbClr>
                  </a:outerShdw>
                </a:effectLst>
              </a:rPr>
              <a:t>Why Begin Here?</a:t>
            </a:r>
          </a:p>
        </p:txBody>
      </p:sp>
      <p:sp>
        <p:nvSpPr>
          <p:cNvPr id="13" name="Oval 12"/>
          <p:cNvSpPr/>
          <p:nvPr/>
        </p:nvSpPr>
        <p:spPr>
          <a:xfrm rot="20084121">
            <a:off x="1335307" y="226891"/>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012599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barbarah.files.wordpress.com/2009/04/empty-tomb-2.jpg?w=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0359" y="2657475"/>
            <a:ext cx="6857857" cy="4043361"/>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43075" y="300038"/>
            <a:ext cx="12501563" cy="110799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dirty="0">
                <a:ln>
                  <a:noFill/>
                </a:ln>
                <a:solidFill>
                  <a:sysClr val="windowText" lastClr="000000"/>
                </a:solidFill>
                <a:effectLst/>
                <a:uLnTx/>
                <a:uFillTx/>
              </a:rPr>
              <a:t>The Resurrection of Christ</a:t>
            </a:r>
          </a:p>
        </p:txBody>
      </p:sp>
      <p:sp>
        <p:nvSpPr>
          <p:cNvPr id="4" name="TextBox 3"/>
          <p:cNvSpPr txBox="1"/>
          <p:nvPr/>
        </p:nvSpPr>
        <p:spPr>
          <a:xfrm>
            <a:off x="1155699" y="2334309"/>
            <a:ext cx="7924659" cy="3970318"/>
          </a:xfrm>
          <a:prstGeom prst="rect">
            <a:avLst/>
          </a:prstGeom>
          <a:noFill/>
        </p:spPr>
        <p:txBody>
          <a:bodyPr wrap="square" rtlCol="0">
            <a:spAutoFit/>
          </a:bodyPr>
          <a:lstStyle/>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The Empty Tomb</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Transformation of Disciples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Change in the Jews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Witnesses</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Appearances (John 20:25-28)</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3600" kern="0" dirty="0">
                <a:solidFill>
                  <a:srgbClr val="002060"/>
                </a:solidFill>
              </a:rPr>
              <a:t> Conversion of Saul</a:t>
            </a:r>
          </a:p>
          <a:p>
            <a:pPr marL="457200" marR="0" lvl="0" indent="-4572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600" b="0" i="0" u="none" strike="noStrike" kern="0" cap="none" spc="0" normalizeH="0" baseline="0" noProof="0" dirty="0">
                <a:ln>
                  <a:noFill/>
                </a:ln>
                <a:solidFill>
                  <a:srgbClr val="002060"/>
                </a:solidFill>
                <a:effectLst/>
                <a:uLnTx/>
                <a:uFillTx/>
              </a:rPr>
              <a:t> Manuscript Evidence</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37635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erge 1"/>
          <p:cNvSpPr/>
          <p:nvPr/>
        </p:nvSpPr>
        <p:spPr>
          <a:xfrm>
            <a:off x="3257551" y="400050"/>
            <a:ext cx="9901238" cy="2671763"/>
          </a:xfrm>
          <a:prstGeom prst="flowChartMerg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bg1"/>
                </a:solidFill>
                <a:effectLst>
                  <a:outerShdw blurRad="38100" dist="38100" dir="2700000" algn="tl">
                    <a:srgbClr val="000000">
                      <a:alpha val="43137"/>
                    </a:srgbClr>
                  </a:outerShdw>
                </a:effectLst>
              </a:rPr>
              <a:t>Therefore</a:t>
            </a:r>
          </a:p>
        </p:txBody>
      </p:sp>
      <p:sp>
        <p:nvSpPr>
          <p:cNvPr id="3" name="TextBox 2"/>
          <p:cNvSpPr txBox="1"/>
          <p:nvPr/>
        </p:nvSpPr>
        <p:spPr>
          <a:xfrm rot="20867370">
            <a:off x="314909" y="1844161"/>
            <a:ext cx="8158163" cy="3970318"/>
          </a:xfrm>
          <a:prstGeom prst="rect">
            <a:avLst/>
          </a:prstGeom>
          <a:noFill/>
        </p:spPr>
        <p:txBody>
          <a:bodyPr wrap="square" rtlCol="0">
            <a:spAutoFit/>
          </a:bodyPr>
          <a:lstStyle/>
          <a:p>
            <a:pPr algn="ctr">
              <a:lnSpc>
                <a:spcPct val="150000"/>
              </a:lnSpc>
            </a:pPr>
            <a:r>
              <a:rPr lang="en-US" sz="4800" b="1" u="sng" dirty="0"/>
              <a:t>God is….</a:t>
            </a:r>
            <a:endParaRPr lang="en-US" sz="4800" b="1" u="sng" dirty="0">
              <a:solidFill>
                <a:srgbClr val="0070C0"/>
              </a:solidFill>
            </a:endParaRPr>
          </a:p>
          <a:p>
            <a:pPr marL="285750" indent="-285750">
              <a:lnSpc>
                <a:spcPct val="150000"/>
              </a:lnSpc>
              <a:buFont typeface="Wingdings" panose="05000000000000000000" pitchFamily="2" charset="2"/>
              <a:buChar char="q"/>
            </a:pPr>
            <a:r>
              <a:rPr lang="en-US" sz="4000" dirty="0">
                <a:solidFill>
                  <a:srgbClr val="0070C0"/>
                </a:solidFill>
              </a:rPr>
              <a:t> We can know there is a God!</a:t>
            </a:r>
          </a:p>
          <a:p>
            <a:pPr marL="285750" indent="-285750">
              <a:lnSpc>
                <a:spcPct val="150000"/>
              </a:lnSpc>
              <a:buFont typeface="Wingdings" panose="05000000000000000000" pitchFamily="2" charset="2"/>
              <a:buChar char="q"/>
            </a:pPr>
            <a:r>
              <a:rPr lang="en-US" sz="4000" dirty="0">
                <a:solidFill>
                  <a:srgbClr val="0070C0"/>
                </a:solidFill>
              </a:rPr>
              <a:t> We can know there is evidence</a:t>
            </a:r>
          </a:p>
          <a:p>
            <a:pPr marL="285750" indent="-285750">
              <a:lnSpc>
                <a:spcPct val="150000"/>
              </a:lnSpc>
              <a:buFont typeface="Wingdings" panose="05000000000000000000" pitchFamily="2" charset="2"/>
              <a:buChar char="q"/>
            </a:pPr>
            <a:r>
              <a:rPr lang="en-US" sz="4000" dirty="0">
                <a:solidFill>
                  <a:srgbClr val="0070C0"/>
                </a:solidFill>
              </a:rPr>
              <a:t> My faith is not a blind leap</a:t>
            </a:r>
          </a:p>
        </p:txBody>
      </p:sp>
      <p:sp>
        <p:nvSpPr>
          <p:cNvPr id="4" name="TextBox 3"/>
          <p:cNvSpPr txBox="1"/>
          <p:nvPr/>
        </p:nvSpPr>
        <p:spPr>
          <a:xfrm rot="20836781">
            <a:off x="7618519" y="2292529"/>
            <a:ext cx="8158163" cy="5816977"/>
          </a:xfrm>
          <a:prstGeom prst="rect">
            <a:avLst/>
          </a:prstGeom>
          <a:noFill/>
        </p:spPr>
        <p:txBody>
          <a:bodyPr wrap="square" rtlCol="0">
            <a:spAutoFit/>
          </a:bodyPr>
          <a:lstStyle/>
          <a:p>
            <a:pPr algn="ctr">
              <a:lnSpc>
                <a:spcPct val="150000"/>
              </a:lnSpc>
            </a:pPr>
            <a:r>
              <a:rPr lang="en-US" sz="4800" b="1" u="sng" dirty="0"/>
              <a:t>Word of God is True</a:t>
            </a:r>
            <a:endParaRPr lang="en-US" sz="4800" b="1" u="sng" dirty="0">
              <a:solidFill>
                <a:srgbClr val="0070C0"/>
              </a:solidFill>
            </a:endParaRPr>
          </a:p>
          <a:p>
            <a:pPr marL="285750" indent="-285750">
              <a:lnSpc>
                <a:spcPct val="150000"/>
              </a:lnSpc>
              <a:buFont typeface="Wingdings" panose="05000000000000000000" pitchFamily="2" charset="2"/>
              <a:buChar char="q"/>
            </a:pPr>
            <a:r>
              <a:rPr lang="en-US" sz="4000" dirty="0">
                <a:solidFill>
                  <a:srgbClr val="0070C0"/>
                </a:solidFill>
              </a:rPr>
              <a:t> Agreement with science</a:t>
            </a:r>
          </a:p>
          <a:p>
            <a:pPr marL="285750" indent="-285750">
              <a:lnSpc>
                <a:spcPct val="150000"/>
              </a:lnSpc>
              <a:buFont typeface="Wingdings" panose="05000000000000000000" pitchFamily="2" charset="2"/>
              <a:buChar char="q"/>
            </a:pPr>
            <a:r>
              <a:rPr lang="en-US" sz="4000" dirty="0">
                <a:solidFill>
                  <a:srgbClr val="0070C0"/>
                </a:solidFill>
              </a:rPr>
              <a:t> Prophecy Fulfilled</a:t>
            </a:r>
          </a:p>
          <a:p>
            <a:pPr marL="285750" indent="-285750">
              <a:lnSpc>
                <a:spcPct val="150000"/>
              </a:lnSpc>
              <a:buFont typeface="Wingdings" panose="05000000000000000000" pitchFamily="2" charset="2"/>
              <a:buChar char="q"/>
            </a:pPr>
            <a:r>
              <a:rPr lang="en-US" sz="4000" dirty="0">
                <a:solidFill>
                  <a:srgbClr val="0070C0"/>
                </a:solidFill>
              </a:rPr>
              <a:t> Historically Accurate</a:t>
            </a:r>
          </a:p>
          <a:p>
            <a:pPr marL="285750" indent="-285750">
              <a:lnSpc>
                <a:spcPct val="150000"/>
              </a:lnSpc>
              <a:buFont typeface="Wingdings" panose="05000000000000000000" pitchFamily="2" charset="2"/>
              <a:buChar char="q"/>
            </a:pPr>
            <a:r>
              <a:rPr lang="en-US" sz="4000" dirty="0">
                <a:solidFill>
                  <a:srgbClr val="0070C0"/>
                </a:solidFill>
              </a:rPr>
              <a:t> Unity of writers</a:t>
            </a:r>
          </a:p>
          <a:p>
            <a:pPr marL="285750" indent="-285750">
              <a:lnSpc>
                <a:spcPct val="150000"/>
              </a:lnSpc>
              <a:buFont typeface="Wingdings" panose="05000000000000000000" pitchFamily="2" charset="2"/>
              <a:buChar char="q"/>
            </a:pPr>
            <a:r>
              <a:rPr lang="en-US" sz="4000" dirty="0">
                <a:solidFill>
                  <a:srgbClr val="0070C0"/>
                </a:solidFill>
              </a:rPr>
              <a:t> Archaeology</a:t>
            </a:r>
          </a:p>
        </p:txBody>
      </p:sp>
      <p:sp>
        <p:nvSpPr>
          <p:cNvPr id="6" name="Oval 5"/>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298142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530" y="1882962"/>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88129" y="2537779"/>
            <a:ext cx="3265208" cy="707886"/>
          </a:xfrm>
          <a:prstGeom prst="rect">
            <a:avLst/>
          </a:prstGeom>
          <a:noFill/>
        </p:spPr>
        <p:txBody>
          <a:bodyPr wrap="square" rtlCol="0">
            <a:spAutoFit/>
          </a:bodyPr>
          <a:lstStyle/>
          <a:p>
            <a:pPr algn="ctr"/>
            <a:r>
              <a:rPr lang="en-US" sz="4000" dirty="0">
                <a:solidFill>
                  <a:schemeClr val="bg1"/>
                </a:solidFill>
              </a:rPr>
              <a:t>Plenary</a:t>
            </a:r>
          </a:p>
        </p:txBody>
      </p:sp>
      <p:sp>
        <p:nvSpPr>
          <p:cNvPr id="3" name="TextBox 2"/>
          <p:cNvSpPr txBox="1"/>
          <p:nvPr/>
        </p:nvSpPr>
        <p:spPr>
          <a:xfrm>
            <a:off x="600075" y="242887"/>
            <a:ext cx="14773275" cy="1862048"/>
          </a:xfrm>
          <a:prstGeom prst="rect">
            <a:avLst/>
          </a:prstGeom>
          <a:noFill/>
        </p:spPr>
        <p:txBody>
          <a:bodyPr wrap="square" rtlCol="0">
            <a:spAutoFit/>
          </a:bodyPr>
          <a:lstStyle/>
          <a:p>
            <a:pPr algn="ctr"/>
            <a:r>
              <a:rPr lang="en-US" sz="11500" dirty="0"/>
              <a:t>Inspiration of The Bible</a:t>
            </a:r>
          </a:p>
        </p:txBody>
      </p:sp>
      <p:sp>
        <p:nvSpPr>
          <p:cNvPr id="4" name="Rounded Rectangle 3"/>
          <p:cNvSpPr/>
          <p:nvPr/>
        </p:nvSpPr>
        <p:spPr>
          <a:xfrm>
            <a:off x="971550" y="5457825"/>
            <a:ext cx="7015162" cy="3328988"/>
          </a:xfrm>
          <a:prstGeom prst="roundRect">
            <a:avLst>
              <a:gd name="adj" fmla="val 20223"/>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FF00"/>
                </a:solidFill>
                <a:effectLst>
                  <a:outerShdw blurRad="38100" dist="38100" dir="2700000" algn="tl">
                    <a:srgbClr val="000000">
                      <a:alpha val="43137"/>
                    </a:srgbClr>
                  </a:outerShdw>
                </a:effectLst>
              </a:rPr>
              <a:t>All The Bible</a:t>
            </a:r>
          </a:p>
          <a:p>
            <a:pPr algn="ctr"/>
            <a:endParaRPr lang="en-US" sz="120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a:t>
            </a:r>
            <a:r>
              <a:rPr lang="en-US" sz="2800" b="1" dirty="0">
                <a:solidFill>
                  <a:srgbClr val="FFFF00"/>
                </a:solidFill>
                <a:effectLst>
                  <a:outerShdw blurRad="38100" dist="38100" dir="2700000" algn="tl">
                    <a:srgbClr val="000000">
                      <a:alpha val="43137"/>
                    </a:srgbClr>
                  </a:outerShdw>
                </a:effectLst>
              </a:rPr>
              <a:t>All Scripture </a:t>
            </a:r>
            <a:r>
              <a:rPr lang="en-US" sz="2800" dirty="0">
                <a:solidFill>
                  <a:schemeClr val="bg1"/>
                </a:solidFill>
                <a:effectLst>
                  <a:outerShdw blurRad="38100" dist="38100" dir="2700000" algn="tl">
                    <a:srgbClr val="000000">
                      <a:alpha val="43137"/>
                    </a:srgbClr>
                  </a:outerShdw>
                </a:effectLst>
              </a:rPr>
              <a:t>is given by inspiration of God, and is profitable for doctrine, for reproof, for correction, for instruction in righteousness,”</a:t>
            </a:r>
          </a:p>
          <a:p>
            <a:pPr algn="ctr"/>
            <a:endParaRPr lang="en-US" sz="160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(2 Tim. 3:16)</a:t>
            </a:r>
            <a:endParaRPr lang="en-US" dirty="0">
              <a:solidFill>
                <a:schemeClr val="bg1"/>
              </a:solidFill>
              <a:effectLst>
                <a:outerShdw blurRad="38100" dist="38100" dir="2700000" algn="tl">
                  <a:srgbClr val="000000">
                    <a:alpha val="43137"/>
                  </a:srgbClr>
                </a:outerShdw>
              </a:effectLst>
            </a:endParaRPr>
          </a:p>
          <a:p>
            <a:pPr algn="ctr"/>
            <a:endParaRPr lang="en-US"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5106501" y="2506539"/>
            <a:ext cx="3265208" cy="707886"/>
          </a:xfrm>
          <a:prstGeom prst="rect">
            <a:avLst/>
          </a:prstGeom>
          <a:noFill/>
        </p:spPr>
        <p:txBody>
          <a:bodyPr wrap="square" rtlCol="0">
            <a:spAutoFit/>
          </a:bodyPr>
          <a:lstStyle/>
          <a:p>
            <a:pPr algn="ctr"/>
            <a:r>
              <a:rPr lang="en-US" sz="4000" dirty="0"/>
              <a:t>Plenary</a:t>
            </a:r>
          </a:p>
        </p:txBody>
      </p:sp>
      <p:sp>
        <p:nvSpPr>
          <p:cNvPr id="9" name="TextBox 8"/>
          <p:cNvSpPr txBox="1"/>
          <p:nvPr/>
        </p:nvSpPr>
        <p:spPr>
          <a:xfrm>
            <a:off x="7573477" y="2104935"/>
            <a:ext cx="3265208" cy="707886"/>
          </a:xfrm>
          <a:prstGeom prst="rect">
            <a:avLst/>
          </a:prstGeom>
          <a:noFill/>
        </p:spPr>
        <p:txBody>
          <a:bodyPr wrap="square" rtlCol="0">
            <a:spAutoFit/>
          </a:bodyPr>
          <a:lstStyle/>
          <a:p>
            <a:pPr algn="ctr"/>
            <a:r>
              <a:rPr lang="en-US" sz="4000" dirty="0">
                <a:solidFill>
                  <a:schemeClr val="bg1"/>
                </a:solidFill>
              </a:rPr>
              <a:t>Verbal</a:t>
            </a:r>
          </a:p>
        </p:txBody>
      </p:sp>
      <p:sp>
        <p:nvSpPr>
          <p:cNvPr id="11" name="TextBox 10"/>
          <p:cNvSpPr txBox="1"/>
          <p:nvPr/>
        </p:nvSpPr>
        <p:spPr>
          <a:xfrm>
            <a:off x="7568709" y="2071591"/>
            <a:ext cx="3265208" cy="707886"/>
          </a:xfrm>
          <a:prstGeom prst="rect">
            <a:avLst/>
          </a:prstGeom>
          <a:noFill/>
        </p:spPr>
        <p:txBody>
          <a:bodyPr wrap="square" rtlCol="0">
            <a:spAutoFit/>
          </a:bodyPr>
          <a:lstStyle/>
          <a:p>
            <a:pPr algn="ctr"/>
            <a:r>
              <a:rPr lang="en-US" sz="4000" dirty="0"/>
              <a:t>Verbal</a:t>
            </a:r>
          </a:p>
        </p:txBody>
      </p:sp>
      <p:sp>
        <p:nvSpPr>
          <p:cNvPr id="12" name="Down Arrow 11"/>
          <p:cNvSpPr/>
          <p:nvPr/>
        </p:nvSpPr>
        <p:spPr>
          <a:xfrm>
            <a:off x="6313539" y="3198805"/>
            <a:ext cx="814388" cy="20318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2"/>
          <p:cNvSpPr/>
          <p:nvPr/>
        </p:nvSpPr>
        <p:spPr>
          <a:xfrm>
            <a:off x="9049469" y="2812821"/>
            <a:ext cx="814388" cy="24334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p:cNvSpPr/>
          <p:nvPr/>
        </p:nvSpPr>
        <p:spPr>
          <a:xfrm>
            <a:off x="8428858" y="5457825"/>
            <a:ext cx="7015162" cy="3328988"/>
          </a:xfrm>
          <a:prstGeom prst="roundRect">
            <a:avLst>
              <a:gd name="adj" fmla="val 20223"/>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FFFF00"/>
                </a:solidFill>
                <a:effectLst>
                  <a:outerShdw blurRad="38100" dist="38100" dir="2700000" algn="tl">
                    <a:srgbClr val="000000">
                      <a:alpha val="43137"/>
                    </a:srgbClr>
                  </a:outerShdw>
                </a:effectLst>
              </a:rPr>
              <a:t>Every Word</a:t>
            </a:r>
          </a:p>
          <a:p>
            <a:pPr algn="ctr"/>
            <a:endParaRPr lang="en-US" sz="120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“These things we also speak, not in </a:t>
            </a:r>
            <a:r>
              <a:rPr lang="en-US" sz="2800" b="1" dirty="0">
                <a:solidFill>
                  <a:srgbClr val="FFFF00"/>
                </a:solidFill>
                <a:effectLst>
                  <a:outerShdw blurRad="38100" dist="38100" dir="2700000" algn="tl">
                    <a:srgbClr val="000000">
                      <a:alpha val="43137"/>
                    </a:srgbClr>
                  </a:outerShdw>
                </a:effectLst>
              </a:rPr>
              <a:t>words</a:t>
            </a:r>
            <a:r>
              <a:rPr lang="en-US" sz="2800" dirty="0">
                <a:solidFill>
                  <a:schemeClr val="bg1"/>
                </a:solidFill>
                <a:effectLst>
                  <a:outerShdw blurRad="38100" dist="38100" dir="2700000" algn="tl">
                    <a:srgbClr val="000000">
                      <a:alpha val="43137"/>
                    </a:srgbClr>
                  </a:outerShdw>
                </a:effectLst>
              </a:rPr>
              <a:t> which man’s wisdom teaches but which the </a:t>
            </a:r>
            <a:r>
              <a:rPr lang="en-US" sz="2800" b="1" dirty="0">
                <a:solidFill>
                  <a:srgbClr val="FFFF00"/>
                </a:solidFill>
                <a:effectLst>
                  <a:outerShdw blurRad="38100" dist="38100" dir="2700000" algn="tl">
                    <a:srgbClr val="000000">
                      <a:alpha val="43137"/>
                    </a:srgbClr>
                  </a:outerShdw>
                </a:effectLst>
              </a:rPr>
              <a:t>Holy Spirit teaches</a:t>
            </a:r>
            <a:r>
              <a:rPr lang="en-US" sz="2800" dirty="0">
                <a:solidFill>
                  <a:schemeClr val="bg1"/>
                </a:solidFill>
                <a:effectLst>
                  <a:outerShdw blurRad="38100" dist="38100" dir="2700000" algn="tl">
                    <a:srgbClr val="000000">
                      <a:alpha val="43137"/>
                    </a:srgbClr>
                  </a:outerShdw>
                </a:effectLst>
              </a:rPr>
              <a:t>, comparing spiritual things with spiritual.</a:t>
            </a:r>
          </a:p>
          <a:p>
            <a:pPr algn="ctr"/>
            <a:endParaRPr lang="en-US" sz="1050" dirty="0">
              <a:solidFill>
                <a:schemeClr val="bg1"/>
              </a:solidFill>
              <a:effectLst>
                <a:outerShdw blurRad="38100" dist="38100" dir="2700000" algn="tl">
                  <a:srgbClr val="000000">
                    <a:alpha val="43137"/>
                  </a:srgbClr>
                </a:outerShdw>
              </a:effectLst>
            </a:endParaRPr>
          </a:p>
          <a:p>
            <a:pPr algn="ctr"/>
            <a:r>
              <a:rPr lang="en-US" sz="2800" dirty="0">
                <a:solidFill>
                  <a:schemeClr val="bg1"/>
                </a:solidFill>
                <a:effectLst>
                  <a:outerShdw blurRad="38100" dist="38100" dir="2700000" algn="tl">
                    <a:srgbClr val="000000">
                      <a:alpha val="43137"/>
                    </a:srgbClr>
                  </a:outerShdw>
                </a:effectLst>
              </a:rPr>
              <a:t>(1 Cor. 2:13)</a:t>
            </a:r>
            <a:endParaRPr lang="en-US" dirty="0">
              <a:solidFill>
                <a:schemeClr val="bg1"/>
              </a:solidFill>
              <a:effectLst>
                <a:outerShdw blurRad="38100" dist="38100" dir="2700000" algn="tl">
                  <a:srgbClr val="000000">
                    <a:alpha val="43137"/>
                  </a:srgbClr>
                </a:outerShdw>
              </a:effectLst>
            </a:endParaRPr>
          </a:p>
          <a:p>
            <a:pPr algn="ctr"/>
            <a:endParaRPr lang="en-US" dirty="0">
              <a:solidFill>
                <a:schemeClr val="bg1"/>
              </a:solidFill>
              <a:effectLst>
                <a:outerShdw blurRad="38100" dist="38100" dir="2700000" algn="tl">
                  <a:srgbClr val="000000">
                    <a:alpha val="43137"/>
                  </a:srgbClr>
                </a:outerShdw>
              </a:effectLst>
            </a:endParaRPr>
          </a:p>
        </p:txBody>
      </p:sp>
      <p:sp>
        <p:nvSpPr>
          <p:cNvPr id="15" name="Oval 1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44712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909" y="3943350"/>
            <a:ext cx="6829425" cy="3785652"/>
          </a:xfrm>
          <a:prstGeom prst="rect">
            <a:avLst/>
          </a:prstGeom>
          <a:noFill/>
        </p:spPr>
        <p:txBody>
          <a:bodyPr wrap="square" rtlCol="0">
            <a:spAutoFit/>
          </a:bodyPr>
          <a:lstStyle/>
          <a:p>
            <a:pPr algn="ctr"/>
            <a:r>
              <a:rPr lang="en-US" sz="8000" dirty="0">
                <a:solidFill>
                  <a:srgbClr val="002060"/>
                </a:solidFill>
              </a:rPr>
              <a:t>If The Bible Is God’s Word, Then I Should:</a:t>
            </a:r>
          </a:p>
        </p:txBody>
      </p:sp>
      <p:pic>
        <p:nvPicPr>
          <p:cNvPr id="3"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50" y="794381"/>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558212" y="1403063"/>
            <a:ext cx="6343651" cy="6432530"/>
          </a:xfrm>
          <a:prstGeom prst="rect">
            <a:avLst/>
          </a:prstGeom>
          <a:noFill/>
        </p:spPr>
        <p:txBody>
          <a:bodyPr wrap="square" rtlCol="0">
            <a:spAutoFit/>
          </a:bodyPr>
          <a:lstStyle/>
          <a:p>
            <a:pPr marL="342900" indent="-342900">
              <a:buFont typeface="+mj-lt"/>
              <a:buAutoNum type="arabicPeriod"/>
            </a:pPr>
            <a:r>
              <a:rPr lang="en-US" sz="4400" dirty="0"/>
              <a:t>Accept it as God’s word </a:t>
            </a:r>
            <a:r>
              <a:rPr lang="en-US" sz="4400" dirty="0">
                <a:solidFill>
                  <a:srgbClr val="C00000"/>
                </a:solidFill>
              </a:rPr>
              <a:t>(1 Thess. 2:13)</a:t>
            </a:r>
          </a:p>
          <a:p>
            <a:pPr marL="342900" indent="-342900">
              <a:buFont typeface="+mj-lt"/>
              <a:buAutoNum type="arabicPeriod"/>
            </a:pPr>
            <a:endParaRPr lang="en-US" sz="2000" dirty="0">
              <a:solidFill>
                <a:srgbClr val="C00000"/>
              </a:solidFill>
            </a:endParaRPr>
          </a:p>
          <a:p>
            <a:pPr marL="342900" indent="-342900">
              <a:buFont typeface="+mj-lt"/>
              <a:buAutoNum type="arabicPeriod"/>
            </a:pPr>
            <a:r>
              <a:rPr lang="en-US" sz="4400" dirty="0"/>
              <a:t>Believe what it says </a:t>
            </a:r>
            <a:r>
              <a:rPr lang="en-US" sz="4400" dirty="0">
                <a:solidFill>
                  <a:srgbClr val="C00000"/>
                </a:solidFill>
              </a:rPr>
              <a:t>(Rom. 10:17)</a:t>
            </a:r>
          </a:p>
          <a:p>
            <a:pPr marL="342900" indent="-342900">
              <a:buFont typeface="+mj-lt"/>
              <a:buAutoNum type="arabicPeriod"/>
            </a:pPr>
            <a:endParaRPr lang="en-US" sz="2000" dirty="0">
              <a:solidFill>
                <a:srgbClr val="C00000"/>
              </a:solidFill>
            </a:endParaRPr>
          </a:p>
          <a:p>
            <a:pPr marL="342900" indent="-342900">
              <a:buFont typeface="+mj-lt"/>
              <a:buAutoNum type="arabicPeriod"/>
            </a:pPr>
            <a:r>
              <a:rPr lang="en-US" sz="4400" dirty="0"/>
              <a:t>Seek to know and understand it </a:t>
            </a:r>
            <a:r>
              <a:rPr lang="en-US" sz="4400" dirty="0">
                <a:solidFill>
                  <a:srgbClr val="C00000"/>
                </a:solidFill>
              </a:rPr>
              <a:t>(John 8:32)</a:t>
            </a:r>
          </a:p>
          <a:p>
            <a:pPr marL="342900" indent="-342900">
              <a:buFont typeface="+mj-lt"/>
              <a:buAutoNum type="arabicPeriod"/>
            </a:pPr>
            <a:endParaRPr lang="en-US" sz="2000" dirty="0">
              <a:solidFill>
                <a:srgbClr val="C00000"/>
              </a:solidFill>
            </a:endParaRPr>
          </a:p>
          <a:p>
            <a:pPr marL="342900" indent="-342900">
              <a:buFont typeface="+mj-lt"/>
              <a:buAutoNum type="arabicPeriod"/>
            </a:pPr>
            <a:r>
              <a:rPr lang="en-US" sz="4400" dirty="0"/>
              <a:t>Want to do what it says (</a:t>
            </a:r>
            <a:r>
              <a:rPr lang="en-US" sz="4400" dirty="0">
                <a:solidFill>
                  <a:srgbClr val="C00000"/>
                </a:solidFill>
              </a:rPr>
              <a:t>Matt. 7:21; John 12:48)</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710142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556" y="0"/>
            <a:ext cx="4768529"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Two</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Applying The Bible Today</a:t>
            </a:r>
          </a:p>
        </p:txBody>
      </p:sp>
      <p:sp>
        <p:nvSpPr>
          <p:cNvPr id="4" name="TextBox 3"/>
          <p:cNvSpPr txBox="1"/>
          <p:nvPr/>
        </p:nvSpPr>
        <p:spPr>
          <a:xfrm>
            <a:off x="2903220" y="2125980"/>
            <a:ext cx="11224260" cy="5324535"/>
          </a:xfrm>
          <a:prstGeom prst="rect">
            <a:avLst/>
          </a:prstGeom>
          <a:noFill/>
        </p:spPr>
        <p:txBody>
          <a:bodyPr wrap="square" rtlCol="0">
            <a:spAutoFit/>
          </a:bodyPr>
          <a:lstStyle/>
          <a:p>
            <a:pPr marL="571500" indent="-571500">
              <a:buFont typeface="+mj-lt"/>
              <a:buAutoNum type="romanUcPeriod"/>
            </a:pPr>
            <a:r>
              <a:rPr lang="en-US" sz="4000" b="1" u="sng" dirty="0"/>
              <a:t>Can We Understand the Bible?</a:t>
            </a:r>
          </a:p>
          <a:p>
            <a:pPr marL="1028700" lvl="1" indent="-571500">
              <a:buFont typeface="+mj-lt"/>
              <a:buAutoNum type="alphaUcPeriod"/>
            </a:pPr>
            <a:r>
              <a:rPr lang="en-US" sz="4000" dirty="0"/>
              <a:t>The Bible can be understood</a:t>
            </a:r>
          </a:p>
          <a:p>
            <a:pPr marL="1028700" lvl="1" indent="-571500">
              <a:buFont typeface="+mj-lt"/>
              <a:buAutoNum type="alphaUcPeriod"/>
            </a:pPr>
            <a:r>
              <a:rPr lang="en-US" sz="4000" dirty="0"/>
              <a:t> We can understand it alike</a:t>
            </a:r>
          </a:p>
          <a:p>
            <a:pPr marL="1028700" lvl="1" indent="-571500">
              <a:buFont typeface="+mj-lt"/>
              <a:buAutoNum type="alphaUcPeriod"/>
            </a:pPr>
            <a:endParaRPr lang="en-US" sz="2000" dirty="0"/>
          </a:p>
          <a:p>
            <a:pPr marL="571500" indent="-571500">
              <a:buFont typeface="+mj-lt"/>
              <a:buAutoNum type="romanUcPeriod"/>
            </a:pPr>
            <a:r>
              <a:rPr lang="en-US" sz="4000" b="1" u="sng" dirty="0"/>
              <a:t>Does it Make a Difference What One Believes? </a:t>
            </a:r>
          </a:p>
          <a:p>
            <a:pPr marL="1028700" lvl="1" indent="-571500">
              <a:buFont typeface="+mj-lt"/>
              <a:buAutoNum type="alphaUcPeriod"/>
            </a:pPr>
            <a:r>
              <a:rPr lang="en-US" sz="4000" dirty="0"/>
              <a:t>A popular concept</a:t>
            </a:r>
          </a:p>
          <a:p>
            <a:pPr marL="1028700" lvl="1" indent="-571500">
              <a:buFont typeface="+mj-lt"/>
              <a:buAutoNum type="alphaUcPeriod"/>
            </a:pPr>
            <a:r>
              <a:rPr lang="en-US" sz="4000" dirty="0"/>
              <a:t>It makes a difference what one – </a:t>
            </a:r>
            <a:r>
              <a:rPr lang="en-US" sz="4000" i="1" dirty="0"/>
              <a:t>believes</a:t>
            </a:r>
          </a:p>
          <a:p>
            <a:pPr marL="1028700" lvl="1" indent="-571500">
              <a:buFont typeface="+mj-lt"/>
              <a:buAutoNum type="alphaUcPeriod"/>
            </a:pPr>
            <a:r>
              <a:rPr lang="en-US" sz="4000" dirty="0"/>
              <a:t>It makes a difference what one – </a:t>
            </a:r>
            <a:r>
              <a:rPr lang="en-US" sz="4000" i="1" dirty="0"/>
              <a:t>practices</a:t>
            </a:r>
            <a:r>
              <a:rPr lang="en-US" sz="4000" dirty="0"/>
              <a:t> </a:t>
            </a:r>
          </a:p>
          <a:p>
            <a:pPr marL="1028700" lvl="1" indent="-571500">
              <a:buFont typeface="+mj-lt"/>
              <a:buAutoNum type="alphaUcPeriod"/>
            </a:pPr>
            <a:r>
              <a:rPr lang="en-US" sz="4000" dirty="0"/>
              <a:t>Consequences</a:t>
            </a:r>
          </a:p>
        </p:txBody>
      </p:sp>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2603433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3329" y="712817"/>
            <a:ext cx="11224260" cy="6555641"/>
          </a:xfrm>
          <a:prstGeom prst="rect">
            <a:avLst/>
          </a:prstGeom>
          <a:noFill/>
        </p:spPr>
        <p:txBody>
          <a:bodyPr wrap="square" rtlCol="0">
            <a:spAutoFit/>
          </a:bodyPr>
          <a:lstStyle/>
          <a:p>
            <a:pPr marL="857250" indent="-857250">
              <a:buFont typeface="+mj-lt"/>
              <a:buAutoNum type="romanUcPeriod" startAt="3"/>
            </a:pPr>
            <a:r>
              <a:rPr lang="en-US" sz="4000" b="1" u="sng" dirty="0"/>
              <a:t>The Two Covenants</a:t>
            </a:r>
          </a:p>
          <a:p>
            <a:pPr marL="1028700" lvl="1" indent="-571500">
              <a:buFont typeface="+mj-lt"/>
              <a:buAutoNum type="alphaUcPeriod"/>
            </a:pPr>
            <a:r>
              <a:rPr lang="en-US" sz="4000" dirty="0"/>
              <a:t>The two covenants are different</a:t>
            </a:r>
          </a:p>
          <a:p>
            <a:pPr marL="1028700" lvl="1" indent="-571500">
              <a:buFont typeface="+mj-lt"/>
              <a:buAutoNum type="alphaUcPeriod"/>
            </a:pPr>
            <a:r>
              <a:rPr lang="en-US" sz="4000" dirty="0"/>
              <a:t> The Old Covenant has been taken away</a:t>
            </a:r>
          </a:p>
          <a:p>
            <a:pPr marL="1028700" lvl="1" indent="-571500">
              <a:buFont typeface="+mj-lt"/>
              <a:buAutoNum type="alphaUcPeriod"/>
            </a:pPr>
            <a:r>
              <a:rPr lang="en-US" sz="4000" dirty="0"/>
              <a:t>We are under the New Covenant</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The Authority of the Word</a:t>
            </a:r>
          </a:p>
          <a:p>
            <a:pPr marL="1028700" lvl="1" indent="-571500">
              <a:buFont typeface="+mj-lt"/>
              <a:buAutoNum type="alphaUcPeriod"/>
            </a:pPr>
            <a:r>
              <a:rPr lang="en-US" sz="4000" dirty="0"/>
              <a:t>From the mind of God to the written word</a:t>
            </a:r>
          </a:p>
          <a:p>
            <a:pPr marL="1028700" lvl="1" indent="-571500">
              <a:buFont typeface="+mj-lt"/>
              <a:buAutoNum type="alphaUcPeriod"/>
            </a:pPr>
            <a:r>
              <a:rPr lang="en-US" sz="4000" dirty="0"/>
              <a:t>The Bible has the power and authority of God behind it</a:t>
            </a:r>
          </a:p>
          <a:p>
            <a:pPr marL="1657350" lvl="2" indent="-742950">
              <a:buFont typeface="+mj-lt"/>
              <a:buAutoNum type="arabicPeriod"/>
            </a:pPr>
            <a:r>
              <a:rPr lang="en-US" sz="4000" i="1" dirty="0"/>
              <a:t>To accept it is to accept God</a:t>
            </a:r>
          </a:p>
          <a:p>
            <a:pPr marL="1657350" lvl="2" indent="-742950">
              <a:buFont typeface="+mj-lt"/>
              <a:buAutoNum type="arabicPeriod"/>
            </a:pPr>
            <a:r>
              <a:rPr lang="en-US" sz="4000" i="1" dirty="0"/>
              <a:t>To reject it is to reject God</a:t>
            </a:r>
            <a:endParaRPr lang="en-US" sz="4000" dirty="0"/>
          </a:p>
        </p:txBody>
      </p:sp>
      <p:sp>
        <p:nvSpPr>
          <p:cNvPr id="4" name="Oval 3"/>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535730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1118" y="466590"/>
            <a:ext cx="14453682"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6">
                    <a:lumMod val="75000"/>
                  </a:schemeClr>
                </a:solidFill>
                <a:effectLst/>
              </a:rPr>
              <a:t>Can We Understand the </a:t>
            </a:r>
            <a:r>
              <a:rPr lang="en-US" sz="8000" b="1" dirty="0">
                <a:ln/>
                <a:solidFill>
                  <a:schemeClr val="accent6">
                    <a:lumMod val="75000"/>
                  </a:schemeClr>
                </a:solidFill>
              </a:rPr>
              <a:t>Bible?</a:t>
            </a:r>
            <a:endParaRPr lang="en-US" sz="8000" b="1" cap="none" spc="0" dirty="0">
              <a:ln/>
              <a:solidFill>
                <a:schemeClr val="accent6">
                  <a:lumMod val="75000"/>
                </a:schemeClr>
              </a:solidFill>
              <a:effectLst/>
            </a:endParaRPr>
          </a:p>
        </p:txBody>
      </p:sp>
      <p:sp>
        <p:nvSpPr>
          <p:cNvPr id="4" name="TextBox 3"/>
          <p:cNvSpPr txBox="1"/>
          <p:nvPr/>
        </p:nvSpPr>
        <p:spPr>
          <a:xfrm>
            <a:off x="7565160" y="2096710"/>
            <a:ext cx="8201891" cy="5386090"/>
          </a:xfrm>
          <a:prstGeom prst="rect">
            <a:avLst/>
          </a:prstGeom>
          <a:noFill/>
        </p:spPr>
        <p:txBody>
          <a:bodyPr wrap="square" rtlCol="0">
            <a:spAutoFit/>
          </a:bodyPr>
          <a:lstStyle/>
          <a:p>
            <a:pPr marL="571500" indent="-571500">
              <a:buFont typeface="Arial" panose="020B0604020202020204" pitchFamily="34" charset="0"/>
              <a:buChar char="•"/>
            </a:pPr>
            <a:r>
              <a:rPr lang="en-US" sz="4400" dirty="0"/>
              <a:t>If not, it is God’s fault</a:t>
            </a:r>
          </a:p>
          <a:p>
            <a:pPr marL="571500" indent="-571500">
              <a:buFont typeface="Arial" panose="020B0604020202020204" pitchFamily="34" charset="0"/>
              <a:buChar char="•"/>
            </a:pPr>
            <a:endParaRPr lang="en-US" sz="1200" dirty="0"/>
          </a:p>
          <a:p>
            <a:pPr marL="571500" indent="-571500">
              <a:buFont typeface="Arial" panose="020B0604020202020204" pitchFamily="34" charset="0"/>
              <a:buChar char="•"/>
            </a:pPr>
            <a:r>
              <a:rPr lang="en-US" sz="4400" dirty="0"/>
              <a:t>Bible is written on 5</a:t>
            </a:r>
            <a:r>
              <a:rPr lang="en-US" sz="4400" baseline="30000" dirty="0"/>
              <a:t>th</a:t>
            </a:r>
            <a:r>
              <a:rPr lang="en-US" sz="4400" dirty="0"/>
              <a:t> grade level</a:t>
            </a:r>
          </a:p>
          <a:p>
            <a:pPr marL="571500" indent="-571500">
              <a:buFont typeface="Arial" panose="020B0604020202020204" pitchFamily="34" charset="0"/>
              <a:buChar char="•"/>
            </a:pPr>
            <a:endParaRPr lang="en-US" sz="1200" dirty="0"/>
          </a:p>
          <a:p>
            <a:pPr marL="571500" indent="-571500">
              <a:buFont typeface="Arial" panose="020B0604020202020204" pitchFamily="34" charset="0"/>
              <a:buChar char="•"/>
            </a:pPr>
            <a:r>
              <a:rPr lang="en-US" sz="4400" dirty="0"/>
              <a:t>Average word is 5 letters</a:t>
            </a:r>
          </a:p>
          <a:p>
            <a:pPr marL="571500" indent="-571500">
              <a:buFont typeface="Arial" panose="020B0604020202020204" pitchFamily="34" charset="0"/>
              <a:buChar char="•"/>
            </a:pPr>
            <a:endParaRPr lang="en-US" sz="1200" dirty="0"/>
          </a:p>
          <a:p>
            <a:pPr marL="571500" indent="-571500">
              <a:buFont typeface="Arial" panose="020B0604020202020204" pitchFamily="34" charset="0"/>
              <a:buChar char="•"/>
            </a:pPr>
            <a:r>
              <a:rPr lang="en-US" sz="4400" dirty="0"/>
              <a:t>Can and must be understood</a:t>
            </a:r>
          </a:p>
          <a:p>
            <a:pPr marL="1028700" lvl="1" indent="-571500">
              <a:buFont typeface="Wingdings" panose="05000000000000000000" pitchFamily="2" charset="2"/>
              <a:buChar char="Ø"/>
            </a:pPr>
            <a:r>
              <a:rPr lang="en-US" sz="4400" i="1" dirty="0">
                <a:solidFill>
                  <a:srgbClr val="0070C0"/>
                </a:solidFill>
              </a:rPr>
              <a:t>John 8:32</a:t>
            </a:r>
          </a:p>
          <a:p>
            <a:pPr marL="1028700" lvl="1" indent="-571500">
              <a:buFont typeface="Wingdings" panose="05000000000000000000" pitchFamily="2" charset="2"/>
              <a:buChar char="Ø"/>
            </a:pPr>
            <a:r>
              <a:rPr lang="en-US" sz="4400" i="1" dirty="0">
                <a:solidFill>
                  <a:srgbClr val="0070C0"/>
                </a:solidFill>
              </a:rPr>
              <a:t>Eph. 3:3-5</a:t>
            </a:r>
          </a:p>
          <a:p>
            <a:pPr marL="1028700" lvl="1" indent="-571500">
              <a:buFont typeface="Wingdings" panose="05000000000000000000" pitchFamily="2" charset="2"/>
              <a:buChar char="Ø"/>
            </a:pPr>
            <a:r>
              <a:rPr lang="en-US" sz="4400" i="1" dirty="0">
                <a:solidFill>
                  <a:srgbClr val="0070C0"/>
                </a:solidFill>
              </a:rPr>
              <a:t>Eph. 5:17</a:t>
            </a:r>
          </a:p>
        </p:txBody>
      </p:sp>
      <p:pic>
        <p:nvPicPr>
          <p:cNvPr id="1026" name="Picture 2" descr="Image result for girl reading bible"/>
          <p:cNvPicPr>
            <a:picLocks noChangeAspect="1" noChangeArrowheads="1"/>
          </p:cNvPicPr>
          <p:nvPr/>
        </p:nvPicPr>
        <p:blipFill rotWithShape="1">
          <a:blip r:embed="rId2">
            <a:extLst>
              <a:ext uri="{28A0092B-C50C-407E-A947-70E740481C1C}">
                <a14:useLocalDpi xmlns:a14="http://schemas.microsoft.com/office/drawing/2010/main" val="0"/>
              </a:ext>
            </a:extLst>
          </a:blip>
          <a:srcRect b="34480"/>
          <a:stretch/>
        </p:blipFill>
        <p:spPr bwMode="auto">
          <a:xfrm>
            <a:off x="206243" y="2378517"/>
            <a:ext cx="7160468" cy="47981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Oval 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299387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4077"/>
            <a:ext cx="16256000" cy="132343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6">
                    <a:lumMod val="75000"/>
                  </a:schemeClr>
                </a:solidFill>
                <a:effectLst/>
              </a:rPr>
              <a:t>Can We Understand The Bible Alike</a:t>
            </a:r>
            <a:r>
              <a:rPr lang="en-US" sz="8000" b="1" dirty="0">
                <a:ln/>
                <a:solidFill>
                  <a:schemeClr val="accent6">
                    <a:lumMod val="75000"/>
                  </a:schemeClr>
                </a:solidFill>
              </a:rPr>
              <a:t>?</a:t>
            </a:r>
            <a:endParaRPr lang="en-US" sz="8000" b="1" cap="none" spc="0" dirty="0">
              <a:ln/>
              <a:solidFill>
                <a:schemeClr val="accent6">
                  <a:lumMod val="75000"/>
                </a:schemeClr>
              </a:solidFill>
              <a:effectLst/>
            </a:endParaRPr>
          </a:p>
        </p:txBody>
      </p:sp>
      <p:pic>
        <p:nvPicPr>
          <p:cNvPr id="3" name="Picture 2"/>
          <p:cNvPicPr>
            <a:picLocks noChangeAspect="1"/>
          </p:cNvPicPr>
          <p:nvPr/>
        </p:nvPicPr>
        <p:blipFill>
          <a:blip r:embed="rId2"/>
          <a:stretch>
            <a:fillRect/>
          </a:stretch>
        </p:blipFill>
        <p:spPr>
          <a:xfrm>
            <a:off x="3166774" y="1358402"/>
            <a:ext cx="2679844" cy="2426812"/>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10475046" y="1358402"/>
            <a:ext cx="2925337" cy="2431907"/>
          </a:xfrm>
          <a:prstGeom prst="rect">
            <a:avLst/>
          </a:prstGeom>
          <a:ln>
            <a:solidFill>
              <a:schemeClr val="tx1"/>
            </a:solidFill>
          </a:ln>
        </p:spPr>
      </p:pic>
      <p:sp>
        <p:nvSpPr>
          <p:cNvPr id="5" name="TextBox 4"/>
          <p:cNvSpPr txBox="1"/>
          <p:nvPr/>
        </p:nvSpPr>
        <p:spPr>
          <a:xfrm>
            <a:off x="0" y="7980218"/>
            <a:ext cx="16256000" cy="923330"/>
          </a:xfrm>
          <a:prstGeom prst="rect">
            <a:avLst/>
          </a:prstGeom>
          <a:solidFill>
            <a:schemeClr val="tx1"/>
          </a:solidFill>
        </p:spPr>
        <p:txBody>
          <a:bodyPr wrap="square" rtlCol="0">
            <a:spAutoFit/>
          </a:bodyPr>
          <a:lstStyle/>
          <a:p>
            <a:pPr algn="ctr"/>
            <a:r>
              <a:rPr lang="en-US" sz="5400" i="1" dirty="0">
                <a:solidFill>
                  <a:schemeClr val="bg1"/>
                </a:solidFill>
              </a:rPr>
              <a:t>If they </a:t>
            </a:r>
            <a:r>
              <a:rPr lang="en-US" sz="5400" i="1" u="sng" dirty="0">
                <a:solidFill>
                  <a:schemeClr val="bg1"/>
                </a:solidFill>
              </a:rPr>
              <a:t>understand</a:t>
            </a:r>
            <a:r>
              <a:rPr lang="en-US" sz="5400" i="1" dirty="0">
                <a:solidFill>
                  <a:schemeClr val="bg1"/>
                </a:solidFill>
              </a:rPr>
              <a:t>, it will be alike!</a:t>
            </a:r>
          </a:p>
        </p:txBody>
      </p:sp>
      <p:graphicFrame>
        <p:nvGraphicFramePr>
          <p:cNvPr id="6" name="Table 5"/>
          <p:cNvGraphicFramePr>
            <a:graphicFrameLocks noGrp="1"/>
          </p:cNvGraphicFramePr>
          <p:nvPr>
            <p:extLst>
              <p:ext uri="{D42A27DB-BD31-4B8C-83A1-F6EECF244321}">
                <p14:modId xmlns:p14="http://schemas.microsoft.com/office/powerpoint/2010/main" val="1103873124"/>
              </p:ext>
            </p:extLst>
          </p:nvPr>
        </p:nvGraphicFramePr>
        <p:xfrm>
          <a:off x="2396838" y="3785214"/>
          <a:ext cx="11329938" cy="3806068"/>
        </p:xfrm>
        <a:graphic>
          <a:graphicData uri="http://schemas.openxmlformats.org/drawingml/2006/table">
            <a:tbl>
              <a:tblPr firstRow="1" bandRow="1">
                <a:tableStyleId>{5940675A-B579-460E-94D1-54222C63F5DA}</a:tableStyleId>
              </a:tblPr>
              <a:tblGrid>
                <a:gridCol w="3776646">
                  <a:extLst>
                    <a:ext uri="{9D8B030D-6E8A-4147-A177-3AD203B41FA5}">
                      <a16:colId xmlns:a16="http://schemas.microsoft.com/office/drawing/2014/main" val="936004630"/>
                    </a:ext>
                  </a:extLst>
                </a:gridCol>
                <a:gridCol w="3776646">
                  <a:extLst>
                    <a:ext uri="{9D8B030D-6E8A-4147-A177-3AD203B41FA5}">
                      <a16:colId xmlns:a16="http://schemas.microsoft.com/office/drawing/2014/main" val="3204416520"/>
                    </a:ext>
                  </a:extLst>
                </a:gridCol>
                <a:gridCol w="3776646">
                  <a:extLst>
                    <a:ext uri="{9D8B030D-6E8A-4147-A177-3AD203B41FA5}">
                      <a16:colId xmlns:a16="http://schemas.microsoft.com/office/drawing/2014/main" val="853376398"/>
                    </a:ext>
                  </a:extLst>
                </a:gridCol>
              </a:tblGrid>
              <a:tr h="951517">
                <a:tc>
                  <a:txBody>
                    <a:bodyPr/>
                    <a:lstStyle/>
                    <a:p>
                      <a:pPr algn="ctr"/>
                      <a:r>
                        <a:rPr lang="en-US" sz="2800" b="1" dirty="0"/>
                        <a:t>4</a:t>
                      </a:r>
                    </a:p>
                    <a:p>
                      <a:pPr algn="ctr"/>
                      <a:r>
                        <a:rPr lang="en-US" sz="2800" i="1" dirty="0"/>
                        <a:t>Understands</a:t>
                      </a:r>
                    </a:p>
                  </a:txBody>
                  <a:tcPr anchor="ctr">
                    <a:solidFill>
                      <a:schemeClr val="accent4">
                        <a:lumMod val="40000"/>
                        <a:lumOff val="60000"/>
                      </a:schemeClr>
                    </a:solidFill>
                  </a:tcPr>
                </a:tc>
                <a:tc>
                  <a:txBody>
                    <a:bodyPr/>
                    <a:lstStyle/>
                    <a:p>
                      <a:pPr algn="ctr"/>
                      <a:r>
                        <a:rPr lang="en-US" sz="3600" b="0" dirty="0"/>
                        <a:t>2+2=</a:t>
                      </a:r>
                    </a:p>
                  </a:txBody>
                  <a:tcPr anchor="ctr"/>
                </a:tc>
                <a:tc>
                  <a:txBody>
                    <a:bodyPr/>
                    <a:lstStyle/>
                    <a:p>
                      <a:pPr algn="ctr"/>
                      <a:r>
                        <a:rPr lang="en-US" sz="2800" b="1" dirty="0"/>
                        <a:t>4</a:t>
                      </a:r>
                    </a:p>
                    <a:p>
                      <a:pPr algn="ctr"/>
                      <a:r>
                        <a:rPr lang="en-US" sz="2800" i="1" dirty="0"/>
                        <a:t>Understands</a:t>
                      </a:r>
                    </a:p>
                  </a:txBody>
                  <a:tcPr>
                    <a:solidFill>
                      <a:schemeClr val="accent4">
                        <a:lumMod val="40000"/>
                        <a:lumOff val="60000"/>
                      </a:schemeClr>
                    </a:solidFill>
                  </a:tcPr>
                </a:tc>
                <a:extLst>
                  <a:ext uri="{0D108BD9-81ED-4DB2-BD59-A6C34878D82A}">
                    <a16:rowId xmlns:a16="http://schemas.microsoft.com/office/drawing/2014/main" val="3589685611"/>
                  </a:ext>
                </a:extLst>
              </a:tr>
              <a:tr h="951517">
                <a:tc>
                  <a:txBody>
                    <a:bodyPr/>
                    <a:lstStyle/>
                    <a:p>
                      <a:pPr algn="ctr"/>
                      <a:r>
                        <a:rPr lang="en-US" sz="2800" b="1" dirty="0"/>
                        <a:t>6</a:t>
                      </a:r>
                    </a:p>
                    <a:p>
                      <a:pPr algn="ctr"/>
                      <a:r>
                        <a:rPr lang="en-US" sz="2800" i="1" dirty="0"/>
                        <a:t>Does</a:t>
                      </a:r>
                      <a:r>
                        <a:rPr lang="en-US" sz="2800" i="1" baseline="0" dirty="0"/>
                        <a:t> Not Understand</a:t>
                      </a:r>
                      <a:endParaRPr lang="en-US" sz="2800" i="1" dirty="0"/>
                    </a:p>
                  </a:txBody>
                  <a:tcPr anchor="ctr">
                    <a:solidFill>
                      <a:schemeClr val="accent4">
                        <a:lumMod val="40000"/>
                        <a:lumOff val="60000"/>
                      </a:schemeClr>
                    </a:solidFill>
                  </a:tcPr>
                </a:tc>
                <a:tc>
                  <a:txBody>
                    <a:bodyPr/>
                    <a:lstStyle/>
                    <a:p>
                      <a:pPr algn="ctr"/>
                      <a:r>
                        <a:rPr lang="en-US" sz="3600" dirty="0"/>
                        <a:t>2+2=</a:t>
                      </a:r>
                    </a:p>
                  </a:txBody>
                  <a:tcPr anchor="ctr"/>
                </a:tc>
                <a:tc>
                  <a:txBody>
                    <a:bodyPr/>
                    <a:lstStyle/>
                    <a:p>
                      <a:pPr algn="ctr"/>
                      <a:r>
                        <a:rPr lang="en-US" sz="2800" b="1" dirty="0"/>
                        <a:t>4</a:t>
                      </a:r>
                    </a:p>
                    <a:p>
                      <a:pPr algn="ctr"/>
                      <a:r>
                        <a:rPr lang="en-US" sz="2800" i="1" dirty="0"/>
                        <a:t>Understands</a:t>
                      </a:r>
                    </a:p>
                  </a:txBody>
                  <a:tcPr>
                    <a:solidFill>
                      <a:schemeClr val="accent4">
                        <a:lumMod val="40000"/>
                        <a:lumOff val="60000"/>
                      </a:schemeClr>
                    </a:solidFill>
                  </a:tcPr>
                </a:tc>
                <a:extLst>
                  <a:ext uri="{0D108BD9-81ED-4DB2-BD59-A6C34878D82A}">
                    <a16:rowId xmlns:a16="http://schemas.microsoft.com/office/drawing/2014/main" val="3943989155"/>
                  </a:ext>
                </a:extLst>
              </a:tr>
              <a:tr h="951517">
                <a:tc>
                  <a:txBody>
                    <a:bodyPr/>
                    <a:lstStyle/>
                    <a:p>
                      <a:pPr algn="ctr"/>
                      <a:r>
                        <a:rPr lang="en-US" sz="2800" b="1" dirty="0"/>
                        <a:t>Son of God</a:t>
                      </a:r>
                    </a:p>
                    <a:p>
                      <a:pPr algn="ctr"/>
                      <a:r>
                        <a:rPr lang="en-US" sz="2800" i="1" dirty="0"/>
                        <a:t>Understands</a:t>
                      </a:r>
                    </a:p>
                  </a:txBody>
                  <a:tcPr anchor="ctr">
                    <a:solidFill>
                      <a:schemeClr val="accent4">
                        <a:lumMod val="40000"/>
                        <a:lumOff val="60000"/>
                      </a:schemeClr>
                    </a:solidFill>
                  </a:tcPr>
                </a:tc>
                <a:tc>
                  <a:txBody>
                    <a:bodyPr/>
                    <a:lstStyle/>
                    <a:p>
                      <a:pPr algn="ctr"/>
                      <a:r>
                        <a:rPr lang="en-US" sz="3600" dirty="0"/>
                        <a:t>Who</a:t>
                      </a:r>
                      <a:r>
                        <a:rPr lang="en-US" sz="3600" baseline="0" dirty="0"/>
                        <a:t> is Jesus?</a:t>
                      </a:r>
                      <a:endParaRPr lang="en-US" sz="3600" dirty="0"/>
                    </a:p>
                  </a:txBody>
                  <a:tcPr anchor="ctr"/>
                </a:tc>
                <a:tc>
                  <a:txBody>
                    <a:bodyPr/>
                    <a:lstStyle/>
                    <a:p>
                      <a:pPr algn="ctr"/>
                      <a:r>
                        <a:rPr lang="en-US" sz="2800" b="1" dirty="0"/>
                        <a:t>Son of God</a:t>
                      </a:r>
                    </a:p>
                    <a:p>
                      <a:pPr algn="ctr"/>
                      <a:r>
                        <a:rPr lang="en-US" sz="2800" i="1" dirty="0"/>
                        <a:t>Understands</a:t>
                      </a:r>
                    </a:p>
                  </a:txBody>
                  <a:tcPr>
                    <a:solidFill>
                      <a:schemeClr val="accent4">
                        <a:lumMod val="40000"/>
                        <a:lumOff val="60000"/>
                      </a:schemeClr>
                    </a:solidFill>
                  </a:tcPr>
                </a:tc>
                <a:extLst>
                  <a:ext uri="{0D108BD9-81ED-4DB2-BD59-A6C34878D82A}">
                    <a16:rowId xmlns:a16="http://schemas.microsoft.com/office/drawing/2014/main" val="2965077828"/>
                  </a:ext>
                </a:extLst>
              </a:tr>
              <a:tr h="951517">
                <a:tc>
                  <a:txBody>
                    <a:bodyPr/>
                    <a:lstStyle/>
                    <a:p>
                      <a:pPr algn="ctr"/>
                      <a:r>
                        <a:rPr lang="en-US" sz="2800" b="1" dirty="0"/>
                        <a:t>Son of God</a:t>
                      </a:r>
                    </a:p>
                    <a:p>
                      <a:pPr algn="ctr"/>
                      <a:r>
                        <a:rPr lang="en-US" sz="2800" i="1" dirty="0"/>
                        <a:t>Understands</a:t>
                      </a:r>
                    </a:p>
                  </a:txBody>
                  <a:tcPr anchor="ctr">
                    <a:solidFill>
                      <a:schemeClr val="accent4">
                        <a:lumMod val="40000"/>
                        <a:lumOff val="60000"/>
                      </a:schemeClr>
                    </a:solidFill>
                  </a:tcPr>
                </a:tc>
                <a:tc>
                  <a:txBody>
                    <a:bodyPr/>
                    <a:lstStyle/>
                    <a:p>
                      <a:pPr algn="ctr"/>
                      <a:r>
                        <a:rPr lang="en-US" sz="3600" dirty="0"/>
                        <a:t>Who is Jesus?</a:t>
                      </a:r>
                    </a:p>
                  </a:txBody>
                  <a:tcPr anchor="ctr"/>
                </a:tc>
                <a:tc>
                  <a:txBody>
                    <a:bodyPr/>
                    <a:lstStyle/>
                    <a:p>
                      <a:pPr algn="ctr"/>
                      <a:r>
                        <a:rPr lang="en-US" sz="2800" b="1" dirty="0"/>
                        <a:t>A Son</a:t>
                      </a:r>
                    </a:p>
                    <a:p>
                      <a:pPr algn="ctr"/>
                      <a:r>
                        <a:rPr lang="en-US" sz="2800" i="1" dirty="0"/>
                        <a:t>Does not Understand</a:t>
                      </a:r>
                    </a:p>
                  </a:txBody>
                  <a:tcPr>
                    <a:solidFill>
                      <a:schemeClr val="accent4">
                        <a:lumMod val="40000"/>
                        <a:lumOff val="60000"/>
                      </a:schemeClr>
                    </a:solidFill>
                  </a:tcPr>
                </a:tc>
                <a:extLst>
                  <a:ext uri="{0D108BD9-81ED-4DB2-BD59-A6C34878D82A}">
                    <a16:rowId xmlns:a16="http://schemas.microsoft.com/office/drawing/2014/main" val="1484666916"/>
                  </a:ext>
                </a:extLst>
              </a:tr>
            </a:tbl>
          </a:graphicData>
        </a:graphic>
      </p:graphicFrame>
      <p:sp>
        <p:nvSpPr>
          <p:cNvPr id="7" name="Oval 6"/>
          <p:cNvSpPr/>
          <p:nvPr/>
        </p:nvSpPr>
        <p:spPr>
          <a:xfrm rot="20084121">
            <a:off x="-433154" y="102926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676586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946400" y="0"/>
            <a:ext cx="10363200" cy="1524000"/>
          </a:xfrm>
        </p:spPr>
        <p:txBody>
          <a:bodyPr/>
          <a:lstStyle/>
          <a:p>
            <a:pPr algn="ctr"/>
            <a:r>
              <a:rPr lang="en-US" b="1" dirty="0">
                <a:solidFill>
                  <a:srgbClr val="3333FF"/>
                </a:solidFill>
                <a:latin typeface="Tahoma" pitchFamily="34" charset="0"/>
              </a:rPr>
              <a:t>2 Thess. 2:10-12</a:t>
            </a:r>
            <a:endParaRPr lang="en-US" dirty="0"/>
          </a:p>
        </p:txBody>
      </p:sp>
      <p:sp>
        <p:nvSpPr>
          <p:cNvPr id="13315" name="Rectangle 3"/>
          <p:cNvSpPr>
            <a:spLocks noChangeArrowheads="1"/>
          </p:cNvSpPr>
          <p:nvPr/>
        </p:nvSpPr>
        <p:spPr bwMode="auto">
          <a:xfrm>
            <a:off x="777525" y="1444560"/>
            <a:ext cx="14475853" cy="1016000"/>
          </a:xfrm>
          <a:prstGeom prst="rect">
            <a:avLst/>
          </a:prstGeom>
          <a:solidFill>
            <a:srgbClr val="FFFFCC"/>
          </a:solidFill>
          <a:ln w="9525">
            <a:solidFill>
              <a:schemeClr val="tx1"/>
            </a:solidFill>
            <a:miter lim="800000"/>
            <a:headEnd/>
            <a:tailEnd/>
          </a:ln>
          <a:effectLst/>
        </p:spPr>
        <p:txBody>
          <a:bodyPr wrap="none" anchor="ctr"/>
          <a:lstStyle/>
          <a:p>
            <a:pPr algn="ctr"/>
            <a:r>
              <a:rPr lang="en-US" sz="6000" dirty="0">
                <a:latin typeface="CooperBlack" pitchFamily="18" charset="0"/>
              </a:rPr>
              <a:t>Lie                                     Truth</a:t>
            </a:r>
          </a:p>
        </p:txBody>
      </p:sp>
      <p:sp>
        <p:nvSpPr>
          <p:cNvPr id="13317" name="Line 5"/>
          <p:cNvSpPr>
            <a:spLocks noChangeShapeType="1"/>
          </p:cNvSpPr>
          <p:nvPr/>
        </p:nvSpPr>
        <p:spPr bwMode="auto">
          <a:xfrm flipH="1">
            <a:off x="8128000" y="1444560"/>
            <a:ext cx="12408" cy="6683440"/>
          </a:xfrm>
          <a:prstGeom prst="line">
            <a:avLst/>
          </a:prstGeom>
          <a:noFill/>
          <a:ln w="28575">
            <a:solidFill>
              <a:schemeClr val="tx1"/>
            </a:solidFill>
            <a:round/>
            <a:headEnd/>
            <a:tailEnd/>
          </a:ln>
          <a:effectLst/>
        </p:spPr>
        <p:txBody>
          <a:bodyPr wrap="none" anchor="ctr"/>
          <a:lstStyle/>
          <a:p>
            <a:endParaRPr lang="en-US" sz="2400" dirty="0"/>
          </a:p>
        </p:txBody>
      </p:sp>
      <p:sp>
        <p:nvSpPr>
          <p:cNvPr id="13318" name="Text Box 6"/>
          <p:cNvSpPr txBox="1">
            <a:spLocks noChangeArrowheads="1"/>
          </p:cNvSpPr>
          <p:nvPr/>
        </p:nvSpPr>
        <p:spPr bwMode="auto">
          <a:xfrm>
            <a:off x="1239898" y="2777541"/>
            <a:ext cx="5368328" cy="3539046"/>
          </a:xfrm>
          <a:prstGeom prst="rect">
            <a:avLst/>
          </a:prstGeom>
          <a:noFill/>
          <a:ln w="9525">
            <a:noFill/>
            <a:miter lim="800000"/>
            <a:headEnd/>
            <a:tailEnd/>
          </a:ln>
          <a:effectLst/>
        </p:spPr>
        <p:txBody>
          <a:bodyPr wrap="none">
            <a:spAutoFit/>
          </a:bodyPr>
          <a:lstStyle/>
          <a:p>
            <a:pPr algn="ctr"/>
            <a:r>
              <a:rPr lang="en-US" sz="3733" b="1" dirty="0"/>
              <a:t>Deceived (v.10)</a:t>
            </a:r>
          </a:p>
          <a:p>
            <a:pPr algn="ctr"/>
            <a:r>
              <a:rPr lang="en-US" sz="3733" b="1" dirty="0"/>
              <a:t>Not love truth (</a:t>
            </a:r>
            <a:r>
              <a:rPr lang="en-US" sz="3733" b="1" dirty="0" err="1"/>
              <a:t>v.</a:t>
            </a:r>
            <a:r>
              <a:rPr lang="en-US" sz="3733" b="1" dirty="0"/>
              <a:t> 10)</a:t>
            </a:r>
          </a:p>
          <a:p>
            <a:pPr algn="ctr"/>
            <a:r>
              <a:rPr lang="en-US" sz="3733" b="1" dirty="0"/>
              <a:t>Deluded (</a:t>
            </a:r>
            <a:r>
              <a:rPr lang="en-US" sz="3733" b="1" dirty="0" err="1"/>
              <a:t>v.</a:t>
            </a:r>
            <a:r>
              <a:rPr lang="en-US" sz="3733" b="1" dirty="0"/>
              <a:t> 11)</a:t>
            </a:r>
          </a:p>
          <a:p>
            <a:pPr algn="ctr"/>
            <a:r>
              <a:rPr lang="en-US" sz="3733" b="1" dirty="0"/>
              <a:t>Believe lie (</a:t>
            </a:r>
            <a:r>
              <a:rPr lang="en-US" sz="3733" b="1" dirty="0" err="1"/>
              <a:t>v.</a:t>
            </a:r>
            <a:r>
              <a:rPr lang="en-US" sz="3733" b="1" dirty="0"/>
              <a:t> 11)</a:t>
            </a:r>
          </a:p>
          <a:p>
            <a:pPr algn="ctr"/>
            <a:r>
              <a:rPr lang="en-US" sz="3733" b="1" dirty="0"/>
              <a:t>Not believe truth (</a:t>
            </a:r>
            <a:r>
              <a:rPr lang="en-US" sz="3733" b="1" dirty="0" err="1"/>
              <a:t>v.</a:t>
            </a:r>
            <a:r>
              <a:rPr lang="en-US" sz="3733" b="1" dirty="0"/>
              <a:t> 12)</a:t>
            </a:r>
          </a:p>
          <a:p>
            <a:pPr algn="ctr"/>
            <a:r>
              <a:rPr lang="en-US" sz="3733" b="1" dirty="0"/>
              <a:t>Pleasure in </a:t>
            </a:r>
            <a:r>
              <a:rPr lang="en-US" sz="3733" b="1" dirty="0" err="1"/>
              <a:t>unright</a:t>
            </a:r>
            <a:r>
              <a:rPr lang="en-US" sz="3733" b="1" dirty="0"/>
              <a:t>. (</a:t>
            </a:r>
            <a:r>
              <a:rPr lang="en-US" sz="3733" b="1" dirty="0" err="1"/>
              <a:t>v.</a:t>
            </a:r>
            <a:r>
              <a:rPr lang="en-US" sz="3733" b="1" dirty="0"/>
              <a:t> 12</a:t>
            </a:r>
            <a:r>
              <a:rPr lang="en-US" sz="3733" dirty="0"/>
              <a:t>)</a:t>
            </a:r>
          </a:p>
        </p:txBody>
      </p:sp>
      <p:sp>
        <p:nvSpPr>
          <p:cNvPr id="13319" name="Text Box 7"/>
          <p:cNvSpPr txBox="1">
            <a:spLocks noChangeArrowheads="1"/>
          </p:cNvSpPr>
          <p:nvPr/>
        </p:nvSpPr>
        <p:spPr bwMode="auto">
          <a:xfrm>
            <a:off x="2059639" y="7078608"/>
            <a:ext cx="3912994" cy="1241237"/>
          </a:xfrm>
          <a:prstGeom prst="rect">
            <a:avLst/>
          </a:prstGeom>
          <a:noFill/>
          <a:ln w="9525">
            <a:noFill/>
            <a:miter lim="800000"/>
            <a:headEnd/>
            <a:tailEnd/>
          </a:ln>
          <a:effectLst/>
        </p:spPr>
        <p:txBody>
          <a:bodyPr wrap="none">
            <a:spAutoFit/>
          </a:bodyPr>
          <a:lstStyle/>
          <a:p>
            <a:pPr algn="ctr"/>
            <a:r>
              <a:rPr lang="en-US" sz="3733" b="1"/>
              <a:t>Perish (v. 10)</a:t>
            </a:r>
          </a:p>
          <a:p>
            <a:pPr algn="ctr"/>
            <a:r>
              <a:rPr lang="en-US" sz="3733" b="1"/>
              <a:t>Condemned (v. 12)</a:t>
            </a:r>
            <a:endParaRPr lang="en-US" sz="2400"/>
          </a:p>
        </p:txBody>
      </p:sp>
      <p:sp>
        <p:nvSpPr>
          <p:cNvPr id="13320" name="Text Box 8"/>
          <p:cNvSpPr txBox="1">
            <a:spLocks noChangeArrowheads="1"/>
          </p:cNvSpPr>
          <p:nvPr/>
        </p:nvSpPr>
        <p:spPr bwMode="auto">
          <a:xfrm>
            <a:off x="10007157" y="2881528"/>
            <a:ext cx="4072974" cy="1241237"/>
          </a:xfrm>
          <a:prstGeom prst="rect">
            <a:avLst/>
          </a:prstGeom>
          <a:noFill/>
          <a:ln w="9525">
            <a:noFill/>
            <a:miter lim="800000"/>
            <a:headEnd/>
            <a:tailEnd/>
          </a:ln>
          <a:effectLst/>
        </p:spPr>
        <p:txBody>
          <a:bodyPr wrap="none">
            <a:spAutoFit/>
          </a:bodyPr>
          <a:lstStyle/>
          <a:p>
            <a:pPr algn="ctr"/>
            <a:r>
              <a:rPr lang="en-US" sz="3733" b="1"/>
              <a:t>Love truth (v. 10)</a:t>
            </a:r>
          </a:p>
          <a:p>
            <a:pPr algn="ctr"/>
            <a:r>
              <a:rPr lang="en-US" sz="3733" b="1"/>
              <a:t>Believe truth (v. 12)</a:t>
            </a:r>
          </a:p>
        </p:txBody>
      </p:sp>
      <p:sp>
        <p:nvSpPr>
          <p:cNvPr id="13321" name="Text Box 9"/>
          <p:cNvSpPr txBox="1">
            <a:spLocks noChangeArrowheads="1"/>
          </p:cNvSpPr>
          <p:nvPr/>
        </p:nvSpPr>
        <p:spPr bwMode="auto">
          <a:xfrm>
            <a:off x="10577852" y="6708461"/>
            <a:ext cx="2678682" cy="666786"/>
          </a:xfrm>
          <a:prstGeom prst="rect">
            <a:avLst/>
          </a:prstGeom>
          <a:noFill/>
          <a:ln w="9525">
            <a:noFill/>
            <a:miter lim="800000"/>
            <a:headEnd/>
            <a:tailEnd/>
          </a:ln>
          <a:effectLst/>
        </p:spPr>
        <p:txBody>
          <a:bodyPr wrap="none">
            <a:spAutoFit/>
          </a:bodyPr>
          <a:lstStyle/>
          <a:p>
            <a:r>
              <a:rPr lang="en-US" sz="3733" b="1"/>
              <a:t>Saved (v. 10)</a:t>
            </a:r>
            <a:endParaRPr lang="en-US" sz="2400" b="1"/>
          </a:p>
        </p:txBody>
      </p:sp>
      <p:sp>
        <p:nvSpPr>
          <p:cNvPr id="13322" name="AutoShape 10"/>
          <p:cNvSpPr>
            <a:spLocks noChangeArrowheads="1"/>
          </p:cNvSpPr>
          <p:nvPr/>
        </p:nvSpPr>
        <p:spPr bwMode="auto">
          <a:xfrm>
            <a:off x="3640427" y="6333541"/>
            <a:ext cx="914400" cy="812800"/>
          </a:xfrm>
          <a:prstGeom prst="downArrow">
            <a:avLst>
              <a:gd name="adj1" fmla="val 50000"/>
              <a:gd name="adj2" fmla="val 25000"/>
            </a:avLst>
          </a:prstGeom>
          <a:solidFill>
            <a:srgbClr val="CC6600"/>
          </a:solidFill>
          <a:ln w="9525">
            <a:solidFill>
              <a:srgbClr val="CC6600"/>
            </a:solidFill>
            <a:miter lim="800000"/>
            <a:headEnd/>
            <a:tailEnd/>
          </a:ln>
          <a:effectLst/>
        </p:spPr>
        <p:txBody>
          <a:bodyPr wrap="none" anchor="ctr"/>
          <a:lstStyle/>
          <a:p>
            <a:endParaRPr lang="en-US" sz="2400"/>
          </a:p>
        </p:txBody>
      </p:sp>
      <p:sp>
        <p:nvSpPr>
          <p:cNvPr id="13323" name="AutoShape 11"/>
          <p:cNvSpPr>
            <a:spLocks noChangeArrowheads="1"/>
          </p:cNvSpPr>
          <p:nvPr/>
        </p:nvSpPr>
        <p:spPr bwMode="auto">
          <a:xfrm>
            <a:off x="11492252" y="5794061"/>
            <a:ext cx="914400" cy="812800"/>
          </a:xfrm>
          <a:prstGeom prst="downArrow">
            <a:avLst>
              <a:gd name="adj1" fmla="val 50000"/>
              <a:gd name="adj2" fmla="val 25000"/>
            </a:avLst>
          </a:prstGeom>
          <a:solidFill>
            <a:srgbClr val="CC6600"/>
          </a:solidFill>
          <a:ln w="9525">
            <a:solidFill>
              <a:srgbClr val="CC6600"/>
            </a:solidFill>
            <a:miter lim="800000"/>
            <a:headEnd/>
            <a:tailEnd/>
          </a:ln>
          <a:effectLst/>
        </p:spPr>
        <p:txBody>
          <a:bodyPr wrap="none" anchor="ctr"/>
          <a:lstStyle/>
          <a:p>
            <a:endParaRPr lang="en-US" sz="2400"/>
          </a:p>
        </p:txBody>
      </p:sp>
      <p:sp>
        <p:nvSpPr>
          <p:cNvPr id="28" name="Oval 27"/>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415955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481" y="1136910"/>
            <a:ext cx="5384800" cy="7092688"/>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dirty="0">
                <a:solidFill>
                  <a:srgbClr val="FFFF00"/>
                </a:solidFill>
              </a:rPr>
              <a:t>Israel</a:t>
            </a:r>
          </a:p>
          <a:p>
            <a:pPr algn="ctr">
              <a:defRPr/>
            </a:pPr>
            <a:r>
              <a:rPr lang="en-US" sz="3200" dirty="0">
                <a:solidFill>
                  <a:schemeClr val="bg1"/>
                </a:solidFill>
              </a:rPr>
              <a:t>(Exo. 20:2; 31:13, 16, 17; Deut. 5:1-3)</a:t>
            </a:r>
          </a:p>
          <a:p>
            <a:pPr algn="ctr">
              <a:defRPr/>
            </a:pPr>
            <a:endParaRPr lang="en-US" sz="2400" dirty="0">
              <a:solidFill>
                <a:schemeClr val="bg1"/>
              </a:solidFill>
            </a:endParaRPr>
          </a:p>
          <a:p>
            <a:pPr algn="ctr">
              <a:defRPr/>
            </a:pPr>
            <a:endParaRPr lang="en-US" sz="2400" dirty="0">
              <a:solidFill>
                <a:schemeClr val="bg1"/>
              </a:solidFill>
            </a:endParaRPr>
          </a:p>
          <a:p>
            <a:pPr algn="ctr">
              <a:defRPr/>
            </a:pPr>
            <a:r>
              <a:rPr lang="en-US" sz="4400" dirty="0">
                <a:solidFill>
                  <a:srgbClr val="FFFF00"/>
                </a:solidFill>
              </a:rPr>
              <a:t>Added – Trans.    </a:t>
            </a:r>
          </a:p>
          <a:p>
            <a:pPr algn="ctr">
              <a:defRPr/>
            </a:pPr>
            <a:r>
              <a:rPr lang="en-US" sz="4400" dirty="0">
                <a:solidFill>
                  <a:srgbClr val="FFFF00"/>
                </a:solidFill>
              </a:rPr>
              <a:t>Bring Men to Christ</a:t>
            </a:r>
          </a:p>
          <a:p>
            <a:pPr algn="ctr">
              <a:defRPr/>
            </a:pPr>
            <a:r>
              <a:rPr lang="en-US" sz="3200" dirty="0">
                <a:solidFill>
                  <a:schemeClr val="bg1"/>
                </a:solidFill>
              </a:rPr>
              <a:t>(Gal. 3:17-25)</a:t>
            </a:r>
          </a:p>
          <a:p>
            <a:pPr algn="ctr">
              <a:defRPr/>
            </a:pPr>
            <a:endParaRPr lang="en-US" sz="2400" dirty="0">
              <a:solidFill>
                <a:schemeClr val="bg1"/>
              </a:solidFill>
            </a:endParaRPr>
          </a:p>
          <a:p>
            <a:pPr algn="ctr">
              <a:defRPr/>
            </a:pPr>
            <a:endParaRPr lang="en-US" sz="2400" dirty="0">
              <a:solidFill>
                <a:schemeClr val="bg1"/>
              </a:solidFill>
            </a:endParaRPr>
          </a:p>
          <a:p>
            <a:pPr algn="ctr">
              <a:defRPr/>
            </a:pPr>
            <a:r>
              <a:rPr lang="en-US" sz="4400" dirty="0">
                <a:solidFill>
                  <a:srgbClr val="FFFF00"/>
                </a:solidFill>
              </a:rPr>
              <a:t>Till Seed Come</a:t>
            </a:r>
          </a:p>
          <a:p>
            <a:pPr algn="ctr">
              <a:defRPr/>
            </a:pPr>
            <a:r>
              <a:rPr lang="en-US" sz="3200" dirty="0">
                <a:solidFill>
                  <a:schemeClr val="bg1"/>
                </a:solidFill>
              </a:rPr>
              <a:t>(Gal. 3:19; Rom. 7:1-4; Gal. 3:24-25)</a:t>
            </a:r>
          </a:p>
        </p:txBody>
      </p:sp>
      <p:sp>
        <p:nvSpPr>
          <p:cNvPr id="4" name="Rectangle 3"/>
          <p:cNvSpPr/>
          <p:nvPr/>
        </p:nvSpPr>
        <p:spPr>
          <a:xfrm>
            <a:off x="9981839" y="1136910"/>
            <a:ext cx="5384800" cy="7092688"/>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dirty="0">
                <a:solidFill>
                  <a:srgbClr val="FFFF00"/>
                </a:solidFill>
              </a:rPr>
              <a:t>All Men</a:t>
            </a:r>
          </a:p>
          <a:p>
            <a:pPr algn="ctr">
              <a:defRPr/>
            </a:pPr>
            <a:r>
              <a:rPr lang="en-US" sz="3200" dirty="0">
                <a:solidFill>
                  <a:schemeClr val="bg1"/>
                </a:solidFill>
              </a:rPr>
              <a:t>(Mark 16:15-16; Mt. 28:29-20)</a:t>
            </a:r>
          </a:p>
          <a:p>
            <a:pPr algn="ctr">
              <a:defRPr/>
            </a:pPr>
            <a:endParaRPr lang="en-US" sz="3200" dirty="0">
              <a:solidFill>
                <a:schemeClr val="bg1"/>
              </a:solidFill>
            </a:endParaRPr>
          </a:p>
          <a:p>
            <a:pPr algn="ctr">
              <a:defRPr/>
            </a:pPr>
            <a:endParaRPr lang="en-US" sz="3200" dirty="0">
              <a:solidFill>
                <a:schemeClr val="bg1"/>
              </a:solidFill>
            </a:endParaRPr>
          </a:p>
          <a:p>
            <a:pPr algn="ctr">
              <a:defRPr/>
            </a:pPr>
            <a:r>
              <a:rPr lang="en-US" sz="4400" dirty="0">
                <a:solidFill>
                  <a:srgbClr val="FFFF00"/>
                </a:solidFill>
              </a:rPr>
              <a:t>Salvation</a:t>
            </a:r>
          </a:p>
          <a:p>
            <a:pPr algn="ctr">
              <a:defRPr/>
            </a:pPr>
            <a:r>
              <a:rPr lang="en-US" sz="3200" dirty="0">
                <a:solidFill>
                  <a:schemeClr val="bg1"/>
                </a:solidFill>
              </a:rPr>
              <a:t>(Rom. 1:16-17; 8:1-2)</a:t>
            </a:r>
          </a:p>
          <a:p>
            <a:pPr algn="ctr">
              <a:defRPr/>
            </a:pPr>
            <a:endParaRPr lang="en-US" sz="3200" dirty="0">
              <a:solidFill>
                <a:schemeClr val="bg1"/>
              </a:solidFill>
            </a:endParaRPr>
          </a:p>
          <a:p>
            <a:pPr algn="ctr">
              <a:defRPr/>
            </a:pPr>
            <a:endParaRPr lang="en-US" sz="3200" dirty="0">
              <a:solidFill>
                <a:schemeClr val="bg1"/>
              </a:solidFill>
            </a:endParaRPr>
          </a:p>
          <a:p>
            <a:pPr algn="ctr">
              <a:defRPr/>
            </a:pPr>
            <a:r>
              <a:rPr lang="en-US" sz="4400" dirty="0">
                <a:solidFill>
                  <a:srgbClr val="FFFF00"/>
                </a:solidFill>
              </a:rPr>
              <a:t>Till End</a:t>
            </a:r>
          </a:p>
          <a:p>
            <a:pPr algn="ctr">
              <a:defRPr/>
            </a:pPr>
            <a:r>
              <a:rPr lang="en-US" sz="3200" dirty="0">
                <a:solidFill>
                  <a:schemeClr val="bg1"/>
                </a:solidFill>
              </a:rPr>
              <a:t>(Matt. 28:19-20)</a:t>
            </a:r>
          </a:p>
          <a:p>
            <a:pPr algn="ctr">
              <a:defRPr/>
            </a:pPr>
            <a:endParaRPr lang="en-US" sz="2667" dirty="0">
              <a:solidFill>
                <a:schemeClr val="bg1"/>
              </a:solidFill>
            </a:endParaRPr>
          </a:p>
        </p:txBody>
      </p:sp>
      <p:sp>
        <p:nvSpPr>
          <p:cNvPr id="5" name="Rounded Rectangle 4"/>
          <p:cNvSpPr/>
          <p:nvPr/>
        </p:nvSpPr>
        <p:spPr>
          <a:xfrm>
            <a:off x="5323713" y="1479656"/>
            <a:ext cx="5602310" cy="6096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chemeClr val="tx1"/>
                </a:solidFill>
              </a:rPr>
              <a:t>To Whom Given</a:t>
            </a:r>
          </a:p>
        </p:txBody>
      </p:sp>
      <p:sp>
        <p:nvSpPr>
          <p:cNvPr id="6" name="Rounded Rectangle 5"/>
          <p:cNvSpPr/>
          <p:nvPr/>
        </p:nvSpPr>
        <p:spPr>
          <a:xfrm>
            <a:off x="5327021" y="3663716"/>
            <a:ext cx="5633672" cy="6096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chemeClr val="tx1"/>
                </a:solidFill>
              </a:rPr>
              <a:t>Purpose</a:t>
            </a:r>
          </a:p>
        </p:txBody>
      </p:sp>
      <p:sp>
        <p:nvSpPr>
          <p:cNvPr id="7" name="Rounded Rectangle 6"/>
          <p:cNvSpPr/>
          <p:nvPr/>
        </p:nvSpPr>
        <p:spPr>
          <a:xfrm>
            <a:off x="5443319" y="6067353"/>
            <a:ext cx="5657999" cy="6096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000" b="1" dirty="0">
                <a:solidFill>
                  <a:schemeClr val="tx1"/>
                </a:solidFill>
              </a:rPr>
              <a:t>Duration</a:t>
            </a:r>
          </a:p>
        </p:txBody>
      </p:sp>
      <p:sp>
        <p:nvSpPr>
          <p:cNvPr id="28683" name="TextBox 7"/>
          <p:cNvSpPr txBox="1">
            <a:spLocks noChangeArrowheads="1"/>
          </p:cNvSpPr>
          <p:nvPr/>
        </p:nvSpPr>
        <p:spPr bwMode="auto">
          <a:xfrm>
            <a:off x="1486081" y="140863"/>
            <a:ext cx="4165600"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4267" dirty="0"/>
              <a:t>Old Testament</a:t>
            </a:r>
          </a:p>
        </p:txBody>
      </p:sp>
      <p:sp>
        <p:nvSpPr>
          <p:cNvPr id="28684" name="TextBox 8"/>
          <p:cNvSpPr txBox="1">
            <a:spLocks noChangeArrowheads="1"/>
          </p:cNvSpPr>
          <p:nvPr/>
        </p:nvSpPr>
        <p:spPr bwMode="auto">
          <a:xfrm>
            <a:off x="10591439" y="221238"/>
            <a:ext cx="4165600"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defRPr>
            </a:lvl1pPr>
            <a:lvl2pPr marL="742950" indent="-285750">
              <a:defRPr>
                <a:solidFill>
                  <a:schemeClr val="tx1"/>
                </a:solidFill>
                <a:latin typeface="Arial Narrow" panose="020B0606020202030204" pitchFamily="34" charset="0"/>
              </a:defRPr>
            </a:lvl2pPr>
            <a:lvl3pPr marL="1143000" indent="-228600">
              <a:defRPr>
                <a:solidFill>
                  <a:schemeClr val="tx1"/>
                </a:solidFill>
                <a:latin typeface="Arial Narrow" panose="020B0606020202030204" pitchFamily="34" charset="0"/>
              </a:defRPr>
            </a:lvl3pPr>
            <a:lvl4pPr marL="1600200" indent="-228600">
              <a:defRPr>
                <a:solidFill>
                  <a:schemeClr val="tx1"/>
                </a:solidFill>
                <a:latin typeface="Arial Narrow" panose="020B0606020202030204" pitchFamily="34" charset="0"/>
              </a:defRPr>
            </a:lvl4pPr>
            <a:lvl5pPr marL="2057400" indent="-228600">
              <a:defRPr>
                <a:solidFill>
                  <a:schemeClr val="tx1"/>
                </a:solidFill>
                <a:latin typeface="Arial Narrow" panose="020B0606020202030204" pitchFamily="34" charset="0"/>
              </a:defRPr>
            </a:lvl5pPr>
            <a:lvl6pPr marL="2514600" indent="-228600" fontAlgn="base">
              <a:spcBef>
                <a:spcPct val="0"/>
              </a:spcBef>
              <a:spcAft>
                <a:spcPct val="0"/>
              </a:spcAft>
              <a:defRPr>
                <a:solidFill>
                  <a:schemeClr val="tx1"/>
                </a:solidFill>
                <a:latin typeface="Arial Narrow" panose="020B0606020202030204" pitchFamily="34" charset="0"/>
              </a:defRPr>
            </a:lvl6pPr>
            <a:lvl7pPr marL="2971800" indent="-228600" fontAlgn="base">
              <a:spcBef>
                <a:spcPct val="0"/>
              </a:spcBef>
              <a:spcAft>
                <a:spcPct val="0"/>
              </a:spcAft>
              <a:defRPr>
                <a:solidFill>
                  <a:schemeClr val="tx1"/>
                </a:solidFill>
                <a:latin typeface="Arial Narrow" panose="020B0606020202030204" pitchFamily="34" charset="0"/>
              </a:defRPr>
            </a:lvl7pPr>
            <a:lvl8pPr marL="3429000" indent="-228600" fontAlgn="base">
              <a:spcBef>
                <a:spcPct val="0"/>
              </a:spcBef>
              <a:spcAft>
                <a:spcPct val="0"/>
              </a:spcAft>
              <a:defRPr>
                <a:solidFill>
                  <a:schemeClr val="tx1"/>
                </a:solidFill>
                <a:latin typeface="Arial Narrow" panose="020B0606020202030204" pitchFamily="34" charset="0"/>
              </a:defRPr>
            </a:lvl8pPr>
            <a:lvl9pPr marL="3886200" indent="-228600" fontAlgn="base">
              <a:spcBef>
                <a:spcPct val="0"/>
              </a:spcBef>
              <a:spcAft>
                <a:spcPct val="0"/>
              </a:spcAft>
              <a:defRPr>
                <a:solidFill>
                  <a:schemeClr val="tx1"/>
                </a:solidFill>
                <a:latin typeface="Arial Narrow" panose="020B0606020202030204" pitchFamily="34" charset="0"/>
              </a:defRPr>
            </a:lvl9pPr>
          </a:lstStyle>
          <a:p>
            <a:pPr algn="ctr"/>
            <a:r>
              <a:rPr lang="en-US" altLang="en-US" sz="4267" dirty="0"/>
              <a:t>New Testament</a:t>
            </a:r>
          </a:p>
        </p:txBody>
      </p:sp>
      <p:grpSp>
        <p:nvGrpSpPr>
          <p:cNvPr id="3" name="Group 2"/>
          <p:cNvGrpSpPr>
            <a:grpSpLocks/>
          </p:cNvGrpSpPr>
          <p:nvPr/>
        </p:nvGrpSpPr>
        <p:grpSpPr bwMode="auto">
          <a:xfrm>
            <a:off x="5491527" y="8230993"/>
            <a:ext cx="5236573" cy="913007"/>
            <a:chOff x="3096014" y="5791200"/>
            <a:chExt cx="3022073" cy="684621"/>
          </a:xfrm>
        </p:grpSpPr>
        <p:sp>
          <p:nvSpPr>
            <p:cNvPr id="10" name="TextBox 9"/>
            <p:cNvSpPr txBox="1"/>
            <p:nvPr/>
          </p:nvSpPr>
          <p:spPr>
            <a:xfrm>
              <a:off x="3775397" y="5791200"/>
              <a:ext cx="1663306" cy="684621"/>
            </a:xfrm>
            <a:prstGeom prst="rect">
              <a:avLst/>
            </a:prstGeom>
            <a:noFill/>
          </p:spPr>
          <p:txBody>
            <a:bodyPr wrap="none">
              <a:spAutoFit/>
            </a:bodyPr>
            <a:lstStyle/>
            <a:p>
              <a:pPr>
                <a:defRPr/>
              </a:pPr>
              <a:r>
                <a:rPr lang="en-US" sz="5333" b="1" dirty="0">
                  <a:solidFill>
                    <a:schemeClr val="bg1"/>
                  </a:solidFill>
                  <a:effectLst>
                    <a:outerShdw blurRad="38100" dist="38100" dir="2700000" algn="tl">
                      <a:srgbClr val="000000">
                        <a:alpha val="43137"/>
                      </a:srgbClr>
                    </a:outerShdw>
                  </a:effectLst>
                </a:rPr>
                <a:t> </a:t>
              </a:r>
              <a:r>
                <a:rPr lang="en-US" sz="5333" b="1" dirty="0">
                  <a:effectLst>
                    <a:outerShdw blurRad="38100" dist="38100" dir="2700000" algn="tl">
                      <a:srgbClr val="000000">
                        <a:alpha val="43137"/>
                      </a:srgbClr>
                    </a:outerShdw>
                  </a:effectLst>
                </a:rPr>
                <a:t>Different</a:t>
              </a:r>
            </a:p>
          </p:txBody>
        </p:sp>
        <p:sp>
          <p:nvSpPr>
            <p:cNvPr id="13" name="Bent Arrow 12"/>
            <p:cNvSpPr/>
            <p:nvPr/>
          </p:nvSpPr>
          <p:spPr>
            <a:xfrm rot="16200000">
              <a:off x="3183315" y="5797543"/>
              <a:ext cx="380925" cy="555528"/>
            </a:xfrm>
            <a:prstGeom prst="ben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tx1"/>
                </a:solidFill>
              </a:endParaRPr>
            </a:p>
          </p:txBody>
        </p:sp>
        <p:sp>
          <p:nvSpPr>
            <p:cNvPr id="14" name="Bent Arrow 13"/>
            <p:cNvSpPr/>
            <p:nvPr/>
          </p:nvSpPr>
          <p:spPr>
            <a:xfrm rot="5400000" flipH="1">
              <a:off x="5649860" y="5780083"/>
              <a:ext cx="380925" cy="555528"/>
            </a:xfrm>
            <a:prstGeom prst="ben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tx1"/>
                </a:solidFill>
              </a:endParaRPr>
            </a:p>
          </p:txBody>
        </p:sp>
      </p:grpSp>
      <p:sp>
        <p:nvSpPr>
          <p:cNvPr id="15" name="Oval 14"/>
          <p:cNvSpPr/>
          <p:nvPr/>
        </p:nvSpPr>
        <p:spPr>
          <a:xfrm rot="20084121">
            <a:off x="-370313" y="266018"/>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486880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5002" y="115705"/>
            <a:ext cx="15029646" cy="1107996"/>
          </a:xfrm>
          <a:prstGeom prst="rect">
            <a:avLst/>
          </a:prstGeom>
          <a:noFill/>
        </p:spPr>
        <p:txBody>
          <a:bodyPr wrap="square" rtlCol="0">
            <a:spAutoFit/>
          </a:bodyPr>
          <a:lstStyle/>
          <a:p>
            <a:pPr algn="ctr"/>
            <a:r>
              <a:rPr lang="en-US" sz="6600" dirty="0"/>
              <a:t>From the Mind of God to the Written Word</a:t>
            </a:r>
          </a:p>
        </p:txBody>
      </p:sp>
      <p:sp>
        <p:nvSpPr>
          <p:cNvPr id="7" name="12-Point Star 6"/>
          <p:cNvSpPr/>
          <p:nvPr/>
        </p:nvSpPr>
        <p:spPr>
          <a:xfrm>
            <a:off x="1390918" y="1545876"/>
            <a:ext cx="3580327" cy="2382180"/>
          </a:xfrm>
          <a:prstGeom prst="star12">
            <a:avLst>
              <a:gd name="adj" fmla="val 42090"/>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God</a:t>
            </a:r>
          </a:p>
        </p:txBody>
      </p:sp>
      <p:sp>
        <p:nvSpPr>
          <p:cNvPr id="8" name="TextBox 7"/>
          <p:cNvSpPr txBox="1"/>
          <p:nvPr/>
        </p:nvSpPr>
        <p:spPr>
          <a:xfrm>
            <a:off x="1519707" y="4031087"/>
            <a:ext cx="3129566" cy="584775"/>
          </a:xfrm>
          <a:prstGeom prst="rect">
            <a:avLst/>
          </a:prstGeom>
          <a:noFill/>
        </p:spPr>
        <p:txBody>
          <a:bodyPr wrap="square" rtlCol="0">
            <a:spAutoFit/>
          </a:bodyPr>
          <a:lstStyle/>
          <a:p>
            <a:pPr algn="ctr"/>
            <a:r>
              <a:rPr lang="en-US" sz="3200" dirty="0"/>
              <a:t>Heb. 1:1-2</a:t>
            </a:r>
          </a:p>
        </p:txBody>
      </p:sp>
      <p:pic>
        <p:nvPicPr>
          <p:cNvPr id="8194" name="Picture 2" descr="Image result for Jesus Chr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0349" y="1642186"/>
            <a:ext cx="2155556" cy="2580735"/>
          </a:xfrm>
          <a:prstGeom prst="rect">
            <a:avLst/>
          </a:prstGeom>
          <a:noFill/>
          <a:extLst>
            <a:ext uri="{909E8E84-426E-40DD-AFC4-6F175D3DCCD1}">
              <a14:hiddenFill xmlns:a14="http://schemas.microsoft.com/office/drawing/2010/main">
                <a:solidFill>
                  <a:srgbClr val="FFFFFF"/>
                </a:solidFill>
              </a14:hiddenFill>
            </a:ext>
          </a:extLst>
        </p:spPr>
      </p:pic>
      <p:sp>
        <p:nvSpPr>
          <p:cNvPr id="10" name="Right Arrow 9"/>
          <p:cNvSpPr/>
          <p:nvPr/>
        </p:nvSpPr>
        <p:spPr>
          <a:xfrm>
            <a:off x="5177307" y="2459864"/>
            <a:ext cx="1532586" cy="78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769735" y="4265755"/>
            <a:ext cx="4340180" cy="1077218"/>
          </a:xfrm>
          <a:prstGeom prst="rect">
            <a:avLst/>
          </a:prstGeom>
          <a:noFill/>
        </p:spPr>
        <p:txBody>
          <a:bodyPr wrap="square" rtlCol="0">
            <a:spAutoFit/>
          </a:bodyPr>
          <a:lstStyle/>
          <a:p>
            <a:pPr algn="ctr"/>
            <a:r>
              <a:rPr lang="en-US" sz="3200" dirty="0"/>
              <a:t>Matt. 28:18</a:t>
            </a:r>
          </a:p>
          <a:p>
            <a:pPr algn="ctr"/>
            <a:r>
              <a:rPr lang="en-US" sz="3200" dirty="0"/>
              <a:t>John 16:13; 1 Cor. 14:37</a:t>
            </a:r>
          </a:p>
        </p:txBody>
      </p:sp>
      <p:sp>
        <p:nvSpPr>
          <p:cNvPr id="13" name="12-Point Star 12"/>
          <p:cNvSpPr/>
          <p:nvPr/>
        </p:nvSpPr>
        <p:spPr>
          <a:xfrm>
            <a:off x="11318383" y="1597185"/>
            <a:ext cx="3580327" cy="2382180"/>
          </a:xfrm>
          <a:prstGeom prst="star12">
            <a:avLst>
              <a:gd name="adj" fmla="val 42090"/>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Holy</a:t>
            </a:r>
          </a:p>
          <a:p>
            <a:pPr algn="ctr"/>
            <a:r>
              <a:rPr lang="en-US" sz="5400" dirty="0">
                <a:solidFill>
                  <a:schemeClr val="tx1"/>
                </a:solidFill>
              </a:rPr>
              <a:t>Spirit</a:t>
            </a:r>
          </a:p>
        </p:txBody>
      </p:sp>
      <p:sp>
        <p:nvSpPr>
          <p:cNvPr id="14" name="Right Arrow 13"/>
          <p:cNvSpPr/>
          <p:nvPr/>
        </p:nvSpPr>
        <p:spPr>
          <a:xfrm>
            <a:off x="9460851" y="2360094"/>
            <a:ext cx="1532586" cy="78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descr="Image result for apostles"/>
          <p:cNvPicPr>
            <a:picLocks noChangeAspect="1" noChangeArrowheads="1"/>
          </p:cNvPicPr>
          <p:nvPr/>
        </p:nvPicPr>
        <p:blipFill rotWithShape="1">
          <a:blip r:embed="rId3">
            <a:extLst>
              <a:ext uri="{28A0092B-C50C-407E-A947-70E740481C1C}">
                <a14:useLocalDpi xmlns:a14="http://schemas.microsoft.com/office/drawing/2010/main" val="0"/>
              </a:ext>
            </a:extLst>
          </a:blip>
          <a:srcRect b="12273"/>
          <a:stretch/>
        </p:blipFill>
        <p:spPr bwMode="auto">
          <a:xfrm>
            <a:off x="11604084" y="5126339"/>
            <a:ext cx="3008921" cy="3230589"/>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1" name="Down Arrow 10"/>
          <p:cNvSpPr/>
          <p:nvPr/>
        </p:nvSpPr>
        <p:spPr>
          <a:xfrm>
            <a:off x="12592619" y="4535675"/>
            <a:ext cx="978795" cy="9234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0993437" y="7791101"/>
            <a:ext cx="4340180" cy="584775"/>
          </a:xfrm>
          <a:prstGeom prst="rect">
            <a:avLst/>
          </a:prstGeom>
          <a:solidFill>
            <a:schemeClr val="tx1"/>
          </a:solidFill>
        </p:spPr>
        <p:txBody>
          <a:bodyPr wrap="square" rtlCol="0">
            <a:spAutoFit/>
          </a:bodyPr>
          <a:lstStyle/>
          <a:p>
            <a:pPr algn="ctr"/>
            <a:r>
              <a:rPr lang="en-US" sz="3200" dirty="0">
                <a:solidFill>
                  <a:schemeClr val="bg1"/>
                </a:solidFill>
              </a:rPr>
              <a:t>Apostles &amp; Prophets</a:t>
            </a:r>
          </a:p>
        </p:txBody>
      </p:sp>
      <p:pic>
        <p:nvPicPr>
          <p:cNvPr id="8198" name="Picture 6" descr="Image result for scro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806" y="5459084"/>
            <a:ext cx="2606179" cy="24084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2" name="Right Arrow 21"/>
          <p:cNvSpPr/>
          <p:nvPr/>
        </p:nvSpPr>
        <p:spPr>
          <a:xfrm rot="10800000">
            <a:off x="8261250" y="5991828"/>
            <a:ext cx="2297306" cy="78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971245" y="7691268"/>
            <a:ext cx="3129566" cy="1077218"/>
          </a:xfrm>
          <a:prstGeom prst="rect">
            <a:avLst/>
          </a:prstGeom>
          <a:noFill/>
        </p:spPr>
        <p:txBody>
          <a:bodyPr wrap="square" rtlCol="0">
            <a:spAutoFit/>
          </a:bodyPr>
          <a:lstStyle/>
          <a:p>
            <a:pPr algn="ctr"/>
            <a:r>
              <a:rPr lang="en-US" sz="3200" dirty="0"/>
              <a:t>Original Writings</a:t>
            </a:r>
          </a:p>
          <a:p>
            <a:pPr algn="ctr"/>
            <a:r>
              <a:rPr lang="en-US" sz="3200" dirty="0"/>
              <a:t>Eph. 3:3-5</a:t>
            </a:r>
          </a:p>
        </p:txBody>
      </p:sp>
      <p:sp>
        <p:nvSpPr>
          <p:cNvPr id="24" name="TextBox 23"/>
          <p:cNvSpPr txBox="1"/>
          <p:nvPr/>
        </p:nvSpPr>
        <p:spPr>
          <a:xfrm>
            <a:off x="11045364" y="8503659"/>
            <a:ext cx="4126360" cy="584775"/>
          </a:xfrm>
          <a:prstGeom prst="rect">
            <a:avLst/>
          </a:prstGeom>
          <a:noFill/>
        </p:spPr>
        <p:txBody>
          <a:bodyPr wrap="square" rtlCol="0">
            <a:spAutoFit/>
          </a:bodyPr>
          <a:lstStyle/>
          <a:p>
            <a:pPr algn="ctr"/>
            <a:r>
              <a:rPr lang="en-US" sz="3200" dirty="0"/>
              <a:t>Eph.3:3-5; 1 Cor. 2:9-13</a:t>
            </a:r>
          </a:p>
        </p:txBody>
      </p:sp>
      <p:sp>
        <p:nvSpPr>
          <p:cNvPr id="18" name="Rounded Rectangle 17"/>
          <p:cNvSpPr/>
          <p:nvPr/>
        </p:nvSpPr>
        <p:spPr>
          <a:xfrm>
            <a:off x="425002" y="5086946"/>
            <a:ext cx="4299205" cy="37795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effectLst>
                  <a:outerShdw blurRad="38100" dist="38100" dir="2700000" algn="tl">
                    <a:srgbClr val="000000">
                      <a:alpha val="43137"/>
                    </a:srgbClr>
                  </a:outerShdw>
                </a:effectLst>
              </a:rPr>
              <a:t>The word has the power and authority of God behind it!</a:t>
            </a:r>
            <a:endParaRPr lang="en-US" sz="4400" dirty="0">
              <a:effectLst>
                <a:outerShdw blurRad="38100" dist="38100" dir="2700000" algn="tl">
                  <a:srgbClr val="000000">
                    <a:alpha val="43137"/>
                  </a:srgbClr>
                </a:outerShdw>
              </a:effectLst>
            </a:endParaRPr>
          </a:p>
        </p:txBody>
      </p:sp>
      <p:sp>
        <p:nvSpPr>
          <p:cNvPr id="27" name="TextBox 26"/>
          <p:cNvSpPr txBox="1"/>
          <p:nvPr/>
        </p:nvSpPr>
        <p:spPr>
          <a:xfrm>
            <a:off x="10709387" y="3504648"/>
            <a:ext cx="4745261" cy="1077218"/>
          </a:xfrm>
          <a:prstGeom prst="rect">
            <a:avLst/>
          </a:prstGeom>
          <a:noFill/>
        </p:spPr>
        <p:txBody>
          <a:bodyPr wrap="square" rtlCol="0">
            <a:spAutoFit/>
          </a:bodyPr>
          <a:lstStyle/>
          <a:p>
            <a:pPr algn="ctr"/>
            <a:r>
              <a:rPr lang="en-US" sz="3200" dirty="0"/>
              <a:t>John 14:26; 15:26; 16:13</a:t>
            </a:r>
          </a:p>
          <a:p>
            <a:pPr algn="ctr"/>
            <a:r>
              <a:rPr lang="en-US" sz="3200" dirty="0"/>
              <a:t>Matt. 10:19</a:t>
            </a:r>
          </a:p>
        </p:txBody>
      </p:sp>
      <p:sp>
        <p:nvSpPr>
          <p:cNvPr id="20" name="Oval 19"/>
          <p:cNvSpPr/>
          <p:nvPr/>
        </p:nvSpPr>
        <p:spPr>
          <a:xfrm rot="20084121">
            <a:off x="-394562" y="787727"/>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667105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39" y="0"/>
            <a:ext cx="5007120"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Three</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The Theme of the Bible</a:t>
            </a:r>
          </a:p>
        </p:txBody>
      </p:sp>
      <p:sp>
        <p:nvSpPr>
          <p:cNvPr id="4" name="TextBox 3"/>
          <p:cNvSpPr txBox="1"/>
          <p:nvPr/>
        </p:nvSpPr>
        <p:spPr>
          <a:xfrm>
            <a:off x="2903220" y="2125980"/>
            <a:ext cx="11224260" cy="5940088"/>
          </a:xfrm>
          <a:prstGeom prst="rect">
            <a:avLst/>
          </a:prstGeom>
          <a:noFill/>
        </p:spPr>
        <p:txBody>
          <a:bodyPr wrap="square" rtlCol="0">
            <a:spAutoFit/>
          </a:bodyPr>
          <a:lstStyle/>
          <a:p>
            <a:pPr marL="571500" indent="-571500">
              <a:buFont typeface="+mj-lt"/>
              <a:buAutoNum type="romanUcPeriod"/>
            </a:pPr>
            <a:r>
              <a:rPr lang="en-US" sz="4000" b="1" u="sng" dirty="0"/>
              <a:t>Sin: Man Has a Problem</a:t>
            </a:r>
          </a:p>
          <a:p>
            <a:pPr marL="1028700" lvl="1" indent="-571500">
              <a:buFont typeface="+mj-lt"/>
              <a:buAutoNum type="alphaUcPeriod"/>
            </a:pPr>
            <a:r>
              <a:rPr lang="en-US" sz="4000" dirty="0"/>
              <a:t>What sin is</a:t>
            </a:r>
          </a:p>
          <a:p>
            <a:pPr marL="1028700" lvl="1" indent="-571500">
              <a:buFont typeface="+mj-lt"/>
              <a:buAutoNum type="alphaUcPeriod"/>
            </a:pPr>
            <a:r>
              <a:rPr lang="en-US" sz="4000" dirty="0"/>
              <a:t>The first sin</a:t>
            </a:r>
          </a:p>
          <a:p>
            <a:pPr marL="1028700" lvl="1" indent="-571500">
              <a:buFont typeface="+mj-lt"/>
              <a:buAutoNum type="alphaUcPeriod"/>
            </a:pPr>
            <a:r>
              <a:rPr lang="en-US" sz="4000" dirty="0"/>
              <a:t>All sin – individual responsibility</a:t>
            </a:r>
          </a:p>
          <a:p>
            <a:pPr marL="1028700" lvl="1" indent="-571500">
              <a:buFont typeface="+mj-lt"/>
              <a:buAutoNum type="alphaUcPeriod"/>
            </a:pPr>
            <a:r>
              <a:rPr lang="en-US" sz="4000" dirty="0"/>
              <a:t>A remedy is needed</a:t>
            </a:r>
          </a:p>
          <a:p>
            <a:pPr marL="1028700" lvl="1" indent="-571500">
              <a:buFont typeface="+mj-lt"/>
              <a:buAutoNum type="alphaUcPeriod"/>
            </a:pPr>
            <a:endParaRPr lang="en-US" sz="2000" dirty="0"/>
          </a:p>
          <a:p>
            <a:pPr marL="571500" indent="-571500">
              <a:buFont typeface="+mj-lt"/>
              <a:buAutoNum type="romanUcPeriod"/>
            </a:pPr>
            <a:r>
              <a:rPr lang="en-US" sz="4000" b="1" u="sng" dirty="0"/>
              <a:t>Christ is the Answer</a:t>
            </a:r>
          </a:p>
          <a:p>
            <a:pPr marL="1028700" lvl="1" indent="-571500">
              <a:buFont typeface="+mj-lt"/>
              <a:buAutoNum type="alphaUcPeriod"/>
            </a:pPr>
            <a:r>
              <a:rPr lang="en-US" sz="4000" dirty="0"/>
              <a:t>Gen. 3:15 – the first promise</a:t>
            </a:r>
          </a:p>
          <a:p>
            <a:pPr marL="1028700" lvl="1" indent="-571500">
              <a:buFont typeface="+mj-lt"/>
              <a:buAutoNum type="alphaUcPeriod"/>
            </a:pPr>
            <a:r>
              <a:rPr lang="en-US" sz="4000" dirty="0"/>
              <a:t>Who is Jesus Christ?</a:t>
            </a:r>
          </a:p>
          <a:p>
            <a:pPr marL="1028700" lvl="1" indent="-571500">
              <a:buFont typeface="+mj-lt"/>
              <a:buAutoNum type="alphaUcPeriod"/>
            </a:pPr>
            <a:r>
              <a:rPr lang="en-US" sz="4000" dirty="0"/>
              <a:t>Died as a sacrifice for our sins</a:t>
            </a:r>
          </a:p>
        </p:txBody>
      </p:sp>
      <p:sp>
        <p:nvSpPr>
          <p:cNvPr id="5" name="Oval 4"/>
          <p:cNvSpPr/>
          <p:nvPr/>
        </p:nvSpPr>
        <p:spPr>
          <a:xfrm rot="20084121">
            <a:off x="-394562" y="787727"/>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85379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64032" y="676003"/>
            <a:ext cx="11224260" cy="4093428"/>
          </a:xfrm>
          <a:prstGeom prst="rect">
            <a:avLst/>
          </a:prstGeom>
          <a:noFill/>
        </p:spPr>
        <p:txBody>
          <a:bodyPr wrap="square" rtlCol="0">
            <a:spAutoFit/>
          </a:bodyPr>
          <a:lstStyle/>
          <a:p>
            <a:pPr marL="857250" indent="-857250">
              <a:buFont typeface="+mj-lt"/>
              <a:buAutoNum type="romanUcPeriod" startAt="3"/>
            </a:pPr>
            <a:r>
              <a:rPr lang="en-US" sz="4000" b="1" u="sng" dirty="0"/>
              <a:t>A Common Theme</a:t>
            </a:r>
          </a:p>
          <a:p>
            <a:pPr marL="1028700" lvl="1" indent="-571500">
              <a:buFont typeface="+mj-lt"/>
              <a:buAutoNum type="alphaUcPeriod"/>
            </a:pPr>
            <a:r>
              <a:rPr lang="en-US" sz="4000" dirty="0"/>
              <a:t>A golden thread through the Bible</a:t>
            </a:r>
          </a:p>
          <a:p>
            <a:pPr marL="1028700" lvl="1" indent="-571500">
              <a:buFont typeface="+mj-lt"/>
              <a:buAutoNum type="alphaUcPeriod"/>
            </a:pPr>
            <a:r>
              <a:rPr lang="en-US" sz="4000" dirty="0"/>
              <a:t>The coming of Jesus Christ</a:t>
            </a:r>
          </a:p>
          <a:p>
            <a:pPr marL="1028700" lvl="1" indent="-571500">
              <a:buFont typeface="+mj-lt"/>
              <a:buAutoNum type="alphaUcPeriod"/>
            </a:pPr>
            <a:endParaRPr lang="en-US" sz="2000" dirty="0"/>
          </a:p>
          <a:p>
            <a:pPr marL="571500" indent="-571500">
              <a:buFont typeface="+mj-lt"/>
              <a:buAutoNum type="romanUcPeriod" startAt="3"/>
            </a:pPr>
            <a:r>
              <a:rPr lang="en-US" sz="4000" b="1" u="sng" dirty="0"/>
              <a:t>The Bible Library</a:t>
            </a:r>
          </a:p>
          <a:p>
            <a:pPr marL="571500" indent="-571500">
              <a:buFont typeface="+mj-lt"/>
              <a:buAutoNum type="romanUcPeriod" startAt="3"/>
            </a:pPr>
            <a:endParaRPr lang="en-US" sz="4000" b="1" u="sng" dirty="0"/>
          </a:p>
          <a:p>
            <a:pPr marL="571500" indent="-571500">
              <a:buFont typeface="+mj-lt"/>
              <a:buAutoNum type="romanUcPeriod" startAt="3"/>
            </a:pPr>
            <a:r>
              <a:rPr lang="en-US" sz="4000" b="1" u="sng" dirty="0"/>
              <a:t>Periods of the Bible</a:t>
            </a:r>
            <a:endParaRPr lang="en-US" sz="4000" dirty="0"/>
          </a:p>
        </p:txBody>
      </p:sp>
      <p:sp>
        <p:nvSpPr>
          <p:cNvPr id="3" name="Oval 2"/>
          <p:cNvSpPr/>
          <p:nvPr/>
        </p:nvSpPr>
        <p:spPr>
          <a:xfrm rot="20084121">
            <a:off x="-394562" y="787727"/>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979505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514" y="339634"/>
            <a:ext cx="15165977" cy="83994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22514" y="770713"/>
            <a:ext cx="2424061" cy="2215991"/>
          </a:xfrm>
          <a:prstGeom prst="rect">
            <a:avLst/>
          </a:prstGeom>
          <a:noFill/>
        </p:spPr>
        <p:txBody>
          <a:bodyPr wrap="none" lIns="91440" tIns="45720" rIns="91440" bIns="45720">
            <a:spAutoFit/>
          </a:bodyPr>
          <a:lstStyle/>
          <a:p>
            <a:pPr algn="ctr"/>
            <a:r>
              <a:rPr lang="en-US" sz="13800" b="1" cap="none" spc="50" dirty="0">
                <a:ln w="0"/>
                <a:solidFill>
                  <a:srgbClr val="FF0000"/>
                </a:solidFill>
                <a:effectLst>
                  <a:innerShdw blurRad="63500" dist="50800" dir="13500000">
                    <a:srgbClr val="000000">
                      <a:alpha val="50000"/>
                    </a:srgbClr>
                  </a:innerShdw>
                </a:effectLst>
              </a:rPr>
              <a:t>Sin</a:t>
            </a:r>
          </a:p>
        </p:txBody>
      </p:sp>
      <p:sp>
        <p:nvSpPr>
          <p:cNvPr id="7" name="TextBox 6"/>
          <p:cNvSpPr txBox="1"/>
          <p:nvPr/>
        </p:nvSpPr>
        <p:spPr>
          <a:xfrm>
            <a:off x="3311440" y="692331"/>
            <a:ext cx="12292149" cy="646331"/>
          </a:xfrm>
          <a:prstGeom prst="rect">
            <a:avLst/>
          </a:prstGeom>
          <a:noFill/>
        </p:spPr>
        <p:txBody>
          <a:bodyPr wrap="square" rtlCol="0">
            <a:spAutoFit/>
          </a:bodyPr>
          <a:lstStyle/>
          <a:p>
            <a:r>
              <a:rPr lang="en-US" sz="3600" dirty="0"/>
              <a:t>1. </a:t>
            </a:r>
            <a:r>
              <a:rPr lang="en-US" sz="3600" b="1" dirty="0"/>
              <a:t>What Sin Is</a:t>
            </a:r>
            <a:r>
              <a:rPr lang="en-US" sz="3600" dirty="0"/>
              <a:t>: Transgression of the law</a:t>
            </a:r>
          </a:p>
        </p:txBody>
      </p:sp>
      <p:sp>
        <p:nvSpPr>
          <p:cNvPr id="8" name="TextBox 7"/>
          <p:cNvSpPr txBox="1"/>
          <p:nvPr/>
        </p:nvSpPr>
        <p:spPr>
          <a:xfrm>
            <a:off x="4225840" y="1691359"/>
            <a:ext cx="9607726" cy="1077218"/>
          </a:xfrm>
          <a:prstGeom prst="rect">
            <a:avLst/>
          </a:prstGeom>
          <a:solidFill>
            <a:schemeClr val="bg1"/>
          </a:solidFill>
          <a:ln>
            <a:solidFill>
              <a:srgbClr val="002060"/>
            </a:solidFill>
          </a:ln>
        </p:spPr>
        <p:txBody>
          <a:bodyPr wrap="square" rtlCol="0">
            <a:spAutoFit/>
          </a:bodyPr>
          <a:lstStyle/>
          <a:p>
            <a:r>
              <a:rPr lang="en-US" sz="3200" dirty="0">
                <a:latin typeface="Times New Roman" panose="02020603050405020304" pitchFamily="18" charset="0"/>
                <a:cs typeface="Times New Roman" panose="02020603050405020304" pitchFamily="18" charset="0"/>
              </a:rPr>
              <a:t>“Whosoever </a:t>
            </a:r>
            <a:r>
              <a:rPr lang="en-US" sz="3200" dirty="0" err="1">
                <a:latin typeface="Times New Roman" panose="02020603050405020304" pitchFamily="18" charset="0"/>
                <a:cs typeface="Times New Roman" panose="02020603050405020304" pitchFamily="18" charset="0"/>
              </a:rPr>
              <a:t>committeth</a:t>
            </a:r>
            <a:r>
              <a:rPr lang="en-US" sz="3200" dirty="0">
                <a:latin typeface="Times New Roman" panose="02020603050405020304" pitchFamily="18" charset="0"/>
                <a:cs typeface="Times New Roman" panose="02020603050405020304" pitchFamily="18" charset="0"/>
              </a:rPr>
              <a:t> sin </a:t>
            </a:r>
            <a:r>
              <a:rPr lang="en-US" sz="3200" dirty="0" err="1">
                <a:latin typeface="Times New Roman" panose="02020603050405020304" pitchFamily="18" charset="0"/>
                <a:cs typeface="Times New Roman" panose="02020603050405020304" pitchFamily="18" charset="0"/>
              </a:rPr>
              <a:t>transgresseth</a:t>
            </a:r>
            <a:r>
              <a:rPr lang="en-US" sz="3200" dirty="0">
                <a:latin typeface="Times New Roman" panose="02020603050405020304" pitchFamily="18" charset="0"/>
                <a:cs typeface="Times New Roman" panose="02020603050405020304" pitchFamily="18" charset="0"/>
              </a:rPr>
              <a:t> also the law: for sin is the transgression of the law” (1 John 3:4)</a:t>
            </a:r>
          </a:p>
        </p:txBody>
      </p:sp>
      <p:sp>
        <p:nvSpPr>
          <p:cNvPr id="9" name="TextBox 8"/>
          <p:cNvSpPr txBox="1"/>
          <p:nvPr/>
        </p:nvSpPr>
        <p:spPr>
          <a:xfrm>
            <a:off x="3311440" y="3345829"/>
            <a:ext cx="12292149" cy="5078313"/>
          </a:xfrm>
          <a:prstGeom prst="rect">
            <a:avLst/>
          </a:prstGeom>
          <a:noFill/>
        </p:spPr>
        <p:txBody>
          <a:bodyPr wrap="square" rtlCol="0">
            <a:spAutoFit/>
          </a:bodyPr>
          <a:lstStyle/>
          <a:p>
            <a:r>
              <a:rPr lang="en-US" sz="3600" dirty="0"/>
              <a:t>2. </a:t>
            </a:r>
            <a:r>
              <a:rPr lang="en-US" sz="3600" b="1" dirty="0"/>
              <a:t>The First Sin</a:t>
            </a:r>
            <a:r>
              <a:rPr lang="en-US" sz="3600" dirty="0"/>
              <a:t>: Adam &amp; Eve (Gen. 2:17; 3:1-6)</a:t>
            </a:r>
          </a:p>
          <a:p>
            <a:endParaRPr lang="en-US" sz="3600" dirty="0"/>
          </a:p>
          <a:p>
            <a:r>
              <a:rPr lang="en-US" sz="3600" dirty="0"/>
              <a:t>3. </a:t>
            </a:r>
            <a:r>
              <a:rPr lang="en-US" sz="3600" b="1" dirty="0"/>
              <a:t>All Sin</a:t>
            </a:r>
            <a:r>
              <a:rPr lang="en-US" sz="3600" dirty="0"/>
              <a:t> – Individual Responsibility (Rom. 3:9, 23; 1 John 5:19)</a:t>
            </a:r>
          </a:p>
          <a:p>
            <a:endParaRPr lang="en-US" sz="3600" dirty="0"/>
          </a:p>
          <a:p>
            <a:r>
              <a:rPr lang="en-US" sz="3600" dirty="0"/>
              <a:t>4. </a:t>
            </a:r>
            <a:r>
              <a:rPr lang="en-US" sz="3600" b="1" dirty="0"/>
              <a:t>Consequences of Sin</a:t>
            </a:r>
          </a:p>
          <a:p>
            <a:r>
              <a:rPr lang="en-US" sz="3600" dirty="0"/>
              <a:t>	- </a:t>
            </a:r>
            <a:r>
              <a:rPr lang="en-US" sz="3600" dirty="0">
                <a:solidFill>
                  <a:srgbClr val="FF0000"/>
                </a:solidFill>
              </a:rPr>
              <a:t>Death = Separation from God</a:t>
            </a:r>
          </a:p>
          <a:p>
            <a:r>
              <a:rPr lang="en-US" sz="3600" dirty="0"/>
              <a:t>	- Rom. 5:12; 6:23; 7:9; Jas. 1:15</a:t>
            </a:r>
          </a:p>
          <a:p>
            <a:endParaRPr lang="en-US" sz="3600" dirty="0"/>
          </a:p>
          <a:p>
            <a:r>
              <a:rPr lang="en-US" sz="3600" dirty="0"/>
              <a:t>5. </a:t>
            </a:r>
            <a:r>
              <a:rPr lang="en-US" sz="3600" b="1" dirty="0"/>
              <a:t>A Remedy is Needed </a:t>
            </a:r>
            <a:r>
              <a:rPr lang="en-US" sz="3600" dirty="0"/>
              <a:t>(Rom. 7:24-25)</a:t>
            </a:r>
          </a:p>
        </p:txBody>
      </p:sp>
      <p:cxnSp>
        <p:nvCxnSpPr>
          <p:cNvPr id="11" name="Straight Connector 10"/>
          <p:cNvCxnSpPr/>
          <p:nvPr/>
        </p:nvCxnSpPr>
        <p:spPr>
          <a:xfrm>
            <a:off x="2940491" y="339634"/>
            <a:ext cx="6085" cy="839941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64965" y="2503719"/>
            <a:ext cx="2424061" cy="2215991"/>
          </a:xfrm>
          <a:prstGeom prst="rect">
            <a:avLst/>
          </a:prstGeom>
          <a:noFill/>
        </p:spPr>
        <p:txBody>
          <a:bodyPr wrap="none" lIns="91440" tIns="45720" rIns="91440" bIns="45720">
            <a:spAutoFit/>
          </a:bodyPr>
          <a:lstStyle/>
          <a:p>
            <a:pPr algn="ctr"/>
            <a:r>
              <a:rPr lang="en-US" sz="13800" b="1" cap="none" spc="50" dirty="0">
                <a:ln w="0"/>
                <a:solidFill>
                  <a:srgbClr val="FF0000"/>
                </a:solidFill>
                <a:effectLst>
                  <a:innerShdw blurRad="63500" dist="50800" dir="13500000">
                    <a:srgbClr val="000000">
                      <a:alpha val="50000"/>
                    </a:srgbClr>
                  </a:innerShdw>
                </a:effectLst>
              </a:rPr>
              <a:t>Sin</a:t>
            </a:r>
          </a:p>
        </p:txBody>
      </p:sp>
      <p:sp>
        <p:nvSpPr>
          <p:cNvPr id="15" name="Rectangle 14"/>
          <p:cNvSpPr/>
          <p:nvPr/>
        </p:nvSpPr>
        <p:spPr>
          <a:xfrm>
            <a:off x="551915" y="4236725"/>
            <a:ext cx="2424061" cy="2215991"/>
          </a:xfrm>
          <a:prstGeom prst="rect">
            <a:avLst/>
          </a:prstGeom>
          <a:noFill/>
        </p:spPr>
        <p:txBody>
          <a:bodyPr wrap="none" lIns="91440" tIns="45720" rIns="91440" bIns="45720">
            <a:spAutoFit/>
          </a:bodyPr>
          <a:lstStyle/>
          <a:p>
            <a:pPr algn="ctr"/>
            <a:r>
              <a:rPr lang="en-US" sz="13800" b="1" cap="none" spc="50" dirty="0">
                <a:ln w="0"/>
                <a:solidFill>
                  <a:srgbClr val="FF0000"/>
                </a:solidFill>
                <a:effectLst>
                  <a:innerShdw blurRad="63500" dist="50800" dir="13500000">
                    <a:srgbClr val="000000">
                      <a:alpha val="50000"/>
                    </a:srgbClr>
                  </a:innerShdw>
                </a:effectLst>
              </a:rPr>
              <a:t>Sin</a:t>
            </a:r>
          </a:p>
        </p:txBody>
      </p:sp>
      <p:sp>
        <p:nvSpPr>
          <p:cNvPr id="16" name="Rectangle 15"/>
          <p:cNvSpPr/>
          <p:nvPr/>
        </p:nvSpPr>
        <p:spPr>
          <a:xfrm>
            <a:off x="501729" y="5969731"/>
            <a:ext cx="2424061" cy="2215991"/>
          </a:xfrm>
          <a:prstGeom prst="rect">
            <a:avLst/>
          </a:prstGeom>
          <a:noFill/>
        </p:spPr>
        <p:txBody>
          <a:bodyPr wrap="none" lIns="91440" tIns="45720" rIns="91440" bIns="45720">
            <a:spAutoFit/>
          </a:bodyPr>
          <a:lstStyle/>
          <a:p>
            <a:pPr algn="ctr"/>
            <a:r>
              <a:rPr lang="en-US" sz="13800" b="1" cap="none" spc="50" dirty="0">
                <a:ln w="0"/>
                <a:solidFill>
                  <a:srgbClr val="FF0000"/>
                </a:solidFill>
                <a:effectLst>
                  <a:innerShdw blurRad="63500" dist="50800" dir="13500000">
                    <a:srgbClr val="000000">
                      <a:alpha val="50000"/>
                    </a:srgbClr>
                  </a:innerShdw>
                </a:effectLst>
              </a:rPr>
              <a:t>Sin</a:t>
            </a:r>
          </a:p>
        </p:txBody>
      </p:sp>
    </p:spTree>
    <p:extLst>
      <p:ext uri="{BB962C8B-B14F-4D97-AF65-F5344CB8AC3E}">
        <p14:creationId xmlns:p14="http://schemas.microsoft.com/office/powerpoint/2010/main" val="2333002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613953" y="300446"/>
            <a:ext cx="4049486" cy="8373291"/>
          </a:xfrm>
          <a:prstGeom prst="roundRect">
            <a:avLst>
              <a:gd name="adj" fmla="val 12399"/>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dirty="0">
                <a:solidFill>
                  <a:schemeClr val="bg1"/>
                </a:solidFill>
              </a:rPr>
              <a:t>Who</a:t>
            </a:r>
          </a:p>
          <a:p>
            <a:pPr algn="ctr"/>
            <a:r>
              <a:rPr lang="en-US" sz="9600" dirty="0">
                <a:solidFill>
                  <a:schemeClr val="bg1"/>
                </a:solidFill>
              </a:rPr>
              <a:t>is</a:t>
            </a:r>
          </a:p>
          <a:p>
            <a:pPr algn="ctr"/>
            <a:r>
              <a:rPr lang="en-US" sz="9600" dirty="0">
                <a:solidFill>
                  <a:schemeClr val="bg1"/>
                </a:solidFill>
              </a:rPr>
              <a:t>Jesus</a:t>
            </a:r>
          </a:p>
          <a:p>
            <a:pPr algn="ctr"/>
            <a:r>
              <a:rPr lang="en-US" sz="9600" dirty="0">
                <a:solidFill>
                  <a:schemeClr val="bg1"/>
                </a:solidFill>
              </a:rPr>
              <a:t>Christ?</a:t>
            </a:r>
          </a:p>
        </p:txBody>
      </p:sp>
      <p:grpSp>
        <p:nvGrpSpPr>
          <p:cNvPr id="5" name="Group 4"/>
          <p:cNvGrpSpPr/>
          <p:nvPr/>
        </p:nvGrpSpPr>
        <p:grpSpPr>
          <a:xfrm>
            <a:off x="4036421" y="1417319"/>
            <a:ext cx="2821577" cy="3069772"/>
            <a:chOff x="6988629" y="2704011"/>
            <a:chExt cx="2821577" cy="3069772"/>
          </a:xfrm>
        </p:grpSpPr>
        <p:sp>
          <p:nvSpPr>
            <p:cNvPr id="4" name="Rounded Rectangle 3"/>
            <p:cNvSpPr/>
            <p:nvPr/>
          </p:nvSpPr>
          <p:spPr>
            <a:xfrm>
              <a:off x="6988629" y="2704011"/>
              <a:ext cx="2821577" cy="3069772"/>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Image result for Jesus Chri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6109" y="2961592"/>
              <a:ext cx="2155556" cy="2580735"/>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p:cNvSpPr txBox="1"/>
          <p:nvPr/>
        </p:nvSpPr>
        <p:spPr>
          <a:xfrm>
            <a:off x="6936376" y="354049"/>
            <a:ext cx="9418319" cy="517064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4400" dirty="0"/>
              <a:t>Born of a virgin </a:t>
            </a:r>
            <a:r>
              <a:rPr lang="en-US" sz="4400" dirty="0">
                <a:solidFill>
                  <a:srgbClr val="0070C0"/>
                </a:solidFill>
              </a:rPr>
              <a:t>(Matt. 1:23)</a:t>
            </a:r>
          </a:p>
          <a:p>
            <a:pPr marL="285750" indent="-285750">
              <a:lnSpc>
                <a:spcPct val="150000"/>
              </a:lnSpc>
              <a:buFont typeface="Arial" panose="020B0604020202020204" pitchFamily="34" charset="0"/>
              <a:buChar char="•"/>
            </a:pPr>
            <a:r>
              <a:rPr lang="en-US" sz="4400" dirty="0"/>
              <a:t>Messiah </a:t>
            </a:r>
            <a:r>
              <a:rPr lang="en-US" sz="4400" dirty="0">
                <a:solidFill>
                  <a:srgbClr val="0070C0"/>
                </a:solidFill>
              </a:rPr>
              <a:t>(John 4:25-26)</a:t>
            </a:r>
          </a:p>
          <a:p>
            <a:pPr marL="285750" indent="-285750">
              <a:lnSpc>
                <a:spcPct val="150000"/>
              </a:lnSpc>
              <a:buFont typeface="Arial" panose="020B0604020202020204" pitchFamily="34" charset="0"/>
              <a:buChar char="•"/>
            </a:pPr>
            <a:r>
              <a:rPr lang="en-US" sz="4400" dirty="0"/>
              <a:t>Son of God –Deity </a:t>
            </a:r>
            <a:r>
              <a:rPr lang="en-US" sz="4400" dirty="0">
                <a:solidFill>
                  <a:srgbClr val="0070C0"/>
                </a:solidFill>
              </a:rPr>
              <a:t>(John 9:35; 5:17-18)</a:t>
            </a:r>
          </a:p>
          <a:p>
            <a:pPr marL="285750" indent="-285750">
              <a:lnSpc>
                <a:spcPct val="150000"/>
              </a:lnSpc>
              <a:buFont typeface="Arial" panose="020B0604020202020204" pitchFamily="34" charset="0"/>
              <a:buChar char="•"/>
            </a:pPr>
            <a:r>
              <a:rPr lang="en-US" sz="4400" dirty="0"/>
              <a:t>Died on the cross </a:t>
            </a:r>
            <a:r>
              <a:rPr lang="en-US" sz="4400" dirty="0">
                <a:solidFill>
                  <a:srgbClr val="0070C0"/>
                </a:solidFill>
              </a:rPr>
              <a:t>(1 Cor. 2:2)</a:t>
            </a:r>
          </a:p>
          <a:p>
            <a:pPr marL="285750" indent="-285750">
              <a:lnSpc>
                <a:spcPct val="150000"/>
              </a:lnSpc>
              <a:buFont typeface="Arial" panose="020B0604020202020204" pitchFamily="34" charset="0"/>
              <a:buChar char="•"/>
            </a:pPr>
            <a:r>
              <a:rPr lang="en-US" sz="4400" dirty="0"/>
              <a:t>Raised from the dead </a:t>
            </a:r>
            <a:r>
              <a:rPr lang="en-US" sz="4400" dirty="0">
                <a:solidFill>
                  <a:srgbClr val="0070C0"/>
                </a:solidFill>
              </a:rPr>
              <a:t>(Rom. 1:4)</a:t>
            </a:r>
          </a:p>
        </p:txBody>
      </p:sp>
      <p:sp>
        <p:nvSpPr>
          <p:cNvPr id="7" name="Rectangle 6"/>
          <p:cNvSpPr/>
          <p:nvPr/>
        </p:nvSpPr>
        <p:spPr>
          <a:xfrm>
            <a:off x="5238205" y="5603964"/>
            <a:ext cx="10528663" cy="32376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Evidence of His Claim</a:t>
            </a:r>
          </a:p>
          <a:p>
            <a:pPr algn="ctr"/>
            <a:r>
              <a:rPr lang="en-US" sz="3200" i="1" dirty="0">
                <a:solidFill>
                  <a:srgbClr val="C00000"/>
                </a:solidFill>
              </a:rPr>
              <a:t>The Miracles</a:t>
            </a:r>
          </a:p>
          <a:p>
            <a:pPr algn="ctr"/>
            <a:endParaRPr lang="en-US" sz="2400" dirty="0">
              <a:solidFill>
                <a:schemeClr val="tx1"/>
              </a:solidFill>
            </a:endParaRPr>
          </a:p>
          <a:p>
            <a:pPr algn="ctr"/>
            <a:r>
              <a:rPr lang="en-US" sz="2400" dirty="0">
                <a:solidFill>
                  <a:schemeClr val="tx1"/>
                </a:solidFill>
              </a:rPr>
              <a:t>“And truly Jesus did many other signs in the presence of His disciples, which are not written in this book; but these are written that you may believe that Jesus is the Christ, the Son of God, and that believing you may have life in His name.”</a:t>
            </a:r>
          </a:p>
          <a:p>
            <a:pPr algn="ctr"/>
            <a:r>
              <a:rPr lang="en-US" sz="2400" b="1" dirty="0">
                <a:solidFill>
                  <a:schemeClr val="tx1"/>
                </a:solidFill>
              </a:rPr>
              <a:t>(John 20:30-31)</a:t>
            </a:r>
          </a:p>
        </p:txBody>
      </p:sp>
      <p:sp>
        <p:nvSpPr>
          <p:cNvPr id="9" name="Oval 8"/>
          <p:cNvSpPr/>
          <p:nvPr/>
        </p:nvSpPr>
        <p:spPr>
          <a:xfrm rot="20084121">
            <a:off x="-16826" y="364645"/>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513056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344235" y="316019"/>
          <a:ext cx="6120733" cy="8827981"/>
        </p:xfrm>
        <a:graphic>
          <a:graphicData uri="http://schemas.openxmlformats.org/presentationml/2006/ole">
            <mc:AlternateContent xmlns:mc="http://schemas.openxmlformats.org/markup-compatibility/2006">
              <mc:Choice xmlns:v="urn:schemas-microsoft-com:vml" Requires="v">
                <p:oleObj spid="_x0000_s21556" name="GALLERY" r:id="rId3" imgW="1539463" imgH="2220050" progId="GALLERYClipart">
                  <p:embed/>
                </p:oleObj>
              </mc:Choice>
              <mc:Fallback>
                <p:oleObj name="GALLERY" r:id="rId3" imgW="1539463" imgH="2220050" progId="GALLERYClipart">
                  <p:embed/>
                  <p:pic>
                    <p:nvPicPr>
                      <p:cNvPr id="2"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35" y="316019"/>
                        <a:ext cx="6120733" cy="8827981"/>
                      </a:xfrm>
                      <a:prstGeom prst="rect">
                        <a:avLst/>
                      </a:prstGeom>
                      <a:noFill/>
                      <a:ln>
                        <a:noFill/>
                      </a:ln>
                      <a:effectLst/>
                    </p:spPr>
                  </p:pic>
                </p:oleObj>
              </mc:Fallback>
            </mc:AlternateContent>
          </a:graphicData>
        </a:graphic>
      </p:graphicFrame>
      <p:sp>
        <p:nvSpPr>
          <p:cNvPr id="4" name="Rectangle 3"/>
          <p:cNvSpPr/>
          <p:nvPr/>
        </p:nvSpPr>
        <p:spPr>
          <a:xfrm>
            <a:off x="6464968" y="115851"/>
            <a:ext cx="9313768" cy="186204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1500" b="1" cap="none" spc="0" dirty="0">
                <a:ln/>
                <a:solidFill>
                  <a:srgbClr val="0070C0"/>
                </a:solidFill>
                <a:effectLst/>
              </a:rPr>
              <a:t>The Crucifixion</a:t>
            </a:r>
          </a:p>
        </p:txBody>
      </p:sp>
      <p:sp>
        <p:nvSpPr>
          <p:cNvPr id="5" name="TextBox 4"/>
          <p:cNvSpPr txBox="1"/>
          <p:nvPr/>
        </p:nvSpPr>
        <p:spPr>
          <a:xfrm>
            <a:off x="5153514" y="3261266"/>
            <a:ext cx="10625222" cy="5139869"/>
          </a:xfrm>
          <a:prstGeom prst="rect">
            <a:avLst/>
          </a:prstGeom>
          <a:noFill/>
        </p:spPr>
        <p:txBody>
          <a:bodyPr wrap="square" rtlCol="0">
            <a:spAutoFit/>
          </a:bodyPr>
          <a:lstStyle/>
          <a:p>
            <a:pPr marL="571500" indent="-571500">
              <a:buFont typeface="Wingdings" panose="05000000000000000000" pitchFamily="2" charset="2"/>
              <a:buChar char="Ø"/>
            </a:pPr>
            <a:r>
              <a:rPr lang="en-US" sz="4800" dirty="0"/>
              <a:t> Crown of thorns </a:t>
            </a:r>
            <a:r>
              <a:rPr lang="en-US" sz="4800" dirty="0">
                <a:solidFill>
                  <a:srgbClr val="C00000"/>
                </a:solidFill>
              </a:rPr>
              <a:t>(Matt. 27:29)</a:t>
            </a:r>
          </a:p>
          <a:p>
            <a:pPr marL="571500" indent="-571500">
              <a:buFont typeface="Wingdings" panose="05000000000000000000" pitchFamily="2" charset="2"/>
              <a:buChar char="Ø"/>
            </a:pPr>
            <a:endParaRPr lang="en-US" sz="800" dirty="0"/>
          </a:p>
          <a:p>
            <a:pPr marL="571500" indent="-571500">
              <a:buFont typeface="Wingdings" panose="05000000000000000000" pitchFamily="2" charset="2"/>
              <a:buChar char="Ø"/>
            </a:pPr>
            <a:r>
              <a:rPr lang="en-US" sz="4800" dirty="0"/>
              <a:t> Nails in his hands </a:t>
            </a:r>
            <a:r>
              <a:rPr lang="en-US" sz="4800" dirty="0">
                <a:solidFill>
                  <a:srgbClr val="C00000"/>
                </a:solidFill>
              </a:rPr>
              <a:t>(John 20:25)</a:t>
            </a:r>
          </a:p>
          <a:p>
            <a:pPr marL="571500" indent="-571500">
              <a:buFont typeface="Wingdings" panose="05000000000000000000" pitchFamily="2" charset="2"/>
              <a:buChar char="Ø"/>
            </a:pPr>
            <a:endParaRPr lang="en-US" sz="800" dirty="0"/>
          </a:p>
          <a:p>
            <a:pPr marL="571500" indent="-571500">
              <a:buFont typeface="Wingdings" panose="05000000000000000000" pitchFamily="2" charset="2"/>
              <a:buChar char="Ø"/>
            </a:pPr>
            <a:r>
              <a:rPr lang="en-US" sz="4800" dirty="0"/>
              <a:t> Nails in his feet</a:t>
            </a:r>
          </a:p>
          <a:p>
            <a:pPr marL="571500" indent="-571500">
              <a:buFont typeface="Wingdings" panose="05000000000000000000" pitchFamily="2" charset="2"/>
              <a:buChar char="Ø"/>
            </a:pPr>
            <a:endParaRPr lang="en-US" sz="800" dirty="0"/>
          </a:p>
          <a:p>
            <a:pPr marL="571500" indent="-571500">
              <a:buFont typeface="Wingdings" panose="05000000000000000000" pitchFamily="2" charset="2"/>
              <a:buChar char="Ø"/>
            </a:pPr>
            <a:r>
              <a:rPr lang="en-US" sz="4800" dirty="0"/>
              <a:t> Shame – as a criminal </a:t>
            </a:r>
            <a:r>
              <a:rPr lang="en-US" sz="4800" dirty="0">
                <a:solidFill>
                  <a:srgbClr val="C00000"/>
                </a:solidFill>
              </a:rPr>
              <a:t>(Matt. 27:38)</a:t>
            </a:r>
          </a:p>
          <a:p>
            <a:pPr marL="571500" indent="-571500">
              <a:buFont typeface="Wingdings" panose="05000000000000000000" pitchFamily="2" charset="2"/>
              <a:buChar char="Ø"/>
            </a:pPr>
            <a:endParaRPr lang="en-US" sz="800" dirty="0">
              <a:solidFill>
                <a:srgbClr val="C00000"/>
              </a:solidFill>
            </a:endParaRPr>
          </a:p>
          <a:p>
            <a:pPr marL="571500" indent="-571500">
              <a:buFont typeface="Wingdings" panose="05000000000000000000" pitchFamily="2" charset="2"/>
              <a:buChar char="Ø"/>
            </a:pPr>
            <a:r>
              <a:rPr lang="en-US" sz="4800" dirty="0"/>
              <a:t> Can’t breathe – suffocates</a:t>
            </a:r>
          </a:p>
          <a:p>
            <a:pPr marL="571500" indent="-571500">
              <a:buFont typeface="Wingdings" panose="05000000000000000000" pitchFamily="2" charset="2"/>
              <a:buChar char="Ø"/>
            </a:pPr>
            <a:endParaRPr lang="en-US" sz="800" dirty="0"/>
          </a:p>
          <a:p>
            <a:pPr marL="571500" indent="-571500">
              <a:buFont typeface="Wingdings" panose="05000000000000000000" pitchFamily="2" charset="2"/>
              <a:buChar char="Ø"/>
            </a:pPr>
            <a:r>
              <a:rPr lang="en-US" sz="4800" dirty="0"/>
              <a:t> Pierced his side </a:t>
            </a:r>
            <a:r>
              <a:rPr lang="en-US" sz="4800" dirty="0">
                <a:solidFill>
                  <a:srgbClr val="C00000"/>
                </a:solidFill>
              </a:rPr>
              <a:t>(John 19:34)</a:t>
            </a:r>
          </a:p>
        </p:txBody>
      </p:sp>
      <p:sp>
        <p:nvSpPr>
          <p:cNvPr id="7" name="Oval 6"/>
          <p:cNvSpPr/>
          <p:nvPr/>
        </p:nvSpPr>
        <p:spPr>
          <a:xfrm rot="20084121">
            <a:off x="-121607" y="228169"/>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132974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88758" y="356769"/>
            <a:ext cx="15608968" cy="2466642"/>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530" name="Picture 2" descr="http://vignette2.wikia.nocookie.net/thesimssocial/images/f/f7/Golden_Thread.png/revision/latest?cb=20121118032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260" y="702342"/>
            <a:ext cx="1879397" cy="19853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51897" y="805260"/>
            <a:ext cx="12416589" cy="1569660"/>
          </a:xfrm>
          <a:prstGeom prst="rect">
            <a:avLst/>
          </a:prstGeom>
          <a:noFill/>
        </p:spPr>
        <p:txBody>
          <a:bodyPr wrap="square" rtlCol="0">
            <a:spAutoFit/>
          </a:bodyPr>
          <a:lstStyle/>
          <a:p>
            <a:pPr algn="ctr"/>
            <a:r>
              <a:rPr lang="en-US" sz="4800" dirty="0">
                <a:solidFill>
                  <a:schemeClr val="accent4"/>
                </a:solidFill>
                <a:effectLst>
                  <a:outerShdw blurRad="38100" dist="38100" dir="2700000" algn="tl">
                    <a:srgbClr val="000000">
                      <a:alpha val="43137"/>
                    </a:srgbClr>
                  </a:outerShdw>
                </a:effectLst>
              </a:rPr>
              <a:t>The Golden Thread Running Through the Bible:</a:t>
            </a:r>
          </a:p>
          <a:p>
            <a:pPr algn="ctr"/>
            <a:r>
              <a:rPr lang="en-US" sz="4800" i="1" dirty="0">
                <a:solidFill>
                  <a:schemeClr val="accent4"/>
                </a:solidFill>
                <a:effectLst>
                  <a:outerShdw blurRad="38100" dist="38100" dir="2700000" algn="tl">
                    <a:srgbClr val="000000">
                      <a:alpha val="43137"/>
                    </a:srgbClr>
                  </a:outerShdw>
                </a:effectLst>
              </a:rPr>
              <a:t>Christ the Redeemer</a:t>
            </a:r>
          </a:p>
        </p:txBody>
      </p:sp>
      <p:sp>
        <p:nvSpPr>
          <p:cNvPr id="6" name="Freeform 5"/>
          <p:cNvSpPr/>
          <p:nvPr/>
        </p:nvSpPr>
        <p:spPr>
          <a:xfrm>
            <a:off x="850232" y="3769892"/>
            <a:ext cx="15132634" cy="5358063"/>
          </a:xfrm>
          <a:custGeom>
            <a:avLst/>
            <a:gdLst>
              <a:gd name="connsiteX0" fmla="*/ 0 w 15132634"/>
              <a:gd name="connsiteY0" fmla="*/ 0 h 5358063"/>
              <a:gd name="connsiteX1" fmla="*/ 1267326 w 15132634"/>
              <a:gd name="connsiteY1" fmla="*/ 1732547 h 5358063"/>
              <a:gd name="connsiteX2" fmla="*/ 4154905 w 15132634"/>
              <a:gd name="connsiteY2" fmla="*/ 288758 h 5358063"/>
              <a:gd name="connsiteX3" fmla="*/ 7026442 w 15132634"/>
              <a:gd name="connsiteY3" fmla="*/ 1459831 h 5358063"/>
              <a:gd name="connsiteX4" fmla="*/ 9031705 w 15132634"/>
              <a:gd name="connsiteY4" fmla="*/ 1540042 h 5358063"/>
              <a:gd name="connsiteX5" fmla="*/ 12785557 w 15132634"/>
              <a:gd name="connsiteY5" fmla="*/ 144379 h 5358063"/>
              <a:gd name="connsiteX6" fmla="*/ 14806863 w 15132634"/>
              <a:gd name="connsiteY6" fmla="*/ 866273 h 5358063"/>
              <a:gd name="connsiteX7" fmla="*/ 14871031 w 15132634"/>
              <a:gd name="connsiteY7" fmla="*/ 2454442 h 5358063"/>
              <a:gd name="connsiteX8" fmla="*/ 12272210 w 15132634"/>
              <a:gd name="connsiteY8" fmla="*/ 4347410 h 5358063"/>
              <a:gd name="connsiteX9" fmla="*/ 10218821 w 15132634"/>
              <a:gd name="connsiteY9" fmla="*/ 2630905 h 5358063"/>
              <a:gd name="connsiteX10" fmla="*/ 7571873 w 15132634"/>
              <a:gd name="connsiteY10" fmla="*/ 3930316 h 5358063"/>
              <a:gd name="connsiteX11" fmla="*/ 4363452 w 15132634"/>
              <a:gd name="connsiteY11" fmla="*/ 2197768 h 5358063"/>
              <a:gd name="connsiteX12" fmla="*/ 866273 w 15132634"/>
              <a:gd name="connsiteY12" fmla="*/ 3096126 h 5358063"/>
              <a:gd name="connsiteX13" fmla="*/ 593557 w 15132634"/>
              <a:gd name="connsiteY13" fmla="*/ 4443663 h 5358063"/>
              <a:gd name="connsiteX14" fmla="*/ 4539915 w 15132634"/>
              <a:gd name="connsiteY14" fmla="*/ 4716379 h 5358063"/>
              <a:gd name="connsiteX15" fmla="*/ 8197515 w 15132634"/>
              <a:gd name="connsiteY15" fmla="*/ 5133473 h 5358063"/>
              <a:gd name="connsiteX16" fmla="*/ 10331115 w 15132634"/>
              <a:gd name="connsiteY16" fmla="*/ 5358063 h 5358063"/>
              <a:gd name="connsiteX17" fmla="*/ 10331115 w 15132634"/>
              <a:gd name="connsiteY17" fmla="*/ 5358063 h 535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32634" h="5358063">
                <a:moveTo>
                  <a:pt x="0" y="0"/>
                </a:moveTo>
                <a:cubicBezTo>
                  <a:pt x="287421" y="842210"/>
                  <a:pt x="574842" y="1684421"/>
                  <a:pt x="1267326" y="1732547"/>
                </a:cubicBezTo>
                <a:cubicBezTo>
                  <a:pt x="1959810" y="1780673"/>
                  <a:pt x="3195052" y="334211"/>
                  <a:pt x="4154905" y="288758"/>
                </a:cubicBezTo>
                <a:cubicBezTo>
                  <a:pt x="5114758" y="243305"/>
                  <a:pt x="6213642" y="1251284"/>
                  <a:pt x="7026442" y="1459831"/>
                </a:cubicBezTo>
                <a:cubicBezTo>
                  <a:pt x="7839242" y="1668378"/>
                  <a:pt x="8071853" y="1759284"/>
                  <a:pt x="9031705" y="1540042"/>
                </a:cubicBezTo>
                <a:cubicBezTo>
                  <a:pt x="9991557" y="1320800"/>
                  <a:pt x="11823031" y="256674"/>
                  <a:pt x="12785557" y="144379"/>
                </a:cubicBezTo>
                <a:cubicBezTo>
                  <a:pt x="13748083" y="32084"/>
                  <a:pt x="14459284" y="481263"/>
                  <a:pt x="14806863" y="866273"/>
                </a:cubicBezTo>
                <a:cubicBezTo>
                  <a:pt x="15154442" y="1251283"/>
                  <a:pt x="15293473" y="1874253"/>
                  <a:pt x="14871031" y="2454442"/>
                </a:cubicBezTo>
                <a:cubicBezTo>
                  <a:pt x="14448589" y="3034632"/>
                  <a:pt x="13047578" y="4318000"/>
                  <a:pt x="12272210" y="4347410"/>
                </a:cubicBezTo>
                <a:cubicBezTo>
                  <a:pt x="11496842" y="4376821"/>
                  <a:pt x="11002211" y="2700421"/>
                  <a:pt x="10218821" y="2630905"/>
                </a:cubicBezTo>
                <a:cubicBezTo>
                  <a:pt x="9435432" y="2561389"/>
                  <a:pt x="8547768" y="4002506"/>
                  <a:pt x="7571873" y="3930316"/>
                </a:cubicBezTo>
                <a:cubicBezTo>
                  <a:pt x="6595978" y="3858127"/>
                  <a:pt x="5481052" y="2336800"/>
                  <a:pt x="4363452" y="2197768"/>
                </a:cubicBezTo>
                <a:cubicBezTo>
                  <a:pt x="3245852" y="2058736"/>
                  <a:pt x="1494589" y="2721810"/>
                  <a:pt x="866273" y="3096126"/>
                </a:cubicBezTo>
                <a:cubicBezTo>
                  <a:pt x="237957" y="3470442"/>
                  <a:pt x="-18717" y="4173621"/>
                  <a:pt x="593557" y="4443663"/>
                </a:cubicBezTo>
                <a:cubicBezTo>
                  <a:pt x="1205831" y="4713705"/>
                  <a:pt x="3272589" y="4601411"/>
                  <a:pt x="4539915" y="4716379"/>
                </a:cubicBezTo>
                <a:cubicBezTo>
                  <a:pt x="5807241" y="4831347"/>
                  <a:pt x="8197515" y="5133473"/>
                  <a:pt x="8197515" y="5133473"/>
                </a:cubicBezTo>
                <a:lnTo>
                  <a:pt x="10331115" y="5358063"/>
                </a:lnTo>
                <a:lnTo>
                  <a:pt x="10331115" y="5358063"/>
                </a:lnTo>
              </a:path>
            </a:pathLst>
          </a:cu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288758" y="3618160"/>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Genesis</a:t>
            </a:r>
          </a:p>
        </p:txBody>
      </p:sp>
      <p:sp>
        <p:nvSpPr>
          <p:cNvPr id="10" name="Rounded Rectangle 9"/>
          <p:cNvSpPr/>
          <p:nvPr/>
        </p:nvSpPr>
        <p:spPr>
          <a:xfrm>
            <a:off x="1002256" y="5029865"/>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Exodus</a:t>
            </a:r>
          </a:p>
        </p:txBody>
      </p:sp>
      <p:sp>
        <p:nvSpPr>
          <p:cNvPr id="11" name="Rounded Rectangle 10"/>
          <p:cNvSpPr/>
          <p:nvPr/>
        </p:nvSpPr>
        <p:spPr>
          <a:xfrm>
            <a:off x="3441031" y="3785934"/>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Leviticus -</a:t>
            </a:r>
          </a:p>
          <a:p>
            <a:pPr algn="ctr"/>
            <a:r>
              <a:rPr lang="en-US" sz="2800" dirty="0">
                <a:solidFill>
                  <a:schemeClr val="tx1"/>
                </a:solidFill>
              </a:rPr>
              <a:t>Deut.</a:t>
            </a:r>
          </a:p>
        </p:txBody>
      </p:sp>
      <p:sp>
        <p:nvSpPr>
          <p:cNvPr id="12" name="Rounded Rectangle 11"/>
          <p:cNvSpPr/>
          <p:nvPr/>
        </p:nvSpPr>
        <p:spPr>
          <a:xfrm>
            <a:off x="8416549" y="5080867"/>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Ruth</a:t>
            </a:r>
          </a:p>
        </p:txBody>
      </p:sp>
      <p:sp>
        <p:nvSpPr>
          <p:cNvPr id="13" name="Rounded Rectangle 12"/>
          <p:cNvSpPr/>
          <p:nvPr/>
        </p:nvSpPr>
        <p:spPr>
          <a:xfrm>
            <a:off x="11051462" y="3955102"/>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Kings &amp; Chronicles</a:t>
            </a:r>
          </a:p>
        </p:txBody>
      </p:sp>
      <p:sp>
        <p:nvSpPr>
          <p:cNvPr id="15" name="Rounded Rectangle 14"/>
          <p:cNvSpPr/>
          <p:nvPr/>
        </p:nvSpPr>
        <p:spPr>
          <a:xfrm>
            <a:off x="13833225" y="4035923"/>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Isaiah</a:t>
            </a:r>
          </a:p>
        </p:txBody>
      </p:sp>
      <p:sp>
        <p:nvSpPr>
          <p:cNvPr id="16" name="Rounded Rectangle 15"/>
          <p:cNvSpPr/>
          <p:nvPr/>
        </p:nvSpPr>
        <p:spPr>
          <a:xfrm>
            <a:off x="13920769" y="5667539"/>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Jeremiah</a:t>
            </a:r>
          </a:p>
        </p:txBody>
      </p:sp>
      <p:sp>
        <p:nvSpPr>
          <p:cNvPr id="17" name="Rounded Rectangle 16"/>
          <p:cNvSpPr/>
          <p:nvPr/>
        </p:nvSpPr>
        <p:spPr>
          <a:xfrm>
            <a:off x="12317246" y="7299155"/>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Ezekiel</a:t>
            </a:r>
          </a:p>
        </p:txBody>
      </p:sp>
      <p:sp>
        <p:nvSpPr>
          <p:cNvPr id="18" name="Rounded Rectangle 17"/>
          <p:cNvSpPr/>
          <p:nvPr/>
        </p:nvSpPr>
        <p:spPr>
          <a:xfrm>
            <a:off x="9927374" y="6184672"/>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Daniel</a:t>
            </a:r>
          </a:p>
        </p:txBody>
      </p:sp>
      <p:sp>
        <p:nvSpPr>
          <p:cNvPr id="19" name="Rounded Rectangle 18"/>
          <p:cNvSpPr/>
          <p:nvPr/>
        </p:nvSpPr>
        <p:spPr>
          <a:xfrm>
            <a:off x="7210550" y="7006020"/>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Ezra</a:t>
            </a:r>
          </a:p>
          <a:p>
            <a:pPr algn="ctr"/>
            <a:r>
              <a:rPr lang="en-US" sz="2800" dirty="0">
                <a:solidFill>
                  <a:schemeClr val="tx1"/>
                </a:solidFill>
              </a:rPr>
              <a:t>Nehemiah</a:t>
            </a:r>
          </a:p>
        </p:txBody>
      </p:sp>
      <p:sp>
        <p:nvSpPr>
          <p:cNvPr id="20" name="Rounded Rectangle 19"/>
          <p:cNvSpPr/>
          <p:nvPr/>
        </p:nvSpPr>
        <p:spPr>
          <a:xfrm>
            <a:off x="4796947" y="6025051"/>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Matthew –</a:t>
            </a:r>
          </a:p>
          <a:p>
            <a:pPr algn="ctr"/>
            <a:r>
              <a:rPr lang="en-US" sz="2800" dirty="0">
                <a:solidFill>
                  <a:schemeClr val="tx1"/>
                </a:solidFill>
              </a:rPr>
              <a:t>Luke</a:t>
            </a:r>
          </a:p>
        </p:txBody>
      </p:sp>
      <p:sp>
        <p:nvSpPr>
          <p:cNvPr id="21" name="Rounded Rectangle 20"/>
          <p:cNvSpPr/>
          <p:nvPr/>
        </p:nvSpPr>
        <p:spPr>
          <a:xfrm>
            <a:off x="5950847" y="4309811"/>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Joshua - Judges</a:t>
            </a:r>
          </a:p>
        </p:txBody>
      </p:sp>
      <p:sp>
        <p:nvSpPr>
          <p:cNvPr id="22" name="Rounded Rectangle 21"/>
          <p:cNvSpPr/>
          <p:nvPr/>
        </p:nvSpPr>
        <p:spPr>
          <a:xfrm>
            <a:off x="1747836" y="6191953"/>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John</a:t>
            </a:r>
          </a:p>
        </p:txBody>
      </p:sp>
      <p:sp>
        <p:nvSpPr>
          <p:cNvPr id="23" name="Rounded Rectangle 22"/>
          <p:cNvSpPr/>
          <p:nvPr/>
        </p:nvSpPr>
        <p:spPr>
          <a:xfrm>
            <a:off x="262689" y="7354041"/>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Acts</a:t>
            </a:r>
          </a:p>
        </p:txBody>
      </p:sp>
      <p:sp>
        <p:nvSpPr>
          <p:cNvPr id="24" name="Rounded Rectangle 23"/>
          <p:cNvSpPr/>
          <p:nvPr/>
        </p:nvSpPr>
        <p:spPr>
          <a:xfrm>
            <a:off x="2941049" y="7776733"/>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Epistles</a:t>
            </a:r>
          </a:p>
        </p:txBody>
      </p:sp>
      <p:sp>
        <p:nvSpPr>
          <p:cNvPr id="25" name="Rounded Rectangle 24"/>
          <p:cNvSpPr/>
          <p:nvPr/>
        </p:nvSpPr>
        <p:spPr>
          <a:xfrm>
            <a:off x="6357936" y="8156775"/>
            <a:ext cx="2149641"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Revelation</a:t>
            </a:r>
          </a:p>
        </p:txBody>
      </p:sp>
      <p:sp>
        <p:nvSpPr>
          <p:cNvPr id="3" name="TextBox 2"/>
          <p:cNvSpPr txBox="1"/>
          <p:nvPr/>
        </p:nvSpPr>
        <p:spPr>
          <a:xfrm>
            <a:off x="0" y="4493539"/>
            <a:ext cx="5100615" cy="523220"/>
          </a:xfrm>
          <a:prstGeom prst="rect">
            <a:avLst/>
          </a:prstGeom>
          <a:noFill/>
        </p:spPr>
        <p:txBody>
          <a:bodyPr wrap="square" rtlCol="0">
            <a:spAutoFit/>
          </a:bodyPr>
          <a:lstStyle/>
          <a:p>
            <a:pPr algn="ctr"/>
            <a:r>
              <a:rPr lang="en-US" sz="2800" b="1" dirty="0">
                <a:solidFill>
                  <a:srgbClr val="0070C0"/>
                </a:solidFill>
              </a:rPr>
              <a:t>Building a Nation</a:t>
            </a:r>
          </a:p>
        </p:txBody>
      </p:sp>
      <p:sp>
        <p:nvSpPr>
          <p:cNvPr id="26" name="TextBox 25"/>
          <p:cNvSpPr txBox="1"/>
          <p:nvPr/>
        </p:nvSpPr>
        <p:spPr>
          <a:xfrm rot="793749">
            <a:off x="4105833" y="3467544"/>
            <a:ext cx="5100615" cy="523220"/>
          </a:xfrm>
          <a:prstGeom prst="rect">
            <a:avLst/>
          </a:prstGeom>
          <a:noFill/>
        </p:spPr>
        <p:txBody>
          <a:bodyPr wrap="square" rtlCol="0">
            <a:spAutoFit/>
          </a:bodyPr>
          <a:lstStyle/>
          <a:p>
            <a:pPr algn="ctr"/>
            <a:r>
              <a:rPr lang="en-US" sz="2800" b="1" dirty="0">
                <a:solidFill>
                  <a:srgbClr val="0070C0"/>
                </a:solidFill>
              </a:rPr>
              <a:t>Preserving a Nation</a:t>
            </a:r>
          </a:p>
        </p:txBody>
      </p:sp>
      <p:sp>
        <p:nvSpPr>
          <p:cNvPr id="27" name="TextBox 26"/>
          <p:cNvSpPr txBox="1"/>
          <p:nvPr/>
        </p:nvSpPr>
        <p:spPr>
          <a:xfrm>
            <a:off x="10964269" y="5068453"/>
            <a:ext cx="5100615" cy="523220"/>
          </a:xfrm>
          <a:prstGeom prst="rect">
            <a:avLst/>
          </a:prstGeom>
          <a:noFill/>
        </p:spPr>
        <p:txBody>
          <a:bodyPr wrap="square" rtlCol="0">
            <a:spAutoFit/>
          </a:bodyPr>
          <a:lstStyle/>
          <a:p>
            <a:pPr algn="ctr"/>
            <a:r>
              <a:rPr lang="en-US" sz="2800" b="1" dirty="0">
                <a:solidFill>
                  <a:srgbClr val="0070C0"/>
                </a:solidFill>
              </a:rPr>
              <a:t>A Nation Departs</a:t>
            </a:r>
          </a:p>
        </p:txBody>
      </p:sp>
      <p:sp>
        <p:nvSpPr>
          <p:cNvPr id="28" name="TextBox 27"/>
          <p:cNvSpPr txBox="1"/>
          <p:nvPr/>
        </p:nvSpPr>
        <p:spPr>
          <a:xfrm>
            <a:off x="5901579" y="6131010"/>
            <a:ext cx="5100615" cy="523220"/>
          </a:xfrm>
          <a:prstGeom prst="rect">
            <a:avLst/>
          </a:prstGeom>
          <a:noFill/>
        </p:spPr>
        <p:txBody>
          <a:bodyPr wrap="square" rtlCol="0">
            <a:spAutoFit/>
          </a:bodyPr>
          <a:lstStyle/>
          <a:p>
            <a:pPr algn="ctr"/>
            <a:r>
              <a:rPr lang="en-US" sz="2800" b="1" dirty="0">
                <a:solidFill>
                  <a:srgbClr val="0070C0"/>
                </a:solidFill>
              </a:rPr>
              <a:t>A Remnant Returns</a:t>
            </a:r>
          </a:p>
        </p:txBody>
      </p:sp>
      <p:sp>
        <p:nvSpPr>
          <p:cNvPr id="29" name="TextBox 28"/>
          <p:cNvSpPr txBox="1"/>
          <p:nvPr/>
        </p:nvSpPr>
        <p:spPr>
          <a:xfrm rot="1396209">
            <a:off x="10614106" y="6140038"/>
            <a:ext cx="5100615" cy="523220"/>
          </a:xfrm>
          <a:prstGeom prst="rect">
            <a:avLst/>
          </a:prstGeom>
          <a:noFill/>
        </p:spPr>
        <p:txBody>
          <a:bodyPr wrap="square" rtlCol="0">
            <a:spAutoFit/>
          </a:bodyPr>
          <a:lstStyle/>
          <a:p>
            <a:pPr algn="ctr"/>
            <a:r>
              <a:rPr lang="en-US" sz="2800" b="1" dirty="0">
                <a:solidFill>
                  <a:srgbClr val="0070C0"/>
                </a:solidFill>
              </a:rPr>
              <a:t>The Messiah is Coming</a:t>
            </a:r>
          </a:p>
        </p:txBody>
      </p:sp>
      <p:sp>
        <p:nvSpPr>
          <p:cNvPr id="30" name="TextBox 29"/>
          <p:cNvSpPr txBox="1"/>
          <p:nvPr/>
        </p:nvSpPr>
        <p:spPr>
          <a:xfrm rot="21193752">
            <a:off x="1971162" y="5571215"/>
            <a:ext cx="5100615" cy="523220"/>
          </a:xfrm>
          <a:prstGeom prst="rect">
            <a:avLst/>
          </a:prstGeom>
          <a:noFill/>
        </p:spPr>
        <p:txBody>
          <a:bodyPr wrap="square" rtlCol="0">
            <a:spAutoFit/>
          </a:bodyPr>
          <a:lstStyle/>
          <a:p>
            <a:pPr algn="ctr"/>
            <a:r>
              <a:rPr lang="en-US" sz="2800" b="1" dirty="0">
                <a:solidFill>
                  <a:srgbClr val="0070C0"/>
                </a:solidFill>
              </a:rPr>
              <a:t>Jesus is the Messiah</a:t>
            </a:r>
          </a:p>
        </p:txBody>
      </p:sp>
      <p:sp>
        <p:nvSpPr>
          <p:cNvPr id="31" name="TextBox 30"/>
          <p:cNvSpPr txBox="1"/>
          <p:nvPr/>
        </p:nvSpPr>
        <p:spPr>
          <a:xfrm rot="324602">
            <a:off x="2451704" y="7376327"/>
            <a:ext cx="5100615" cy="523220"/>
          </a:xfrm>
          <a:prstGeom prst="rect">
            <a:avLst/>
          </a:prstGeom>
          <a:noFill/>
        </p:spPr>
        <p:txBody>
          <a:bodyPr wrap="square" rtlCol="0">
            <a:spAutoFit/>
          </a:bodyPr>
          <a:lstStyle/>
          <a:p>
            <a:pPr algn="ctr"/>
            <a:r>
              <a:rPr lang="en-US" sz="2800" b="1" dirty="0">
                <a:solidFill>
                  <a:srgbClr val="0070C0"/>
                </a:solidFill>
              </a:rPr>
              <a:t>Live for Christ, Our Redeemer</a:t>
            </a:r>
          </a:p>
        </p:txBody>
      </p:sp>
      <p:sp>
        <p:nvSpPr>
          <p:cNvPr id="32" name="Oval 31"/>
          <p:cNvSpPr/>
          <p:nvPr/>
        </p:nvSpPr>
        <p:spPr>
          <a:xfrm rot="20084121">
            <a:off x="-450878" y="348422"/>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755984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somersworthfirstparish.org/images/librar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150" y="545437"/>
            <a:ext cx="10904220" cy="81597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3794760" y="3840480"/>
            <a:ext cx="10275570" cy="1569660"/>
          </a:xfrm>
          <a:prstGeom prst="rect">
            <a:avLst/>
          </a:prstGeom>
          <a:noFill/>
        </p:spPr>
        <p:txBody>
          <a:bodyPr wrap="square" rtlCol="0">
            <a:spAutoFit/>
          </a:bodyPr>
          <a:lstStyle/>
          <a:p>
            <a:pPr algn="ctr"/>
            <a:r>
              <a:rPr lang="en-US" sz="9600" dirty="0">
                <a:solidFill>
                  <a:srgbClr val="0070C0"/>
                </a:solidFill>
              </a:rPr>
              <a:t>Bible Library </a:t>
            </a:r>
          </a:p>
        </p:txBody>
      </p:sp>
      <p:sp>
        <p:nvSpPr>
          <p:cNvPr id="5" name="Oval 4"/>
          <p:cNvSpPr/>
          <p:nvPr/>
        </p:nvSpPr>
        <p:spPr>
          <a:xfrm>
            <a:off x="5913120" y="2561437"/>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5</a:t>
            </a:r>
          </a:p>
        </p:txBody>
      </p:sp>
      <p:sp>
        <p:nvSpPr>
          <p:cNvPr id="12" name="Oval 11"/>
          <p:cNvSpPr/>
          <p:nvPr/>
        </p:nvSpPr>
        <p:spPr>
          <a:xfrm>
            <a:off x="9854564" y="2551123"/>
            <a:ext cx="706755"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12</a:t>
            </a:r>
          </a:p>
        </p:txBody>
      </p:sp>
      <p:sp>
        <p:nvSpPr>
          <p:cNvPr id="13" name="Oval 12"/>
          <p:cNvSpPr/>
          <p:nvPr/>
        </p:nvSpPr>
        <p:spPr>
          <a:xfrm>
            <a:off x="5913120" y="5131507"/>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5</a:t>
            </a:r>
          </a:p>
        </p:txBody>
      </p:sp>
      <p:sp>
        <p:nvSpPr>
          <p:cNvPr id="14" name="Oval 13"/>
          <p:cNvSpPr/>
          <p:nvPr/>
        </p:nvSpPr>
        <p:spPr>
          <a:xfrm>
            <a:off x="9260204" y="5131506"/>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5</a:t>
            </a:r>
          </a:p>
        </p:txBody>
      </p:sp>
      <p:sp>
        <p:nvSpPr>
          <p:cNvPr id="15" name="Oval 14"/>
          <p:cNvSpPr/>
          <p:nvPr/>
        </p:nvSpPr>
        <p:spPr>
          <a:xfrm>
            <a:off x="12253910" y="5131505"/>
            <a:ext cx="706755"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12</a:t>
            </a:r>
          </a:p>
        </p:txBody>
      </p:sp>
      <p:sp>
        <p:nvSpPr>
          <p:cNvPr id="16" name="Oval 15"/>
          <p:cNvSpPr/>
          <p:nvPr/>
        </p:nvSpPr>
        <p:spPr>
          <a:xfrm>
            <a:off x="9204006" y="7560101"/>
            <a:ext cx="706755"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14</a:t>
            </a:r>
          </a:p>
        </p:txBody>
      </p:sp>
      <p:sp>
        <p:nvSpPr>
          <p:cNvPr id="17" name="Oval 16"/>
          <p:cNvSpPr/>
          <p:nvPr/>
        </p:nvSpPr>
        <p:spPr>
          <a:xfrm>
            <a:off x="4785360" y="7515552"/>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4</a:t>
            </a:r>
          </a:p>
        </p:txBody>
      </p:sp>
      <p:sp>
        <p:nvSpPr>
          <p:cNvPr id="18" name="Oval 17"/>
          <p:cNvSpPr/>
          <p:nvPr/>
        </p:nvSpPr>
        <p:spPr>
          <a:xfrm>
            <a:off x="6336001" y="7573028"/>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1</a:t>
            </a:r>
          </a:p>
        </p:txBody>
      </p:sp>
      <p:sp>
        <p:nvSpPr>
          <p:cNvPr id="19" name="Oval 18"/>
          <p:cNvSpPr/>
          <p:nvPr/>
        </p:nvSpPr>
        <p:spPr>
          <a:xfrm>
            <a:off x="11956730" y="7515551"/>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7</a:t>
            </a:r>
          </a:p>
        </p:txBody>
      </p:sp>
      <p:sp>
        <p:nvSpPr>
          <p:cNvPr id="20" name="Oval 19"/>
          <p:cNvSpPr/>
          <p:nvPr/>
        </p:nvSpPr>
        <p:spPr>
          <a:xfrm>
            <a:off x="13255940" y="7515550"/>
            <a:ext cx="594360" cy="422909"/>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1</a:t>
            </a:r>
          </a:p>
        </p:txBody>
      </p:sp>
      <p:sp>
        <p:nvSpPr>
          <p:cNvPr id="3" name="Rectangle 2"/>
          <p:cNvSpPr/>
          <p:nvPr/>
        </p:nvSpPr>
        <p:spPr>
          <a:xfrm rot="16200000">
            <a:off x="1309170" y="2994279"/>
            <a:ext cx="4224117" cy="52499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Old Testament</a:t>
            </a:r>
          </a:p>
        </p:txBody>
      </p:sp>
      <p:sp>
        <p:nvSpPr>
          <p:cNvPr id="21" name="Rectangle 20"/>
          <p:cNvSpPr/>
          <p:nvPr/>
        </p:nvSpPr>
        <p:spPr>
          <a:xfrm rot="16200000">
            <a:off x="2095350" y="6876356"/>
            <a:ext cx="2677882" cy="52499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New Testament</a:t>
            </a:r>
          </a:p>
        </p:txBody>
      </p:sp>
      <p:sp>
        <p:nvSpPr>
          <p:cNvPr id="22" name="Oval 21"/>
          <p:cNvSpPr/>
          <p:nvPr/>
        </p:nvSpPr>
        <p:spPr>
          <a:xfrm rot="20084121">
            <a:off x="-101741" y="306463"/>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826723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tse1.mm.bing.net/th?&amp;id=OIP.Ma366f2754ef5fc84b29f198b685cbf2ao0&amp;w=300&amp;h=296&amp;c=0&amp;pid=1.9&amp;rs=0&amp;p=0&amp;r=0"/>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58545" y="1268730"/>
            <a:ext cx="1375655" cy="13573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cross"/>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036683" y="105251"/>
            <a:ext cx="2486882" cy="3684269"/>
          </a:xfrm>
          <a:prstGeom prst="rect">
            <a:avLst/>
          </a:prstGeom>
          <a:noFill/>
          <a:extLst>
            <a:ext uri="{909E8E84-426E-40DD-AFC4-6F175D3DCCD1}">
              <a14:hiddenFill xmlns:a14="http://schemas.microsoft.com/office/drawing/2010/main">
                <a:solidFill>
                  <a:srgbClr val="FFFFFF"/>
                </a:solidFill>
              </a14:hiddenFill>
            </a:ext>
          </a:extLst>
        </p:spPr>
      </p:pic>
      <p:pic>
        <p:nvPicPr>
          <p:cNvPr id="25608" name="Picture 8" descr="Image result for mounta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3259" y="3173822"/>
            <a:ext cx="2740845" cy="10628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43200" y="1863090"/>
            <a:ext cx="5977890" cy="84295"/>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959340" y="1878804"/>
            <a:ext cx="2967990" cy="84296"/>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0123515" y="1339750"/>
            <a:ext cx="2483776" cy="584775"/>
          </a:xfrm>
          <a:prstGeom prst="rect">
            <a:avLst/>
          </a:prstGeom>
          <a:noFill/>
        </p:spPr>
        <p:txBody>
          <a:bodyPr wrap="square" rtlCol="0">
            <a:spAutoFit/>
          </a:bodyPr>
          <a:lstStyle/>
          <a:p>
            <a:pPr algn="ctr"/>
            <a:r>
              <a:rPr lang="en-US" sz="3200" dirty="0"/>
              <a:t>Gospel Age</a:t>
            </a:r>
          </a:p>
        </p:txBody>
      </p:sp>
      <p:sp>
        <p:nvSpPr>
          <p:cNvPr id="10" name="Rectangle 9"/>
          <p:cNvSpPr/>
          <p:nvPr/>
        </p:nvSpPr>
        <p:spPr>
          <a:xfrm>
            <a:off x="5753100" y="3559373"/>
            <a:ext cx="2967990" cy="84296"/>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251337" y="2985283"/>
            <a:ext cx="5829300" cy="584775"/>
          </a:xfrm>
          <a:prstGeom prst="rect">
            <a:avLst/>
          </a:prstGeom>
          <a:noFill/>
        </p:spPr>
        <p:txBody>
          <a:bodyPr wrap="square" rtlCol="0">
            <a:spAutoFit/>
          </a:bodyPr>
          <a:lstStyle/>
          <a:p>
            <a:pPr algn="ctr"/>
            <a:r>
              <a:rPr lang="en-US" sz="3200" dirty="0"/>
              <a:t>Mosaic Age</a:t>
            </a:r>
          </a:p>
        </p:txBody>
      </p:sp>
      <p:sp>
        <p:nvSpPr>
          <p:cNvPr id="12" name="TextBox 11"/>
          <p:cNvSpPr txBox="1"/>
          <p:nvPr/>
        </p:nvSpPr>
        <p:spPr>
          <a:xfrm>
            <a:off x="2473192" y="1369159"/>
            <a:ext cx="5829300" cy="584775"/>
          </a:xfrm>
          <a:prstGeom prst="rect">
            <a:avLst/>
          </a:prstGeom>
          <a:noFill/>
        </p:spPr>
        <p:txBody>
          <a:bodyPr wrap="square" rtlCol="0">
            <a:spAutoFit/>
          </a:bodyPr>
          <a:lstStyle/>
          <a:p>
            <a:pPr algn="ctr"/>
            <a:r>
              <a:rPr lang="en-US" sz="3200" dirty="0"/>
              <a:t>Patriarchal Age</a:t>
            </a:r>
          </a:p>
        </p:txBody>
      </p:sp>
      <p:sp>
        <p:nvSpPr>
          <p:cNvPr id="5" name="TextBox 4"/>
          <p:cNvSpPr txBox="1"/>
          <p:nvPr/>
        </p:nvSpPr>
        <p:spPr>
          <a:xfrm>
            <a:off x="12889293" y="861625"/>
            <a:ext cx="2031364" cy="2123658"/>
          </a:xfrm>
          <a:prstGeom prst="rect">
            <a:avLst/>
          </a:prstGeom>
          <a:noFill/>
        </p:spPr>
        <p:txBody>
          <a:bodyPr wrap="square" rtlCol="0">
            <a:spAutoFit/>
          </a:bodyPr>
          <a:lstStyle/>
          <a:p>
            <a:pPr algn="ctr"/>
            <a:r>
              <a:rPr lang="en-US" sz="4400" dirty="0"/>
              <a:t>End</a:t>
            </a:r>
          </a:p>
          <a:p>
            <a:pPr algn="ctr"/>
            <a:r>
              <a:rPr lang="en-US" sz="4400" dirty="0"/>
              <a:t>of</a:t>
            </a:r>
          </a:p>
          <a:p>
            <a:pPr algn="ctr"/>
            <a:r>
              <a:rPr lang="en-US" sz="4400" dirty="0"/>
              <a:t>World</a:t>
            </a:r>
          </a:p>
        </p:txBody>
      </p:sp>
      <p:sp>
        <p:nvSpPr>
          <p:cNvPr id="7" name="TextBox 6"/>
          <p:cNvSpPr txBox="1"/>
          <p:nvPr/>
        </p:nvSpPr>
        <p:spPr>
          <a:xfrm>
            <a:off x="6097282" y="3643669"/>
            <a:ext cx="2137410" cy="461665"/>
          </a:xfrm>
          <a:prstGeom prst="rect">
            <a:avLst/>
          </a:prstGeom>
          <a:noFill/>
        </p:spPr>
        <p:txBody>
          <a:bodyPr wrap="square" rtlCol="0">
            <a:spAutoFit/>
          </a:bodyPr>
          <a:lstStyle/>
          <a:p>
            <a:pPr algn="ctr"/>
            <a:r>
              <a:rPr lang="en-US" sz="2400" i="1" dirty="0">
                <a:solidFill>
                  <a:srgbClr val="C00000"/>
                </a:solidFill>
              </a:rPr>
              <a:t>For Jews Only</a:t>
            </a:r>
          </a:p>
        </p:txBody>
      </p:sp>
      <p:sp>
        <p:nvSpPr>
          <p:cNvPr id="16" name="TextBox 15"/>
          <p:cNvSpPr txBox="1"/>
          <p:nvPr/>
        </p:nvSpPr>
        <p:spPr>
          <a:xfrm>
            <a:off x="10325556" y="1963100"/>
            <a:ext cx="2137410" cy="461665"/>
          </a:xfrm>
          <a:prstGeom prst="rect">
            <a:avLst/>
          </a:prstGeom>
          <a:noFill/>
        </p:spPr>
        <p:txBody>
          <a:bodyPr wrap="square" rtlCol="0">
            <a:spAutoFit/>
          </a:bodyPr>
          <a:lstStyle/>
          <a:p>
            <a:pPr algn="ctr"/>
            <a:r>
              <a:rPr lang="en-US" sz="2400" i="1" dirty="0">
                <a:solidFill>
                  <a:srgbClr val="C00000"/>
                </a:solidFill>
              </a:rPr>
              <a:t>For All Men</a:t>
            </a:r>
          </a:p>
        </p:txBody>
      </p:sp>
      <p:sp>
        <p:nvSpPr>
          <p:cNvPr id="21" name="Rounded Rectangle 20"/>
          <p:cNvSpPr/>
          <p:nvPr/>
        </p:nvSpPr>
        <p:spPr>
          <a:xfrm>
            <a:off x="672795" y="4607956"/>
            <a:ext cx="4748714" cy="4174569"/>
          </a:xfrm>
          <a:prstGeom prst="roundRect">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Patriarchal Age</a:t>
            </a:r>
          </a:p>
          <a:p>
            <a:pPr algn="ctr"/>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Began at Creation</a:t>
            </a:r>
          </a:p>
          <a:p>
            <a:pPr marL="285750" indent="-285750">
              <a:buFont typeface="Arial" panose="020B0604020202020204" pitchFamily="34" charset="0"/>
              <a:buChar char="•"/>
            </a:pPr>
            <a:endParaRPr lang="en-US" sz="1000" dirty="0">
              <a:solidFill>
                <a:schemeClr val="bg1"/>
              </a:solidFill>
            </a:endParaRPr>
          </a:p>
          <a:p>
            <a:pPr marL="285750" indent="-285750">
              <a:buFont typeface="Arial" panose="020B0604020202020204" pitchFamily="34" charset="0"/>
              <a:buChar char="•"/>
            </a:pPr>
            <a:r>
              <a:rPr lang="en-US" sz="2800" dirty="0">
                <a:solidFill>
                  <a:schemeClr val="bg1"/>
                </a:solidFill>
              </a:rPr>
              <a:t>God spoke to family head</a:t>
            </a:r>
          </a:p>
          <a:p>
            <a:endParaRPr lang="en-US" sz="2800" dirty="0">
              <a:solidFill>
                <a:schemeClr val="bg1"/>
              </a:solidFill>
            </a:endParaRP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endParaRPr lang="en-US" sz="2800" dirty="0">
              <a:solidFill>
                <a:schemeClr val="bg1"/>
              </a:solidFill>
            </a:endParaRPr>
          </a:p>
        </p:txBody>
      </p:sp>
      <p:sp>
        <p:nvSpPr>
          <p:cNvPr id="23" name="Rounded Rectangle 22"/>
          <p:cNvSpPr/>
          <p:nvPr/>
        </p:nvSpPr>
        <p:spPr>
          <a:xfrm>
            <a:off x="5774851" y="4571470"/>
            <a:ext cx="4748714" cy="4174569"/>
          </a:xfrm>
          <a:prstGeom prst="roundRect">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Mosaic Age</a:t>
            </a:r>
          </a:p>
          <a:p>
            <a:pPr algn="ctr"/>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For Abraham’s </a:t>
            </a:r>
            <a:r>
              <a:rPr lang="en-US" sz="2800" dirty="0" err="1">
                <a:solidFill>
                  <a:schemeClr val="bg1"/>
                </a:solidFill>
              </a:rPr>
              <a:t>decendants</a:t>
            </a:r>
            <a:r>
              <a:rPr lang="en-US" sz="2800" dirty="0">
                <a:solidFill>
                  <a:schemeClr val="bg1"/>
                </a:solidFill>
              </a:rPr>
              <a:t> (Deut. 5:1-3)</a:t>
            </a:r>
          </a:p>
          <a:p>
            <a:pPr marL="285750" indent="-285750">
              <a:buFont typeface="Arial" panose="020B0604020202020204" pitchFamily="34" charset="0"/>
              <a:buChar char="•"/>
            </a:pPr>
            <a:endParaRPr lang="en-US" sz="1000" dirty="0">
              <a:solidFill>
                <a:schemeClr val="bg1"/>
              </a:solidFill>
            </a:endParaRPr>
          </a:p>
          <a:p>
            <a:pPr marL="285750" indent="-285750">
              <a:buFont typeface="Arial" panose="020B0604020202020204" pitchFamily="34" charset="0"/>
              <a:buChar char="•"/>
            </a:pPr>
            <a:r>
              <a:rPr lang="en-US" sz="2800" dirty="0">
                <a:solidFill>
                  <a:schemeClr val="bg1"/>
                </a:solidFill>
              </a:rPr>
              <a:t>Law was temporary (Jer. 31:31-34)</a:t>
            </a:r>
          </a:p>
          <a:p>
            <a:pPr marL="285750" indent="-285750">
              <a:buFont typeface="Arial" panose="020B0604020202020204" pitchFamily="34" charset="0"/>
              <a:buChar char="•"/>
            </a:pPr>
            <a:endParaRPr lang="en-US" sz="1000" dirty="0">
              <a:solidFill>
                <a:schemeClr val="bg1"/>
              </a:solidFill>
            </a:endParaRPr>
          </a:p>
          <a:p>
            <a:pPr marL="285750" indent="-285750">
              <a:buFont typeface="Arial" panose="020B0604020202020204" pitchFamily="34" charset="0"/>
              <a:buChar char="•"/>
            </a:pPr>
            <a:r>
              <a:rPr lang="en-US" sz="2800" dirty="0">
                <a:solidFill>
                  <a:schemeClr val="bg1"/>
                </a:solidFill>
              </a:rPr>
              <a:t>To bring men to Christ (Gal. 3:19-29)</a:t>
            </a:r>
          </a:p>
        </p:txBody>
      </p:sp>
      <p:sp>
        <p:nvSpPr>
          <p:cNvPr id="24" name="Rounded Rectangle 23"/>
          <p:cNvSpPr/>
          <p:nvPr/>
        </p:nvSpPr>
        <p:spPr>
          <a:xfrm>
            <a:off x="10876907" y="4571469"/>
            <a:ext cx="4748714" cy="4174569"/>
          </a:xfrm>
          <a:prstGeom prst="roundRect">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Gospel Age</a:t>
            </a:r>
          </a:p>
          <a:p>
            <a:pPr algn="ctr"/>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Began at the cross</a:t>
            </a:r>
          </a:p>
          <a:p>
            <a:pPr marL="285750" indent="-285750">
              <a:buFont typeface="Arial" panose="020B0604020202020204" pitchFamily="34" charset="0"/>
              <a:buChar char="•"/>
            </a:pPr>
            <a:endParaRPr lang="en-US" sz="1000" dirty="0">
              <a:solidFill>
                <a:schemeClr val="bg1"/>
              </a:solidFill>
            </a:endParaRPr>
          </a:p>
          <a:p>
            <a:pPr marL="285750" indent="-285750">
              <a:buFont typeface="Arial" panose="020B0604020202020204" pitchFamily="34" charset="0"/>
              <a:buChar char="•"/>
            </a:pPr>
            <a:r>
              <a:rPr lang="en-US" sz="2800" dirty="0">
                <a:solidFill>
                  <a:schemeClr val="bg1"/>
                </a:solidFill>
              </a:rPr>
              <a:t>New Testament effective by the death of Christ (Heb. 9:16-17)</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endParaRPr lang="en-US" sz="2800" dirty="0">
              <a:solidFill>
                <a:schemeClr val="bg1"/>
              </a:solidFill>
            </a:endParaRPr>
          </a:p>
        </p:txBody>
      </p:sp>
      <p:sp>
        <p:nvSpPr>
          <p:cNvPr id="17" name="Oval 16"/>
          <p:cNvSpPr/>
          <p:nvPr/>
        </p:nvSpPr>
        <p:spPr>
          <a:xfrm rot="20084121">
            <a:off x="-344477" y="333970"/>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93902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23" y="0"/>
            <a:ext cx="4833995"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Four</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What the Bible Says about Salvation</a:t>
            </a:r>
          </a:p>
        </p:txBody>
      </p:sp>
      <p:sp>
        <p:nvSpPr>
          <p:cNvPr id="4" name="TextBox 3"/>
          <p:cNvSpPr txBox="1"/>
          <p:nvPr/>
        </p:nvSpPr>
        <p:spPr>
          <a:xfrm>
            <a:off x="2903220" y="2125980"/>
            <a:ext cx="11224260" cy="5940088"/>
          </a:xfrm>
          <a:prstGeom prst="rect">
            <a:avLst/>
          </a:prstGeom>
          <a:noFill/>
        </p:spPr>
        <p:txBody>
          <a:bodyPr wrap="square" rtlCol="0">
            <a:spAutoFit/>
          </a:bodyPr>
          <a:lstStyle/>
          <a:p>
            <a:pPr marL="571500" indent="-571500">
              <a:buFont typeface="+mj-lt"/>
              <a:buAutoNum type="romanUcPeriod"/>
            </a:pPr>
            <a:r>
              <a:rPr lang="en-US" sz="4000" b="1" u="sng" dirty="0"/>
              <a:t>Sin</a:t>
            </a:r>
          </a:p>
          <a:p>
            <a:pPr marL="1028700" lvl="1" indent="-571500">
              <a:buFont typeface="+mj-lt"/>
              <a:buAutoNum type="alphaUcPeriod"/>
            </a:pPr>
            <a:r>
              <a:rPr lang="en-US" sz="4000" dirty="0"/>
              <a:t>We sin when we become accountable</a:t>
            </a:r>
          </a:p>
          <a:p>
            <a:pPr marL="1028700" lvl="1" indent="-571500">
              <a:buFont typeface="+mj-lt"/>
              <a:buAutoNum type="alphaUcPeriod"/>
            </a:pPr>
            <a:r>
              <a:rPr lang="en-US" sz="4000" dirty="0"/>
              <a:t>Sin causes death: we need salvation</a:t>
            </a:r>
          </a:p>
          <a:p>
            <a:pPr marL="1028700" lvl="1" indent="-571500">
              <a:buFont typeface="+mj-lt"/>
              <a:buAutoNum type="alphaUcPeriod"/>
            </a:pPr>
            <a:r>
              <a:rPr lang="en-US" sz="4000" dirty="0"/>
              <a:t>The gospel makes us aware of sin</a:t>
            </a:r>
          </a:p>
          <a:p>
            <a:pPr marL="1028700" lvl="1" indent="-571500">
              <a:buFont typeface="+mj-lt"/>
              <a:buAutoNum type="alphaUcPeriod"/>
            </a:pPr>
            <a:endParaRPr lang="en-US" sz="2000" dirty="0"/>
          </a:p>
          <a:p>
            <a:pPr marL="571500" indent="-571500">
              <a:buFont typeface="+mj-lt"/>
              <a:buAutoNum type="romanUcPeriod"/>
            </a:pPr>
            <a:r>
              <a:rPr lang="en-US" sz="4000" b="1" u="sng" dirty="0"/>
              <a:t>Saved by Grace – Eph. 2:8</a:t>
            </a:r>
          </a:p>
          <a:p>
            <a:pPr marL="1028700" lvl="1" indent="-571500">
              <a:buFont typeface="+mj-lt"/>
              <a:buAutoNum type="alphaUcPeriod"/>
            </a:pPr>
            <a:r>
              <a:rPr lang="en-US" sz="4000" dirty="0"/>
              <a:t>“Good News”: Can be saved / God will forgive</a:t>
            </a:r>
          </a:p>
          <a:p>
            <a:pPr marL="1028700" lvl="1" indent="-571500">
              <a:buFont typeface="+mj-lt"/>
              <a:buAutoNum type="alphaUcPeriod"/>
            </a:pPr>
            <a:r>
              <a:rPr lang="en-US" sz="4000" dirty="0"/>
              <a:t>Grace defined</a:t>
            </a:r>
          </a:p>
          <a:p>
            <a:pPr marL="1028700" lvl="1" indent="-571500">
              <a:buFont typeface="+mj-lt"/>
              <a:buAutoNum type="alphaUcPeriod"/>
            </a:pPr>
            <a:r>
              <a:rPr lang="en-US" sz="4000" dirty="0"/>
              <a:t>Grace provided a sacrifice for our sins</a:t>
            </a:r>
          </a:p>
          <a:p>
            <a:pPr marL="1028700" lvl="1" indent="-571500">
              <a:buFont typeface="+mj-lt"/>
              <a:buAutoNum type="alphaUcPeriod"/>
            </a:pPr>
            <a:r>
              <a:rPr lang="en-US" sz="4000" dirty="0"/>
              <a:t>Grace includes….</a:t>
            </a:r>
          </a:p>
        </p:txBody>
      </p:sp>
      <p:sp>
        <p:nvSpPr>
          <p:cNvPr id="5" name="Oval 4"/>
          <p:cNvSpPr/>
          <p:nvPr/>
        </p:nvSpPr>
        <p:spPr>
          <a:xfrm rot="20084121">
            <a:off x="-344477" y="333970"/>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864344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5673" y="652022"/>
            <a:ext cx="11224260" cy="6247864"/>
          </a:xfrm>
          <a:prstGeom prst="rect">
            <a:avLst/>
          </a:prstGeom>
          <a:noFill/>
        </p:spPr>
        <p:txBody>
          <a:bodyPr wrap="square" rtlCol="0">
            <a:spAutoFit/>
          </a:bodyPr>
          <a:lstStyle/>
          <a:p>
            <a:pPr marL="857250" indent="-857250">
              <a:buFont typeface="+mj-lt"/>
              <a:buAutoNum type="romanUcPeriod" startAt="3"/>
            </a:pPr>
            <a:r>
              <a:rPr lang="en-US" sz="4000" b="1" u="sng" dirty="0"/>
              <a:t>Grace is Conditional</a:t>
            </a:r>
          </a:p>
          <a:p>
            <a:pPr marL="1028700" lvl="1" indent="-571500">
              <a:buFont typeface="+mj-lt"/>
              <a:buAutoNum type="alphaUcPeriod"/>
            </a:pPr>
            <a:r>
              <a:rPr lang="en-US" sz="4000" dirty="0"/>
              <a:t> A gift can be conditional</a:t>
            </a:r>
          </a:p>
          <a:p>
            <a:pPr marL="1028700" lvl="1" indent="-571500">
              <a:buFont typeface="+mj-lt"/>
              <a:buAutoNum type="alphaUcPeriod"/>
            </a:pPr>
            <a:r>
              <a:rPr lang="en-US" sz="4000" dirty="0"/>
              <a:t>Must obey to receive the grace</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Saved by Faith – Eph. 2:8</a:t>
            </a:r>
          </a:p>
          <a:p>
            <a:pPr marL="1028700" lvl="1" indent="-571500">
              <a:buFont typeface="+mj-lt"/>
              <a:buAutoNum type="alphaUcPeriod"/>
            </a:pPr>
            <a:r>
              <a:rPr lang="en-US" sz="4000" dirty="0"/>
              <a:t>Not by faith alone</a:t>
            </a:r>
          </a:p>
          <a:p>
            <a:pPr marL="1028700" lvl="1" indent="-571500">
              <a:buFont typeface="+mj-lt"/>
              <a:buAutoNum type="alphaUcPeriod"/>
            </a:pPr>
            <a:r>
              <a:rPr lang="en-US" sz="4000" dirty="0"/>
              <a:t>The conditions</a:t>
            </a:r>
          </a:p>
          <a:p>
            <a:pPr marL="1028700" lvl="1" indent="-571500">
              <a:buFont typeface="+mj-lt"/>
              <a:buAutoNum type="alphaUcPeriod"/>
            </a:pPr>
            <a:endParaRPr lang="en-US" sz="2000" dirty="0"/>
          </a:p>
          <a:p>
            <a:pPr marL="571500" indent="-571500">
              <a:buFont typeface="+mj-lt"/>
              <a:buAutoNum type="romanUcPeriod" startAt="3"/>
            </a:pPr>
            <a:r>
              <a:rPr lang="en-US" sz="4000" b="1" u="sng" dirty="0"/>
              <a:t>When Should One Obey?</a:t>
            </a:r>
          </a:p>
          <a:p>
            <a:pPr marL="1028700" lvl="1" indent="-571500">
              <a:buFont typeface="+mj-lt"/>
              <a:buAutoNum type="alphaUcPeriod"/>
            </a:pPr>
            <a:r>
              <a:rPr lang="en-US" sz="4000" dirty="0"/>
              <a:t>Examples in Acts</a:t>
            </a:r>
          </a:p>
          <a:p>
            <a:pPr marL="1028700" lvl="1" indent="-571500">
              <a:buFont typeface="+mj-lt"/>
              <a:buAutoNum type="alphaUcPeriod"/>
            </a:pPr>
            <a:r>
              <a:rPr lang="en-US" sz="4000" dirty="0"/>
              <a:t>Now – because of the urgency</a:t>
            </a:r>
          </a:p>
        </p:txBody>
      </p:sp>
      <p:sp>
        <p:nvSpPr>
          <p:cNvPr id="3" name="Oval 2"/>
          <p:cNvSpPr/>
          <p:nvPr/>
        </p:nvSpPr>
        <p:spPr>
          <a:xfrm rot="20084121">
            <a:off x="-344477" y="333970"/>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465638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0185" y="286608"/>
            <a:ext cx="13606818"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0" i="0" u="none" strike="noStrike" kern="0" cap="none" spc="0" normalizeH="0" baseline="0" noProof="0" dirty="0">
                <a:ln>
                  <a:noFill/>
                </a:ln>
                <a:solidFill>
                  <a:sysClr val="windowText" lastClr="000000"/>
                </a:solidFill>
                <a:effectLst/>
                <a:uLnTx/>
                <a:uFillTx/>
              </a:rPr>
              <a:t>The Need of Salvation</a:t>
            </a:r>
          </a:p>
        </p:txBody>
      </p:sp>
      <p:sp>
        <p:nvSpPr>
          <p:cNvPr id="5" name="Rectangle 4"/>
          <p:cNvSpPr/>
          <p:nvPr/>
        </p:nvSpPr>
        <p:spPr>
          <a:xfrm>
            <a:off x="0" y="1787857"/>
            <a:ext cx="8113594" cy="3575713"/>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0" b="0" i="0" u="none" strike="noStrike" kern="0" cap="none" spc="0" normalizeH="0" baseline="0" noProof="0" dirty="0">
                <a:ln>
                  <a:noFill/>
                </a:ln>
                <a:solidFill>
                  <a:srgbClr val="002060"/>
                </a:solidFill>
                <a:effectLst/>
                <a:uLnTx/>
                <a:uFillTx/>
              </a:rPr>
              <a:t>God</a:t>
            </a:r>
          </a:p>
        </p:txBody>
      </p:sp>
      <p:sp>
        <p:nvSpPr>
          <p:cNvPr id="6" name="Rectangle 5"/>
          <p:cNvSpPr/>
          <p:nvPr/>
        </p:nvSpPr>
        <p:spPr>
          <a:xfrm>
            <a:off x="8142406" y="1787856"/>
            <a:ext cx="8113594" cy="3575713"/>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0" b="0" i="0" u="none" strike="noStrike" kern="0" cap="none" spc="0" normalizeH="0" baseline="0" noProof="0" dirty="0">
                <a:ln>
                  <a:noFill/>
                </a:ln>
                <a:solidFill>
                  <a:srgbClr val="002060"/>
                </a:solidFill>
                <a:effectLst/>
                <a:uLnTx/>
                <a:uFillTx/>
              </a:rPr>
              <a:t>Man</a:t>
            </a:r>
          </a:p>
        </p:txBody>
      </p:sp>
      <p:grpSp>
        <p:nvGrpSpPr>
          <p:cNvPr id="12" name="Group 11"/>
          <p:cNvGrpSpPr/>
          <p:nvPr/>
        </p:nvGrpSpPr>
        <p:grpSpPr>
          <a:xfrm>
            <a:off x="5936774" y="1746912"/>
            <a:ext cx="4476467" cy="4141134"/>
            <a:chOff x="5936774" y="1787856"/>
            <a:chExt cx="4476467" cy="4141134"/>
          </a:xfrm>
        </p:grpSpPr>
        <p:sp>
          <p:nvSpPr>
            <p:cNvPr id="11" name="Isosceles Triangle 10"/>
            <p:cNvSpPr/>
            <p:nvPr/>
          </p:nvSpPr>
          <p:spPr>
            <a:xfrm rot="10800000">
              <a:off x="5936774" y="1787856"/>
              <a:ext cx="4476467" cy="3708434"/>
            </a:xfrm>
            <a:prstGeom prst="triangle">
              <a:avLst>
                <a:gd name="adj" fmla="val 50709"/>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0" name="Group 9"/>
            <p:cNvGrpSpPr/>
            <p:nvPr/>
          </p:nvGrpSpPr>
          <p:grpSpPr>
            <a:xfrm>
              <a:off x="6218450" y="2298686"/>
              <a:ext cx="3847911" cy="3630304"/>
              <a:chOff x="6218450" y="2298686"/>
              <a:chExt cx="3847911" cy="3630304"/>
            </a:xfrm>
          </p:grpSpPr>
          <p:sp>
            <p:nvSpPr>
              <p:cNvPr id="7" name="Isosceles Triangle 6"/>
              <p:cNvSpPr/>
              <p:nvPr/>
            </p:nvSpPr>
            <p:spPr>
              <a:xfrm rot="10800000">
                <a:off x="6218450" y="2298686"/>
                <a:ext cx="3847911" cy="3630304"/>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endParaRPr>
              </a:p>
            </p:txBody>
          </p:sp>
          <p:sp>
            <p:nvSpPr>
              <p:cNvPr id="8" name="TextBox 7"/>
              <p:cNvSpPr txBox="1"/>
              <p:nvPr/>
            </p:nvSpPr>
            <p:spPr>
              <a:xfrm>
                <a:off x="6871001" y="3179084"/>
                <a:ext cx="2593075"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srgbClr val="FF0000"/>
                    </a:solidFill>
                    <a:effectLst/>
                    <a:uLnTx/>
                    <a:uFillTx/>
                  </a:rPr>
                  <a:t>Sin</a:t>
                </a:r>
              </a:p>
            </p:txBody>
          </p:sp>
          <p:sp>
            <p:nvSpPr>
              <p:cNvPr id="9" name="TextBox 8"/>
              <p:cNvSpPr txBox="1"/>
              <p:nvPr/>
            </p:nvSpPr>
            <p:spPr>
              <a:xfrm>
                <a:off x="6400153" y="2298686"/>
                <a:ext cx="3534770"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chemeClr val="bg1"/>
                    </a:solidFill>
                    <a:effectLst/>
                    <a:uLnTx/>
                    <a:uFillTx/>
                  </a:rPr>
                  <a:t>Isa. 59:1-2</a:t>
                </a:r>
              </a:p>
            </p:txBody>
          </p:sp>
        </p:grpSp>
      </p:grpSp>
      <p:sp>
        <p:nvSpPr>
          <p:cNvPr id="13" name="TextBox 12"/>
          <p:cNvSpPr txBox="1"/>
          <p:nvPr/>
        </p:nvSpPr>
        <p:spPr>
          <a:xfrm>
            <a:off x="1137122" y="5624779"/>
            <a:ext cx="3794078"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ysClr val="windowText" lastClr="000000"/>
                </a:solidFill>
                <a:effectLst/>
                <a:uLnTx/>
                <a:uFillTx/>
              </a:rPr>
              <a:t>James 1:15</a:t>
            </a:r>
          </a:p>
        </p:txBody>
      </p:sp>
      <p:sp>
        <p:nvSpPr>
          <p:cNvPr id="14" name="TextBox 13"/>
          <p:cNvSpPr txBox="1"/>
          <p:nvPr/>
        </p:nvSpPr>
        <p:spPr>
          <a:xfrm>
            <a:off x="11579934" y="5554436"/>
            <a:ext cx="3794078"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ysClr val="windowText" lastClr="000000"/>
                </a:solidFill>
                <a:effectLst/>
                <a:uLnTx/>
                <a:uFillTx/>
              </a:rPr>
              <a:t>Romans 5:12</a:t>
            </a:r>
          </a:p>
        </p:txBody>
      </p:sp>
      <p:grpSp>
        <p:nvGrpSpPr>
          <p:cNvPr id="18" name="Group 17"/>
          <p:cNvGrpSpPr/>
          <p:nvPr/>
        </p:nvGrpSpPr>
        <p:grpSpPr>
          <a:xfrm>
            <a:off x="4396946" y="4166741"/>
            <a:ext cx="7802257" cy="6113188"/>
            <a:chOff x="4396946" y="4166741"/>
            <a:chExt cx="7802257" cy="6113188"/>
          </a:xfrm>
        </p:grpSpPr>
        <p:pic>
          <p:nvPicPr>
            <p:cNvPr id="4"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387" y="6916647"/>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16" name="Up Arrow 15"/>
            <p:cNvSpPr/>
            <p:nvPr/>
          </p:nvSpPr>
          <p:spPr>
            <a:xfrm>
              <a:off x="5586196" y="4166741"/>
              <a:ext cx="5338742" cy="2633633"/>
            </a:xfrm>
            <a:prstGeom prst="upArrow">
              <a:avLst>
                <a:gd name="adj1" fmla="val 50000"/>
                <a:gd name="adj2" fmla="val 7746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chemeClr val="tx1"/>
                  </a:solidFill>
                  <a:effectLst/>
                  <a:uLnTx/>
                  <a:uFillTx/>
                </a:rPr>
                <a:t>Makes Us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chemeClr val="tx1"/>
                  </a:solidFill>
                  <a:effectLst/>
                  <a:uLnTx/>
                  <a:uFillTx/>
                </a:rPr>
                <a:t>Aware</a:t>
              </a:r>
            </a:p>
          </p:txBody>
        </p:sp>
        <p:sp>
          <p:nvSpPr>
            <p:cNvPr id="17" name="TextBox 16"/>
            <p:cNvSpPr txBox="1"/>
            <p:nvPr/>
          </p:nvSpPr>
          <p:spPr>
            <a:xfrm>
              <a:off x="4396946" y="7246302"/>
              <a:ext cx="7802257" cy="1384995"/>
            </a:xfrm>
            <a:prstGeom prst="rect">
              <a:avLst/>
            </a:prstGeom>
            <a:solidFill>
              <a:srgbClr val="FFFFFF">
                <a:alpha val="50196"/>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sng" strike="noStrike" kern="0" cap="none" spc="0" normalizeH="0" baseline="0" noProof="0" dirty="0">
                  <a:ln>
                    <a:noFill/>
                  </a:ln>
                  <a:solidFill>
                    <a:sysClr val="windowText" lastClr="000000"/>
                  </a:solidFill>
                  <a:effectLst/>
                  <a:uLnTx/>
                  <a:uFillTx/>
                </a:rPr>
                <a:t>Gospel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ysClr val="windowText" lastClr="000000"/>
                  </a:solidFill>
                  <a:effectLst/>
                  <a:uLnTx/>
                  <a:uFillTx/>
                </a:rPr>
                <a:t>John 16:8; Rom. 3:20; Acts 2:23, 37</a:t>
              </a:r>
            </a:p>
          </p:txBody>
        </p:sp>
      </p:grpSp>
      <p:sp>
        <p:nvSpPr>
          <p:cNvPr id="19" name="Oval 18"/>
          <p:cNvSpPr/>
          <p:nvPr/>
        </p:nvSpPr>
        <p:spPr>
          <a:xfrm rot="20084121">
            <a:off x="-344477" y="333970"/>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317535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7830" y="339634"/>
            <a:ext cx="15126788" cy="8300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rot="16200000">
            <a:off x="-2566209" y="3712538"/>
            <a:ext cx="8121283" cy="1569660"/>
          </a:xfrm>
          <a:prstGeom prst="rect">
            <a:avLst/>
          </a:prstGeom>
          <a:solidFill>
            <a:schemeClr val="accent4">
              <a:lumMod val="50000"/>
            </a:schemeClr>
          </a:solidFill>
        </p:spPr>
        <p:txBody>
          <a:bodyPr wrap="square" rtlCol="0">
            <a:spAutoFit/>
          </a:bodyPr>
          <a:lstStyle/>
          <a:p>
            <a:pPr algn="ctr"/>
            <a:r>
              <a:rPr lang="en-US" sz="9600" dirty="0">
                <a:solidFill>
                  <a:schemeClr val="bg1"/>
                </a:solidFill>
                <a:effectLst>
                  <a:outerShdw blurRad="38100" dist="38100" dir="2700000" algn="tl">
                    <a:srgbClr val="000000">
                      <a:alpha val="43137"/>
                    </a:srgbClr>
                  </a:outerShdw>
                </a:effectLst>
              </a:rPr>
              <a:t>Saved by Grace</a:t>
            </a:r>
          </a:p>
        </p:txBody>
      </p:sp>
      <p:sp>
        <p:nvSpPr>
          <p:cNvPr id="4" name="TextBox 3"/>
          <p:cNvSpPr txBox="1"/>
          <p:nvPr/>
        </p:nvSpPr>
        <p:spPr>
          <a:xfrm rot="5400000">
            <a:off x="10746315" y="3710982"/>
            <a:ext cx="8121283" cy="1569660"/>
          </a:xfrm>
          <a:prstGeom prst="rect">
            <a:avLst/>
          </a:prstGeom>
          <a:solidFill>
            <a:schemeClr val="accent4">
              <a:lumMod val="50000"/>
            </a:schemeClr>
          </a:solidFill>
        </p:spPr>
        <p:txBody>
          <a:bodyPr wrap="square" rtlCol="0">
            <a:spAutoFit/>
          </a:bodyPr>
          <a:lstStyle/>
          <a:p>
            <a:pPr algn="ctr"/>
            <a:r>
              <a:rPr lang="en-US" sz="9600" dirty="0">
                <a:solidFill>
                  <a:schemeClr val="bg1"/>
                </a:solidFill>
                <a:effectLst>
                  <a:outerShdw blurRad="38100" dist="38100" dir="2700000" algn="tl">
                    <a:srgbClr val="000000">
                      <a:alpha val="43137"/>
                    </a:srgbClr>
                  </a:outerShdw>
                </a:effectLst>
              </a:rPr>
              <a:t>Ephesians 2:8</a:t>
            </a:r>
          </a:p>
        </p:txBody>
      </p:sp>
      <p:sp>
        <p:nvSpPr>
          <p:cNvPr id="6" name="TextBox 5"/>
          <p:cNvSpPr txBox="1"/>
          <p:nvPr/>
        </p:nvSpPr>
        <p:spPr>
          <a:xfrm>
            <a:off x="2980722" y="709684"/>
            <a:ext cx="10795743" cy="8217634"/>
          </a:xfrm>
          <a:prstGeom prst="rect">
            <a:avLst/>
          </a:prstGeom>
          <a:noFill/>
        </p:spPr>
        <p:txBody>
          <a:bodyPr wrap="square" rtlCol="0">
            <a:spAutoFit/>
          </a:bodyPr>
          <a:lstStyle/>
          <a:p>
            <a:pPr marL="342900" indent="-342900">
              <a:buFont typeface="+mj-lt"/>
              <a:buAutoNum type="arabicPeriod"/>
            </a:pPr>
            <a:r>
              <a:rPr lang="en-US" sz="4000" b="1" dirty="0">
                <a:solidFill>
                  <a:srgbClr val="0070C0"/>
                </a:solidFill>
              </a:rPr>
              <a:t> </a:t>
            </a:r>
            <a:r>
              <a:rPr lang="en-US" sz="4000" b="1" u="sng" dirty="0">
                <a:solidFill>
                  <a:srgbClr val="0070C0"/>
                </a:solidFill>
              </a:rPr>
              <a:t>“Good News”</a:t>
            </a:r>
            <a:r>
              <a:rPr lang="en-US" sz="4000" b="1" dirty="0">
                <a:solidFill>
                  <a:srgbClr val="0070C0"/>
                </a:solidFill>
              </a:rPr>
              <a:t>:</a:t>
            </a:r>
          </a:p>
          <a:p>
            <a:pPr marL="1028700" lvl="1" indent="-571500">
              <a:buFont typeface="Arial" panose="020B0604020202020204" pitchFamily="34" charset="0"/>
              <a:buChar char="•"/>
            </a:pPr>
            <a:r>
              <a:rPr lang="en-US" sz="4000" dirty="0"/>
              <a:t>We can be saved!</a:t>
            </a:r>
          </a:p>
          <a:p>
            <a:pPr marL="1028700" lvl="1" indent="-571500">
              <a:buFont typeface="Arial" panose="020B0604020202020204" pitchFamily="34" charset="0"/>
              <a:buChar char="•"/>
            </a:pPr>
            <a:r>
              <a:rPr lang="en-US" sz="4000" dirty="0"/>
              <a:t>God will forgive!</a:t>
            </a:r>
          </a:p>
          <a:p>
            <a:pPr marL="1028700" lvl="1" indent="-571500">
              <a:buFont typeface="Arial" panose="020B0604020202020204" pitchFamily="34" charset="0"/>
              <a:buChar char="•"/>
            </a:pPr>
            <a:r>
              <a:rPr lang="en-US" sz="4000" dirty="0"/>
              <a:t>Acts 13:32; Heb. 8:12</a:t>
            </a:r>
          </a:p>
          <a:p>
            <a:pPr marL="1028700" lvl="1" indent="-571500">
              <a:buFont typeface="Arial" panose="020B0604020202020204" pitchFamily="34" charset="0"/>
              <a:buChar char="•"/>
            </a:pPr>
            <a:endParaRPr lang="en-US" sz="2400" dirty="0"/>
          </a:p>
          <a:p>
            <a:pPr marL="742950" indent="-742950">
              <a:buFont typeface="+mj-lt"/>
              <a:buAutoNum type="arabicPeriod"/>
            </a:pPr>
            <a:r>
              <a:rPr lang="en-US" sz="4000" b="1" u="sng" dirty="0">
                <a:solidFill>
                  <a:srgbClr val="0070C0"/>
                </a:solidFill>
              </a:rPr>
              <a:t>Grace Defined</a:t>
            </a:r>
            <a:r>
              <a:rPr lang="en-US" sz="4000" b="1" dirty="0">
                <a:solidFill>
                  <a:srgbClr val="0070C0"/>
                </a:solidFill>
              </a:rPr>
              <a:t>:</a:t>
            </a:r>
          </a:p>
          <a:p>
            <a:pPr marL="1200150" lvl="1" indent="-742950">
              <a:buFont typeface="Arial" panose="020B0604020202020204" pitchFamily="34" charset="0"/>
              <a:buChar char="•"/>
            </a:pPr>
            <a:r>
              <a:rPr lang="en-US" sz="4000" dirty="0"/>
              <a:t>Undeserved favor from God (cf. 1 Cor. 15:10)</a:t>
            </a:r>
          </a:p>
          <a:p>
            <a:pPr marL="1200150" lvl="1" indent="-742950">
              <a:buFont typeface="Arial" panose="020B0604020202020204" pitchFamily="34" charset="0"/>
              <a:buChar char="•"/>
            </a:pPr>
            <a:r>
              <a:rPr lang="en-US" sz="4000" dirty="0"/>
              <a:t>Titus 3:4-7 (kindness, love, not our own righteousness &amp; mercy = grace)</a:t>
            </a:r>
          </a:p>
          <a:p>
            <a:pPr marL="1200150" lvl="1" indent="-742950">
              <a:buFont typeface="Arial" panose="020B0604020202020204" pitchFamily="34" charset="0"/>
              <a:buChar char="•"/>
            </a:pPr>
            <a:endParaRPr lang="en-US" sz="2400" dirty="0"/>
          </a:p>
          <a:p>
            <a:pPr marL="742950" indent="-742950">
              <a:buFont typeface="+mj-lt"/>
              <a:buAutoNum type="arabicPeriod"/>
            </a:pPr>
            <a:r>
              <a:rPr lang="en-US" sz="4000" b="1" u="sng" dirty="0">
                <a:solidFill>
                  <a:srgbClr val="0070C0"/>
                </a:solidFill>
              </a:rPr>
              <a:t>Grace Provided a Sacrifice </a:t>
            </a:r>
            <a:r>
              <a:rPr lang="en-US" sz="4000" dirty="0"/>
              <a:t>(Heb. 2:9)</a:t>
            </a:r>
          </a:p>
          <a:p>
            <a:pPr marL="742950" indent="-742950">
              <a:buFont typeface="+mj-lt"/>
              <a:buAutoNum type="arabicPeriod"/>
            </a:pPr>
            <a:endParaRPr lang="en-US" sz="2400" dirty="0"/>
          </a:p>
          <a:p>
            <a:pPr marL="742950" indent="-742950">
              <a:buFont typeface="+mj-lt"/>
              <a:buAutoNum type="arabicPeriod"/>
            </a:pPr>
            <a:r>
              <a:rPr lang="en-US" sz="4000" b="1" u="sng" dirty="0">
                <a:solidFill>
                  <a:srgbClr val="0070C0"/>
                </a:solidFill>
              </a:rPr>
              <a:t>Grace Includes</a:t>
            </a:r>
            <a:r>
              <a:rPr lang="en-US" sz="4000" dirty="0"/>
              <a:t>: Love, blood, word, work of the Father, Son &amp; Holy Spirit</a:t>
            </a:r>
          </a:p>
        </p:txBody>
      </p:sp>
      <p:sp>
        <p:nvSpPr>
          <p:cNvPr id="7" name="Oval 6"/>
          <p:cNvSpPr/>
          <p:nvPr/>
        </p:nvSpPr>
        <p:spPr>
          <a:xfrm rot="20084121">
            <a:off x="1278474" y="86967"/>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1312617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7830" y="339634"/>
            <a:ext cx="15126788" cy="8300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rot="16200000">
            <a:off x="-2566209" y="3712538"/>
            <a:ext cx="8121283" cy="1569660"/>
          </a:xfrm>
          <a:prstGeom prst="rect">
            <a:avLst/>
          </a:prstGeom>
          <a:solidFill>
            <a:schemeClr val="accent4">
              <a:lumMod val="50000"/>
            </a:schemeClr>
          </a:solidFill>
        </p:spPr>
        <p:txBody>
          <a:bodyPr wrap="square" rtlCol="0">
            <a:spAutoFit/>
          </a:bodyPr>
          <a:lstStyle/>
          <a:p>
            <a:pPr algn="ctr"/>
            <a:r>
              <a:rPr lang="en-US" sz="9600" dirty="0">
                <a:solidFill>
                  <a:schemeClr val="bg1"/>
                </a:solidFill>
                <a:effectLst>
                  <a:outerShdw blurRad="38100" dist="38100" dir="2700000" algn="tl">
                    <a:srgbClr val="000000">
                      <a:alpha val="43137"/>
                    </a:srgbClr>
                  </a:outerShdw>
                </a:effectLst>
              </a:rPr>
              <a:t>Saved by Faith</a:t>
            </a:r>
          </a:p>
        </p:txBody>
      </p:sp>
      <p:sp>
        <p:nvSpPr>
          <p:cNvPr id="4" name="TextBox 3"/>
          <p:cNvSpPr txBox="1"/>
          <p:nvPr/>
        </p:nvSpPr>
        <p:spPr>
          <a:xfrm rot="5400000">
            <a:off x="10746315" y="3710982"/>
            <a:ext cx="8121283" cy="1569660"/>
          </a:xfrm>
          <a:prstGeom prst="rect">
            <a:avLst/>
          </a:prstGeom>
          <a:solidFill>
            <a:schemeClr val="accent4">
              <a:lumMod val="50000"/>
            </a:schemeClr>
          </a:solidFill>
        </p:spPr>
        <p:txBody>
          <a:bodyPr wrap="square" rtlCol="0">
            <a:spAutoFit/>
          </a:bodyPr>
          <a:lstStyle/>
          <a:p>
            <a:pPr algn="ctr"/>
            <a:r>
              <a:rPr lang="en-US" sz="9600" dirty="0">
                <a:solidFill>
                  <a:schemeClr val="bg1"/>
                </a:solidFill>
              </a:rPr>
              <a:t>Ephesians 2:8</a:t>
            </a:r>
          </a:p>
        </p:txBody>
      </p:sp>
      <p:sp>
        <p:nvSpPr>
          <p:cNvPr id="5" name="TextBox 4"/>
          <p:cNvSpPr txBox="1"/>
          <p:nvPr/>
        </p:nvSpPr>
        <p:spPr>
          <a:xfrm>
            <a:off x="2980722" y="709684"/>
            <a:ext cx="11041404" cy="7602081"/>
          </a:xfrm>
          <a:prstGeom prst="rect">
            <a:avLst/>
          </a:prstGeom>
          <a:noFill/>
        </p:spPr>
        <p:txBody>
          <a:bodyPr wrap="square" rtlCol="0">
            <a:spAutoFit/>
          </a:bodyPr>
          <a:lstStyle/>
          <a:p>
            <a:pPr marL="342900" indent="-342900">
              <a:buFont typeface="+mj-lt"/>
              <a:buAutoNum type="arabicPeriod"/>
            </a:pPr>
            <a:r>
              <a:rPr lang="en-US" sz="4000" b="1" dirty="0">
                <a:solidFill>
                  <a:srgbClr val="0070C0"/>
                </a:solidFill>
              </a:rPr>
              <a:t> </a:t>
            </a:r>
            <a:r>
              <a:rPr lang="en-US" sz="4000" b="1" u="sng" dirty="0">
                <a:solidFill>
                  <a:srgbClr val="0070C0"/>
                </a:solidFill>
              </a:rPr>
              <a:t>Faith is Essential:</a:t>
            </a:r>
            <a:endParaRPr lang="en-US" sz="4000" b="1" dirty="0">
              <a:solidFill>
                <a:srgbClr val="0070C0"/>
              </a:solidFill>
            </a:endParaRPr>
          </a:p>
          <a:p>
            <a:pPr marL="1028700" lvl="1" indent="-571500">
              <a:buFont typeface="Arial" panose="020B0604020202020204" pitchFamily="34" charset="0"/>
              <a:buChar char="•"/>
            </a:pPr>
            <a:r>
              <a:rPr lang="en-US" sz="4000" dirty="0"/>
              <a:t>John 3:16</a:t>
            </a:r>
          </a:p>
          <a:p>
            <a:pPr marL="1028700" lvl="1" indent="-571500">
              <a:buFont typeface="Arial" panose="020B0604020202020204" pitchFamily="34" charset="0"/>
              <a:buChar char="•"/>
            </a:pPr>
            <a:r>
              <a:rPr lang="en-US" sz="4000" dirty="0"/>
              <a:t>John 8:24</a:t>
            </a:r>
          </a:p>
          <a:p>
            <a:pPr marL="1028700" lvl="1" indent="-571500">
              <a:buFont typeface="Arial" panose="020B0604020202020204" pitchFamily="34" charset="0"/>
              <a:buChar char="•"/>
            </a:pPr>
            <a:endParaRPr lang="en-US" sz="2400" dirty="0"/>
          </a:p>
          <a:p>
            <a:pPr marL="742950" indent="-742950">
              <a:buFont typeface="+mj-lt"/>
              <a:buAutoNum type="arabicPeriod"/>
            </a:pPr>
            <a:r>
              <a:rPr lang="en-US" sz="4000" b="1" u="sng" dirty="0">
                <a:solidFill>
                  <a:srgbClr val="0070C0"/>
                </a:solidFill>
              </a:rPr>
              <a:t>Not Faith Alone</a:t>
            </a:r>
            <a:r>
              <a:rPr lang="en-US" sz="4000" b="1" dirty="0">
                <a:solidFill>
                  <a:srgbClr val="0070C0"/>
                </a:solidFill>
              </a:rPr>
              <a:t>:</a:t>
            </a:r>
          </a:p>
          <a:p>
            <a:pPr marL="1200150" lvl="1" indent="-742950">
              <a:buFont typeface="Arial" panose="020B0604020202020204" pitchFamily="34" charset="0"/>
              <a:buChar char="•"/>
            </a:pPr>
            <a:r>
              <a:rPr lang="en-US" sz="4000" dirty="0"/>
              <a:t>Some who believed – yet not saved (Jas. 2:19; John 8:31, 44)</a:t>
            </a:r>
          </a:p>
          <a:p>
            <a:pPr marL="1200150" lvl="1" indent="-742950">
              <a:buFont typeface="Arial" panose="020B0604020202020204" pitchFamily="34" charset="0"/>
              <a:buChar char="•"/>
            </a:pPr>
            <a:r>
              <a:rPr lang="en-US" sz="4000" dirty="0"/>
              <a:t>James 2:24 – “not by faith only”</a:t>
            </a:r>
          </a:p>
          <a:p>
            <a:pPr marL="1200150" lvl="1" indent="-742950">
              <a:buFont typeface="Arial" panose="020B0604020202020204" pitchFamily="34" charset="0"/>
              <a:buChar char="•"/>
            </a:pPr>
            <a:r>
              <a:rPr lang="en-US" sz="4000" dirty="0"/>
              <a:t>Repentance is required (Acts 17:30)</a:t>
            </a:r>
          </a:p>
          <a:p>
            <a:pPr marL="1200150" lvl="1" indent="-742950">
              <a:buFont typeface="Arial" panose="020B0604020202020204" pitchFamily="34" charset="0"/>
              <a:buChar char="•"/>
            </a:pPr>
            <a:r>
              <a:rPr lang="en-US" sz="4000" dirty="0"/>
              <a:t>“Faith” = obedience (Rom. 10:16)</a:t>
            </a:r>
          </a:p>
          <a:p>
            <a:pPr marL="1200150" lvl="1" indent="-742950">
              <a:buFont typeface="Arial" panose="020B0604020202020204" pitchFamily="34" charset="0"/>
              <a:buChar char="•"/>
            </a:pPr>
            <a:endParaRPr lang="en-US" sz="2400" dirty="0"/>
          </a:p>
          <a:p>
            <a:pPr marL="742950" indent="-742950">
              <a:buFont typeface="+mj-lt"/>
              <a:buAutoNum type="arabicPeriod"/>
            </a:pPr>
            <a:r>
              <a:rPr lang="en-US" sz="4000" b="1" u="sng" dirty="0">
                <a:solidFill>
                  <a:srgbClr val="0070C0"/>
                </a:solidFill>
              </a:rPr>
              <a:t>Faith Includes: </a:t>
            </a:r>
            <a:r>
              <a:rPr lang="en-US" sz="4000" dirty="0"/>
              <a:t>belief, love, obedience, all that God requires &amp; faithfulness</a:t>
            </a:r>
          </a:p>
        </p:txBody>
      </p:sp>
      <p:sp>
        <p:nvSpPr>
          <p:cNvPr id="6" name="Oval 5"/>
          <p:cNvSpPr/>
          <p:nvPr/>
        </p:nvSpPr>
        <p:spPr>
          <a:xfrm rot="20084121">
            <a:off x="1278474" y="86967"/>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4219940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16200000">
            <a:off x="-2389578" y="3928883"/>
            <a:ext cx="7660367" cy="1323439"/>
          </a:xfrm>
          <a:prstGeom prst="rect">
            <a:avLst/>
          </a:prstGeom>
          <a:noFill/>
        </p:spPr>
        <p:txBody>
          <a:bodyPr wrap="none" lIns="91440" tIns="45720" rIns="91440" bIns="45720">
            <a:spAutoFit/>
          </a:bodyPr>
          <a:lstStyle/>
          <a:p>
            <a:pPr algn="ctr"/>
            <a:r>
              <a:rPr lang="en-US" sz="8000" b="1" cap="none" spc="0"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Arial Rounded MT Bold" panose="020F0704030504030204" pitchFamily="34" charset="0"/>
              </a:rPr>
              <a:t>The Conditions</a:t>
            </a:r>
          </a:p>
        </p:txBody>
      </p:sp>
      <p:sp>
        <p:nvSpPr>
          <p:cNvPr id="4" name="Rounded Rectangle 3"/>
          <p:cNvSpPr/>
          <p:nvPr/>
        </p:nvSpPr>
        <p:spPr>
          <a:xfrm>
            <a:off x="3209496" y="755580"/>
            <a:ext cx="11668835" cy="1305227"/>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solidFill>
                  <a:schemeClr val="bg1"/>
                </a:solidFill>
              </a:rPr>
              <a:t> Hear </a:t>
            </a:r>
            <a:r>
              <a:rPr lang="en-US" sz="4400" dirty="0">
                <a:solidFill>
                  <a:srgbClr val="00B0F0"/>
                </a:solidFill>
              </a:rPr>
              <a:t>(Rom. 10:17)</a:t>
            </a:r>
          </a:p>
        </p:txBody>
      </p:sp>
      <p:sp>
        <p:nvSpPr>
          <p:cNvPr id="9" name="Rounded Rectangle 8"/>
          <p:cNvSpPr/>
          <p:nvPr/>
        </p:nvSpPr>
        <p:spPr>
          <a:xfrm>
            <a:off x="3209496" y="2428050"/>
            <a:ext cx="11668835" cy="1305227"/>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t> Believe </a:t>
            </a:r>
            <a:r>
              <a:rPr lang="en-US" sz="4400" dirty="0">
                <a:solidFill>
                  <a:srgbClr val="00B0F0"/>
                </a:solidFill>
              </a:rPr>
              <a:t>(John 8:24)</a:t>
            </a:r>
          </a:p>
        </p:txBody>
      </p:sp>
      <p:sp>
        <p:nvSpPr>
          <p:cNvPr id="10" name="Rounded Rectangle 9"/>
          <p:cNvSpPr/>
          <p:nvPr/>
        </p:nvSpPr>
        <p:spPr>
          <a:xfrm>
            <a:off x="3209496" y="4100520"/>
            <a:ext cx="11668835" cy="1305227"/>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solidFill>
                  <a:schemeClr val="bg1"/>
                </a:solidFill>
              </a:rPr>
              <a:t> Repent </a:t>
            </a:r>
            <a:r>
              <a:rPr lang="en-US" sz="4400" dirty="0">
                <a:solidFill>
                  <a:srgbClr val="00B0F0"/>
                </a:solidFill>
              </a:rPr>
              <a:t>(Acts 17:30-31)</a:t>
            </a:r>
          </a:p>
        </p:txBody>
      </p:sp>
      <p:sp>
        <p:nvSpPr>
          <p:cNvPr id="11" name="Rounded Rectangle 10"/>
          <p:cNvSpPr/>
          <p:nvPr/>
        </p:nvSpPr>
        <p:spPr>
          <a:xfrm>
            <a:off x="3209496" y="5772991"/>
            <a:ext cx="11668835" cy="1305227"/>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solidFill>
                  <a:schemeClr val="bg1"/>
                </a:solidFill>
              </a:rPr>
              <a:t> Confess – that believe </a:t>
            </a:r>
            <a:r>
              <a:rPr lang="en-US" sz="4400" dirty="0">
                <a:solidFill>
                  <a:srgbClr val="00B0F0"/>
                </a:solidFill>
              </a:rPr>
              <a:t>(Rom. 10:9-10)</a:t>
            </a:r>
          </a:p>
        </p:txBody>
      </p:sp>
      <p:sp>
        <p:nvSpPr>
          <p:cNvPr id="12" name="Rounded Rectangle 11"/>
          <p:cNvSpPr/>
          <p:nvPr/>
        </p:nvSpPr>
        <p:spPr>
          <a:xfrm>
            <a:off x="3209496" y="7445462"/>
            <a:ext cx="11668835" cy="1305227"/>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solidFill>
                  <a:schemeClr val="bg1"/>
                </a:solidFill>
              </a:rPr>
              <a:t> Be Baptized </a:t>
            </a:r>
            <a:r>
              <a:rPr lang="en-US" sz="4400" dirty="0">
                <a:solidFill>
                  <a:srgbClr val="00B0F0"/>
                </a:solidFill>
              </a:rPr>
              <a:t>(Mark 16:16)</a:t>
            </a:r>
          </a:p>
        </p:txBody>
      </p:sp>
      <p:sp>
        <p:nvSpPr>
          <p:cNvPr id="13" name="TextBox 12"/>
          <p:cNvSpPr txBox="1"/>
          <p:nvPr/>
        </p:nvSpPr>
        <p:spPr>
          <a:xfrm>
            <a:off x="11922292" y="47692"/>
            <a:ext cx="3218597" cy="707886"/>
          </a:xfrm>
          <a:prstGeom prst="rect">
            <a:avLst/>
          </a:prstGeom>
          <a:noFill/>
        </p:spPr>
        <p:txBody>
          <a:bodyPr wrap="square" rtlCol="0">
            <a:spAutoFit/>
          </a:bodyPr>
          <a:lstStyle/>
          <a:p>
            <a:pPr algn="ctr"/>
            <a:r>
              <a:rPr lang="en-US" sz="4000" dirty="0"/>
              <a:t>Jews (Acts 2)</a:t>
            </a:r>
          </a:p>
        </p:txBody>
      </p:sp>
      <p:sp>
        <p:nvSpPr>
          <p:cNvPr id="14" name="TextBox 13"/>
          <p:cNvSpPr txBox="1"/>
          <p:nvPr/>
        </p:nvSpPr>
        <p:spPr>
          <a:xfrm>
            <a:off x="12524091" y="1023472"/>
            <a:ext cx="2033517" cy="769441"/>
          </a:xfrm>
          <a:prstGeom prst="rect">
            <a:avLst/>
          </a:prstGeom>
          <a:noFill/>
        </p:spPr>
        <p:txBody>
          <a:bodyPr wrap="square" rtlCol="0">
            <a:spAutoFit/>
          </a:bodyPr>
          <a:lstStyle/>
          <a:p>
            <a:pPr algn="ctr"/>
            <a:r>
              <a:rPr lang="en-US" sz="4400" dirty="0">
                <a:solidFill>
                  <a:srgbClr val="FFFF00"/>
                </a:solidFill>
              </a:rPr>
              <a:t>V. 22</a:t>
            </a:r>
          </a:p>
        </p:txBody>
      </p:sp>
      <p:sp>
        <p:nvSpPr>
          <p:cNvPr id="15" name="TextBox 14"/>
          <p:cNvSpPr txBox="1"/>
          <p:nvPr/>
        </p:nvSpPr>
        <p:spPr>
          <a:xfrm>
            <a:off x="12524091" y="2670815"/>
            <a:ext cx="2033517" cy="769441"/>
          </a:xfrm>
          <a:prstGeom prst="rect">
            <a:avLst/>
          </a:prstGeom>
          <a:noFill/>
        </p:spPr>
        <p:txBody>
          <a:bodyPr wrap="square" rtlCol="0">
            <a:spAutoFit/>
          </a:bodyPr>
          <a:lstStyle/>
          <a:p>
            <a:pPr algn="ctr"/>
            <a:r>
              <a:rPr lang="en-US" sz="4400" dirty="0">
                <a:solidFill>
                  <a:srgbClr val="FFFF00"/>
                </a:solidFill>
              </a:rPr>
              <a:t>V. 36</a:t>
            </a:r>
          </a:p>
        </p:txBody>
      </p:sp>
      <p:sp>
        <p:nvSpPr>
          <p:cNvPr id="16" name="TextBox 15"/>
          <p:cNvSpPr txBox="1"/>
          <p:nvPr/>
        </p:nvSpPr>
        <p:spPr>
          <a:xfrm>
            <a:off x="12524091" y="4357976"/>
            <a:ext cx="2033517" cy="769441"/>
          </a:xfrm>
          <a:prstGeom prst="rect">
            <a:avLst/>
          </a:prstGeom>
          <a:noFill/>
        </p:spPr>
        <p:txBody>
          <a:bodyPr wrap="square" rtlCol="0">
            <a:spAutoFit/>
          </a:bodyPr>
          <a:lstStyle/>
          <a:p>
            <a:pPr algn="ctr"/>
            <a:r>
              <a:rPr lang="en-US" sz="4400" dirty="0">
                <a:solidFill>
                  <a:srgbClr val="FFFF00"/>
                </a:solidFill>
              </a:rPr>
              <a:t>V. 38</a:t>
            </a:r>
          </a:p>
        </p:txBody>
      </p:sp>
      <p:sp>
        <p:nvSpPr>
          <p:cNvPr id="17" name="TextBox 16"/>
          <p:cNvSpPr txBox="1"/>
          <p:nvPr/>
        </p:nvSpPr>
        <p:spPr>
          <a:xfrm>
            <a:off x="12578682" y="7698780"/>
            <a:ext cx="2033517" cy="769441"/>
          </a:xfrm>
          <a:prstGeom prst="rect">
            <a:avLst/>
          </a:prstGeom>
          <a:noFill/>
        </p:spPr>
        <p:txBody>
          <a:bodyPr wrap="square" rtlCol="0">
            <a:spAutoFit/>
          </a:bodyPr>
          <a:lstStyle/>
          <a:p>
            <a:pPr algn="ctr"/>
            <a:r>
              <a:rPr lang="en-US" sz="4400" dirty="0">
                <a:solidFill>
                  <a:srgbClr val="FFFF00"/>
                </a:solidFill>
              </a:rPr>
              <a:t>V. 38</a:t>
            </a:r>
          </a:p>
        </p:txBody>
      </p:sp>
      <p:cxnSp>
        <p:nvCxnSpPr>
          <p:cNvPr id="19" name="Straight Connector 18"/>
          <p:cNvCxnSpPr/>
          <p:nvPr/>
        </p:nvCxnSpPr>
        <p:spPr>
          <a:xfrm>
            <a:off x="600501" y="47692"/>
            <a:ext cx="0" cy="9144000"/>
          </a:xfrm>
          <a:prstGeom prst="line">
            <a:avLst/>
          </a:prstGeom>
          <a:ln>
            <a:solidFill>
              <a:srgbClr val="002060"/>
            </a:solidFill>
            <a:prstDash val="dash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445223" y="47692"/>
            <a:ext cx="0" cy="9144000"/>
          </a:xfrm>
          <a:prstGeom prst="line">
            <a:avLst/>
          </a:prstGeom>
          <a:ln>
            <a:solidFill>
              <a:srgbClr val="002060"/>
            </a:solidFill>
            <a:prstDash val="dashDot"/>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rot="20084121">
            <a:off x="-624068" y="132861"/>
            <a:ext cx="3158836" cy="1245432"/>
          </a:xfrm>
          <a:prstGeom prst="ellipse">
            <a:avLst/>
          </a:prstGeom>
          <a:solidFill>
            <a:srgbClr val="C00000">
              <a:alpha val="32157"/>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C00000"/>
                </a:solidFill>
              </a:rPr>
              <a:t>Review</a:t>
            </a:r>
          </a:p>
        </p:txBody>
      </p:sp>
    </p:spTree>
    <p:extLst>
      <p:ext uri="{BB962C8B-B14F-4D97-AF65-F5344CB8AC3E}">
        <p14:creationId xmlns:p14="http://schemas.microsoft.com/office/powerpoint/2010/main" val="2949521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32" y="0"/>
            <a:ext cx="4755577"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Five</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The Church in the Bible</a:t>
            </a:r>
          </a:p>
        </p:txBody>
      </p:sp>
      <p:sp>
        <p:nvSpPr>
          <p:cNvPr id="4" name="TextBox 3"/>
          <p:cNvSpPr txBox="1"/>
          <p:nvPr/>
        </p:nvSpPr>
        <p:spPr>
          <a:xfrm>
            <a:off x="2903220" y="2125980"/>
            <a:ext cx="11224260" cy="5324535"/>
          </a:xfrm>
          <a:prstGeom prst="rect">
            <a:avLst/>
          </a:prstGeom>
          <a:noFill/>
        </p:spPr>
        <p:txBody>
          <a:bodyPr wrap="square" rtlCol="0">
            <a:spAutoFit/>
          </a:bodyPr>
          <a:lstStyle/>
          <a:p>
            <a:pPr marL="571500" indent="-571500">
              <a:buFont typeface="+mj-lt"/>
              <a:buAutoNum type="romanUcPeriod"/>
            </a:pPr>
            <a:r>
              <a:rPr lang="en-US" sz="4000" b="1" u="sng" dirty="0"/>
              <a:t>What the Church Is</a:t>
            </a:r>
          </a:p>
          <a:p>
            <a:pPr marL="1028700" lvl="1" indent="-571500">
              <a:buFont typeface="+mj-lt"/>
              <a:buAutoNum type="alphaUcPeriod"/>
            </a:pPr>
            <a:r>
              <a:rPr lang="en-US" sz="4000" dirty="0"/>
              <a:t>What it is not</a:t>
            </a:r>
          </a:p>
          <a:p>
            <a:pPr marL="1028700" lvl="1" indent="-571500">
              <a:buFont typeface="+mj-lt"/>
              <a:buAutoNum type="alphaUcPeriod"/>
            </a:pPr>
            <a:r>
              <a:rPr lang="en-US" sz="4000" dirty="0"/>
              <a:t>It is people</a:t>
            </a:r>
          </a:p>
          <a:p>
            <a:pPr marL="1028700" lvl="1" indent="-571500">
              <a:buFont typeface="+mj-lt"/>
              <a:buAutoNum type="alphaUcPeriod"/>
            </a:pPr>
            <a:r>
              <a:rPr lang="en-US" sz="4000" dirty="0"/>
              <a:t>It is those who are saved</a:t>
            </a:r>
          </a:p>
          <a:p>
            <a:pPr marL="1028700" lvl="1" indent="-571500">
              <a:buFont typeface="+mj-lt"/>
              <a:buAutoNum type="alphaUcPeriod"/>
            </a:pPr>
            <a:endParaRPr lang="en-US" sz="2000" dirty="0"/>
          </a:p>
          <a:p>
            <a:pPr marL="571500" indent="-571500">
              <a:buFont typeface="+mj-lt"/>
              <a:buAutoNum type="romanUcPeriod"/>
            </a:pPr>
            <a:r>
              <a:rPr lang="en-US" sz="4000" b="1" u="sng" dirty="0"/>
              <a:t>There is But One</a:t>
            </a:r>
          </a:p>
          <a:p>
            <a:pPr marL="1028700" lvl="1" indent="-571500">
              <a:buFont typeface="+mj-lt"/>
              <a:buAutoNum type="alphaUcPeriod"/>
            </a:pPr>
            <a:r>
              <a:rPr lang="en-US" sz="4000" dirty="0"/>
              <a:t>The Lord only built one church</a:t>
            </a:r>
          </a:p>
          <a:p>
            <a:pPr marL="1028700" lvl="1" indent="-571500">
              <a:buFont typeface="+mj-lt"/>
              <a:buAutoNum type="alphaUcPeriod"/>
            </a:pPr>
            <a:r>
              <a:rPr lang="en-US" sz="4000" dirty="0"/>
              <a:t>The term “church” used in two senses</a:t>
            </a:r>
          </a:p>
          <a:p>
            <a:pPr marL="1028700" lvl="1" indent="-571500">
              <a:buFont typeface="+mj-lt"/>
              <a:buAutoNum type="alphaUcPeriod"/>
            </a:pPr>
            <a:r>
              <a:rPr lang="en-US" sz="4000" dirty="0"/>
              <a:t>The idea of denominationalism</a:t>
            </a:r>
          </a:p>
        </p:txBody>
      </p:sp>
    </p:spTree>
    <p:extLst>
      <p:ext uri="{BB962C8B-B14F-4D97-AF65-F5344CB8AC3E}">
        <p14:creationId xmlns:p14="http://schemas.microsoft.com/office/powerpoint/2010/main" val="3713799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8755" y="754379"/>
            <a:ext cx="11697683" cy="6863417"/>
          </a:xfrm>
          <a:prstGeom prst="rect">
            <a:avLst/>
          </a:prstGeom>
          <a:noFill/>
        </p:spPr>
        <p:txBody>
          <a:bodyPr wrap="square" rtlCol="0">
            <a:spAutoFit/>
          </a:bodyPr>
          <a:lstStyle/>
          <a:p>
            <a:pPr marL="857250" indent="-857250">
              <a:buFont typeface="+mj-lt"/>
              <a:buAutoNum type="romanUcPeriod" startAt="3"/>
            </a:pPr>
            <a:r>
              <a:rPr lang="en-US" sz="4000" b="1" u="sng" dirty="0"/>
              <a:t>Identifying the Church in the Bible</a:t>
            </a:r>
          </a:p>
          <a:p>
            <a:pPr marL="1028700" lvl="1" indent="-571500">
              <a:buFont typeface="+mj-lt"/>
              <a:buAutoNum type="alphaUcPeriod"/>
            </a:pPr>
            <a:r>
              <a:rPr lang="en-US" sz="4000" dirty="0"/>
              <a:t>Illustration of finding a lost boy</a:t>
            </a:r>
          </a:p>
          <a:p>
            <a:pPr marL="1028700" lvl="1" indent="-571500">
              <a:buFont typeface="+mj-lt"/>
              <a:buAutoNum type="alphaUcPeriod"/>
            </a:pPr>
            <a:r>
              <a:rPr lang="en-US" sz="4000" dirty="0"/>
              <a:t>The identifying characteristics of the Lord’s church</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Departures</a:t>
            </a:r>
          </a:p>
          <a:p>
            <a:pPr marL="1028700" lvl="1" indent="-571500">
              <a:buFont typeface="+mj-lt"/>
              <a:buAutoNum type="alphaUcPeriod"/>
            </a:pPr>
            <a:r>
              <a:rPr lang="en-US" sz="4000" dirty="0"/>
              <a:t>Departures foretold</a:t>
            </a:r>
          </a:p>
          <a:p>
            <a:pPr marL="1028700" lvl="1" indent="-571500">
              <a:buFont typeface="+mj-lt"/>
              <a:buAutoNum type="alphaUcPeriod"/>
            </a:pPr>
            <a:r>
              <a:rPr lang="en-US" sz="4000" dirty="0"/>
              <a:t>Departures came gradual and slowly</a:t>
            </a:r>
          </a:p>
          <a:p>
            <a:pPr marL="1028700" lvl="1" indent="-571500">
              <a:buFont typeface="+mj-lt"/>
              <a:buAutoNum type="alphaUcPeriod"/>
            </a:pPr>
            <a:r>
              <a:rPr lang="en-US" sz="4000" dirty="0"/>
              <a:t>Departures formed the denominations</a:t>
            </a:r>
          </a:p>
          <a:p>
            <a:pPr marL="1028700" lvl="1" indent="-571500">
              <a:buFont typeface="+mj-lt"/>
              <a:buAutoNum type="alphaUcPeriod"/>
            </a:pPr>
            <a:endParaRPr lang="en-US" sz="2000" dirty="0"/>
          </a:p>
          <a:p>
            <a:pPr marL="571500" indent="-571500">
              <a:buFont typeface="+mj-lt"/>
              <a:buAutoNum type="romanUcPeriod" startAt="3"/>
            </a:pPr>
            <a:r>
              <a:rPr lang="en-US" sz="4000" b="1" u="sng" dirty="0"/>
              <a:t>Life in the Church</a:t>
            </a:r>
          </a:p>
          <a:p>
            <a:pPr marL="1200150" lvl="1" indent="-742950">
              <a:buFont typeface="+mj-lt"/>
              <a:buAutoNum type="alphaUcPeriod"/>
            </a:pPr>
            <a:r>
              <a:rPr lang="en-US" sz="4000" dirty="0"/>
              <a:t>Assemble and worship</a:t>
            </a:r>
          </a:p>
          <a:p>
            <a:pPr marL="1200150" lvl="1" indent="-742950">
              <a:buFont typeface="+mj-lt"/>
              <a:buAutoNum type="alphaUcPeriod"/>
            </a:pPr>
            <a:r>
              <a:rPr lang="en-US" sz="4000" dirty="0"/>
              <a:t>Walk in the fear of God</a:t>
            </a:r>
          </a:p>
        </p:txBody>
      </p:sp>
    </p:spTree>
    <p:extLst>
      <p:ext uri="{BB962C8B-B14F-4D97-AF65-F5344CB8AC3E}">
        <p14:creationId xmlns:p14="http://schemas.microsoft.com/office/powerpoint/2010/main" val="1055334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504335" y="1630085"/>
            <a:ext cx="9217742" cy="3362255"/>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032" y="0"/>
            <a:ext cx="4755577"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Five</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The Church in the Bible</a:t>
            </a:r>
          </a:p>
        </p:txBody>
      </p:sp>
      <p:sp>
        <p:nvSpPr>
          <p:cNvPr id="4" name="TextBox 3"/>
          <p:cNvSpPr txBox="1"/>
          <p:nvPr/>
        </p:nvSpPr>
        <p:spPr>
          <a:xfrm>
            <a:off x="2903220" y="2125980"/>
            <a:ext cx="11224260" cy="5324535"/>
          </a:xfrm>
          <a:prstGeom prst="rect">
            <a:avLst/>
          </a:prstGeom>
          <a:noFill/>
        </p:spPr>
        <p:txBody>
          <a:bodyPr wrap="square" rtlCol="0">
            <a:spAutoFit/>
          </a:bodyPr>
          <a:lstStyle/>
          <a:p>
            <a:pPr marL="571500" indent="-571500">
              <a:buFont typeface="+mj-lt"/>
              <a:buAutoNum type="romanUcPeriod"/>
            </a:pPr>
            <a:r>
              <a:rPr lang="en-US" sz="4000" b="1" u="sng" dirty="0"/>
              <a:t>What the Church Is</a:t>
            </a:r>
          </a:p>
          <a:p>
            <a:pPr marL="1028700" lvl="1" indent="-571500">
              <a:buFont typeface="+mj-lt"/>
              <a:buAutoNum type="alphaUcPeriod"/>
            </a:pPr>
            <a:r>
              <a:rPr lang="en-US" sz="4000" dirty="0"/>
              <a:t>What it is not</a:t>
            </a:r>
          </a:p>
          <a:p>
            <a:pPr marL="1028700" lvl="1" indent="-571500">
              <a:buFont typeface="+mj-lt"/>
              <a:buAutoNum type="alphaUcPeriod"/>
            </a:pPr>
            <a:r>
              <a:rPr lang="en-US" sz="4000" dirty="0"/>
              <a:t>It is people</a:t>
            </a:r>
          </a:p>
          <a:p>
            <a:pPr marL="1028700" lvl="1" indent="-571500">
              <a:buFont typeface="+mj-lt"/>
              <a:buAutoNum type="alphaUcPeriod"/>
            </a:pPr>
            <a:r>
              <a:rPr lang="en-US" sz="4000" dirty="0"/>
              <a:t>It is those who are saved</a:t>
            </a:r>
          </a:p>
          <a:p>
            <a:pPr marL="1028700" lvl="1" indent="-571500">
              <a:buFont typeface="+mj-lt"/>
              <a:buAutoNum type="alphaUcPeriod"/>
            </a:pPr>
            <a:endParaRPr lang="en-US" sz="2000" dirty="0"/>
          </a:p>
          <a:p>
            <a:pPr marL="571500" indent="-571500">
              <a:buFont typeface="+mj-lt"/>
              <a:buAutoNum type="romanUcPeriod"/>
            </a:pPr>
            <a:r>
              <a:rPr lang="en-US" sz="4000" b="1" u="sng" dirty="0"/>
              <a:t>There is But One</a:t>
            </a:r>
          </a:p>
          <a:p>
            <a:pPr marL="1028700" lvl="1" indent="-571500">
              <a:buFont typeface="+mj-lt"/>
              <a:buAutoNum type="alphaUcPeriod"/>
            </a:pPr>
            <a:r>
              <a:rPr lang="en-US" sz="4000" dirty="0"/>
              <a:t>The Lord only built one church</a:t>
            </a:r>
          </a:p>
          <a:p>
            <a:pPr marL="1028700" lvl="1" indent="-571500">
              <a:buFont typeface="+mj-lt"/>
              <a:buAutoNum type="alphaUcPeriod"/>
            </a:pPr>
            <a:r>
              <a:rPr lang="en-US" sz="4000" dirty="0"/>
              <a:t>The term “church” used in two senses</a:t>
            </a:r>
          </a:p>
          <a:p>
            <a:pPr marL="1028700" lvl="1" indent="-571500">
              <a:buFont typeface="+mj-lt"/>
              <a:buAutoNum type="alphaUcPeriod"/>
            </a:pPr>
            <a:r>
              <a:rPr lang="en-US" sz="4000" dirty="0"/>
              <a:t>The idea of denominationalism</a:t>
            </a:r>
          </a:p>
        </p:txBody>
      </p:sp>
    </p:spTree>
    <p:extLst>
      <p:ext uri="{BB962C8B-B14F-4D97-AF65-F5344CB8AC3E}">
        <p14:creationId xmlns:p14="http://schemas.microsoft.com/office/powerpoint/2010/main" val="3719517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8954" y="128271"/>
            <a:ext cx="9326592"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i="1" cap="none" spc="0" dirty="0">
                <a:ln/>
                <a:solidFill>
                  <a:srgbClr val="0070C0"/>
                </a:solidFill>
                <a:effectLst/>
                <a:latin typeface="+mj-lt"/>
              </a:rPr>
              <a:t>What Is The Church?</a:t>
            </a:r>
          </a:p>
        </p:txBody>
      </p:sp>
      <p:sp>
        <p:nvSpPr>
          <p:cNvPr id="3" name="Rounded Rectangle 2"/>
          <p:cNvSpPr/>
          <p:nvPr/>
        </p:nvSpPr>
        <p:spPr>
          <a:xfrm>
            <a:off x="752168" y="1674894"/>
            <a:ext cx="4232787" cy="5220929"/>
          </a:xfrm>
          <a:prstGeom prst="roundRect">
            <a:avLst>
              <a:gd name="adj" fmla="val 7321"/>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u="sng" dirty="0">
                <a:solidFill>
                  <a:srgbClr val="FFFF00"/>
                </a:solidFill>
                <a:effectLst>
                  <a:outerShdw blurRad="38100" dist="38100" dir="2700000" algn="tl">
                    <a:srgbClr val="000000">
                      <a:alpha val="43137"/>
                    </a:srgbClr>
                  </a:outerShdw>
                </a:effectLst>
              </a:rPr>
              <a:t>Is Not</a:t>
            </a:r>
          </a:p>
          <a:p>
            <a:pPr algn="ctr"/>
            <a:endParaRPr lang="en-US" sz="32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Building</a:t>
            </a: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A Social Club</a:t>
            </a: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r>
              <a:rPr lang="en-US" sz="3200" dirty="0">
                <a:solidFill>
                  <a:schemeClr val="bg1"/>
                </a:solidFill>
                <a:effectLst>
                  <a:outerShdw blurRad="38100" dist="38100" dir="2700000" algn="tl">
                    <a:srgbClr val="000000">
                      <a:alpha val="43137"/>
                    </a:srgbClr>
                  </a:outerShdw>
                </a:effectLst>
              </a:rPr>
              <a:t>A  Human Institution</a:t>
            </a: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p:txBody>
      </p:sp>
      <p:sp>
        <p:nvSpPr>
          <p:cNvPr id="8" name="Rounded Rectangle 7"/>
          <p:cNvSpPr/>
          <p:nvPr/>
        </p:nvSpPr>
        <p:spPr>
          <a:xfrm>
            <a:off x="11064578" y="1674894"/>
            <a:ext cx="4232787" cy="5220929"/>
          </a:xfrm>
          <a:prstGeom prst="roundRect">
            <a:avLst>
              <a:gd name="adj" fmla="val 7321"/>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u="sng" dirty="0">
                <a:solidFill>
                  <a:srgbClr val="FFFF00"/>
                </a:solidFill>
                <a:effectLst>
                  <a:outerShdw blurRad="38100" dist="38100" dir="2700000" algn="tl">
                    <a:srgbClr val="000000">
                      <a:alpha val="43137"/>
                    </a:srgbClr>
                  </a:outerShdw>
                </a:effectLst>
              </a:rPr>
              <a:t>People Who</a:t>
            </a:r>
          </a:p>
          <a:p>
            <a:pPr algn="ctr"/>
            <a:r>
              <a:rPr lang="en-US" sz="4000" b="1" u="sng" dirty="0">
                <a:solidFill>
                  <a:srgbClr val="FFFF00"/>
                </a:solidFill>
                <a:effectLst>
                  <a:outerShdw blurRad="38100" dist="38100" dir="2700000" algn="tl">
                    <a:srgbClr val="000000">
                      <a:alpha val="43137"/>
                    </a:srgbClr>
                  </a:outerShdw>
                </a:effectLst>
              </a:rPr>
              <a:t>Are Saved</a:t>
            </a:r>
          </a:p>
          <a:p>
            <a:pPr algn="ctr"/>
            <a:endParaRPr lang="en-US" sz="3200" dirty="0">
              <a:solidFill>
                <a:schemeClr val="bg1"/>
              </a:solidFill>
              <a:effectLst>
                <a:outerShdw blurRad="38100" dist="38100" dir="2700000" algn="tl">
                  <a:srgbClr val="000000">
                    <a:alpha val="43137"/>
                  </a:srgbClr>
                </a:outerShdw>
              </a:effectLst>
            </a:endParaRPr>
          </a:p>
          <a:p>
            <a:pPr algn="ctr"/>
            <a:r>
              <a:rPr lang="en-US" sz="3200" dirty="0">
                <a:solidFill>
                  <a:schemeClr val="bg1"/>
                </a:solidFill>
                <a:effectLst>
                  <a:outerShdw blurRad="38100" dist="38100" dir="2700000" algn="tl">
                    <a:srgbClr val="000000">
                      <a:alpha val="43137"/>
                    </a:srgbClr>
                  </a:outerShdw>
                </a:effectLst>
              </a:rPr>
              <a:t>Acts 2:47</a:t>
            </a:r>
          </a:p>
          <a:p>
            <a:pPr algn="ctr"/>
            <a:endParaRPr lang="en-US" sz="800" dirty="0">
              <a:solidFill>
                <a:schemeClr val="bg1"/>
              </a:solidFill>
              <a:effectLst>
                <a:outerShdw blurRad="38100" dist="38100" dir="2700000" algn="tl">
                  <a:srgbClr val="000000">
                    <a:alpha val="43137"/>
                  </a:srgbClr>
                </a:outerShdw>
              </a:effectLst>
            </a:endParaRPr>
          </a:p>
          <a:p>
            <a:pPr algn="ctr"/>
            <a:r>
              <a:rPr lang="en-US" sz="3200" dirty="0">
                <a:solidFill>
                  <a:schemeClr val="bg1"/>
                </a:solidFill>
                <a:effectLst>
                  <a:outerShdw blurRad="38100" dist="38100" dir="2700000" algn="tl">
                    <a:srgbClr val="000000">
                      <a:alpha val="43137"/>
                    </a:srgbClr>
                  </a:outerShdw>
                </a:effectLst>
              </a:rPr>
              <a:t>Eph. 5:23</a:t>
            </a:r>
          </a:p>
          <a:p>
            <a:pPr algn="ctr"/>
            <a:endParaRPr lang="en-US" sz="800" dirty="0">
              <a:solidFill>
                <a:schemeClr val="bg1"/>
              </a:solidFill>
              <a:effectLst>
                <a:outerShdw blurRad="38100" dist="38100" dir="2700000" algn="tl">
                  <a:srgbClr val="000000">
                    <a:alpha val="43137"/>
                  </a:srgbClr>
                </a:outerShdw>
              </a:effectLst>
            </a:endParaRPr>
          </a:p>
          <a:p>
            <a:pPr algn="ctr"/>
            <a:r>
              <a:rPr lang="en-US" sz="3200" dirty="0">
                <a:solidFill>
                  <a:schemeClr val="bg1"/>
                </a:solidFill>
                <a:effectLst>
                  <a:outerShdw blurRad="38100" dist="38100" dir="2700000" algn="tl">
                    <a:srgbClr val="000000">
                      <a:alpha val="43137"/>
                    </a:srgbClr>
                  </a:outerShdw>
                </a:effectLst>
              </a:rPr>
              <a:t>Eph. 2:16</a:t>
            </a:r>
          </a:p>
          <a:p>
            <a:pPr algn="ctr"/>
            <a:endParaRPr lang="en-US" sz="2000" dirty="0">
              <a:solidFill>
                <a:schemeClr val="bg1"/>
              </a:solidFill>
              <a:effectLst>
                <a:outerShdw blurRad="38100" dist="38100" dir="2700000" algn="tl">
                  <a:srgbClr val="000000">
                    <a:alpha val="43137"/>
                  </a:srgbClr>
                </a:outerShdw>
              </a:effectLst>
            </a:endParaRPr>
          </a:p>
          <a:p>
            <a:pPr algn="ctr"/>
            <a:r>
              <a:rPr lang="en-US" sz="3200" dirty="0" err="1">
                <a:solidFill>
                  <a:schemeClr val="bg1"/>
                </a:solidFill>
                <a:effectLst>
                  <a:outerShdw blurRad="38100" dist="38100" dir="2700000" algn="tl">
                    <a:srgbClr val="000000">
                      <a:alpha val="43137"/>
                    </a:srgbClr>
                  </a:outerShdw>
                </a:effectLst>
              </a:rPr>
              <a:t>Ekklesia</a:t>
            </a:r>
            <a:r>
              <a:rPr lang="en-US" sz="3200" dirty="0">
                <a:solidFill>
                  <a:schemeClr val="bg1"/>
                </a:solidFill>
                <a:effectLst>
                  <a:outerShdw blurRad="38100" dist="38100" dir="2700000" algn="tl">
                    <a:srgbClr val="000000">
                      <a:alpha val="43137"/>
                    </a:srgbClr>
                  </a:outerShdw>
                </a:effectLst>
              </a:rPr>
              <a:t> = “called out”</a:t>
            </a: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p:txBody>
      </p:sp>
      <p:grpSp>
        <p:nvGrpSpPr>
          <p:cNvPr id="9" name="Group 8"/>
          <p:cNvGrpSpPr/>
          <p:nvPr/>
        </p:nvGrpSpPr>
        <p:grpSpPr>
          <a:xfrm>
            <a:off x="5908373" y="1660145"/>
            <a:ext cx="4232787" cy="5220929"/>
            <a:chOff x="5908373" y="1660145"/>
            <a:chExt cx="4232787" cy="5220929"/>
          </a:xfrm>
        </p:grpSpPr>
        <p:sp>
          <p:nvSpPr>
            <p:cNvPr id="7" name="Rounded Rectangle 6"/>
            <p:cNvSpPr/>
            <p:nvPr/>
          </p:nvSpPr>
          <p:spPr>
            <a:xfrm>
              <a:off x="5908373" y="1660145"/>
              <a:ext cx="4232787" cy="5220929"/>
            </a:xfrm>
            <a:prstGeom prst="roundRect">
              <a:avLst>
                <a:gd name="adj" fmla="val 7321"/>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u="sng" dirty="0">
                  <a:solidFill>
                    <a:srgbClr val="FFFF00"/>
                  </a:solidFill>
                  <a:effectLst>
                    <a:outerShdw blurRad="38100" dist="38100" dir="2700000" algn="tl">
                      <a:srgbClr val="000000">
                        <a:alpha val="43137"/>
                      </a:srgbClr>
                    </a:outerShdw>
                  </a:effectLst>
                </a:rPr>
                <a:t>People</a:t>
              </a:r>
            </a:p>
            <a:p>
              <a:pPr algn="ctr"/>
              <a:endParaRPr lang="en-US" sz="3200" dirty="0">
                <a:solidFill>
                  <a:schemeClr val="bg1"/>
                </a:solidFill>
                <a:effectLst>
                  <a:outerShdw blurRad="38100" dist="38100" dir="2700000" algn="tl">
                    <a:srgbClr val="000000">
                      <a:alpha val="43137"/>
                    </a:srgbClr>
                  </a:outerShdw>
                </a:effectLst>
              </a:endParaRPr>
            </a:p>
            <a:p>
              <a:pPr algn="ctr"/>
              <a:r>
                <a:rPr lang="en-US" sz="3200" dirty="0">
                  <a:solidFill>
                    <a:schemeClr val="bg1"/>
                  </a:solidFill>
                  <a:effectLst>
                    <a:outerShdw blurRad="38100" dist="38100" dir="2700000" algn="tl">
                      <a:srgbClr val="000000">
                        <a:alpha val="43137"/>
                      </a:srgbClr>
                    </a:outerShdw>
                  </a:effectLst>
                </a:rPr>
                <a:t>Paul made havoc of the </a:t>
              </a:r>
              <a:r>
                <a:rPr lang="en-US" sz="3200" dirty="0">
                  <a:solidFill>
                    <a:schemeClr val="accent1">
                      <a:lumMod val="40000"/>
                      <a:lumOff val="60000"/>
                    </a:schemeClr>
                  </a:solidFill>
                  <a:effectLst>
                    <a:outerShdw blurRad="38100" dist="38100" dir="2700000" algn="tl">
                      <a:srgbClr val="000000">
                        <a:alpha val="43137"/>
                      </a:srgbClr>
                    </a:outerShdw>
                  </a:effectLst>
                </a:rPr>
                <a:t>church</a:t>
              </a:r>
              <a:r>
                <a:rPr lang="en-US" sz="3200" dirty="0">
                  <a:solidFill>
                    <a:schemeClr val="bg1"/>
                  </a:solidFill>
                  <a:effectLst>
                    <a:outerShdw blurRad="38100" dist="38100" dir="2700000" algn="tl">
                      <a:srgbClr val="000000">
                        <a:alpha val="43137"/>
                      </a:srgbClr>
                    </a:outerShdw>
                  </a:effectLst>
                </a:rPr>
                <a:t> (Acts 8:3)</a:t>
              </a:r>
            </a:p>
            <a:p>
              <a:pPr algn="ctr"/>
              <a:endParaRPr lang="en-US" sz="3200" dirty="0">
                <a:solidFill>
                  <a:schemeClr val="bg1"/>
                </a:solidFill>
                <a:effectLst>
                  <a:outerShdw blurRad="38100" dist="38100" dir="2700000" algn="tl">
                    <a:srgbClr val="000000">
                      <a:alpha val="43137"/>
                    </a:srgbClr>
                  </a:outerShdw>
                </a:effectLst>
              </a:endParaRPr>
            </a:p>
            <a:p>
              <a:pPr algn="ctr"/>
              <a:endParaRPr lang="en-US" sz="3200" dirty="0">
                <a:solidFill>
                  <a:schemeClr val="bg1"/>
                </a:solidFill>
                <a:effectLst>
                  <a:outerShdw blurRad="38100" dist="38100" dir="2700000" algn="tl">
                    <a:srgbClr val="000000">
                      <a:alpha val="43137"/>
                    </a:srgbClr>
                  </a:outerShdw>
                </a:effectLst>
              </a:endParaRPr>
            </a:p>
            <a:p>
              <a:pPr algn="ctr"/>
              <a:endParaRPr lang="en-US" sz="1000" dirty="0">
                <a:solidFill>
                  <a:schemeClr val="bg1"/>
                </a:solidFill>
                <a:effectLst>
                  <a:outerShdw blurRad="38100" dist="38100" dir="2700000" algn="tl">
                    <a:srgbClr val="000000">
                      <a:alpha val="43137"/>
                    </a:srgbClr>
                  </a:outerShdw>
                </a:effectLst>
              </a:endParaRPr>
            </a:p>
            <a:p>
              <a:pPr algn="ctr"/>
              <a:r>
                <a:rPr lang="en-US" sz="3200" dirty="0">
                  <a:solidFill>
                    <a:schemeClr val="bg1"/>
                  </a:solidFill>
                  <a:effectLst>
                    <a:outerShdw blurRad="38100" dist="38100" dir="2700000" algn="tl">
                      <a:srgbClr val="000000">
                        <a:alpha val="43137"/>
                      </a:srgbClr>
                    </a:outerShdw>
                  </a:effectLst>
                </a:rPr>
                <a:t>By persecuting </a:t>
              </a:r>
              <a:r>
                <a:rPr lang="en-US" sz="3200" dirty="0">
                  <a:solidFill>
                    <a:schemeClr val="accent1">
                      <a:lumMod val="40000"/>
                      <a:lumOff val="60000"/>
                    </a:schemeClr>
                  </a:solidFill>
                  <a:effectLst>
                    <a:outerShdw blurRad="38100" dist="38100" dir="2700000" algn="tl">
                      <a:srgbClr val="000000">
                        <a:alpha val="43137"/>
                      </a:srgbClr>
                    </a:outerShdw>
                  </a:effectLst>
                </a:rPr>
                <a:t>men and women</a:t>
              </a:r>
              <a:r>
                <a:rPr lang="en-US" sz="3200" dirty="0">
                  <a:solidFill>
                    <a:schemeClr val="bg1"/>
                  </a:solidFill>
                  <a:effectLst>
                    <a:outerShdw blurRad="38100" dist="38100" dir="2700000" algn="tl">
                      <a:srgbClr val="000000">
                        <a:alpha val="43137"/>
                      </a:srgbClr>
                    </a:outerShdw>
                  </a:effectLst>
                </a:rPr>
                <a:t> (Acts 8:3)</a:t>
              </a: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a:p>
              <a:pPr marL="342900" indent="-342900">
                <a:buFont typeface="+mj-lt"/>
                <a:buAutoNum type="arabicPeriod"/>
              </a:pPr>
              <a:endParaRPr lang="en-US" sz="3200" dirty="0">
                <a:solidFill>
                  <a:schemeClr val="bg1"/>
                </a:solidFill>
                <a:effectLst>
                  <a:outerShdw blurRad="38100" dist="38100" dir="2700000" algn="tl">
                    <a:srgbClr val="000000">
                      <a:alpha val="43137"/>
                    </a:srgbClr>
                  </a:outerShdw>
                </a:effectLst>
              </a:endParaRPr>
            </a:p>
          </p:txBody>
        </p:sp>
        <p:sp>
          <p:nvSpPr>
            <p:cNvPr id="4" name="Down Arrow 3"/>
            <p:cNvSpPr/>
            <p:nvPr/>
          </p:nvSpPr>
          <p:spPr>
            <a:xfrm>
              <a:off x="7560192" y="4042962"/>
              <a:ext cx="929148" cy="825910"/>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578" name="Picture 2" descr="Image result for group of peo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4221" y="6105833"/>
            <a:ext cx="5063611" cy="303816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30942" y="7374193"/>
            <a:ext cx="7211961" cy="1569660"/>
          </a:xfrm>
          <a:prstGeom prst="rect">
            <a:avLst/>
          </a:prstGeom>
          <a:noFill/>
        </p:spPr>
        <p:txBody>
          <a:bodyPr wrap="square" rtlCol="0">
            <a:spAutoFit/>
          </a:bodyPr>
          <a:lstStyle/>
          <a:p>
            <a:pPr algn="ctr"/>
            <a:r>
              <a:rPr lang="en-US" sz="3200" b="1" dirty="0"/>
              <a:t>Church = those who turn to the Lord, disciples, Christians</a:t>
            </a:r>
          </a:p>
          <a:p>
            <a:pPr algn="ctr"/>
            <a:r>
              <a:rPr lang="en-US" sz="3200" b="1" dirty="0"/>
              <a:t>(Acts 11:20-26)</a:t>
            </a:r>
          </a:p>
        </p:txBody>
      </p:sp>
    </p:spTree>
    <p:extLst>
      <p:ext uri="{BB962C8B-B14F-4D97-AF65-F5344CB8AC3E}">
        <p14:creationId xmlns:p14="http://schemas.microsoft.com/office/powerpoint/2010/main" val="1970081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24578"/>
                                        </p:tgtEl>
                                        <p:attrNameLst>
                                          <p:attrName>style.visibility</p:attrName>
                                        </p:attrNameLst>
                                      </p:cBhvr>
                                      <p:to>
                                        <p:strVal val="visible"/>
                                      </p:to>
                                    </p:set>
                                    <p:animEffect transition="in" filter="fade">
                                      <p:cBhvr>
                                        <p:cTn id="19" dur="1250"/>
                                        <p:tgtEl>
                                          <p:spTgt spid="2457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470469" y="4622800"/>
            <a:ext cx="10840064" cy="3248206"/>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6032" y="0"/>
            <a:ext cx="4755577" cy="649750"/>
          </a:xfrm>
          <a:prstGeom prst="rect">
            <a:avLst/>
          </a:prstGeom>
          <a:noFill/>
        </p:spPr>
        <p:txBody>
          <a:bodyPr wrap="none" lIns="216747" tIns="108373" rIns="216747" bIns="108373">
            <a:spAutoFit/>
          </a:bodyPr>
          <a:lstStyle/>
          <a:p>
            <a:pPr algn="ctr"/>
            <a:r>
              <a:rPr lang="en-US" sz="2800" b="1" dirty="0">
                <a:ln w="9525">
                  <a:solidFill>
                    <a:schemeClr val="bg1"/>
                  </a:solidFill>
                  <a:prstDash val="solid"/>
                </a:ln>
                <a:solidFill>
                  <a:srgbClr val="002060"/>
                </a:solidFill>
                <a:effectLst>
                  <a:outerShdw blurRad="12700" dist="38100" dir="2700000" algn="tl" rotWithShape="0">
                    <a:schemeClr val="bg1">
                      <a:lumMod val="50000"/>
                    </a:schemeClr>
                  </a:outerShdw>
                </a:effectLst>
                <a:latin typeface="+mj-lt"/>
                <a:cs typeface="Times New Roman" panose="02020603050405020304" pitchFamily="18" charset="0"/>
              </a:rPr>
              <a:t>Back to the Bible – Lesson Five</a:t>
            </a:r>
          </a:p>
        </p:txBody>
      </p:sp>
      <p:sp>
        <p:nvSpPr>
          <p:cNvPr id="3" name="TextBox 2"/>
          <p:cNvSpPr txBox="1"/>
          <p:nvPr/>
        </p:nvSpPr>
        <p:spPr>
          <a:xfrm>
            <a:off x="2320940" y="755197"/>
            <a:ext cx="11621453" cy="769441"/>
          </a:xfrm>
          <a:prstGeom prst="rect">
            <a:avLst/>
          </a:prstGeom>
          <a:solidFill>
            <a:srgbClr val="0070C0"/>
          </a:solidFill>
          <a:ln w="57150" cmpd="thickThin">
            <a:solidFill>
              <a:schemeClr val="tx1"/>
            </a:solidFill>
          </a:ln>
        </p:spPr>
        <p:txBody>
          <a:bodyPr wrap="square" rtlCol="0">
            <a:spAutoFit/>
          </a:bodyPr>
          <a:lstStyle/>
          <a:p>
            <a:pPr algn="ctr"/>
            <a:r>
              <a:rPr lang="en-US" sz="4400" dirty="0">
                <a:solidFill>
                  <a:schemeClr val="accent4">
                    <a:lumMod val="20000"/>
                    <a:lumOff val="80000"/>
                  </a:schemeClr>
                </a:solidFill>
                <a:effectLst>
                  <a:outerShdw blurRad="38100" dist="38100" dir="2700000" algn="tl">
                    <a:srgbClr val="000000">
                      <a:alpha val="43137"/>
                    </a:srgbClr>
                  </a:outerShdw>
                </a:effectLst>
              </a:rPr>
              <a:t>The Church in the Bible</a:t>
            </a:r>
          </a:p>
        </p:txBody>
      </p:sp>
      <p:sp>
        <p:nvSpPr>
          <p:cNvPr id="4" name="TextBox 3"/>
          <p:cNvSpPr txBox="1"/>
          <p:nvPr/>
        </p:nvSpPr>
        <p:spPr>
          <a:xfrm>
            <a:off x="2903220" y="2125980"/>
            <a:ext cx="11224260" cy="5324535"/>
          </a:xfrm>
          <a:prstGeom prst="rect">
            <a:avLst/>
          </a:prstGeom>
          <a:noFill/>
        </p:spPr>
        <p:txBody>
          <a:bodyPr wrap="square" rtlCol="0">
            <a:spAutoFit/>
          </a:bodyPr>
          <a:lstStyle/>
          <a:p>
            <a:pPr marL="571500" indent="-571500">
              <a:buFont typeface="+mj-lt"/>
              <a:buAutoNum type="romanUcPeriod"/>
            </a:pPr>
            <a:r>
              <a:rPr lang="en-US" sz="4000" b="1" u="sng" dirty="0"/>
              <a:t>What the Church Is</a:t>
            </a:r>
          </a:p>
          <a:p>
            <a:pPr marL="1028700" lvl="1" indent="-571500">
              <a:buFont typeface="+mj-lt"/>
              <a:buAutoNum type="alphaUcPeriod"/>
            </a:pPr>
            <a:r>
              <a:rPr lang="en-US" sz="4000" dirty="0"/>
              <a:t>What it is not</a:t>
            </a:r>
          </a:p>
          <a:p>
            <a:pPr marL="1028700" lvl="1" indent="-571500">
              <a:buFont typeface="+mj-lt"/>
              <a:buAutoNum type="alphaUcPeriod"/>
            </a:pPr>
            <a:r>
              <a:rPr lang="en-US" sz="4000" dirty="0"/>
              <a:t>It is people</a:t>
            </a:r>
          </a:p>
          <a:p>
            <a:pPr marL="1028700" lvl="1" indent="-571500">
              <a:buFont typeface="+mj-lt"/>
              <a:buAutoNum type="alphaUcPeriod"/>
            </a:pPr>
            <a:r>
              <a:rPr lang="en-US" sz="4000" dirty="0"/>
              <a:t>It is those who are saved</a:t>
            </a:r>
          </a:p>
          <a:p>
            <a:pPr marL="1028700" lvl="1" indent="-571500">
              <a:buFont typeface="+mj-lt"/>
              <a:buAutoNum type="alphaUcPeriod"/>
            </a:pPr>
            <a:endParaRPr lang="en-US" sz="2000" dirty="0"/>
          </a:p>
          <a:p>
            <a:pPr marL="571500" indent="-571500">
              <a:buFont typeface="+mj-lt"/>
              <a:buAutoNum type="romanUcPeriod"/>
            </a:pPr>
            <a:r>
              <a:rPr lang="en-US" sz="4000" b="1" u="sng" dirty="0"/>
              <a:t>There is But One</a:t>
            </a:r>
          </a:p>
          <a:p>
            <a:pPr marL="1028700" lvl="1" indent="-571500">
              <a:buFont typeface="+mj-lt"/>
              <a:buAutoNum type="alphaUcPeriod"/>
            </a:pPr>
            <a:r>
              <a:rPr lang="en-US" sz="4000" dirty="0"/>
              <a:t>The Lord only built one church</a:t>
            </a:r>
          </a:p>
          <a:p>
            <a:pPr marL="1028700" lvl="1" indent="-571500">
              <a:buFont typeface="+mj-lt"/>
              <a:buAutoNum type="alphaUcPeriod"/>
            </a:pPr>
            <a:r>
              <a:rPr lang="en-US" sz="4000" dirty="0"/>
              <a:t>The term “church” used in two senses</a:t>
            </a:r>
          </a:p>
          <a:p>
            <a:pPr marL="1028700" lvl="1" indent="-571500">
              <a:buFont typeface="+mj-lt"/>
              <a:buAutoNum type="alphaUcPeriod"/>
            </a:pPr>
            <a:r>
              <a:rPr lang="en-US" sz="4000" dirty="0"/>
              <a:t>The idea of denominationalism</a:t>
            </a:r>
          </a:p>
        </p:txBody>
      </p:sp>
    </p:spTree>
    <p:extLst>
      <p:ext uri="{BB962C8B-B14F-4D97-AF65-F5344CB8AC3E}">
        <p14:creationId xmlns:p14="http://schemas.microsoft.com/office/powerpoint/2010/main" val="2332257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9" descr="Bouquet"/>
          <p:cNvSpPr>
            <a:spLocks noChangeArrowheads="1"/>
          </p:cNvSpPr>
          <p:nvPr/>
        </p:nvSpPr>
        <p:spPr bwMode="auto">
          <a:xfrm>
            <a:off x="7603066" y="2191370"/>
            <a:ext cx="7721600" cy="6664763"/>
          </a:xfrm>
          <a:prstGeom prst="ellipse">
            <a:avLst/>
          </a:prstGeom>
          <a:blipFill dpi="0" rotWithShape="0">
            <a:blip r:embed="rId2"/>
            <a:srcRect/>
            <a:tile tx="0" ty="0" sx="100000" sy="100000" flip="none" algn="tl"/>
          </a:blip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4800" b="1" dirty="0"/>
              <a:t>“There is one body”</a:t>
            </a:r>
            <a:endParaRPr lang="en-US" sz="4800" dirty="0"/>
          </a:p>
          <a:p>
            <a:pPr algn="ctr"/>
            <a:r>
              <a:rPr lang="en-US" sz="4800" dirty="0"/>
              <a:t>(Eph. 4:4)</a:t>
            </a:r>
          </a:p>
          <a:p>
            <a:pPr algn="ctr"/>
            <a:endParaRPr lang="en-US" sz="4800" dirty="0"/>
          </a:p>
          <a:p>
            <a:pPr algn="ctr"/>
            <a:r>
              <a:rPr lang="en-US" sz="4800" b="1" dirty="0"/>
              <a:t>Body = Church</a:t>
            </a:r>
            <a:endParaRPr lang="en-US" sz="4800" dirty="0"/>
          </a:p>
          <a:p>
            <a:pPr algn="ctr"/>
            <a:r>
              <a:rPr lang="en-US" sz="4800" dirty="0"/>
              <a:t>(Eph. 1:22-23)</a:t>
            </a:r>
          </a:p>
          <a:p>
            <a:pPr algn="ctr"/>
            <a:endParaRPr lang="en-US" sz="4800" dirty="0"/>
          </a:p>
          <a:p>
            <a:pPr algn="ctr"/>
            <a:r>
              <a:rPr lang="en-US" sz="4800" b="1" dirty="0"/>
              <a:t>Thus: One Church</a:t>
            </a:r>
            <a:endParaRPr lang="en-US" sz="4800" dirty="0"/>
          </a:p>
        </p:txBody>
      </p:sp>
      <p:sp>
        <p:nvSpPr>
          <p:cNvPr id="3" name="TextBox 2"/>
          <p:cNvSpPr txBox="1"/>
          <p:nvPr/>
        </p:nvSpPr>
        <p:spPr>
          <a:xfrm>
            <a:off x="1574799" y="491066"/>
            <a:ext cx="13495867" cy="1015663"/>
          </a:xfrm>
          <a:prstGeom prst="rect">
            <a:avLst/>
          </a:prstGeom>
          <a:noFill/>
          <a:ln>
            <a:solidFill>
              <a:schemeClr val="bg1"/>
            </a:solidFill>
          </a:ln>
        </p:spPr>
        <p:txBody>
          <a:bodyPr wrap="square" rtlCol="0">
            <a:spAutoFit/>
          </a:bodyPr>
          <a:lstStyle/>
          <a:p>
            <a:pPr algn="ctr"/>
            <a:r>
              <a:rPr lang="en-US" sz="6000" u="sng" dirty="0">
                <a:latin typeface="Times New Roman" panose="02020603050405020304" pitchFamily="18" charset="0"/>
                <a:cs typeface="Times New Roman" panose="02020603050405020304" pitchFamily="18" charset="0"/>
              </a:rPr>
              <a:t>The Lord Only Built One Church</a:t>
            </a:r>
          </a:p>
        </p:txBody>
      </p:sp>
      <p:sp>
        <p:nvSpPr>
          <p:cNvPr id="4" name="TextBox 3"/>
          <p:cNvSpPr txBox="1"/>
          <p:nvPr/>
        </p:nvSpPr>
        <p:spPr>
          <a:xfrm>
            <a:off x="575733" y="3454400"/>
            <a:ext cx="6434667" cy="2862322"/>
          </a:xfrm>
          <a:prstGeom prst="rect">
            <a:avLst/>
          </a:prstGeom>
          <a:noFill/>
        </p:spPr>
        <p:txBody>
          <a:bodyPr wrap="square" rtlCol="0">
            <a:spAutoFit/>
          </a:bodyPr>
          <a:lstStyle/>
          <a:p>
            <a:pPr algn="ctr"/>
            <a:r>
              <a:rPr lang="en-US" sz="6000" dirty="0">
                <a:latin typeface="Times New Roman" panose="02020603050405020304" pitchFamily="18" charset="0"/>
                <a:cs typeface="Times New Roman" panose="02020603050405020304" pitchFamily="18" charset="0"/>
              </a:rPr>
              <a:t>“I will build my </a:t>
            </a:r>
            <a:r>
              <a:rPr lang="en-US" sz="6000" dirty="0">
                <a:solidFill>
                  <a:srgbClr val="C00000"/>
                </a:solidFill>
                <a:latin typeface="Times New Roman" panose="02020603050405020304" pitchFamily="18" charset="0"/>
                <a:cs typeface="Times New Roman" panose="02020603050405020304" pitchFamily="18" charset="0"/>
              </a:rPr>
              <a:t>church</a:t>
            </a:r>
            <a:r>
              <a:rPr lang="en-US" sz="6000" dirty="0">
                <a:latin typeface="Times New Roman" panose="02020603050405020304" pitchFamily="18" charset="0"/>
                <a:cs typeface="Times New Roman" panose="02020603050405020304" pitchFamily="18" charset="0"/>
              </a:rPr>
              <a:t>” [singular]</a:t>
            </a:r>
          </a:p>
          <a:p>
            <a:pPr algn="ctr"/>
            <a:r>
              <a:rPr lang="en-US" sz="6000" dirty="0">
                <a:latin typeface="Times New Roman" panose="02020603050405020304" pitchFamily="18" charset="0"/>
                <a:cs typeface="Times New Roman" panose="02020603050405020304" pitchFamily="18" charset="0"/>
              </a:rPr>
              <a:t>(Matt. 16:18)</a:t>
            </a:r>
          </a:p>
        </p:txBody>
      </p:sp>
    </p:spTree>
    <p:extLst>
      <p:ext uri="{BB962C8B-B14F-4D97-AF65-F5344CB8AC3E}">
        <p14:creationId xmlns:p14="http://schemas.microsoft.com/office/powerpoint/2010/main" val="2890245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0" y="338667"/>
            <a:ext cx="13817600" cy="1015663"/>
          </a:xfrm>
          <a:prstGeom prst="rect">
            <a:avLst/>
          </a:prstGeom>
          <a:noFill/>
        </p:spPr>
        <p:txBody>
          <a:bodyPr wrap="square" rtlCol="0">
            <a:spAutoFit/>
          </a:bodyPr>
          <a:lstStyle/>
          <a:p>
            <a:pPr algn="ctr"/>
            <a:r>
              <a:rPr lang="en-US" sz="6000" b="1" dirty="0"/>
              <a:t>The Term “Church” is Used in Two Senses</a:t>
            </a:r>
          </a:p>
        </p:txBody>
      </p:sp>
      <p:cxnSp>
        <p:nvCxnSpPr>
          <p:cNvPr id="4" name="Straight Connector 3"/>
          <p:cNvCxnSpPr>
            <a:stCxn id="2" idx="2"/>
          </p:cNvCxnSpPr>
          <p:nvPr/>
        </p:nvCxnSpPr>
        <p:spPr>
          <a:xfrm>
            <a:off x="8178800" y="1354330"/>
            <a:ext cx="0" cy="778967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100666" y="1947334"/>
            <a:ext cx="6519333" cy="830997"/>
          </a:xfrm>
          <a:prstGeom prst="rect">
            <a:avLst/>
          </a:prstGeom>
          <a:solidFill>
            <a:schemeClr val="bg1"/>
          </a:solidFill>
          <a:ln>
            <a:solidFill>
              <a:srgbClr val="002060"/>
            </a:solidFill>
          </a:ln>
        </p:spPr>
        <p:txBody>
          <a:bodyPr wrap="square" rtlCol="0">
            <a:spAutoFit/>
          </a:bodyPr>
          <a:lstStyle/>
          <a:p>
            <a:pPr algn="ctr"/>
            <a:r>
              <a:rPr lang="en-US" sz="4800" dirty="0">
                <a:solidFill>
                  <a:srgbClr val="0070C0"/>
                </a:solidFill>
              </a:rPr>
              <a:t>Universal</a:t>
            </a:r>
          </a:p>
        </p:txBody>
      </p:sp>
      <p:sp>
        <p:nvSpPr>
          <p:cNvPr id="6" name="TextBox 5"/>
          <p:cNvSpPr txBox="1"/>
          <p:nvPr/>
        </p:nvSpPr>
        <p:spPr>
          <a:xfrm>
            <a:off x="8737602" y="1947333"/>
            <a:ext cx="6519333" cy="830997"/>
          </a:xfrm>
          <a:prstGeom prst="rect">
            <a:avLst/>
          </a:prstGeom>
          <a:solidFill>
            <a:schemeClr val="bg1"/>
          </a:solidFill>
          <a:ln>
            <a:solidFill>
              <a:srgbClr val="002060"/>
            </a:solidFill>
          </a:ln>
        </p:spPr>
        <p:txBody>
          <a:bodyPr wrap="square" rtlCol="0">
            <a:spAutoFit/>
          </a:bodyPr>
          <a:lstStyle/>
          <a:p>
            <a:pPr algn="ctr"/>
            <a:r>
              <a:rPr lang="en-US" sz="4800" dirty="0">
                <a:solidFill>
                  <a:srgbClr val="0070C0"/>
                </a:solidFill>
              </a:rPr>
              <a:t>Local</a:t>
            </a:r>
          </a:p>
        </p:txBody>
      </p:sp>
      <p:grpSp>
        <p:nvGrpSpPr>
          <p:cNvPr id="10" name="Group 9"/>
          <p:cNvGrpSpPr/>
          <p:nvPr/>
        </p:nvGrpSpPr>
        <p:grpSpPr>
          <a:xfrm>
            <a:off x="3437463" y="5757334"/>
            <a:ext cx="4021668" cy="3268133"/>
            <a:chOff x="3437463" y="5757334"/>
            <a:chExt cx="4021668" cy="3268133"/>
          </a:xfrm>
        </p:grpSpPr>
        <p:sp>
          <p:nvSpPr>
            <p:cNvPr id="7" name="Oval 6"/>
            <p:cNvSpPr/>
            <p:nvPr/>
          </p:nvSpPr>
          <p:spPr>
            <a:xfrm>
              <a:off x="3437463" y="5757334"/>
              <a:ext cx="4021668" cy="326813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Image result for group of peo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0430" y="6456679"/>
              <a:ext cx="3115733" cy="1869441"/>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p:cNvSpPr txBox="1"/>
          <p:nvPr/>
        </p:nvSpPr>
        <p:spPr>
          <a:xfrm>
            <a:off x="821265" y="3132304"/>
            <a:ext cx="7078133" cy="4154984"/>
          </a:xfrm>
          <a:prstGeom prst="rect">
            <a:avLst/>
          </a:prstGeom>
          <a:noFill/>
        </p:spPr>
        <p:txBody>
          <a:bodyPr wrap="square" rtlCol="0">
            <a:spAutoFit/>
          </a:bodyPr>
          <a:lstStyle/>
          <a:p>
            <a:pPr marL="457200" indent="-457200">
              <a:buFont typeface="Arial" panose="020B0604020202020204" pitchFamily="34" charset="0"/>
              <a:buChar char="•"/>
            </a:pPr>
            <a:r>
              <a:rPr lang="en-US" sz="2800" dirty="0"/>
              <a:t>All of God’s people (the saved) all over the world</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Individual Christians are members – not local churches</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Involves a relationship to Jesus Christ as head (Col. 1:18)</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Matt. 16:18</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Acts 2:47</a:t>
            </a:r>
          </a:p>
        </p:txBody>
      </p:sp>
      <p:sp>
        <p:nvSpPr>
          <p:cNvPr id="11" name="TextBox 10"/>
          <p:cNvSpPr txBox="1"/>
          <p:nvPr/>
        </p:nvSpPr>
        <p:spPr>
          <a:xfrm>
            <a:off x="8737602" y="3132304"/>
            <a:ext cx="7078133" cy="3447098"/>
          </a:xfrm>
          <a:prstGeom prst="rect">
            <a:avLst/>
          </a:prstGeom>
          <a:noFill/>
        </p:spPr>
        <p:txBody>
          <a:bodyPr wrap="square" rtlCol="0">
            <a:spAutoFit/>
          </a:bodyPr>
          <a:lstStyle/>
          <a:p>
            <a:pPr marL="457200" indent="-457200">
              <a:buFont typeface="Arial" panose="020B0604020202020204" pitchFamily="34" charset="0"/>
              <a:buChar char="•"/>
            </a:pPr>
            <a:r>
              <a:rPr lang="en-US" sz="2800" dirty="0"/>
              <a:t>God’s people (the saved) in a certain place</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Has organization and work to do</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1 Cor. 1:2</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Rom. 16:16</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Rev. 2, 3</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1 Cor. 16:1</a:t>
            </a:r>
          </a:p>
        </p:txBody>
      </p:sp>
      <p:sp>
        <p:nvSpPr>
          <p:cNvPr id="12" name="Oval 11"/>
          <p:cNvSpPr/>
          <p:nvPr/>
        </p:nvSpPr>
        <p:spPr>
          <a:xfrm>
            <a:off x="11684000" y="4368799"/>
            <a:ext cx="1913467" cy="169333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Corinth</a:t>
            </a:r>
          </a:p>
        </p:txBody>
      </p:sp>
      <p:sp>
        <p:nvSpPr>
          <p:cNvPr id="13" name="Oval 12"/>
          <p:cNvSpPr/>
          <p:nvPr/>
        </p:nvSpPr>
        <p:spPr>
          <a:xfrm>
            <a:off x="14130866" y="4402498"/>
            <a:ext cx="1913467" cy="169333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Thess.</a:t>
            </a:r>
          </a:p>
        </p:txBody>
      </p:sp>
      <p:sp>
        <p:nvSpPr>
          <p:cNvPr id="14" name="Oval 13"/>
          <p:cNvSpPr/>
          <p:nvPr/>
        </p:nvSpPr>
        <p:spPr>
          <a:xfrm>
            <a:off x="12640733" y="6062132"/>
            <a:ext cx="2006601" cy="169333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Ephesus</a:t>
            </a:r>
          </a:p>
        </p:txBody>
      </p:sp>
      <p:sp>
        <p:nvSpPr>
          <p:cNvPr id="15" name="Oval 14"/>
          <p:cNvSpPr/>
          <p:nvPr/>
        </p:nvSpPr>
        <p:spPr>
          <a:xfrm>
            <a:off x="10456334" y="6697491"/>
            <a:ext cx="1913467" cy="169333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Rome</a:t>
            </a:r>
          </a:p>
        </p:txBody>
      </p:sp>
      <p:sp>
        <p:nvSpPr>
          <p:cNvPr id="16" name="Oval 15"/>
          <p:cNvSpPr/>
          <p:nvPr/>
        </p:nvSpPr>
        <p:spPr>
          <a:xfrm>
            <a:off x="14194369" y="7287288"/>
            <a:ext cx="1913467" cy="169333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Antioch</a:t>
            </a:r>
          </a:p>
        </p:txBody>
      </p:sp>
    </p:spTree>
    <p:extLst>
      <p:ext uri="{BB962C8B-B14F-4D97-AF65-F5344CB8AC3E}">
        <p14:creationId xmlns:p14="http://schemas.microsoft.com/office/powerpoint/2010/main" val="45904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animBg="1"/>
      <p:bldP spid="13" grpId="0" animBg="1"/>
      <p:bldP spid="14" grpId="0" animBg="1"/>
      <p:bldP spid="15"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45067" y="2179724"/>
            <a:ext cx="2540000" cy="666786"/>
          </a:xfrm>
          <a:prstGeom prst="rect">
            <a:avLst/>
          </a:prstGeom>
          <a:noFill/>
        </p:spPr>
        <p:txBody>
          <a:bodyPr wrap="square" rtlCol="0">
            <a:spAutoFit/>
          </a:bodyPr>
          <a:lstStyle/>
          <a:p>
            <a:pPr defTabSz="1219170" eaLnBrk="0" fontAlgn="base" hangingPunct="0">
              <a:spcBef>
                <a:spcPct val="0"/>
              </a:spcBef>
              <a:spcAft>
                <a:spcPct val="0"/>
              </a:spcAft>
            </a:pPr>
            <a:r>
              <a:rPr lang="en-US" sz="3733" b="1" u="sng" dirty="0">
                <a:solidFill>
                  <a:srgbClr val="292929"/>
                </a:solidFill>
                <a:latin typeface="Times New Roman" pitchFamily="18" charset="0"/>
                <a:cs typeface="Times New Roman" pitchFamily="18" charset="0"/>
              </a:rPr>
              <a:t>Defined:</a:t>
            </a:r>
          </a:p>
        </p:txBody>
      </p:sp>
      <p:sp>
        <p:nvSpPr>
          <p:cNvPr id="4" name="TextBox 3"/>
          <p:cNvSpPr txBox="1"/>
          <p:nvPr/>
        </p:nvSpPr>
        <p:spPr>
          <a:xfrm>
            <a:off x="3133304" y="1974508"/>
            <a:ext cx="10972800" cy="1077218"/>
          </a:xfrm>
          <a:prstGeom prst="rect">
            <a:avLst/>
          </a:prstGeom>
          <a:noFill/>
        </p:spPr>
        <p:txBody>
          <a:bodyPr wrap="square" rtlCol="0">
            <a:spAutoFit/>
          </a:bodyPr>
          <a:lstStyle/>
          <a:p>
            <a:pPr algn="ctr" defTabSz="1219170" eaLnBrk="0" fontAlgn="base" hangingPunct="0">
              <a:spcBef>
                <a:spcPct val="0"/>
              </a:spcBef>
              <a:spcAft>
                <a:spcPct val="0"/>
              </a:spcAft>
            </a:pPr>
            <a:r>
              <a:rPr lang="en-US" sz="3200" dirty="0">
                <a:solidFill>
                  <a:srgbClr val="292929"/>
                </a:solidFill>
                <a:latin typeface="Times New Roman" pitchFamily="18" charset="0"/>
                <a:cs typeface="Times New Roman" pitchFamily="18" charset="0"/>
              </a:rPr>
              <a:t>“The act of naming. 2. A name; designation. 3. The name of a class of group; </a:t>
            </a:r>
            <a:r>
              <a:rPr lang="en-US" sz="3200" dirty="0" err="1">
                <a:solidFill>
                  <a:srgbClr val="292929"/>
                </a:solidFill>
                <a:latin typeface="Times New Roman" pitchFamily="18" charset="0"/>
                <a:cs typeface="Times New Roman" pitchFamily="18" charset="0"/>
              </a:rPr>
              <a:t>classificaton</a:t>
            </a:r>
            <a:r>
              <a:rPr lang="en-US" sz="3200" dirty="0">
                <a:solidFill>
                  <a:srgbClr val="292929"/>
                </a:solidFill>
                <a:latin typeface="Times New Roman" pitchFamily="18" charset="0"/>
                <a:cs typeface="Times New Roman" pitchFamily="18" charset="0"/>
              </a:rPr>
              <a:t>” (AHD, 381)</a:t>
            </a:r>
          </a:p>
        </p:txBody>
      </p:sp>
      <p:sp>
        <p:nvSpPr>
          <p:cNvPr id="6" name="TextBox 5"/>
          <p:cNvSpPr txBox="1"/>
          <p:nvPr/>
        </p:nvSpPr>
        <p:spPr>
          <a:xfrm>
            <a:off x="593304" y="3556001"/>
            <a:ext cx="2540000" cy="666786"/>
          </a:xfrm>
          <a:prstGeom prst="rect">
            <a:avLst/>
          </a:prstGeom>
          <a:noFill/>
        </p:spPr>
        <p:txBody>
          <a:bodyPr wrap="square" rtlCol="0">
            <a:spAutoFit/>
          </a:bodyPr>
          <a:lstStyle/>
          <a:p>
            <a:pPr defTabSz="1219170" eaLnBrk="0" fontAlgn="base" hangingPunct="0">
              <a:spcBef>
                <a:spcPct val="0"/>
              </a:spcBef>
              <a:spcAft>
                <a:spcPct val="0"/>
              </a:spcAft>
            </a:pPr>
            <a:r>
              <a:rPr lang="en-US" sz="3733" b="1" u="sng" dirty="0">
                <a:solidFill>
                  <a:srgbClr val="292929"/>
                </a:solidFill>
                <a:latin typeface="Times New Roman" pitchFamily="18" charset="0"/>
                <a:cs typeface="Times New Roman" pitchFamily="18" charset="0"/>
              </a:rPr>
              <a:t>Illustrated:</a:t>
            </a:r>
          </a:p>
        </p:txBody>
      </p:sp>
      <p:pic>
        <p:nvPicPr>
          <p:cNvPr id="27653" name="Picture 5" descr="F:\FILES\PFILES\MSOFFICE\MEDIA\CNTCD1\Photo1\j0177737.jpg"/>
          <p:cNvPicPr>
            <a:picLocks noChangeAspect="1" noChangeArrowheads="1"/>
          </p:cNvPicPr>
          <p:nvPr/>
        </p:nvPicPr>
        <p:blipFill>
          <a:blip r:embed="rId2"/>
          <a:srcRect/>
          <a:stretch>
            <a:fillRect/>
          </a:stretch>
        </p:blipFill>
        <p:spPr bwMode="auto">
          <a:xfrm>
            <a:off x="1378577" y="4727062"/>
            <a:ext cx="4548089" cy="30320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TextBox 10"/>
          <p:cNvSpPr txBox="1"/>
          <p:nvPr/>
        </p:nvSpPr>
        <p:spPr>
          <a:xfrm>
            <a:off x="6231466" y="4165600"/>
            <a:ext cx="2743200" cy="4154984"/>
          </a:xfrm>
          <a:prstGeom prst="rect">
            <a:avLst/>
          </a:prstGeom>
          <a:noFill/>
        </p:spPr>
        <p:txBody>
          <a:bodyPr wrap="square" rtlCol="0">
            <a:spAutoFit/>
          </a:bodyPr>
          <a:lstStyle/>
          <a:p>
            <a:pPr algn="ctr" defTabSz="1219170" eaLnBrk="0" fontAlgn="base" hangingPunct="0">
              <a:spcBef>
                <a:spcPct val="0"/>
              </a:spcBef>
              <a:spcAft>
                <a:spcPct val="0"/>
              </a:spcAft>
            </a:pPr>
            <a:r>
              <a:rPr lang="en-US" sz="4400" b="1" dirty="0">
                <a:solidFill>
                  <a:srgbClr val="292929"/>
                </a:solidFill>
                <a:latin typeface="Arial" charset="0"/>
              </a:rPr>
              <a:t>$ 1</a:t>
            </a:r>
          </a:p>
          <a:p>
            <a:pPr algn="ctr" defTabSz="1219170" eaLnBrk="0" fontAlgn="base" hangingPunct="0">
              <a:spcBef>
                <a:spcPct val="0"/>
              </a:spcBef>
              <a:spcAft>
                <a:spcPct val="0"/>
              </a:spcAft>
            </a:pPr>
            <a:r>
              <a:rPr lang="en-US" sz="4400" b="1" dirty="0">
                <a:solidFill>
                  <a:srgbClr val="292929"/>
                </a:solidFill>
                <a:latin typeface="Arial" charset="0"/>
              </a:rPr>
              <a:t>$ 5</a:t>
            </a:r>
          </a:p>
          <a:p>
            <a:pPr algn="ctr" defTabSz="1219170" eaLnBrk="0" fontAlgn="base" hangingPunct="0">
              <a:spcBef>
                <a:spcPct val="0"/>
              </a:spcBef>
              <a:spcAft>
                <a:spcPct val="0"/>
              </a:spcAft>
            </a:pPr>
            <a:r>
              <a:rPr lang="en-US" sz="4400" b="1" dirty="0">
                <a:solidFill>
                  <a:srgbClr val="292929"/>
                </a:solidFill>
                <a:latin typeface="Arial" charset="0"/>
              </a:rPr>
              <a:t>$ 10</a:t>
            </a:r>
          </a:p>
          <a:p>
            <a:pPr algn="ctr" defTabSz="1219170" eaLnBrk="0" fontAlgn="base" hangingPunct="0">
              <a:spcBef>
                <a:spcPct val="0"/>
              </a:spcBef>
              <a:spcAft>
                <a:spcPct val="0"/>
              </a:spcAft>
            </a:pPr>
            <a:r>
              <a:rPr lang="en-US" sz="4400" b="1" dirty="0">
                <a:solidFill>
                  <a:srgbClr val="292929"/>
                </a:solidFill>
                <a:latin typeface="Arial" charset="0"/>
              </a:rPr>
              <a:t>$ 20</a:t>
            </a:r>
          </a:p>
          <a:p>
            <a:pPr algn="ctr" defTabSz="1219170" eaLnBrk="0" fontAlgn="base" hangingPunct="0">
              <a:spcBef>
                <a:spcPct val="0"/>
              </a:spcBef>
              <a:spcAft>
                <a:spcPct val="0"/>
              </a:spcAft>
            </a:pPr>
            <a:r>
              <a:rPr lang="en-US" sz="4400" b="1" dirty="0">
                <a:solidFill>
                  <a:srgbClr val="292929"/>
                </a:solidFill>
                <a:latin typeface="Arial" charset="0"/>
              </a:rPr>
              <a:t>$ 50</a:t>
            </a:r>
          </a:p>
          <a:p>
            <a:pPr algn="ctr" defTabSz="1219170" eaLnBrk="0" fontAlgn="base" hangingPunct="0">
              <a:spcBef>
                <a:spcPct val="0"/>
              </a:spcBef>
              <a:spcAft>
                <a:spcPct val="0"/>
              </a:spcAft>
            </a:pPr>
            <a:r>
              <a:rPr lang="en-US" sz="4400" b="1" dirty="0">
                <a:solidFill>
                  <a:srgbClr val="292929"/>
                </a:solidFill>
                <a:latin typeface="Arial" charset="0"/>
              </a:rPr>
              <a:t>$ 100</a:t>
            </a:r>
          </a:p>
        </p:txBody>
      </p:sp>
      <p:sp>
        <p:nvSpPr>
          <p:cNvPr id="13" name="TextBox 12"/>
          <p:cNvSpPr txBox="1"/>
          <p:nvPr/>
        </p:nvSpPr>
        <p:spPr>
          <a:xfrm>
            <a:off x="8974666" y="5181263"/>
            <a:ext cx="6976533" cy="2123658"/>
          </a:xfrm>
          <a:prstGeom prst="rect">
            <a:avLst/>
          </a:prstGeom>
          <a:solidFill>
            <a:srgbClr val="FFFF00"/>
          </a:solidFill>
          <a:ln>
            <a:solidFill>
              <a:srgbClr val="0070C0"/>
            </a:solidFill>
          </a:ln>
        </p:spPr>
        <p:txBody>
          <a:bodyPr wrap="square" rtlCol="0">
            <a:spAutoFit/>
          </a:bodyPr>
          <a:lstStyle/>
          <a:p>
            <a:pPr marL="609585" indent="-609585" defTabSz="1219170" eaLnBrk="0" fontAlgn="base" hangingPunct="0">
              <a:spcBef>
                <a:spcPct val="0"/>
              </a:spcBef>
              <a:spcAft>
                <a:spcPct val="0"/>
              </a:spcAft>
              <a:buFontTx/>
              <a:buAutoNum type="arabicPeriod"/>
            </a:pPr>
            <a:r>
              <a:rPr lang="en-US" sz="4400" b="1" dirty="0">
                <a:solidFill>
                  <a:srgbClr val="002060"/>
                </a:solidFill>
                <a:latin typeface="Times New Roman" pitchFamily="18" charset="0"/>
                <a:cs typeface="Times New Roman" pitchFamily="18" charset="0"/>
              </a:rPr>
              <a:t>Division</a:t>
            </a:r>
          </a:p>
          <a:p>
            <a:pPr marL="609585" indent="-609585" defTabSz="1219170" eaLnBrk="0" fontAlgn="base" hangingPunct="0">
              <a:spcBef>
                <a:spcPct val="0"/>
              </a:spcBef>
              <a:spcAft>
                <a:spcPct val="0"/>
              </a:spcAft>
              <a:buFontTx/>
              <a:buAutoNum type="arabicPeriod"/>
            </a:pPr>
            <a:r>
              <a:rPr lang="en-US" sz="4400" b="1" dirty="0">
                <a:solidFill>
                  <a:srgbClr val="002060"/>
                </a:solidFill>
                <a:latin typeface="Times New Roman" pitchFamily="18" charset="0"/>
                <a:cs typeface="Times New Roman" pitchFamily="18" charset="0"/>
              </a:rPr>
              <a:t>One is as good as another</a:t>
            </a:r>
          </a:p>
          <a:p>
            <a:pPr marL="609585" indent="-609585" defTabSz="1219170" eaLnBrk="0" fontAlgn="base" hangingPunct="0">
              <a:spcBef>
                <a:spcPct val="0"/>
              </a:spcBef>
              <a:spcAft>
                <a:spcPct val="0"/>
              </a:spcAft>
              <a:buFontTx/>
              <a:buAutoNum type="arabicPeriod"/>
            </a:pPr>
            <a:r>
              <a:rPr lang="en-US" sz="4400" b="1" dirty="0">
                <a:solidFill>
                  <a:srgbClr val="002060"/>
                </a:solidFill>
                <a:latin typeface="Times New Roman" pitchFamily="18" charset="0"/>
                <a:cs typeface="Times New Roman" pitchFamily="18" charset="0"/>
              </a:rPr>
              <a:t> No wrong choices</a:t>
            </a:r>
          </a:p>
        </p:txBody>
      </p:sp>
      <p:sp>
        <p:nvSpPr>
          <p:cNvPr id="9" name="Text Box 2"/>
          <p:cNvSpPr txBox="1">
            <a:spLocks noChangeArrowheads="1"/>
          </p:cNvSpPr>
          <p:nvPr/>
        </p:nvSpPr>
        <p:spPr bwMode="auto">
          <a:xfrm>
            <a:off x="3669554" y="297125"/>
            <a:ext cx="8908208" cy="1323439"/>
          </a:xfrm>
          <a:prstGeom prst="rect">
            <a:avLst/>
          </a:prstGeom>
          <a:noFill/>
          <a:ln w="9525">
            <a:solidFill>
              <a:schemeClr val="bg1"/>
            </a:solidFill>
            <a:miter lim="800000"/>
            <a:headEnd/>
            <a:tailEnd/>
          </a:ln>
          <a:effectLst/>
        </p:spPr>
        <p:txBody>
          <a:bodyPr wrap="none">
            <a:spAutoFit/>
          </a:bodyPr>
          <a:lstStyle/>
          <a:p>
            <a:pPr>
              <a:defRPr/>
            </a:pPr>
            <a:r>
              <a:rPr lang="en-US" sz="8000" dirty="0">
                <a:solidFill>
                  <a:srgbClr val="339966"/>
                </a:solidFill>
                <a:effectLst>
                  <a:outerShdw blurRad="38100" dist="38100" dir="2700000" algn="tl">
                    <a:srgbClr val="000000"/>
                  </a:outerShdw>
                </a:effectLst>
                <a:latin typeface="Arial" charset="0"/>
              </a:rPr>
              <a:t>Denominationalism</a:t>
            </a:r>
            <a:endParaRPr lang="en-US" sz="8000" dirty="0">
              <a:solidFill>
                <a:srgbClr val="339966"/>
              </a:solidFill>
              <a:effectLst>
                <a:outerShdw blurRad="38100" dist="38100" dir="2700000" algn="tl">
                  <a:srgbClr val="000000"/>
                </a:outerShdw>
              </a:effectLst>
              <a:latin typeface="Americana BT" pitchFamily="2" charset="0"/>
            </a:endParaRPr>
          </a:p>
        </p:txBody>
      </p:sp>
    </p:spTree>
    <p:extLst>
      <p:ext uri="{BB962C8B-B14F-4D97-AF65-F5344CB8AC3E}">
        <p14:creationId xmlns:p14="http://schemas.microsoft.com/office/powerpoint/2010/main" val="4980797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3" presetClass="entr" presetSubtype="10" fill="hold" nodeType="withEffect">
                                  <p:stCondLst>
                                    <p:cond delay="0"/>
                                  </p:stCondLst>
                                  <p:childTnLst>
                                    <p:set>
                                      <p:cBhvr>
                                        <p:cTn id="21" dur="1" fill="hold">
                                          <p:stCondLst>
                                            <p:cond delay="0"/>
                                          </p:stCondLst>
                                        </p:cTn>
                                        <p:tgtEl>
                                          <p:spTgt spid="27653"/>
                                        </p:tgtEl>
                                        <p:attrNameLst>
                                          <p:attrName>style.visibility</p:attrName>
                                        </p:attrNameLst>
                                      </p:cBhvr>
                                      <p:to>
                                        <p:strVal val="visible"/>
                                      </p:to>
                                    </p:set>
                                    <p:animEffect transition="in" filter="blinds(horizontal)">
                                      <p:cBhvr>
                                        <p:cTn id="22" dur="500"/>
                                        <p:tgtEl>
                                          <p:spTgt spid="276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3">
                                            <p:bg/>
                                          </p:spTgt>
                                        </p:tgtEl>
                                        <p:attrNameLst>
                                          <p:attrName>style.visibility</p:attrName>
                                        </p:attrNameLst>
                                      </p:cBhvr>
                                      <p:to>
                                        <p:strVal val="visible"/>
                                      </p:to>
                                    </p:set>
                                    <p:animEffect transition="in" filter="barn(outVertical)">
                                      <p:cBhvr>
                                        <p:cTn id="32" dur="500"/>
                                        <p:tgtEl>
                                          <p:spTgt spid="13">
                                            <p:bg/>
                                          </p:spTgt>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barn(outVertical)">
                                      <p:cBhvr>
                                        <p:cTn id="35" dur="500"/>
                                        <p:tgtEl>
                                          <p:spTgt spid="1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grpId="0" nodeType="clickEffect">
                                  <p:stCondLst>
                                    <p:cond delay="0"/>
                                  </p:stCondLst>
                                  <p:childTnLst>
                                    <p:set>
                                      <p:cBhvr>
                                        <p:cTn id="39" dur="1" fill="hold">
                                          <p:stCondLst>
                                            <p:cond delay="0"/>
                                          </p:stCondLst>
                                        </p:cTn>
                                        <p:tgtEl>
                                          <p:spTgt spid="13">
                                            <p:txEl>
                                              <p:pRg st="1" end="1"/>
                                            </p:txEl>
                                          </p:spTgt>
                                        </p:tgtEl>
                                        <p:attrNameLst>
                                          <p:attrName>style.visibility</p:attrName>
                                        </p:attrNameLst>
                                      </p:cBhvr>
                                      <p:to>
                                        <p:strVal val="visible"/>
                                      </p:to>
                                    </p:set>
                                    <p:animEffect transition="in" filter="barn(outVertical)">
                                      <p:cBhvr>
                                        <p:cTn id="40" dur="500"/>
                                        <p:tgtEl>
                                          <p:spTgt spid="1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grpId="0" nodeType="clickEffect">
                                  <p:stCondLst>
                                    <p:cond delay="0"/>
                                  </p:stCondLst>
                                  <p:childTnLst>
                                    <p:set>
                                      <p:cBhvr>
                                        <p:cTn id="44" dur="1" fill="hold">
                                          <p:stCondLst>
                                            <p:cond delay="0"/>
                                          </p:stCondLst>
                                        </p:cTn>
                                        <p:tgtEl>
                                          <p:spTgt spid="13">
                                            <p:txEl>
                                              <p:pRg st="2" end="2"/>
                                            </p:txEl>
                                          </p:spTgt>
                                        </p:tgtEl>
                                        <p:attrNameLst>
                                          <p:attrName>style.visibility</p:attrName>
                                        </p:attrNameLst>
                                      </p:cBhvr>
                                      <p:to>
                                        <p:strVal val="visible"/>
                                      </p:to>
                                    </p:set>
                                    <p:animEffect transition="in" filter="barn(outVertical)">
                                      <p:cBhvr>
                                        <p:cTn id="45"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11" grpId="0"/>
      <p:bldP spid="13" grpId="0" build="p" bldLvl="5"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Oval 3" descr="Blue tissue paper"/>
          <p:cNvSpPr>
            <a:spLocks noChangeArrowheads="1"/>
          </p:cNvSpPr>
          <p:nvPr/>
        </p:nvSpPr>
        <p:spPr bwMode="auto">
          <a:xfrm>
            <a:off x="2895603" y="2150533"/>
            <a:ext cx="10634133" cy="6485467"/>
          </a:xfrm>
          <a:prstGeom prst="ellipse">
            <a:avLst/>
          </a:prstGeom>
          <a:blipFill dpi="0" rotWithShape="0">
            <a:blip r:embed="rId2"/>
            <a:srcRect/>
            <a:tile tx="0" ty="0" sx="100000" sy="100000" flip="none" algn="tl"/>
          </a:blipFill>
          <a:ln w="19050">
            <a:solidFill>
              <a:srgbClr val="0000FF"/>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4267" b="1"/>
              <a:t>God’s People</a:t>
            </a:r>
            <a:endParaRPr lang="en-US" sz="4267"/>
          </a:p>
          <a:p>
            <a:pPr algn="ctr"/>
            <a:r>
              <a:rPr lang="en-US" sz="4267"/>
              <a:t>(The Saved)</a:t>
            </a:r>
            <a:endParaRPr lang="en-US" sz="3200"/>
          </a:p>
          <a:p>
            <a:pPr algn="ctr"/>
            <a:endParaRPr lang="en-US" sz="3200"/>
          </a:p>
          <a:p>
            <a:pPr algn="ctr"/>
            <a:endParaRPr lang="en-US" sz="3200"/>
          </a:p>
          <a:p>
            <a:pPr algn="ctr"/>
            <a:endParaRPr lang="en-US" sz="3200"/>
          </a:p>
          <a:p>
            <a:pPr algn="ctr"/>
            <a:endParaRPr lang="en-US" sz="3200"/>
          </a:p>
          <a:p>
            <a:pPr algn="ctr"/>
            <a:endParaRPr lang="en-US" sz="3200"/>
          </a:p>
          <a:p>
            <a:pPr algn="ctr"/>
            <a:endParaRPr lang="en-US" sz="3200"/>
          </a:p>
          <a:p>
            <a:pPr algn="ctr"/>
            <a:endParaRPr lang="en-US" sz="3200"/>
          </a:p>
          <a:p>
            <a:pPr algn="ctr"/>
            <a:endParaRPr lang="en-US" sz="3200"/>
          </a:p>
        </p:txBody>
      </p:sp>
      <p:sp>
        <p:nvSpPr>
          <p:cNvPr id="11269" name="Oval 5"/>
          <p:cNvSpPr>
            <a:spLocks noChangeArrowheads="1"/>
          </p:cNvSpPr>
          <p:nvPr/>
        </p:nvSpPr>
        <p:spPr bwMode="auto">
          <a:xfrm>
            <a:off x="4165604" y="3352800"/>
            <a:ext cx="2133600" cy="20320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Adventist</a:t>
            </a:r>
            <a:endParaRPr lang="en-US" sz="4267"/>
          </a:p>
        </p:txBody>
      </p:sp>
      <p:sp>
        <p:nvSpPr>
          <p:cNvPr id="11271" name="Oval 7"/>
          <p:cNvSpPr>
            <a:spLocks noChangeArrowheads="1"/>
          </p:cNvSpPr>
          <p:nvPr/>
        </p:nvSpPr>
        <p:spPr bwMode="auto">
          <a:xfrm>
            <a:off x="6299204" y="4470400"/>
            <a:ext cx="2032000" cy="19304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Nazarene</a:t>
            </a:r>
            <a:endParaRPr lang="en-US" sz="3200"/>
          </a:p>
        </p:txBody>
      </p:sp>
      <p:sp>
        <p:nvSpPr>
          <p:cNvPr id="11272" name="Oval 8"/>
          <p:cNvSpPr>
            <a:spLocks noChangeArrowheads="1"/>
          </p:cNvSpPr>
          <p:nvPr/>
        </p:nvSpPr>
        <p:spPr bwMode="auto">
          <a:xfrm>
            <a:off x="10363204" y="3454400"/>
            <a:ext cx="2032000" cy="19304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Presb</a:t>
            </a:r>
            <a:r>
              <a:rPr lang="en-US" sz="2667"/>
              <a:t>.</a:t>
            </a:r>
            <a:endParaRPr lang="en-US" sz="3200"/>
          </a:p>
        </p:txBody>
      </p:sp>
      <p:sp>
        <p:nvSpPr>
          <p:cNvPr id="11273" name="Oval 9"/>
          <p:cNvSpPr>
            <a:spLocks noChangeArrowheads="1"/>
          </p:cNvSpPr>
          <p:nvPr/>
        </p:nvSpPr>
        <p:spPr bwMode="auto">
          <a:xfrm>
            <a:off x="4165604" y="5588000"/>
            <a:ext cx="2336800" cy="20320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Ch. Of God</a:t>
            </a:r>
            <a:endParaRPr lang="en-US" sz="4267"/>
          </a:p>
        </p:txBody>
      </p:sp>
      <p:sp>
        <p:nvSpPr>
          <p:cNvPr id="11274" name="Oval 10"/>
          <p:cNvSpPr>
            <a:spLocks noChangeArrowheads="1"/>
          </p:cNvSpPr>
          <p:nvPr/>
        </p:nvSpPr>
        <p:spPr bwMode="auto">
          <a:xfrm>
            <a:off x="6604004" y="6604000"/>
            <a:ext cx="1930400" cy="18288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Baptist</a:t>
            </a:r>
            <a:endParaRPr lang="en-US" sz="4267"/>
          </a:p>
        </p:txBody>
      </p:sp>
      <p:sp>
        <p:nvSpPr>
          <p:cNvPr id="11275" name="Oval 11"/>
          <p:cNvSpPr>
            <a:spLocks noChangeArrowheads="1"/>
          </p:cNvSpPr>
          <p:nvPr/>
        </p:nvSpPr>
        <p:spPr bwMode="auto">
          <a:xfrm>
            <a:off x="10871204" y="5384800"/>
            <a:ext cx="1828800" cy="18288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Ch. Of</a:t>
            </a:r>
          </a:p>
          <a:p>
            <a:pPr algn="ctr"/>
            <a:r>
              <a:rPr lang="en-US" sz="4267"/>
              <a:t>Christ</a:t>
            </a:r>
          </a:p>
        </p:txBody>
      </p:sp>
      <p:sp>
        <p:nvSpPr>
          <p:cNvPr id="11276" name="Oval 12"/>
          <p:cNvSpPr>
            <a:spLocks noChangeArrowheads="1"/>
          </p:cNvSpPr>
          <p:nvPr/>
        </p:nvSpPr>
        <p:spPr bwMode="auto">
          <a:xfrm>
            <a:off x="8737604" y="6096000"/>
            <a:ext cx="2133600" cy="21336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Methodist</a:t>
            </a:r>
            <a:endParaRPr lang="en-US" sz="4267"/>
          </a:p>
        </p:txBody>
      </p:sp>
      <p:sp>
        <p:nvSpPr>
          <p:cNvPr id="11277" name="Oval 13"/>
          <p:cNvSpPr>
            <a:spLocks noChangeArrowheads="1"/>
          </p:cNvSpPr>
          <p:nvPr/>
        </p:nvSpPr>
        <p:spPr bwMode="auto">
          <a:xfrm>
            <a:off x="8432804" y="4165600"/>
            <a:ext cx="1828800" cy="1828800"/>
          </a:xfrm>
          <a:prstGeom prst="ellipse">
            <a:avLst/>
          </a:prstGeom>
          <a:solidFill>
            <a:srgbClr val="FFFF99"/>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sz="3733"/>
              <a:t>Catholic</a:t>
            </a:r>
            <a:endParaRPr lang="en-US" sz="4267"/>
          </a:p>
        </p:txBody>
      </p:sp>
      <p:sp>
        <p:nvSpPr>
          <p:cNvPr id="12" name="Text Box 2"/>
          <p:cNvSpPr txBox="1">
            <a:spLocks noChangeArrowheads="1"/>
          </p:cNvSpPr>
          <p:nvPr/>
        </p:nvSpPr>
        <p:spPr bwMode="auto">
          <a:xfrm>
            <a:off x="3669554" y="297125"/>
            <a:ext cx="8908208" cy="1323439"/>
          </a:xfrm>
          <a:prstGeom prst="rect">
            <a:avLst/>
          </a:prstGeom>
          <a:noFill/>
          <a:ln w="9525">
            <a:solidFill>
              <a:schemeClr val="bg1"/>
            </a:solidFill>
            <a:miter lim="800000"/>
            <a:headEnd/>
            <a:tailEnd/>
          </a:ln>
          <a:effectLst/>
        </p:spPr>
        <p:txBody>
          <a:bodyPr wrap="none">
            <a:spAutoFit/>
          </a:bodyPr>
          <a:lstStyle/>
          <a:p>
            <a:pPr>
              <a:defRPr/>
            </a:pPr>
            <a:r>
              <a:rPr lang="en-US" sz="8000" dirty="0">
                <a:solidFill>
                  <a:srgbClr val="339966"/>
                </a:solidFill>
                <a:effectLst>
                  <a:outerShdw blurRad="38100" dist="38100" dir="2700000" algn="tl">
                    <a:srgbClr val="000000"/>
                  </a:outerShdw>
                </a:effectLst>
                <a:latin typeface="Arial" charset="0"/>
              </a:rPr>
              <a:t>Denominationalism</a:t>
            </a:r>
            <a:endParaRPr lang="en-US" sz="8000" dirty="0">
              <a:solidFill>
                <a:srgbClr val="339966"/>
              </a:solidFill>
              <a:effectLst>
                <a:outerShdw blurRad="38100" dist="38100" dir="2700000" algn="tl">
                  <a:srgbClr val="000000"/>
                </a:outerShdw>
              </a:effectLst>
              <a:latin typeface="Americana BT" pitchFamily="2" charset="0"/>
            </a:endParaRPr>
          </a:p>
        </p:txBody>
      </p:sp>
      <p:sp>
        <p:nvSpPr>
          <p:cNvPr id="14" name="TextBox 13"/>
          <p:cNvSpPr txBox="1"/>
          <p:nvPr/>
        </p:nvSpPr>
        <p:spPr>
          <a:xfrm rot="1289173">
            <a:off x="8906937" y="1501007"/>
            <a:ext cx="6976533" cy="2123658"/>
          </a:xfrm>
          <a:prstGeom prst="rect">
            <a:avLst/>
          </a:prstGeom>
          <a:solidFill>
            <a:srgbClr val="FFFF00"/>
          </a:solidFill>
          <a:ln>
            <a:solidFill>
              <a:srgbClr val="0070C0"/>
            </a:solidFill>
          </a:ln>
        </p:spPr>
        <p:txBody>
          <a:bodyPr wrap="square" rtlCol="0">
            <a:spAutoFit/>
          </a:bodyPr>
          <a:lstStyle/>
          <a:p>
            <a:pPr marL="609585" indent="-609585" defTabSz="1219170" eaLnBrk="0" fontAlgn="base" hangingPunct="0">
              <a:spcBef>
                <a:spcPct val="0"/>
              </a:spcBef>
              <a:spcAft>
                <a:spcPct val="0"/>
              </a:spcAft>
              <a:buFontTx/>
              <a:buAutoNum type="arabicPeriod"/>
            </a:pPr>
            <a:r>
              <a:rPr lang="en-US" sz="4400" b="1" dirty="0">
                <a:solidFill>
                  <a:srgbClr val="002060"/>
                </a:solidFill>
                <a:latin typeface="Times New Roman" pitchFamily="18" charset="0"/>
                <a:cs typeface="Times New Roman" pitchFamily="18" charset="0"/>
              </a:rPr>
              <a:t>Division</a:t>
            </a:r>
          </a:p>
          <a:p>
            <a:pPr marL="609585" indent="-609585" defTabSz="1219170" eaLnBrk="0" fontAlgn="base" hangingPunct="0">
              <a:spcBef>
                <a:spcPct val="0"/>
              </a:spcBef>
              <a:spcAft>
                <a:spcPct val="0"/>
              </a:spcAft>
              <a:buFontTx/>
              <a:buAutoNum type="arabicPeriod"/>
            </a:pPr>
            <a:r>
              <a:rPr lang="en-US" sz="4400" b="1" dirty="0">
                <a:solidFill>
                  <a:srgbClr val="002060"/>
                </a:solidFill>
                <a:latin typeface="Times New Roman" pitchFamily="18" charset="0"/>
                <a:cs typeface="Times New Roman" pitchFamily="18" charset="0"/>
              </a:rPr>
              <a:t>One is as good as another</a:t>
            </a:r>
          </a:p>
          <a:p>
            <a:pPr marL="609585" indent="-609585" defTabSz="1219170" eaLnBrk="0" fontAlgn="base" hangingPunct="0">
              <a:spcBef>
                <a:spcPct val="0"/>
              </a:spcBef>
              <a:spcAft>
                <a:spcPct val="0"/>
              </a:spcAft>
              <a:buFontTx/>
              <a:buAutoNum type="arabicPeriod"/>
            </a:pPr>
            <a:r>
              <a:rPr lang="en-US" sz="4400" b="1" dirty="0">
                <a:solidFill>
                  <a:srgbClr val="002060"/>
                </a:solidFill>
                <a:latin typeface="Times New Roman" pitchFamily="18" charset="0"/>
                <a:cs typeface="Times New Roman" pitchFamily="18" charset="0"/>
              </a:rPr>
              <a:t> No wrong choices</a:t>
            </a:r>
          </a:p>
        </p:txBody>
      </p:sp>
    </p:spTree>
    <p:extLst>
      <p:ext uri="{BB962C8B-B14F-4D97-AF65-F5344CB8AC3E}">
        <p14:creationId xmlns:p14="http://schemas.microsoft.com/office/powerpoint/2010/main" val="3952513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775269" y="220134"/>
            <a:ext cx="12973664" cy="2980266"/>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578755" y="754379"/>
            <a:ext cx="11697683" cy="6863417"/>
          </a:xfrm>
          <a:prstGeom prst="rect">
            <a:avLst/>
          </a:prstGeom>
          <a:noFill/>
        </p:spPr>
        <p:txBody>
          <a:bodyPr wrap="square" rtlCol="0">
            <a:spAutoFit/>
          </a:bodyPr>
          <a:lstStyle/>
          <a:p>
            <a:pPr marL="857250" indent="-857250">
              <a:buFont typeface="+mj-lt"/>
              <a:buAutoNum type="romanUcPeriod" startAt="3"/>
            </a:pPr>
            <a:r>
              <a:rPr lang="en-US" sz="4000" b="1" u="sng" dirty="0"/>
              <a:t>Identifying the Church in the Bible</a:t>
            </a:r>
          </a:p>
          <a:p>
            <a:pPr marL="1028700" lvl="1" indent="-571500">
              <a:buFont typeface="+mj-lt"/>
              <a:buAutoNum type="alphaUcPeriod"/>
            </a:pPr>
            <a:r>
              <a:rPr lang="en-US" sz="4000" dirty="0"/>
              <a:t>Illustration of finding a lost boy</a:t>
            </a:r>
          </a:p>
          <a:p>
            <a:pPr marL="1028700" lvl="1" indent="-571500">
              <a:buFont typeface="+mj-lt"/>
              <a:buAutoNum type="alphaUcPeriod"/>
            </a:pPr>
            <a:r>
              <a:rPr lang="en-US" sz="4000" dirty="0"/>
              <a:t>The identifying characteristics of the Lord’s church</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Departures</a:t>
            </a:r>
          </a:p>
          <a:p>
            <a:pPr marL="1028700" lvl="1" indent="-571500">
              <a:buFont typeface="+mj-lt"/>
              <a:buAutoNum type="alphaUcPeriod"/>
            </a:pPr>
            <a:r>
              <a:rPr lang="en-US" sz="4000" dirty="0"/>
              <a:t>Departures foretold</a:t>
            </a:r>
          </a:p>
          <a:p>
            <a:pPr marL="1028700" lvl="1" indent="-571500">
              <a:buFont typeface="+mj-lt"/>
              <a:buAutoNum type="alphaUcPeriod"/>
            </a:pPr>
            <a:r>
              <a:rPr lang="en-US" sz="4000" dirty="0"/>
              <a:t>Departures came gradual and slowly</a:t>
            </a:r>
          </a:p>
          <a:p>
            <a:pPr marL="1028700" lvl="1" indent="-571500">
              <a:buFont typeface="+mj-lt"/>
              <a:buAutoNum type="alphaUcPeriod"/>
            </a:pPr>
            <a:r>
              <a:rPr lang="en-US" sz="4000" dirty="0"/>
              <a:t>Departures formed the denominations</a:t>
            </a:r>
          </a:p>
          <a:p>
            <a:pPr marL="1028700" lvl="1" indent="-571500">
              <a:buFont typeface="+mj-lt"/>
              <a:buAutoNum type="alphaUcPeriod"/>
            </a:pPr>
            <a:endParaRPr lang="en-US" sz="2000" dirty="0"/>
          </a:p>
          <a:p>
            <a:pPr marL="571500" indent="-571500">
              <a:buFont typeface="+mj-lt"/>
              <a:buAutoNum type="romanUcPeriod" startAt="3"/>
            </a:pPr>
            <a:r>
              <a:rPr lang="en-US" sz="4000" b="1" u="sng" dirty="0"/>
              <a:t>Life in the Church</a:t>
            </a:r>
          </a:p>
          <a:p>
            <a:pPr marL="1200150" lvl="1" indent="-742950">
              <a:buFont typeface="+mj-lt"/>
              <a:buAutoNum type="alphaUcPeriod"/>
            </a:pPr>
            <a:r>
              <a:rPr lang="en-US" sz="4000" dirty="0"/>
              <a:t>Assemble and worship</a:t>
            </a:r>
          </a:p>
          <a:p>
            <a:pPr marL="1200150" lvl="1" indent="-742950">
              <a:buFont typeface="+mj-lt"/>
              <a:buAutoNum type="alphaUcPeriod"/>
            </a:pPr>
            <a:r>
              <a:rPr lang="en-US" sz="4000" dirty="0"/>
              <a:t>Walk in the fear of God</a:t>
            </a:r>
          </a:p>
        </p:txBody>
      </p:sp>
    </p:spTree>
    <p:extLst>
      <p:ext uri="{BB962C8B-B14F-4D97-AF65-F5344CB8AC3E}">
        <p14:creationId xmlns:p14="http://schemas.microsoft.com/office/powerpoint/2010/main" val="2267758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gospelgifs.com/art_pages_03/images/boy-00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226" y="1501089"/>
            <a:ext cx="2722164" cy="69207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23067" y="268941"/>
            <a:ext cx="12192000" cy="830997"/>
          </a:xfrm>
          <a:prstGeom prst="rect">
            <a:avLst/>
          </a:prstGeom>
          <a:noFill/>
          <a:ln w="28575">
            <a:solidFill>
              <a:schemeClr val="bg1"/>
            </a:solidFill>
          </a:ln>
        </p:spPr>
        <p:txBody>
          <a:bodyPr wrap="square" rtlCol="0">
            <a:spAutoFit/>
          </a:bodyPr>
          <a:lstStyle/>
          <a:p>
            <a:pPr algn="ctr"/>
            <a:r>
              <a:rPr lang="en-US" sz="4800" b="1" dirty="0">
                <a:latin typeface="Times New Roman" panose="02020603050405020304" pitchFamily="18" charset="0"/>
                <a:cs typeface="Times New Roman" panose="02020603050405020304" pitchFamily="18" charset="0"/>
              </a:rPr>
              <a:t>Identifying the Church in the Bible</a:t>
            </a:r>
          </a:p>
        </p:txBody>
      </p:sp>
      <p:sp>
        <p:nvSpPr>
          <p:cNvPr id="4" name="TextBox 3"/>
          <p:cNvSpPr txBox="1"/>
          <p:nvPr/>
        </p:nvSpPr>
        <p:spPr>
          <a:xfrm>
            <a:off x="5563097" y="2930467"/>
            <a:ext cx="9033435" cy="3017686"/>
          </a:xfrm>
          <a:prstGeom prst="rect">
            <a:avLst/>
          </a:prstGeom>
          <a:noFill/>
        </p:spPr>
        <p:txBody>
          <a:bodyPr wrap="square" rtlCol="0">
            <a:spAutoFit/>
          </a:bodyPr>
          <a:lstStyle/>
          <a:p>
            <a:pPr marL="457189" indent="-457189">
              <a:lnSpc>
                <a:spcPct val="150000"/>
              </a:lnSpc>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“One boy is as good as another”</a:t>
            </a:r>
          </a:p>
          <a:p>
            <a:pPr marL="457189" indent="-457189">
              <a:lnSpc>
                <a:spcPct val="150000"/>
              </a:lnSpc>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Find a boy that I like</a:t>
            </a:r>
          </a:p>
          <a:p>
            <a:pPr marL="457189" indent="-457189">
              <a:lnSpc>
                <a:spcPct val="150000"/>
              </a:lnSpc>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Most popular boy</a:t>
            </a:r>
          </a:p>
        </p:txBody>
      </p:sp>
    </p:spTree>
    <p:extLst>
      <p:ext uri="{BB962C8B-B14F-4D97-AF65-F5344CB8AC3E}">
        <p14:creationId xmlns:p14="http://schemas.microsoft.com/office/powerpoint/2010/main" val="2515997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ircle(out)">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gospelgifs.com/art_pages_03/images/boy-00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226" y="1501089"/>
            <a:ext cx="2722164" cy="69207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23067" y="268941"/>
            <a:ext cx="12192000" cy="830997"/>
          </a:xfrm>
          <a:prstGeom prst="rect">
            <a:avLst/>
          </a:prstGeom>
          <a:noFill/>
          <a:ln w="28575">
            <a:solidFill>
              <a:schemeClr val="bg1"/>
            </a:solidFill>
          </a:ln>
        </p:spPr>
        <p:txBody>
          <a:bodyPr wrap="square" rtlCol="0">
            <a:spAutoFit/>
          </a:bodyPr>
          <a:lstStyle/>
          <a:p>
            <a:pPr algn="ctr"/>
            <a:r>
              <a:rPr lang="en-US" sz="4800" b="1" dirty="0">
                <a:latin typeface="Times New Roman" panose="02020603050405020304" pitchFamily="18" charset="0"/>
                <a:cs typeface="Times New Roman" panose="02020603050405020304" pitchFamily="18" charset="0"/>
              </a:rPr>
              <a:t>Identifying the Church in the Bible</a:t>
            </a:r>
          </a:p>
        </p:txBody>
      </p:sp>
      <p:sp>
        <p:nvSpPr>
          <p:cNvPr id="5" name="TextBox 4"/>
          <p:cNvSpPr txBox="1"/>
          <p:nvPr/>
        </p:nvSpPr>
        <p:spPr>
          <a:xfrm>
            <a:off x="6610972" y="1738949"/>
            <a:ext cx="4920627" cy="5632311"/>
          </a:xfrm>
          <a:prstGeom prst="rect">
            <a:avLst/>
          </a:prstGeom>
          <a:noFill/>
        </p:spPr>
        <p:txBody>
          <a:bodyPr wrap="square" rtlCol="0">
            <a:spAutoFit/>
          </a:bodyPr>
          <a:lstStyle/>
          <a:p>
            <a:pPr marL="609585" indent="-609585">
              <a:lnSpc>
                <a:spcPct val="150000"/>
              </a:lnSpc>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10 Years old</a:t>
            </a:r>
          </a:p>
          <a:p>
            <a:pPr marL="609585" indent="-609585">
              <a:lnSpc>
                <a:spcPct val="150000"/>
              </a:lnSpc>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70 </a:t>
            </a:r>
            <a:r>
              <a:rPr lang="en-US" sz="4000" dirty="0" err="1">
                <a:latin typeface="Times New Roman" panose="02020603050405020304" pitchFamily="18" charset="0"/>
                <a:cs typeface="Times New Roman" panose="02020603050405020304" pitchFamily="18" charset="0"/>
              </a:rPr>
              <a:t>lbs</a:t>
            </a:r>
            <a:endParaRPr lang="en-US" sz="4000" dirty="0">
              <a:latin typeface="Times New Roman" panose="02020603050405020304" pitchFamily="18" charset="0"/>
              <a:cs typeface="Times New Roman" panose="02020603050405020304" pitchFamily="18" charset="0"/>
            </a:endParaRPr>
          </a:p>
          <a:p>
            <a:pPr marL="609585" indent="-609585">
              <a:lnSpc>
                <a:spcPct val="150000"/>
              </a:lnSpc>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50” tall</a:t>
            </a:r>
          </a:p>
          <a:p>
            <a:pPr marL="609585" indent="-609585">
              <a:lnSpc>
                <a:spcPct val="150000"/>
              </a:lnSpc>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Name is Tommy</a:t>
            </a:r>
          </a:p>
          <a:p>
            <a:pPr marL="609585" indent="-609585">
              <a:lnSpc>
                <a:spcPct val="150000"/>
              </a:lnSpc>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Hair: Brown</a:t>
            </a:r>
          </a:p>
          <a:p>
            <a:pPr marL="609585" indent="-609585">
              <a:lnSpc>
                <a:spcPct val="150000"/>
              </a:lnSpc>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Eyes: Green</a:t>
            </a:r>
          </a:p>
        </p:txBody>
      </p:sp>
    </p:spTree>
    <p:extLst>
      <p:ext uri="{BB962C8B-B14F-4D97-AF65-F5344CB8AC3E}">
        <p14:creationId xmlns:p14="http://schemas.microsoft.com/office/powerpoint/2010/main" val="19046296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gospelgifs.com/art_pages_03/images/boy-00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226" y="1501089"/>
            <a:ext cx="2722164" cy="69207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23067" y="268941"/>
            <a:ext cx="12192000" cy="830997"/>
          </a:xfrm>
          <a:prstGeom prst="rect">
            <a:avLst/>
          </a:prstGeom>
          <a:noFill/>
          <a:ln w="28575">
            <a:solidFill>
              <a:schemeClr val="bg1"/>
            </a:solidFill>
          </a:ln>
        </p:spPr>
        <p:txBody>
          <a:bodyPr wrap="square" rtlCol="0">
            <a:spAutoFit/>
          </a:bodyPr>
          <a:lstStyle/>
          <a:p>
            <a:pPr algn="ctr"/>
            <a:r>
              <a:rPr lang="en-US" sz="4800" b="1" dirty="0">
                <a:latin typeface="Times New Roman" panose="02020603050405020304" pitchFamily="18" charset="0"/>
                <a:cs typeface="Times New Roman" panose="02020603050405020304" pitchFamily="18" charset="0"/>
              </a:rPr>
              <a:t>Identifying the Church in the Bible</a:t>
            </a:r>
          </a:p>
        </p:txBody>
      </p:sp>
      <p:sp>
        <p:nvSpPr>
          <p:cNvPr id="5" name="TextBox 4"/>
          <p:cNvSpPr txBox="1"/>
          <p:nvPr/>
        </p:nvSpPr>
        <p:spPr>
          <a:xfrm>
            <a:off x="4859866" y="1501089"/>
            <a:ext cx="11243733" cy="7478970"/>
          </a:xfrm>
          <a:prstGeom prst="rect">
            <a:avLst/>
          </a:prstGeom>
          <a:noFill/>
        </p:spPr>
        <p:txBody>
          <a:bodyPr wrap="square" rtlCol="0">
            <a:spAutoFit/>
          </a:bodyPr>
          <a:lstStyle/>
          <a:p>
            <a:pPr marL="609585" indent="-609585">
              <a:buFont typeface="Wingdings" panose="05000000000000000000" pitchFamily="2" charset="2"/>
              <a:buChar char="ü"/>
            </a:pPr>
            <a:r>
              <a:rPr lang="en-US" sz="4000" b="1" u="sng" dirty="0">
                <a:latin typeface="Times New Roman" panose="02020603050405020304" pitchFamily="18" charset="0"/>
                <a:cs typeface="Times New Roman" panose="02020603050405020304" pitchFamily="18" charset="0"/>
              </a:rPr>
              <a:t>Founder</a:t>
            </a:r>
            <a:r>
              <a:rPr lang="en-US" sz="4000" dirty="0">
                <a:latin typeface="Times New Roman" panose="02020603050405020304" pitchFamily="18" charset="0"/>
                <a:cs typeface="Times New Roman" panose="02020603050405020304" pitchFamily="18" charset="0"/>
              </a:rPr>
              <a:t>: </a:t>
            </a:r>
            <a:r>
              <a:rPr lang="en-US" sz="4000" dirty="0">
                <a:solidFill>
                  <a:srgbClr val="0070C0"/>
                </a:solidFill>
                <a:latin typeface="Times New Roman" panose="02020603050405020304" pitchFamily="18" charset="0"/>
                <a:cs typeface="Times New Roman" panose="02020603050405020304" pitchFamily="18" charset="0"/>
              </a:rPr>
              <a:t>Christ </a:t>
            </a:r>
            <a:r>
              <a:rPr lang="en-US" sz="4000" dirty="0">
                <a:solidFill>
                  <a:srgbClr val="C00000"/>
                </a:solidFill>
                <a:latin typeface="Times New Roman" panose="02020603050405020304" pitchFamily="18" charset="0"/>
                <a:cs typeface="Times New Roman" panose="02020603050405020304" pitchFamily="18" charset="0"/>
              </a:rPr>
              <a:t>(Matt. 16:18)</a:t>
            </a:r>
          </a:p>
          <a:p>
            <a:pPr marL="609585" indent="-609585">
              <a:buFont typeface="Wingdings" panose="05000000000000000000" pitchFamily="2" charset="2"/>
              <a:buChar char="ü"/>
            </a:pPr>
            <a:r>
              <a:rPr lang="en-US" sz="4000" b="1" u="sng" dirty="0">
                <a:latin typeface="Times New Roman" panose="02020603050405020304" pitchFamily="18" charset="0"/>
                <a:cs typeface="Times New Roman" panose="02020603050405020304" pitchFamily="18" charset="0"/>
              </a:rPr>
              <a:t>Began:</a:t>
            </a:r>
            <a:r>
              <a:rPr lang="en-US" sz="4000" dirty="0">
                <a:latin typeface="Times New Roman" panose="02020603050405020304" pitchFamily="18" charset="0"/>
                <a:cs typeface="Times New Roman" panose="02020603050405020304" pitchFamily="18" charset="0"/>
              </a:rPr>
              <a:t> </a:t>
            </a:r>
            <a:r>
              <a:rPr lang="en-US" sz="4000" dirty="0">
                <a:solidFill>
                  <a:srgbClr val="0070C0"/>
                </a:solidFill>
                <a:latin typeface="Times New Roman" panose="02020603050405020304" pitchFamily="18" charset="0"/>
                <a:cs typeface="Times New Roman" panose="02020603050405020304" pitchFamily="18" charset="0"/>
              </a:rPr>
              <a:t>33 AD in Jerusalem </a:t>
            </a:r>
            <a:r>
              <a:rPr lang="en-US" sz="4000" dirty="0">
                <a:solidFill>
                  <a:srgbClr val="C00000"/>
                </a:solidFill>
                <a:latin typeface="Times New Roman" panose="02020603050405020304" pitchFamily="18" charset="0"/>
                <a:cs typeface="Times New Roman" panose="02020603050405020304" pitchFamily="18" charset="0"/>
              </a:rPr>
              <a:t>(Acts 2)</a:t>
            </a:r>
          </a:p>
          <a:p>
            <a:pPr marL="609585" indent="-609585">
              <a:buFont typeface="Wingdings" panose="05000000000000000000" pitchFamily="2" charset="2"/>
              <a:buChar char="ü"/>
            </a:pPr>
            <a:r>
              <a:rPr lang="en-US" sz="4000" b="1" u="sng" dirty="0">
                <a:latin typeface="Times New Roman" panose="02020603050405020304" pitchFamily="18" charset="0"/>
                <a:cs typeface="Times New Roman" panose="02020603050405020304" pitchFamily="18" charset="0"/>
              </a:rPr>
              <a:t>Name:</a:t>
            </a:r>
            <a:r>
              <a:rPr lang="en-US" sz="4000" dirty="0">
                <a:latin typeface="Times New Roman" panose="02020603050405020304" pitchFamily="18" charset="0"/>
                <a:cs typeface="Times New Roman" panose="02020603050405020304" pitchFamily="18" charset="0"/>
              </a:rPr>
              <a:t> </a:t>
            </a:r>
            <a:r>
              <a:rPr lang="en-US" sz="4000" dirty="0">
                <a:solidFill>
                  <a:srgbClr val="0070C0"/>
                </a:solidFill>
                <a:latin typeface="Times New Roman" panose="02020603050405020304" pitchFamily="18" charset="0"/>
                <a:cs typeface="Times New Roman" panose="02020603050405020304" pitchFamily="18" charset="0"/>
              </a:rPr>
              <a:t>Church of God </a:t>
            </a:r>
            <a:r>
              <a:rPr lang="en-US" sz="4000" dirty="0">
                <a:solidFill>
                  <a:srgbClr val="C00000"/>
                </a:solidFill>
                <a:latin typeface="Times New Roman" panose="02020603050405020304" pitchFamily="18" charset="0"/>
                <a:cs typeface="Times New Roman" panose="02020603050405020304" pitchFamily="18" charset="0"/>
              </a:rPr>
              <a:t>(1 Cor. 1:2)</a:t>
            </a:r>
          </a:p>
          <a:p>
            <a:r>
              <a:rPr lang="en-US" sz="4000" dirty="0">
                <a:solidFill>
                  <a:srgbClr val="0070C0"/>
                </a:solidFill>
                <a:latin typeface="Times New Roman" panose="02020603050405020304" pitchFamily="18" charset="0"/>
                <a:cs typeface="Times New Roman" panose="02020603050405020304" pitchFamily="18" charset="0"/>
              </a:rPr>
              <a:t>					Church of Christ </a:t>
            </a:r>
            <a:r>
              <a:rPr lang="en-US" sz="4000" dirty="0">
                <a:solidFill>
                  <a:srgbClr val="C00000"/>
                </a:solidFill>
                <a:latin typeface="Times New Roman" panose="02020603050405020304" pitchFamily="18" charset="0"/>
                <a:cs typeface="Times New Roman" panose="02020603050405020304" pitchFamily="18" charset="0"/>
              </a:rPr>
              <a:t>(Rom. 16:16)</a:t>
            </a:r>
          </a:p>
          <a:p>
            <a:pPr marL="571500" indent="-571500">
              <a:buFont typeface="Wingdings" panose="05000000000000000000" pitchFamily="2" charset="2"/>
              <a:buChar char="ü"/>
            </a:pPr>
            <a:r>
              <a:rPr lang="en-US" sz="4000" b="1" u="sng" dirty="0">
                <a:latin typeface="Times New Roman" panose="02020603050405020304" pitchFamily="18" charset="0"/>
                <a:cs typeface="Times New Roman" panose="02020603050405020304" pitchFamily="18" charset="0"/>
              </a:rPr>
              <a:t>Organization:</a:t>
            </a:r>
          </a:p>
          <a:p>
            <a:pPr marL="1028700" lvl="1" indent="-571500">
              <a:buFont typeface="Wingdings" panose="05000000000000000000" pitchFamily="2" charset="2"/>
              <a:buChar char="§"/>
            </a:pPr>
            <a:r>
              <a:rPr lang="en-US" sz="4000" dirty="0">
                <a:solidFill>
                  <a:srgbClr val="0070C0"/>
                </a:solidFill>
                <a:latin typeface="Times New Roman" panose="02020603050405020304" pitchFamily="18" charset="0"/>
                <a:cs typeface="Times New Roman" panose="02020603050405020304" pitchFamily="18" charset="0"/>
              </a:rPr>
              <a:t>Universally: None</a:t>
            </a:r>
          </a:p>
          <a:p>
            <a:pPr marL="1028700" lvl="1" indent="-571500">
              <a:buFont typeface="Wingdings" panose="05000000000000000000" pitchFamily="2" charset="2"/>
              <a:buChar char="§"/>
            </a:pPr>
            <a:r>
              <a:rPr lang="en-US" sz="4000" dirty="0">
                <a:solidFill>
                  <a:srgbClr val="0070C0"/>
                </a:solidFill>
                <a:latin typeface="Times New Roman" panose="02020603050405020304" pitchFamily="18" charset="0"/>
                <a:cs typeface="Times New Roman" panose="02020603050405020304" pitchFamily="18" charset="0"/>
              </a:rPr>
              <a:t>Locally: elders, deacons </a:t>
            </a:r>
            <a:r>
              <a:rPr lang="en-US" sz="4000" dirty="0">
                <a:solidFill>
                  <a:srgbClr val="C00000"/>
                </a:solidFill>
                <a:latin typeface="Times New Roman" panose="02020603050405020304" pitchFamily="18" charset="0"/>
                <a:cs typeface="Times New Roman" panose="02020603050405020304" pitchFamily="18" charset="0"/>
              </a:rPr>
              <a:t>(Phil. 1:1)</a:t>
            </a:r>
          </a:p>
          <a:p>
            <a:pPr marL="571500" indent="-571500">
              <a:buFont typeface="Wingdings" panose="05000000000000000000" pitchFamily="2" charset="2"/>
              <a:buChar char="ü"/>
            </a:pPr>
            <a:r>
              <a:rPr lang="en-US" sz="4000" b="1" u="sng" dirty="0">
                <a:latin typeface="Times New Roman" panose="02020603050405020304" pitchFamily="18" charset="0"/>
                <a:cs typeface="Times New Roman" panose="02020603050405020304" pitchFamily="18" charset="0"/>
              </a:rPr>
              <a:t>Work:</a:t>
            </a:r>
            <a:r>
              <a:rPr lang="en-US" sz="4000" b="1" dirty="0">
                <a:latin typeface="Times New Roman" panose="02020603050405020304" pitchFamily="18" charset="0"/>
                <a:cs typeface="Times New Roman" panose="02020603050405020304" pitchFamily="18" charset="0"/>
              </a:rPr>
              <a:t> </a:t>
            </a:r>
            <a:r>
              <a:rPr lang="en-US" sz="4000" dirty="0">
                <a:solidFill>
                  <a:srgbClr val="0070C0"/>
                </a:solidFill>
                <a:latin typeface="Times New Roman" panose="02020603050405020304" pitchFamily="18" charset="0"/>
                <a:cs typeface="Times New Roman" panose="02020603050405020304" pitchFamily="18" charset="0"/>
              </a:rPr>
              <a:t>Preach </a:t>
            </a:r>
            <a:r>
              <a:rPr lang="en-US" sz="4000" dirty="0">
                <a:solidFill>
                  <a:srgbClr val="C00000"/>
                </a:solidFill>
                <a:latin typeface="Times New Roman" panose="02020603050405020304" pitchFamily="18" charset="0"/>
                <a:cs typeface="Times New Roman" panose="02020603050405020304" pitchFamily="18" charset="0"/>
              </a:rPr>
              <a:t>(1 Tim. 3:15)</a:t>
            </a:r>
            <a:r>
              <a:rPr lang="en-US" sz="4000" dirty="0">
                <a:solidFill>
                  <a:srgbClr val="0070C0"/>
                </a:solidFill>
                <a:latin typeface="Times New Roman" panose="02020603050405020304" pitchFamily="18" charset="0"/>
                <a:cs typeface="Times New Roman" panose="02020603050405020304" pitchFamily="18" charset="0"/>
              </a:rPr>
              <a:t>; Edify </a:t>
            </a:r>
            <a:r>
              <a:rPr lang="en-US" sz="4000" dirty="0">
                <a:solidFill>
                  <a:srgbClr val="C00000"/>
                </a:solidFill>
                <a:latin typeface="Times New Roman" panose="02020603050405020304" pitchFamily="18" charset="0"/>
                <a:cs typeface="Times New Roman" panose="02020603050405020304" pitchFamily="18" charset="0"/>
              </a:rPr>
              <a:t>(Eph. 4:16)</a:t>
            </a:r>
            <a:r>
              <a:rPr lang="en-US" sz="4000" dirty="0">
                <a:solidFill>
                  <a:srgbClr val="0070C0"/>
                </a:solidFill>
                <a:latin typeface="Times New Roman" panose="02020603050405020304" pitchFamily="18" charset="0"/>
                <a:cs typeface="Times New Roman" panose="02020603050405020304" pitchFamily="18" charset="0"/>
              </a:rPr>
              <a:t>; Relieve </a:t>
            </a:r>
            <a:r>
              <a:rPr lang="en-US" sz="4000" dirty="0">
                <a:solidFill>
                  <a:srgbClr val="C00000"/>
                </a:solidFill>
                <a:latin typeface="Times New Roman" panose="02020603050405020304" pitchFamily="18" charset="0"/>
                <a:cs typeface="Times New Roman" panose="02020603050405020304" pitchFamily="18" charset="0"/>
              </a:rPr>
              <a:t>(1 Tim. 5:16)</a:t>
            </a:r>
          </a:p>
          <a:p>
            <a:pPr marL="571500" indent="-571500">
              <a:buFont typeface="Wingdings" panose="05000000000000000000" pitchFamily="2" charset="2"/>
              <a:buChar char="ü"/>
            </a:pPr>
            <a:r>
              <a:rPr lang="en-US" sz="4000" b="1" u="sng" dirty="0">
                <a:latin typeface="Times New Roman" panose="02020603050405020304" pitchFamily="18" charset="0"/>
                <a:cs typeface="Times New Roman" panose="02020603050405020304" pitchFamily="18" charset="0"/>
              </a:rPr>
              <a:t>Worship: </a:t>
            </a:r>
            <a:r>
              <a:rPr lang="en-US" sz="4000" dirty="0">
                <a:solidFill>
                  <a:srgbClr val="0070C0"/>
                </a:solidFill>
                <a:latin typeface="Times New Roman" panose="02020603050405020304" pitchFamily="18" charset="0"/>
                <a:cs typeface="Times New Roman" panose="02020603050405020304" pitchFamily="18" charset="0"/>
              </a:rPr>
              <a:t>Sing </a:t>
            </a:r>
            <a:r>
              <a:rPr lang="en-US" sz="4000" dirty="0">
                <a:solidFill>
                  <a:srgbClr val="C00000"/>
                </a:solidFill>
                <a:latin typeface="Times New Roman" panose="02020603050405020304" pitchFamily="18" charset="0"/>
                <a:cs typeface="Times New Roman" panose="02020603050405020304" pitchFamily="18" charset="0"/>
              </a:rPr>
              <a:t>(Eph. 5:19)</a:t>
            </a:r>
            <a:r>
              <a:rPr lang="en-US" sz="4000" dirty="0">
                <a:solidFill>
                  <a:srgbClr val="0070C0"/>
                </a:solidFill>
                <a:latin typeface="Times New Roman" panose="02020603050405020304" pitchFamily="18" charset="0"/>
                <a:cs typeface="Times New Roman" panose="02020603050405020304" pitchFamily="18" charset="0"/>
              </a:rPr>
              <a:t>; Pray </a:t>
            </a:r>
            <a:r>
              <a:rPr lang="en-US" sz="4000" dirty="0">
                <a:solidFill>
                  <a:srgbClr val="C00000"/>
                </a:solidFill>
                <a:latin typeface="Times New Roman" panose="02020603050405020304" pitchFamily="18" charset="0"/>
                <a:cs typeface="Times New Roman" panose="02020603050405020304" pitchFamily="18" charset="0"/>
              </a:rPr>
              <a:t>(Acts 2:42)</a:t>
            </a:r>
            <a:r>
              <a:rPr lang="en-US" sz="4000" dirty="0">
                <a:solidFill>
                  <a:srgbClr val="0070C0"/>
                </a:solidFill>
                <a:latin typeface="Times New Roman" panose="02020603050405020304" pitchFamily="18" charset="0"/>
                <a:cs typeface="Times New Roman" panose="02020603050405020304" pitchFamily="18" charset="0"/>
              </a:rPr>
              <a:t>; Lord’s Supper </a:t>
            </a:r>
            <a:r>
              <a:rPr lang="en-US" sz="4000" dirty="0">
                <a:solidFill>
                  <a:srgbClr val="C00000"/>
                </a:solidFill>
                <a:latin typeface="Times New Roman" panose="02020603050405020304" pitchFamily="18" charset="0"/>
                <a:cs typeface="Times New Roman" panose="02020603050405020304" pitchFamily="18" charset="0"/>
              </a:rPr>
              <a:t>(Acts 20:7)</a:t>
            </a:r>
            <a:r>
              <a:rPr lang="en-US" sz="4000" dirty="0">
                <a:solidFill>
                  <a:srgbClr val="0070C0"/>
                </a:solidFill>
                <a:latin typeface="Times New Roman" panose="02020603050405020304" pitchFamily="18" charset="0"/>
                <a:cs typeface="Times New Roman" panose="02020603050405020304" pitchFamily="18" charset="0"/>
              </a:rPr>
              <a:t>; Giving </a:t>
            </a:r>
            <a:r>
              <a:rPr lang="en-US" sz="4000" dirty="0">
                <a:solidFill>
                  <a:srgbClr val="C00000"/>
                </a:solidFill>
                <a:latin typeface="Times New Roman" panose="02020603050405020304" pitchFamily="18" charset="0"/>
                <a:cs typeface="Times New Roman" panose="02020603050405020304" pitchFamily="18" charset="0"/>
              </a:rPr>
              <a:t>(1 Cor. 16:1-2)</a:t>
            </a:r>
            <a:r>
              <a:rPr lang="en-US" sz="4000" dirty="0">
                <a:solidFill>
                  <a:srgbClr val="0070C0"/>
                </a:solidFill>
                <a:latin typeface="Times New Roman" panose="02020603050405020304" pitchFamily="18" charset="0"/>
                <a:cs typeface="Times New Roman" panose="02020603050405020304" pitchFamily="18" charset="0"/>
              </a:rPr>
              <a:t>; Study </a:t>
            </a:r>
            <a:r>
              <a:rPr lang="en-US" sz="4000" dirty="0">
                <a:solidFill>
                  <a:srgbClr val="C00000"/>
                </a:solidFill>
                <a:latin typeface="Times New Roman" panose="02020603050405020304" pitchFamily="18" charset="0"/>
                <a:cs typeface="Times New Roman" panose="02020603050405020304" pitchFamily="18" charset="0"/>
              </a:rPr>
              <a:t>(Acts 20:7)</a:t>
            </a:r>
          </a:p>
        </p:txBody>
      </p:sp>
    </p:spTree>
    <p:extLst>
      <p:ext uri="{BB962C8B-B14F-4D97-AF65-F5344CB8AC3E}">
        <p14:creationId xmlns:p14="http://schemas.microsoft.com/office/powerpoint/2010/main" val="720375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1000"/>
                                        <p:tgtEl>
                                          <p:spTgt spid="5">
                                            <p:txEl>
                                              <p:pRg st="8" end="8"/>
                                            </p:txEl>
                                          </p:spTgt>
                                        </p:tgtEl>
                                      </p:cBhvr>
                                    </p:animEffect>
                                    <p:anim calcmode="lin" valueType="num">
                                      <p:cBhvr>
                                        <p:cTn id="57"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267273" y="2523066"/>
            <a:ext cx="11872998" cy="3318933"/>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578755" y="754379"/>
            <a:ext cx="11697683" cy="6863417"/>
          </a:xfrm>
          <a:prstGeom prst="rect">
            <a:avLst/>
          </a:prstGeom>
          <a:noFill/>
        </p:spPr>
        <p:txBody>
          <a:bodyPr wrap="square" rtlCol="0">
            <a:spAutoFit/>
          </a:bodyPr>
          <a:lstStyle/>
          <a:p>
            <a:pPr marL="857250" indent="-857250">
              <a:buFont typeface="+mj-lt"/>
              <a:buAutoNum type="romanUcPeriod" startAt="3"/>
            </a:pPr>
            <a:r>
              <a:rPr lang="en-US" sz="4000" b="1" u="sng" dirty="0"/>
              <a:t>Identifying the Church in the Bible</a:t>
            </a:r>
          </a:p>
          <a:p>
            <a:pPr marL="1028700" lvl="1" indent="-571500">
              <a:buFont typeface="+mj-lt"/>
              <a:buAutoNum type="alphaUcPeriod"/>
            </a:pPr>
            <a:r>
              <a:rPr lang="en-US" sz="4000" dirty="0"/>
              <a:t>Illustration of finding a lost boy</a:t>
            </a:r>
          </a:p>
          <a:p>
            <a:pPr marL="1028700" lvl="1" indent="-571500">
              <a:buFont typeface="+mj-lt"/>
              <a:buAutoNum type="alphaUcPeriod"/>
            </a:pPr>
            <a:r>
              <a:rPr lang="en-US" sz="4000" dirty="0"/>
              <a:t>The identifying characteristics of the Lord’s church</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Departures</a:t>
            </a:r>
          </a:p>
          <a:p>
            <a:pPr marL="1028700" lvl="1" indent="-571500">
              <a:buFont typeface="+mj-lt"/>
              <a:buAutoNum type="alphaUcPeriod"/>
            </a:pPr>
            <a:r>
              <a:rPr lang="en-US" sz="4000" dirty="0"/>
              <a:t>Departures foretold</a:t>
            </a:r>
          </a:p>
          <a:p>
            <a:pPr marL="1028700" lvl="1" indent="-571500">
              <a:buFont typeface="+mj-lt"/>
              <a:buAutoNum type="alphaUcPeriod"/>
            </a:pPr>
            <a:r>
              <a:rPr lang="en-US" sz="4000" dirty="0"/>
              <a:t>Departures came gradual and slowly</a:t>
            </a:r>
          </a:p>
          <a:p>
            <a:pPr marL="1028700" lvl="1" indent="-571500">
              <a:buFont typeface="+mj-lt"/>
              <a:buAutoNum type="alphaUcPeriod"/>
            </a:pPr>
            <a:r>
              <a:rPr lang="en-US" sz="4000" dirty="0"/>
              <a:t>Departures formed the denominations</a:t>
            </a:r>
          </a:p>
          <a:p>
            <a:pPr marL="1028700" lvl="1" indent="-571500">
              <a:buFont typeface="+mj-lt"/>
              <a:buAutoNum type="alphaUcPeriod"/>
            </a:pPr>
            <a:endParaRPr lang="en-US" sz="2000" dirty="0"/>
          </a:p>
          <a:p>
            <a:pPr marL="571500" indent="-571500">
              <a:buFont typeface="+mj-lt"/>
              <a:buAutoNum type="romanUcPeriod" startAt="3"/>
            </a:pPr>
            <a:r>
              <a:rPr lang="en-US" sz="4000" b="1" u="sng" dirty="0"/>
              <a:t>Life in the Church</a:t>
            </a:r>
          </a:p>
          <a:p>
            <a:pPr marL="1200150" lvl="1" indent="-742950">
              <a:buFont typeface="+mj-lt"/>
              <a:buAutoNum type="alphaUcPeriod"/>
            </a:pPr>
            <a:r>
              <a:rPr lang="en-US" sz="4000" dirty="0"/>
              <a:t>Assemble and worship</a:t>
            </a:r>
          </a:p>
          <a:p>
            <a:pPr marL="1200150" lvl="1" indent="-742950">
              <a:buFont typeface="+mj-lt"/>
              <a:buAutoNum type="alphaUcPeriod"/>
            </a:pPr>
            <a:r>
              <a:rPr lang="en-US" sz="4000" dirty="0"/>
              <a:t>Walk in the fear of God</a:t>
            </a:r>
          </a:p>
        </p:txBody>
      </p:sp>
    </p:spTree>
    <p:extLst>
      <p:ext uri="{BB962C8B-B14F-4D97-AF65-F5344CB8AC3E}">
        <p14:creationId xmlns:p14="http://schemas.microsoft.com/office/powerpoint/2010/main" val="390734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21733" y="423333"/>
            <a:ext cx="15578667" cy="8297333"/>
          </a:xfrm>
          <a:prstGeom prst="roundRect">
            <a:avLst>
              <a:gd name="adj" fmla="val 8300"/>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rot="16200000">
            <a:off x="-3615258" y="3971835"/>
            <a:ext cx="9144002" cy="1200329"/>
          </a:xfrm>
          <a:prstGeom prst="rect">
            <a:avLst/>
          </a:prstGeom>
          <a:noFill/>
        </p:spPr>
        <p:txBody>
          <a:bodyPr wrap="square" rtlCol="0">
            <a:spAutoFit/>
          </a:bodyPr>
          <a:lstStyle/>
          <a:p>
            <a:pPr algn="ctr"/>
            <a:r>
              <a:rPr lang="en-US" sz="7200" dirty="0">
                <a:solidFill>
                  <a:srgbClr val="C00000"/>
                </a:solidFill>
                <a:effectLst>
                  <a:outerShdw blurRad="38100" dist="38100" dir="2700000" algn="tl">
                    <a:srgbClr val="000000">
                      <a:alpha val="43137"/>
                    </a:srgbClr>
                  </a:outerShdw>
                </a:effectLst>
              </a:rPr>
              <a:t>Departure Foretold</a:t>
            </a:r>
          </a:p>
        </p:txBody>
      </p:sp>
      <p:sp>
        <p:nvSpPr>
          <p:cNvPr id="4" name="Rectangle 3"/>
          <p:cNvSpPr/>
          <p:nvPr/>
        </p:nvSpPr>
        <p:spPr>
          <a:xfrm>
            <a:off x="1710267" y="1066800"/>
            <a:ext cx="50800" cy="6976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539998" y="678438"/>
            <a:ext cx="12835467" cy="2103140"/>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pPr algn="ctr"/>
            <a:r>
              <a:rPr lang="en-US" sz="3600" b="1" dirty="0">
                <a:latin typeface="Times New Roman" panose="02020603050405020304" pitchFamily="18" charset="0"/>
                <a:cs typeface="Times New Roman" panose="02020603050405020304" pitchFamily="18" charset="0"/>
              </a:rPr>
              <a:t>2 Thessalonians 2:3</a:t>
            </a:r>
          </a:p>
          <a:p>
            <a:pPr algn="ctr"/>
            <a:endParaRPr lang="en-US" sz="1000" b="1" baseline="30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Let no one deceive you by any means; for </a:t>
            </a:r>
            <a:r>
              <a:rPr lang="en-US" sz="3200" i="1" dirty="0">
                <a:latin typeface="Times New Roman" panose="02020603050405020304" pitchFamily="18" charset="0"/>
                <a:cs typeface="Times New Roman" panose="02020603050405020304" pitchFamily="18" charset="0"/>
              </a:rPr>
              <a:t>that Day will not come</a:t>
            </a:r>
            <a:r>
              <a:rPr lang="en-US" sz="3200" dirty="0">
                <a:latin typeface="Times New Roman" panose="02020603050405020304" pitchFamily="18" charset="0"/>
                <a:cs typeface="Times New Roman" panose="02020603050405020304" pitchFamily="18" charset="0"/>
              </a:rPr>
              <a:t> unless the falling away comes first, and the man of sin is revealed, the son of perdition, </a:t>
            </a:r>
          </a:p>
        </p:txBody>
      </p:sp>
      <p:sp>
        <p:nvSpPr>
          <p:cNvPr id="6" name="TextBox 5"/>
          <p:cNvSpPr txBox="1"/>
          <p:nvPr/>
        </p:nvSpPr>
        <p:spPr>
          <a:xfrm>
            <a:off x="2624664" y="3053773"/>
            <a:ext cx="12666134" cy="2339102"/>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a:p>
            <a:pPr algn="ctr"/>
            <a:r>
              <a:rPr lang="en-US" sz="3600" b="1" dirty="0">
                <a:latin typeface="Times New Roman" panose="02020603050405020304" pitchFamily="18" charset="0"/>
                <a:cs typeface="Times New Roman" panose="02020603050405020304" pitchFamily="18" charset="0"/>
              </a:rPr>
              <a:t>1 Timothy 4:1</a:t>
            </a:r>
          </a:p>
          <a:p>
            <a:endParaRPr lang="en-US" sz="1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Now the Spirit expressly says that in latter times some will depart from the faith, giving heed to deceiving spirits and doctrines of demons, </a:t>
            </a:r>
          </a:p>
          <a:p>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2717798" y="5665070"/>
            <a:ext cx="12479866" cy="2769989"/>
          </a:xfrm>
          <a:prstGeom prst="rect">
            <a:avLst/>
          </a:prstGeom>
          <a:noFill/>
        </p:spPr>
        <p:txBody>
          <a:bodyPr wrap="square" rtlCol="0">
            <a:spAutoFit/>
          </a:bodyPr>
          <a:lstStyle/>
          <a:p>
            <a:pPr algn="ctr"/>
            <a:r>
              <a:rPr lang="en-US" sz="3600" b="1" dirty="0">
                <a:latin typeface="Times New Roman" panose="02020603050405020304" pitchFamily="18" charset="0"/>
                <a:cs typeface="Times New Roman" panose="02020603050405020304" pitchFamily="18" charset="0"/>
              </a:rPr>
              <a:t>Acts 20:29–30</a:t>
            </a:r>
          </a:p>
          <a:p>
            <a:pPr algn="ctr"/>
            <a:endParaRPr lang="en-US" sz="1000" b="1"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For I know this, that after my departure savage wolves will come in among you, not sparing the flock. Also from among yourselves men will rise up, speaking perverse things, to draw away the disciples after themselves.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1151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66332" y="423335"/>
            <a:ext cx="13199533" cy="1569660"/>
          </a:xfrm>
          <a:prstGeom prst="rect">
            <a:avLst/>
          </a:prstGeom>
          <a:noFill/>
          <a:ln w="38100">
            <a:solidFill>
              <a:schemeClr val="bg1"/>
            </a:solidFill>
          </a:ln>
          <a:effectLs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9600" b="1" i="0" u="none" strike="noStrike" kern="0" cap="none" spc="0" normalizeH="0" baseline="0" noProof="0" dirty="0">
                <a:ln>
                  <a:noFill/>
                </a:ln>
                <a:solidFill>
                  <a:srgbClr val="080808"/>
                </a:solidFill>
                <a:effectLst/>
                <a:uLnTx/>
                <a:uFillTx/>
              </a:rPr>
              <a:t>Gr</a:t>
            </a:r>
            <a:r>
              <a:rPr kumimoji="0" lang="en-US" altLang="en-US" sz="9600" b="1" i="0" u="none" strike="noStrike" kern="0" cap="none" spc="0" normalizeH="0" baseline="0" noProof="0" dirty="0">
                <a:ln>
                  <a:noFill/>
                </a:ln>
                <a:solidFill>
                  <a:srgbClr val="4D4D4D"/>
                </a:solidFill>
                <a:effectLst/>
                <a:uLnTx/>
                <a:uFillTx/>
              </a:rPr>
              <a:t>ad</a:t>
            </a:r>
            <a:r>
              <a:rPr kumimoji="0" lang="en-US" altLang="en-US" sz="9600" b="1" i="0" u="none" strike="noStrike" kern="0" cap="none" spc="0" normalizeH="0" baseline="0" noProof="0" dirty="0">
                <a:ln>
                  <a:noFill/>
                </a:ln>
                <a:solidFill>
                  <a:srgbClr val="5F5F5F"/>
                </a:solidFill>
                <a:effectLst/>
                <a:uLnTx/>
                <a:uFillTx/>
              </a:rPr>
              <a:t>ua</a:t>
            </a:r>
            <a:r>
              <a:rPr kumimoji="0" lang="en-US" altLang="en-US" sz="9600" b="1" i="0" u="none" strike="noStrike" kern="0" cap="none" spc="0" normalizeH="0" baseline="0" noProof="0" dirty="0">
                <a:ln>
                  <a:noFill/>
                </a:ln>
                <a:solidFill>
                  <a:srgbClr val="777777"/>
                </a:solidFill>
                <a:effectLst/>
                <a:uLnTx/>
                <a:uFillTx/>
              </a:rPr>
              <a:t>ll</a:t>
            </a:r>
            <a:r>
              <a:rPr kumimoji="0" lang="en-US" altLang="en-US" sz="9600" b="1" i="0" u="none" strike="noStrike" kern="0" cap="none" spc="0" normalizeH="0" baseline="0" noProof="0" dirty="0">
                <a:ln>
                  <a:noFill/>
                </a:ln>
                <a:solidFill>
                  <a:srgbClr val="808080"/>
                </a:solidFill>
                <a:effectLst/>
                <a:uLnTx/>
                <a:uFillTx/>
              </a:rPr>
              <a:t>y &amp;</a:t>
            </a:r>
            <a:r>
              <a:rPr kumimoji="0" lang="en-US" altLang="en-US" sz="9600" b="1" i="0" u="none" strike="noStrike" kern="0" cap="none" spc="0" normalizeH="0" baseline="0" noProof="0" dirty="0">
                <a:ln>
                  <a:noFill/>
                </a:ln>
                <a:solidFill>
                  <a:sysClr val="windowText" lastClr="000000"/>
                </a:solidFill>
                <a:effectLst/>
                <a:uLnTx/>
                <a:uFillTx/>
              </a:rPr>
              <a:t> </a:t>
            </a:r>
            <a:r>
              <a:rPr kumimoji="0" lang="en-US" altLang="en-US" sz="9600" b="1" i="0" u="none" strike="noStrike" kern="0" cap="none" spc="0" normalizeH="0" baseline="0" noProof="0" dirty="0">
                <a:ln>
                  <a:noFill/>
                </a:ln>
                <a:solidFill>
                  <a:srgbClr val="969696"/>
                </a:solidFill>
                <a:effectLst/>
                <a:uLnTx/>
                <a:uFillTx/>
              </a:rPr>
              <a:t>Sl</a:t>
            </a:r>
            <a:r>
              <a:rPr kumimoji="0" lang="en-US" altLang="en-US" sz="9600" b="1" i="0" u="none" strike="noStrike" kern="0" cap="none" spc="0" normalizeH="0" baseline="0" noProof="0" dirty="0">
                <a:ln>
                  <a:noFill/>
                </a:ln>
                <a:solidFill>
                  <a:srgbClr val="B2B2B2"/>
                </a:solidFill>
                <a:effectLst/>
                <a:uLnTx/>
                <a:uFillTx/>
              </a:rPr>
              <a:t>ow</a:t>
            </a:r>
            <a:r>
              <a:rPr kumimoji="0" lang="en-US" altLang="en-US" sz="9600" b="1" i="0" u="none" strike="noStrike" kern="0" cap="none" spc="0" normalizeH="0" baseline="0" noProof="0" dirty="0">
                <a:ln>
                  <a:noFill/>
                </a:ln>
                <a:solidFill>
                  <a:srgbClr val="C0C0C0"/>
                </a:solidFill>
                <a:effectLst/>
                <a:uLnTx/>
                <a:uFillTx/>
              </a:rPr>
              <a:t>ly</a:t>
            </a:r>
            <a:endParaRPr kumimoji="0" lang="en-US" altLang="en-US" sz="9600" b="1" i="0" u="none" strike="noStrike" kern="0" cap="none" spc="0" normalizeH="0" baseline="0" noProof="0" dirty="0">
              <a:ln>
                <a:noFill/>
              </a:ln>
              <a:solidFill>
                <a:sysClr val="windowText" lastClr="000000"/>
              </a:solidFill>
              <a:effectLst/>
              <a:uLnTx/>
              <a:uFillTx/>
            </a:endParaRPr>
          </a:p>
        </p:txBody>
      </p:sp>
      <p:sp>
        <p:nvSpPr>
          <p:cNvPr id="3" name="Text Box 19"/>
          <p:cNvSpPr txBox="1">
            <a:spLocks noChangeArrowheads="1"/>
          </p:cNvSpPr>
          <p:nvPr/>
        </p:nvSpPr>
        <p:spPr bwMode="auto">
          <a:xfrm>
            <a:off x="7099940" y="1992995"/>
            <a:ext cx="213231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4400" b="1" i="0" u="none" strike="noStrike" kern="0" cap="none" spc="0" normalizeH="0" baseline="0" noProof="0" dirty="0">
                <a:ln>
                  <a:noFill/>
                </a:ln>
                <a:solidFill>
                  <a:sysClr val="windowText" lastClr="000000"/>
                </a:solidFill>
                <a:effectLst/>
                <a:uLnTx/>
                <a:uFillTx/>
              </a:rPr>
              <a:t>Heb. 2:1</a:t>
            </a:r>
          </a:p>
        </p:txBody>
      </p:sp>
      <p:grpSp>
        <p:nvGrpSpPr>
          <p:cNvPr id="11" name="Group 10"/>
          <p:cNvGrpSpPr/>
          <p:nvPr/>
        </p:nvGrpSpPr>
        <p:grpSpPr>
          <a:xfrm>
            <a:off x="1032934" y="2657496"/>
            <a:ext cx="3064933" cy="2744237"/>
            <a:chOff x="1032934" y="2657496"/>
            <a:chExt cx="3064933" cy="2744237"/>
          </a:xfrm>
        </p:grpSpPr>
        <p:sp>
          <p:nvSpPr>
            <p:cNvPr id="4" name="Oval 3"/>
            <p:cNvSpPr/>
            <p:nvPr/>
          </p:nvSpPr>
          <p:spPr>
            <a:xfrm>
              <a:off x="1032934" y="2657496"/>
              <a:ext cx="3064933" cy="27442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45165" y="287467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89004" y="287467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53629" y="3771894"/>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35117" y="3771894"/>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32934" y="4748838"/>
              <a:ext cx="2946400" cy="584775"/>
            </a:xfrm>
            <a:prstGeom prst="rect">
              <a:avLst/>
            </a:prstGeom>
            <a:noFill/>
          </p:spPr>
          <p:txBody>
            <a:bodyPr wrap="square" rtlCol="0">
              <a:spAutoFit/>
            </a:bodyPr>
            <a:lstStyle/>
            <a:p>
              <a:pPr algn="ctr"/>
              <a:r>
                <a:rPr lang="en-US" sz="3200" dirty="0"/>
                <a:t>Elders</a:t>
              </a:r>
            </a:p>
          </p:txBody>
        </p:sp>
      </p:grpSp>
      <p:grpSp>
        <p:nvGrpSpPr>
          <p:cNvPr id="14" name="Group 13"/>
          <p:cNvGrpSpPr/>
          <p:nvPr/>
        </p:nvGrpSpPr>
        <p:grpSpPr>
          <a:xfrm>
            <a:off x="5897030" y="2791815"/>
            <a:ext cx="3064933" cy="2744237"/>
            <a:chOff x="1032934" y="2657496"/>
            <a:chExt cx="3064933" cy="2744237"/>
          </a:xfrm>
        </p:grpSpPr>
        <p:sp>
          <p:nvSpPr>
            <p:cNvPr id="15" name="Oval 14"/>
            <p:cNvSpPr/>
            <p:nvPr/>
          </p:nvSpPr>
          <p:spPr>
            <a:xfrm>
              <a:off x="1032934" y="2657496"/>
              <a:ext cx="3064933" cy="27442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45165" y="2874676"/>
              <a:ext cx="855133" cy="897218"/>
            </a:xfrm>
            <a:prstGeom prst="rect">
              <a:avLst/>
            </a:prstGeom>
            <a:noFill/>
          </p:spPr>
        </p:pic>
        <p:pic>
          <p:nvPicPr>
            <p:cNvPr id="17"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89004" y="287467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553629" y="3771894"/>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535117" y="3771894"/>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032934" y="4748838"/>
              <a:ext cx="2946400" cy="584775"/>
            </a:xfrm>
            <a:prstGeom prst="rect">
              <a:avLst/>
            </a:prstGeom>
            <a:noFill/>
          </p:spPr>
          <p:txBody>
            <a:bodyPr wrap="square" rtlCol="0">
              <a:spAutoFit/>
            </a:bodyPr>
            <a:lstStyle/>
            <a:p>
              <a:pPr algn="ctr"/>
              <a:r>
                <a:rPr lang="en-US" sz="3200" dirty="0"/>
                <a:t>Elders</a:t>
              </a:r>
            </a:p>
          </p:txBody>
        </p:sp>
      </p:grpSp>
      <p:sp>
        <p:nvSpPr>
          <p:cNvPr id="21" name="Oval 20"/>
          <p:cNvSpPr/>
          <p:nvPr/>
        </p:nvSpPr>
        <p:spPr>
          <a:xfrm>
            <a:off x="6248400" y="3008995"/>
            <a:ext cx="1181096" cy="102061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445559" y="2860320"/>
            <a:ext cx="1181096" cy="102061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88525" y="2390660"/>
            <a:ext cx="2864994" cy="1077218"/>
          </a:xfrm>
          <a:prstGeom prst="rect">
            <a:avLst/>
          </a:prstGeom>
          <a:noFill/>
        </p:spPr>
        <p:txBody>
          <a:bodyPr wrap="square" rtlCol="0">
            <a:spAutoFit/>
          </a:bodyPr>
          <a:lstStyle/>
          <a:p>
            <a:pPr algn="ctr"/>
            <a:r>
              <a:rPr lang="en-US" sz="3200" dirty="0"/>
              <a:t>Presiding Elder</a:t>
            </a:r>
          </a:p>
          <a:p>
            <a:pPr algn="ctr"/>
            <a:r>
              <a:rPr lang="en-US" sz="3200" dirty="0"/>
              <a:t>(Bishop)</a:t>
            </a:r>
          </a:p>
        </p:txBody>
      </p:sp>
      <p:cxnSp>
        <p:nvCxnSpPr>
          <p:cNvPr id="25" name="Straight Arrow Connector 24"/>
          <p:cNvCxnSpPr/>
          <p:nvPr/>
        </p:nvCxnSpPr>
        <p:spPr>
          <a:xfrm flipH="1">
            <a:off x="3444137" y="3008995"/>
            <a:ext cx="653730" cy="314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897030" y="2929269"/>
            <a:ext cx="520695" cy="4413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1298324" y="6403951"/>
            <a:ext cx="7408334" cy="2286000"/>
            <a:chOff x="1198029" y="6334872"/>
            <a:chExt cx="7408334" cy="2286000"/>
          </a:xfrm>
        </p:grpSpPr>
        <p:sp>
          <p:nvSpPr>
            <p:cNvPr id="28" name="Rectangle 27"/>
            <p:cNvSpPr/>
            <p:nvPr/>
          </p:nvSpPr>
          <p:spPr>
            <a:xfrm>
              <a:off x="1198029" y="6334872"/>
              <a:ext cx="7408334" cy="2286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757475"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771522"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3819762"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4902196"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5899146" y="6798295"/>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6971647" y="6798295"/>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3688525" y="7908219"/>
              <a:ext cx="2946400" cy="584775"/>
            </a:xfrm>
            <a:prstGeom prst="rect">
              <a:avLst/>
            </a:prstGeom>
            <a:noFill/>
          </p:spPr>
          <p:txBody>
            <a:bodyPr wrap="square" rtlCol="0">
              <a:spAutoFit/>
            </a:bodyPr>
            <a:lstStyle/>
            <a:p>
              <a:pPr algn="ctr"/>
              <a:r>
                <a:rPr lang="en-US" sz="3200" dirty="0"/>
                <a:t>Bishops</a:t>
              </a:r>
            </a:p>
          </p:txBody>
        </p:sp>
      </p:grpSp>
      <p:cxnSp>
        <p:nvCxnSpPr>
          <p:cNvPr id="37" name="Straight Arrow Connector 36"/>
          <p:cNvCxnSpPr/>
          <p:nvPr/>
        </p:nvCxnSpPr>
        <p:spPr>
          <a:xfrm flipH="1">
            <a:off x="5486400" y="3906213"/>
            <a:ext cx="840312" cy="2428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516605" y="3794338"/>
            <a:ext cx="983424" cy="2540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6925730" y="6869795"/>
            <a:ext cx="1181096" cy="102061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6973105" y="7865396"/>
            <a:ext cx="3406377" cy="1077218"/>
          </a:xfrm>
          <a:prstGeom prst="rect">
            <a:avLst/>
          </a:prstGeom>
          <a:noFill/>
        </p:spPr>
        <p:txBody>
          <a:bodyPr wrap="square" rtlCol="0">
            <a:spAutoFit/>
          </a:bodyPr>
          <a:lstStyle/>
          <a:p>
            <a:pPr algn="ctr"/>
            <a:r>
              <a:rPr lang="en-US" sz="3200" dirty="0"/>
              <a:t>Presiding Bishop</a:t>
            </a:r>
          </a:p>
          <a:p>
            <a:pPr algn="ctr"/>
            <a:r>
              <a:rPr lang="en-US" sz="3200" dirty="0"/>
              <a:t>(Cardinal)</a:t>
            </a:r>
          </a:p>
        </p:txBody>
      </p:sp>
      <p:grpSp>
        <p:nvGrpSpPr>
          <p:cNvPr id="44" name="Group 43"/>
          <p:cNvGrpSpPr/>
          <p:nvPr/>
        </p:nvGrpSpPr>
        <p:grpSpPr>
          <a:xfrm>
            <a:off x="9321142" y="4582593"/>
            <a:ext cx="6737995" cy="2286000"/>
            <a:chOff x="1198029" y="6334872"/>
            <a:chExt cx="7408334" cy="2286000"/>
          </a:xfrm>
        </p:grpSpPr>
        <p:sp>
          <p:nvSpPr>
            <p:cNvPr id="45" name="Rectangle 44"/>
            <p:cNvSpPr/>
            <p:nvPr/>
          </p:nvSpPr>
          <p:spPr>
            <a:xfrm>
              <a:off x="1198029" y="6334872"/>
              <a:ext cx="7408334" cy="2286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1757475"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2771522" y="6759166"/>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3819762"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4902196" y="6758581"/>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5899146" y="6798295"/>
              <a:ext cx="855133" cy="8972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Image result for man"/>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10000" r="90000"/>
                      </a14:imgEffect>
                    </a14:imgLayer>
                  </a14:imgProps>
                </a:ext>
                <a:ext uri="{28A0092B-C50C-407E-A947-70E740481C1C}">
                  <a14:useLocalDpi xmlns:a14="http://schemas.microsoft.com/office/drawing/2010/main" val="0"/>
                </a:ext>
              </a:extLst>
            </a:blip>
            <a:srcRect l="25415" r="33286" b="67501"/>
            <a:stretch/>
          </p:blipFill>
          <p:spPr bwMode="auto">
            <a:xfrm>
              <a:off x="6971647" y="6798295"/>
              <a:ext cx="855133" cy="897218"/>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3688525" y="7908219"/>
              <a:ext cx="2946400" cy="584775"/>
            </a:xfrm>
            <a:prstGeom prst="rect">
              <a:avLst/>
            </a:prstGeom>
            <a:noFill/>
          </p:spPr>
          <p:txBody>
            <a:bodyPr wrap="square" rtlCol="0">
              <a:spAutoFit/>
            </a:bodyPr>
            <a:lstStyle/>
            <a:p>
              <a:pPr algn="ctr"/>
              <a:r>
                <a:rPr lang="en-US" sz="3200" dirty="0"/>
                <a:t>Cardinals</a:t>
              </a:r>
            </a:p>
          </p:txBody>
        </p:sp>
      </p:grpSp>
      <p:cxnSp>
        <p:nvCxnSpPr>
          <p:cNvPr id="53" name="Straight Arrow Connector 52"/>
          <p:cNvCxnSpPr/>
          <p:nvPr/>
        </p:nvCxnSpPr>
        <p:spPr>
          <a:xfrm flipV="1">
            <a:off x="8253038" y="6334872"/>
            <a:ext cx="1353702" cy="7610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14498816" y="5025742"/>
            <a:ext cx="1181096" cy="102061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12926185" y="3645461"/>
            <a:ext cx="3406377" cy="1077218"/>
          </a:xfrm>
          <a:prstGeom prst="rect">
            <a:avLst/>
          </a:prstGeom>
          <a:noFill/>
        </p:spPr>
        <p:txBody>
          <a:bodyPr wrap="square" rtlCol="0">
            <a:spAutoFit/>
          </a:bodyPr>
          <a:lstStyle/>
          <a:p>
            <a:pPr algn="ctr"/>
            <a:r>
              <a:rPr lang="en-US" sz="3200" dirty="0"/>
              <a:t>Presiding Cardinal</a:t>
            </a:r>
          </a:p>
          <a:p>
            <a:pPr algn="ctr"/>
            <a:r>
              <a:rPr lang="en-US" sz="3200" dirty="0"/>
              <a:t>(POPE)</a:t>
            </a:r>
          </a:p>
        </p:txBody>
      </p:sp>
    </p:spTree>
    <p:extLst>
      <p:ext uri="{BB962C8B-B14F-4D97-AF65-F5344CB8AC3E}">
        <p14:creationId xmlns:p14="http://schemas.microsoft.com/office/powerpoint/2010/main" val="3433641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down)">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up)">
                                      <p:cBhvr>
                                        <p:cTn id="48" dur="500"/>
                                        <p:tgtEl>
                                          <p:spTgt spid="37"/>
                                        </p:tgtEl>
                                      </p:cBhvr>
                                    </p:animEffect>
                                  </p:childTnLst>
                                </p:cTn>
                              </p:par>
                              <p:par>
                                <p:cTn id="49" presetID="22" presetClass="entr" presetSubtype="1"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up)">
                                      <p:cBhvr>
                                        <p:cTn id="51" dur="500"/>
                                        <p:tgtEl>
                                          <p:spTgt spid="39"/>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1000"/>
                                        <p:tgtEl>
                                          <p:spTgt spid="40"/>
                                        </p:tgtEl>
                                      </p:cBhvr>
                                    </p:animEffect>
                                    <p:anim calcmode="lin" valueType="num">
                                      <p:cBhvr>
                                        <p:cTn id="57" dur="1000" fill="hold"/>
                                        <p:tgtEl>
                                          <p:spTgt spid="40"/>
                                        </p:tgtEl>
                                        <p:attrNameLst>
                                          <p:attrName>ppt_x</p:attrName>
                                        </p:attrNameLst>
                                      </p:cBhvr>
                                      <p:tavLst>
                                        <p:tav tm="0">
                                          <p:val>
                                            <p:strVal val="#ppt_x"/>
                                          </p:val>
                                        </p:tav>
                                        <p:tav tm="100000">
                                          <p:val>
                                            <p:strVal val="#ppt_x"/>
                                          </p:val>
                                        </p:tav>
                                      </p:tavLst>
                                    </p:anim>
                                    <p:anim calcmode="lin" valueType="num">
                                      <p:cBhvr>
                                        <p:cTn id="5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1000"/>
                                        <p:tgtEl>
                                          <p:spTgt spid="44"/>
                                        </p:tgtEl>
                                      </p:cBhvr>
                                    </p:animEffect>
                                    <p:anim calcmode="lin" valueType="num">
                                      <p:cBhvr>
                                        <p:cTn id="76" dur="1000" fill="hold"/>
                                        <p:tgtEl>
                                          <p:spTgt spid="44"/>
                                        </p:tgtEl>
                                        <p:attrNameLst>
                                          <p:attrName>ppt_x</p:attrName>
                                        </p:attrNameLst>
                                      </p:cBhvr>
                                      <p:tavLst>
                                        <p:tav tm="0">
                                          <p:val>
                                            <p:strVal val="#ppt_x"/>
                                          </p:val>
                                        </p:tav>
                                        <p:tav tm="100000">
                                          <p:val>
                                            <p:strVal val="#ppt_x"/>
                                          </p:val>
                                        </p:tav>
                                      </p:tavLst>
                                    </p:anim>
                                    <p:anim calcmode="lin" valueType="num">
                                      <p:cBhvr>
                                        <p:cTn id="77" dur="1000" fill="hold"/>
                                        <p:tgtEl>
                                          <p:spTgt spid="44"/>
                                        </p:tgtEl>
                                        <p:attrNameLst>
                                          <p:attrName>ppt_y</p:attrName>
                                        </p:attrNameLst>
                                      </p:cBhvr>
                                      <p:tavLst>
                                        <p:tav tm="0">
                                          <p:val>
                                            <p:strVal val="#ppt_y+.1"/>
                                          </p:val>
                                        </p:tav>
                                        <p:tav tm="100000">
                                          <p:val>
                                            <p:strVal val="#ppt_y"/>
                                          </p:val>
                                        </p:tav>
                                      </p:tavLst>
                                    </p:anim>
                                  </p:childTnLst>
                                </p:cTn>
                              </p:par>
                              <p:par>
                                <p:cTn id="78" presetID="22" presetClass="entr" presetSubtype="4" fill="hold" nodeType="with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wipe(down)">
                                      <p:cBhvr>
                                        <p:cTn id="80" dur="500"/>
                                        <p:tgtEl>
                                          <p:spTgt spid="53"/>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down)">
                                      <p:cBhvr>
                                        <p:cTn id="85" dur="5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1000"/>
                                        <p:tgtEl>
                                          <p:spTgt spid="56"/>
                                        </p:tgtEl>
                                      </p:cBhvr>
                                    </p:animEffect>
                                    <p:anim calcmode="lin" valueType="num">
                                      <p:cBhvr>
                                        <p:cTn id="91" dur="1000" fill="hold"/>
                                        <p:tgtEl>
                                          <p:spTgt spid="56"/>
                                        </p:tgtEl>
                                        <p:attrNameLst>
                                          <p:attrName>ppt_x</p:attrName>
                                        </p:attrNameLst>
                                      </p:cBhvr>
                                      <p:tavLst>
                                        <p:tav tm="0">
                                          <p:val>
                                            <p:strVal val="#ppt_x"/>
                                          </p:val>
                                        </p:tav>
                                        <p:tav tm="100000">
                                          <p:val>
                                            <p:strVal val="#ppt_x"/>
                                          </p:val>
                                        </p:tav>
                                      </p:tavLst>
                                    </p:anim>
                                    <p:anim calcmode="lin" valueType="num">
                                      <p:cBhvr>
                                        <p:cTn id="9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2" grpId="0"/>
      <p:bldP spid="42" grpId="0" animBg="1"/>
      <p:bldP spid="43" grpId="0"/>
      <p:bldP spid="55" grpId="0" animBg="1"/>
      <p:bldP spid="56"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56720" y="0"/>
            <a:ext cx="9245940" cy="9144000"/>
          </a:xfrm>
          <a:prstGeom prst="rect">
            <a:avLst/>
          </a:prstGeom>
        </p:spPr>
      </p:pic>
    </p:spTree>
    <p:extLst>
      <p:ext uri="{BB962C8B-B14F-4D97-AF65-F5344CB8AC3E}">
        <p14:creationId xmlns:p14="http://schemas.microsoft.com/office/powerpoint/2010/main" val="3217921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6256000" cy="16076773"/>
          </a:xfrm>
          <a:prstGeom prst="rect">
            <a:avLst/>
          </a:prstGeom>
        </p:spPr>
      </p:pic>
    </p:spTree>
    <p:extLst>
      <p:ext uri="{BB962C8B-B14F-4D97-AF65-F5344CB8AC3E}">
        <p14:creationId xmlns:p14="http://schemas.microsoft.com/office/powerpoint/2010/main" val="3122367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470030"/>
            <a:ext cx="16256000" cy="16076773"/>
          </a:xfrm>
          <a:prstGeom prst="rect">
            <a:avLst/>
          </a:prstGeom>
        </p:spPr>
      </p:pic>
    </p:spTree>
    <p:extLst>
      <p:ext uri="{BB962C8B-B14F-4D97-AF65-F5344CB8AC3E}">
        <p14:creationId xmlns:p14="http://schemas.microsoft.com/office/powerpoint/2010/main" val="463223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911673" y="5486400"/>
            <a:ext cx="9620860" cy="2370667"/>
          </a:xfrm>
          <a:prstGeom prst="ellipse">
            <a:avLst/>
          </a:prstGeom>
          <a:solidFill>
            <a:schemeClr val="accent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578755" y="754379"/>
            <a:ext cx="11697683" cy="6863417"/>
          </a:xfrm>
          <a:prstGeom prst="rect">
            <a:avLst/>
          </a:prstGeom>
          <a:noFill/>
        </p:spPr>
        <p:txBody>
          <a:bodyPr wrap="square" rtlCol="0">
            <a:spAutoFit/>
          </a:bodyPr>
          <a:lstStyle/>
          <a:p>
            <a:pPr marL="857250" indent="-857250">
              <a:buFont typeface="+mj-lt"/>
              <a:buAutoNum type="romanUcPeriod" startAt="3"/>
            </a:pPr>
            <a:r>
              <a:rPr lang="en-US" sz="4000" b="1" u="sng" dirty="0"/>
              <a:t>Identifying the Church in the Bible</a:t>
            </a:r>
          </a:p>
          <a:p>
            <a:pPr marL="1028700" lvl="1" indent="-571500">
              <a:buFont typeface="+mj-lt"/>
              <a:buAutoNum type="alphaUcPeriod"/>
            </a:pPr>
            <a:r>
              <a:rPr lang="en-US" sz="4000" dirty="0"/>
              <a:t>Illustration of finding a lost boy</a:t>
            </a:r>
          </a:p>
          <a:p>
            <a:pPr marL="1028700" lvl="1" indent="-571500">
              <a:buFont typeface="+mj-lt"/>
              <a:buAutoNum type="alphaUcPeriod"/>
            </a:pPr>
            <a:r>
              <a:rPr lang="en-US" sz="4000" dirty="0"/>
              <a:t>The identifying characteristics of the Lord’s church</a:t>
            </a:r>
          </a:p>
          <a:p>
            <a:pPr marL="1028700" lvl="1" indent="-571500">
              <a:buFont typeface="+mj-lt"/>
              <a:buAutoNum type="alphaUcPeriod"/>
            </a:pPr>
            <a:endParaRPr lang="en-US" sz="2000" dirty="0"/>
          </a:p>
          <a:p>
            <a:pPr marL="571500" indent="-571500">
              <a:buFont typeface="+mj-lt"/>
              <a:buAutoNum type="romanUcPeriod" startAt="3"/>
            </a:pPr>
            <a:r>
              <a:rPr lang="en-US" sz="4000" b="1" dirty="0"/>
              <a:t> </a:t>
            </a:r>
            <a:r>
              <a:rPr lang="en-US" sz="4000" b="1" u="sng" dirty="0"/>
              <a:t>Departures</a:t>
            </a:r>
          </a:p>
          <a:p>
            <a:pPr marL="1028700" lvl="1" indent="-571500">
              <a:buFont typeface="+mj-lt"/>
              <a:buAutoNum type="alphaUcPeriod"/>
            </a:pPr>
            <a:r>
              <a:rPr lang="en-US" sz="4000" dirty="0"/>
              <a:t>Departures foretold</a:t>
            </a:r>
          </a:p>
          <a:p>
            <a:pPr marL="1028700" lvl="1" indent="-571500">
              <a:buFont typeface="+mj-lt"/>
              <a:buAutoNum type="alphaUcPeriod"/>
            </a:pPr>
            <a:r>
              <a:rPr lang="en-US" sz="4000" dirty="0"/>
              <a:t>Departures came gradual and slowly</a:t>
            </a:r>
          </a:p>
          <a:p>
            <a:pPr marL="1028700" lvl="1" indent="-571500">
              <a:buFont typeface="+mj-lt"/>
              <a:buAutoNum type="alphaUcPeriod"/>
            </a:pPr>
            <a:r>
              <a:rPr lang="en-US" sz="4000" dirty="0"/>
              <a:t>Departures formed the denominations</a:t>
            </a:r>
          </a:p>
          <a:p>
            <a:pPr marL="1028700" lvl="1" indent="-571500">
              <a:buFont typeface="+mj-lt"/>
              <a:buAutoNum type="alphaUcPeriod"/>
            </a:pPr>
            <a:endParaRPr lang="en-US" sz="2000" dirty="0"/>
          </a:p>
          <a:p>
            <a:pPr marL="571500" indent="-571500">
              <a:buFont typeface="+mj-lt"/>
              <a:buAutoNum type="romanUcPeriod" startAt="3"/>
            </a:pPr>
            <a:r>
              <a:rPr lang="en-US" sz="4000" b="1" u="sng" dirty="0"/>
              <a:t>Life in the Church</a:t>
            </a:r>
          </a:p>
          <a:p>
            <a:pPr marL="1200150" lvl="1" indent="-742950">
              <a:buFont typeface="+mj-lt"/>
              <a:buAutoNum type="alphaUcPeriod"/>
            </a:pPr>
            <a:r>
              <a:rPr lang="en-US" sz="4000" dirty="0"/>
              <a:t>Assemble and worship</a:t>
            </a:r>
          </a:p>
          <a:p>
            <a:pPr marL="1200150" lvl="1" indent="-742950">
              <a:buFont typeface="+mj-lt"/>
              <a:buAutoNum type="alphaUcPeriod"/>
            </a:pPr>
            <a:r>
              <a:rPr lang="en-US" sz="4000" dirty="0"/>
              <a:t>Walk in the fear of God</a:t>
            </a:r>
          </a:p>
        </p:txBody>
      </p:sp>
    </p:spTree>
    <p:extLst>
      <p:ext uri="{BB962C8B-B14F-4D97-AF65-F5344CB8AC3E}">
        <p14:creationId xmlns:p14="http://schemas.microsoft.com/office/powerpoint/2010/main" val="3767552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milledge.org/images/churchPictures/sittingInWorshi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1265" y="5215466"/>
            <a:ext cx="4780673" cy="31962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Rectangle 1"/>
          <p:cNvSpPr/>
          <p:nvPr/>
        </p:nvSpPr>
        <p:spPr>
          <a:xfrm>
            <a:off x="2672809" y="266468"/>
            <a:ext cx="10808793" cy="1569660"/>
          </a:xfrm>
          <a:prstGeom prst="rect">
            <a:avLst/>
          </a:prstGeom>
          <a:noFill/>
        </p:spPr>
        <p:txBody>
          <a:bodyPr wrap="none" lIns="91440" tIns="45720" rIns="91440" bIns="45720">
            <a:spAutoFit/>
          </a:bodyPr>
          <a:lstStyle/>
          <a:p>
            <a:pPr algn="ctr"/>
            <a:r>
              <a:rPr lang="en-US" sz="9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Assemble &amp; Worship</a:t>
            </a:r>
          </a:p>
        </p:txBody>
      </p:sp>
      <p:sp>
        <p:nvSpPr>
          <p:cNvPr id="4" name="TextBox 3"/>
          <p:cNvSpPr txBox="1"/>
          <p:nvPr/>
        </p:nvSpPr>
        <p:spPr>
          <a:xfrm>
            <a:off x="711200" y="2767461"/>
            <a:ext cx="13682132" cy="4524315"/>
          </a:xfrm>
          <a:prstGeom prst="rect">
            <a:avLst/>
          </a:prstGeom>
          <a:noFill/>
        </p:spPr>
        <p:txBody>
          <a:bodyPr wrap="square" rtlCol="0">
            <a:spAutoFit/>
          </a:bodyPr>
          <a:lstStyle/>
          <a:p>
            <a:pPr marL="457200" indent="-457200">
              <a:buFont typeface="Arial" panose="020B0604020202020204" pitchFamily="34" charset="0"/>
              <a:buChar char="•"/>
            </a:pPr>
            <a:r>
              <a:rPr lang="en-US" sz="3600" b="1" u="sng" dirty="0"/>
              <a:t>Purpose:</a:t>
            </a:r>
            <a:r>
              <a:rPr lang="en-US" sz="3600" dirty="0"/>
              <a:t> </a:t>
            </a:r>
            <a:r>
              <a:rPr lang="en-US" sz="3600" dirty="0">
                <a:solidFill>
                  <a:srgbClr val="0070C0"/>
                </a:solidFill>
              </a:rPr>
              <a:t>Honor &amp; Praise God </a:t>
            </a:r>
            <a:r>
              <a:rPr lang="en-US" sz="3600" dirty="0">
                <a:solidFill>
                  <a:srgbClr val="C00000"/>
                </a:solidFill>
              </a:rPr>
              <a:t>(John 4:24; 1 Cor. 10:31; Rev. 22:9)</a:t>
            </a:r>
          </a:p>
          <a:p>
            <a:pPr marL="457200" indent="-457200">
              <a:buFont typeface="Arial" panose="020B0604020202020204" pitchFamily="34" charset="0"/>
              <a:buChar char="•"/>
            </a:pPr>
            <a:endParaRPr lang="en-US" dirty="0">
              <a:solidFill>
                <a:srgbClr val="C00000"/>
              </a:solidFill>
            </a:endParaRPr>
          </a:p>
          <a:p>
            <a:pPr marL="457200" indent="-457200">
              <a:buFont typeface="Arial" panose="020B0604020202020204" pitchFamily="34" charset="0"/>
              <a:buChar char="•"/>
            </a:pPr>
            <a:r>
              <a:rPr lang="en-US" sz="3600" b="1" u="sng" dirty="0"/>
              <a:t>Important</a:t>
            </a:r>
            <a:r>
              <a:rPr lang="en-US" sz="3600" dirty="0"/>
              <a:t>: </a:t>
            </a:r>
            <a:r>
              <a:rPr lang="en-US" sz="3600" dirty="0">
                <a:solidFill>
                  <a:srgbClr val="0070C0"/>
                </a:solidFill>
              </a:rPr>
              <a:t>Less important things should not hinder </a:t>
            </a:r>
            <a:r>
              <a:rPr lang="en-US" sz="3600" dirty="0">
                <a:solidFill>
                  <a:srgbClr val="C00000"/>
                </a:solidFill>
              </a:rPr>
              <a:t>(Heb. 10:25)</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sz="3600" b="1" u="sng" dirty="0"/>
              <a:t>Acts</a:t>
            </a:r>
            <a:r>
              <a:rPr lang="en-US" sz="3600" dirty="0"/>
              <a:t>: </a:t>
            </a:r>
            <a:r>
              <a:rPr lang="en-US" sz="3600" dirty="0">
                <a:solidFill>
                  <a:srgbClr val="0070C0"/>
                </a:solidFill>
              </a:rPr>
              <a:t>Sing</a:t>
            </a:r>
            <a:r>
              <a:rPr lang="en-US" sz="3600" dirty="0"/>
              <a:t> </a:t>
            </a:r>
            <a:r>
              <a:rPr lang="en-US" sz="3600" dirty="0">
                <a:solidFill>
                  <a:srgbClr val="C00000"/>
                </a:solidFill>
              </a:rPr>
              <a:t>(Eph. 5:19); </a:t>
            </a:r>
            <a:r>
              <a:rPr lang="en-US" sz="3600" dirty="0">
                <a:solidFill>
                  <a:srgbClr val="0070C0"/>
                </a:solidFill>
              </a:rPr>
              <a:t>Pray</a:t>
            </a:r>
            <a:r>
              <a:rPr lang="en-US" sz="3600" dirty="0"/>
              <a:t> </a:t>
            </a:r>
            <a:r>
              <a:rPr lang="en-US" sz="3600" dirty="0">
                <a:solidFill>
                  <a:srgbClr val="C00000"/>
                </a:solidFill>
              </a:rPr>
              <a:t>(Acts 2:42); </a:t>
            </a:r>
            <a:r>
              <a:rPr lang="en-US" sz="3600" dirty="0">
                <a:solidFill>
                  <a:srgbClr val="0070C0"/>
                </a:solidFill>
              </a:rPr>
              <a:t>Study</a:t>
            </a:r>
            <a:r>
              <a:rPr lang="en-US" sz="3600" dirty="0"/>
              <a:t> </a:t>
            </a:r>
            <a:r>
              <a:rPr lang="en-US" sz="3600" dirty="0">
                <a:solidFill>
                  <a:srgbClr val="C00000"/>
                </a:solidFill>
              </a:rPr>
              <a:t>(Acts 20:7); </a:t>
            </a:r>
            <a:r>
              <a:rPr lang="en-US" sz="3600" dirty="0">
                <a:solidFill>
                  <a:srgbClr val="0070C0"/>
                </a:solidFill>
              </a:rPr>
              <a:t>Lord’s Supper</a:t>
            </a:r>
            <a:r>
              <a:rPr lang="en-US" sz="3600" dirty="0"/>
              <a:t> </a:t>
            </a:r>
            <a:r>
              <a:rPr lang="en-US" sz="3600" dirty="0">
                <a:solidFill>
                  <a:srgbClr val="C00000"/>
                </a:solidFill>
              </a:rPr>
              <a:t>(Acts 20:7); </a:t>
            </a:r>
            <a:r>
              <a:rPr lang="en-US" sz="3600" dirty="0">
                <a:solidFill>
                  <a:srgbClr val="0070C0"/>
                </a:solidFill>
              </a:rPr>
              <a:t>Give </a:t>
            </a:r>
            <a:r>
              <a:rPr lang="en-US" sz="3600" dirty="0">
                <a:solidFill>
                  <a:srgbClr val="C00000"/>
                </a:solidFill>
              </a:rPr>
              <a:t>(1 Cor. 16:1-2</a:t>
            </a:r>
            <a:r>
              <a:rPr lang="en-US" sz="3600" dirty="0"/>
              <a: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sz="3600" b="1" u="sng" dirty="0"/>
              <a:t>Attitude</a:t>
            </a:r>
            <a:r>
              <a:rPr lang="en-US" sz="3600" dirty="0"/>
              <a:t>: </a:t>
            </a:r>
            <a:r>
              <a:rPr lang="en-US" sz="3600" dirty="0">
                <a:solidFill>
                  <a:srgbClr val="0070C0"/>
                </a:solidFill>
              </a:rPr>
              <a:t>Sincere &amp; from heart</a:t>
            </a:r>
            <a:r>
              <a:rPr lang="en-US" sz="3600" dirty="0"/>
              <a:t> </a:t>
            </a:r>
            <a:r>
              <a:rPr lang="en-US" sz="3600" dirty="0">
                <a:solidFill>
                  <a:srgbClr val="C00000"/>
                </a:solidFill>
              </a:rPr>
              <a:t>(John 4:24; Col. 3:23)</a:t>
            </a:r>
          </a:p>
          <a:p>
            <a:endParaRPr lang="en-US" dirty="0"/>
          </a:p>
          <a:p>
            <a:pPr marL="457200" indent="-457200">
              <a:buFont typeface="Arial" panose="020B0604020202020204" pitchFamily="34" charset="0"/>
              <a:buChar char="•"/>
            </a:pPr>
            <a:r>
              <a:rPr lang="en-US" sz="3600" b="1" u="sng" dirty="0"/>
              <a:t>Accomplishes</a:t>
            </a:r>
            <a:r>
              <a:rPr lang="en-US" sz="3600" dirty="0"/>
              <a:t>: </a:t>
            </a:r>
            <a:r>
              <a:rPr lang="en-US" sz="3600" dirty="0">
                <a:solidFill>
                  <a:srgbClr val="0070C0"/>
                </a:solidFill>
              </a:rPr>
              <a:t>Edify and are edified </a:t>
            </a:r>
            <a:r>
              <a:rPr lang="en-US" sz="3600" dirty="0">
                <a:solidFill>
                  <a:srgbClr val="C00000"/>
                </a:solidFill>
              </a:rPr>
              <a:t>(Eph. 5:19; Rom. </a:t>
            </a:r>
            <a:r>
              <a:rPr lang="en-US" sz="3600" dirty="0">
                <a:solidFill>
                  <a:schemeClr val="bg1"/>
                </a:solidFill>
              </a:rPr>
              <a:t>10:17)</a:t>
            </a:r>
          </a:p>
        </p:txBody>
      </p:sp>
    </p:spTree>
    <p:extLst>
      <p:ext uri="{BB962C8B-B14F-4D97-AF65-F5344CB8AC3E}">
        <p14:creationId xmlns:p14="http://schemas.microsoft.com/office/powerpoint/2010/main" val="16964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4.bp.blogspot.com/_E74OcuMgFfE/TPMEYfURkXI/AAAAAAAAB9E/O0Rmj9RZIrY/s320/praying-on-one-knee.jpg"/>
          <p:cNvPicPr>
            <a:picLocks noChangeAspect="1" noChangeArrowheads="1"/>
          </p:cNvPicPr>
          <p:nvPr/>
        </p:nvPicPr>
        <p:blipFill>
          <a:blip r:embed="rId2">
            <a:lum bright="70000" contrast="-70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861732" y="1807290"/>
            <a:ext cx="10684934" cy="75102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137267" y="198735"/>
            <a:ext cx="10133864" cy="1200329"/>
          </a:xfrm>
          <a:prstGeom prst="rect">
            <a:avLst/>
          </a:prstGeom>
          <a:noFill/>
        </p:spPr>
        <p:txBody>
          <a:bodyPr wrap="none" lIns="91440" tIns="45720" rIns="91440" bIns="45720">
            <a:spAutoFit/>
          </a:bodyPr>
          <a:lstStyle/>
          <a:p>
            <a:pPr algn="ctr"/>
            <a:r>
              <a:rPr lang="en-US" sz="7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Walking in the Fear of God</a:t>
            </a:r>
          </a:p>
        </p:txBody>
      </p:sp>
      <p:sp>
        <p:nvSpPr>
          <p:cNvPr id="4" name="TextBox 3"/>
          <p:cNvSpPr txBox="1"/>
          <p:nvPr/>
        </p:nvSpPr>
        <p:spPr>
          <a:xfrm>
            <a:off x="3657599" y="2124861"/>
            <a:ext cx="9093200" cy="6494085"/>
          </a:xfrm>
          <a:prstGeom prst="rect">
            <a:avLst/>
          </a:prstGeom>
          <a:noFill/>
        </p:spPr>
        <p:txBody>
          <a:bodyPr wrap="square" rtlCol="0">
            <a:spAutoFit/>
          </a:bodyPr>
          <a:lstStyle/>
          <a:p>
            <a:pPr marL="571500" indent="-571500">
              <a:buFont typeface="Arial" panose="020B0604020202020204" pitchFamily="34" charset="0"/>
              <a:buChar char="•"/>
            </a:pPr>
            <a:r>
              <a:rPr lang="en-US" sz="3600" b="1" dirty="0"/>
              <a:t>Those who fear God – Please God </a:t>
            </a:r>
            <a:r>
              <a:rPr lang="en-US" sz="3600" dirty="0">
                <a:solidFill>
                  <a:srgbClr val="C00000"/>
                </a:solidFill>
              </a:rPr>
              <a:t>(Acts 10:35; Psa. 34:9, 15)</a:t>
            </a:r>
          </a:p>
          <a:p>
            <a:pPr marL="571500" indent="-571500">
              <a:buFont typeface="Arial" panose="020B0604020202020204" pitchFamily="34" charset="0"/>
              <a:buChar char="•"/>
            </a:pPr>
            <a:endParaRPr lang="en-US" sz="1000" dirty="0"/>
          </a:p>
          <a:p>
            <a:pPr marL="571500" indent="-571500">
              <a:buFont typeface="Arial" panose="020B0604020202020204" pitchFamily="34" charset="0"/>
              <a:buChar char="•"/>
            </a:pPr>
            <a:r>
              <a:rPr lang="en-US" sz="3600" b="1" dirty="0"/>
              <a:t>What it means</a:t>
            </a:r>
            <a:r>
              <a:rPr lang="en-US" sz="3600" dirty="0"/>
              <a:t>:</a:t>
            </a:r>
          </a:p>
          <a:p>
            <a:pPr marL="1028700" lvl="1" indent="-571500">
              <a:buFont typeface="Wingdings" panose="05000000000000000000" pitchFamily="2" charset="2"/>
              <a:buChar char="ü"/>
            </a:pPr>
            <a:r>
              <a:rPr lang="en-US" sz="3600" dirty="0">
                <a:solidFill>
                  <a:srgbClr val="0070C0"/>
                </a:solidFill>
              </a:rPr>
              <a:t>Respect &amp; awe </a:t>
            </a:r>
            <a:r>
              <a:rPr lang="en-US" sz="3600" dirty="0">
                <a:solidFill>
                  <a:srgbClr val="C00000"/>
                </a:solidFill>
              </a:rPr>
              <a:t>(Luke 7:16; Heb. 12:28)</a:t>
            </a:r>
          </a:p>
          <a:p>
            <a:pPr marL="1028700" lvl="1" indent="-571500">
              <a:buFont typeface="Wingdings" panose="05000000000000000000" pitchFamily="2" charset="2"/>
              <a:buChar char="ü"/>
            </a:pPr>
            <a:r>
              <a:rPr lang="en-US" sz="3600" dirty="0">
                <a:solidFill>
                  <a:srgbClr val="0070C0"/>
                </a:solidFill>
              </a:rPr>
              <a:t>Afraid </a:t>
            </a:r>
            <a:r>
              <a:rPr lang="en-US" sz="3600" dirty="0">
                <a:solidFill>
                  <a:srgbClr val="C00000"/>
                </a:solidFill>
              </a:rPr>
              <a:t>(1 Sam. 11:7; Psa. 119:120)</a:t>
            </a:r>
          </a:p>
          <a:p>
            <a:pPr marL="1028700" lvl="1" indent="-571500">
              <a:buFont typeface="Wingdings" panose="05000000000000000000" pitchFamily="2" charset="2"/>
              <a:buChar char="ü"/>
            </a:pPr>
            <a:endParaRPr lang="en-US" sz="1000" dirty="0"/>
          </a:p>
          <a:p>
            <a:pPr marL="571500" indent="-571500">
              <a:buFont typeface="Arial" panose="020B0604020202020204" pitchFamily="34" charset="0"/>
              <a:buChar char="•"/>
            </a:pPr>
            <a:r>
              <a:rPr lang="en-US" sz="3600" b="1" dirty="0"/>
              <a:t>Causes us to do:</a:t>
            </a:r>
          </a:p>
          <a:p>
            <a:pPr marL="1028700" lvl="1" indent="-571500">
              <a:buFont typeface="Wingdings" panose="05000000000000000000" pitchFamily="2" charset="2"/>
              <a:buChar char="ü"/>
            </a:pPr>
            <a:r>
              <a:rPr lang="en-US" sz="3600" dirty="0">
                <a:solidFill>
                  <a:srgbClr val="0070C0"/>
                </a:solidFill>
              </a:rPr>
              <a:t>Do what God says </a:t>
            </a:r>
            <a:r>
              <a:rPr lang="en-US" sz="3600" dirty="0">
                <a:solidFill>
                  <a:srgbClr val="C00000"/>
                </a:solidFill>
              </a:rPr>
              <a:t>(Deut. 13:4)</a:t>
            </a:r>
          </a:p>
          <a:p>
            <a:pPr marL="1028700" lvl="1" indent="-571500">
              <a:buFont typeface="Wingdings" panose="05000000000000000000" pitchFamily="2" charset="2"/>
              <a:buChar char="ü"/>
            </a:pPr>
            <a:r>
              <a:rPr lang="en-US" sz="3600" dirty="0">
                <a:solidFill>
                  <a:srgbClr val="0070C0"/>
                </a:solidFill>
              </a:rPr>
              <a:t>Be dedicated </a:t>
            </a:r>
            <a:r>
              <a:rPr lang="en-US" sz="3600" dirty="0">
                <a:solidFill>
                  <a:srgbClr val="C00000"/>
                </a:solidFill>
              </a:rPr>
              <a:t>(Deut. 10:12, 20)</a:t>
            </a:r>
          </a:p>
          <a:p>
            <a:pPr marL="1028700" lvl="1" indent="-571500">
              <a:buFont typeface="Wingdings" panose="05000000000000000000" pitchFamily="2" charset="2"/>
              <a:buChar char="ü"/>
            </a:pPr>
            <a:r>
              <a:rPr lang="en-US" sz="3600" dirty="0">
                <a:solidFill>
                  <a:srgbClr val="0070C0"/>
                </a:solidFill>
              </a:rPr>
              <a:t>Hate sin </a:t>
            </a:r>
            <a:r>
              <a:rPr lang="en-US" sz="3600" dirty="0">
                <a:solidFill>
                  <a:srgbClr val="C00000"/>
                </a:solidFill>
              </a:rPr>
              <a:t>(Prov. 3:7; 8:13; 16:6)</a:t>
            </a:r>
          </a:p>
          <a:p>
            <a:pPr marL="1028700" lvl="1" indent="-571500">
              <a:buFont typeface="Wingdings" panose="05000000000000000000" pitchFamily="2" charset="2"/>
              <a:buChar char="ü"/>
            </a:pPr>
            <a:r>
              <a:rPr lang="en-US" sz="3600" dirty="0">
                <a:solidFill>
                  <a:srgbClr val="0070C0"/>
                </a:solidFill>
              </a:rPr>
              <a:t>Honor God </a:t>
            </a:r>
            <a:r>
              <a:rPr lang="en-US" sz="3600" dirty="0">
                <a:solidFill>
                  <a:srgbClr val="C00000"/>
                </a:solidFill>
              </a:rPr>
              <a:t>(Neh. 1:5, 11; 4:14)</a:t>
            </a:r>
          </a:p>
          <a:p>
            <a:pPr marL="1028700" lvl="1" indent="-571500">
              <a:buFont typeface="Wingdings" panose="05000000000000000000" pitchFamily="2" charset="2"/>
              <a:buChar char="ü"/>
            </a:pPr>
            <a:r>
              <a:rPr lang="en-US" sz="3600" dirty="0">
                <a:solidFill>
                  <a:srgbClr val="0070C0"/>
                </a:solidFill>
              </a:rPr>
              <a:t>Respect God’s word </a:t>
            </a:r>
            <a:r>
              <a:rPr lang="en-US" sz="3600" dirty="0">
                <a:solidFill>
                  <a:srgbClr val="C00000"/>
                </a:solidFill>
              </a:rPr>
              <a:t>(Neh. 8:2, 3, 5, 7)</a:t>
            </a:r>
          </a:p>
        </p:txBody>
      </p:sp>
    </p:spTree>
    <p:extLst>
      <p:ext uri="{BB962C8B-B14F-4D97-AF65-F5344CB8AC3E}">
        <p14:creationId xmlns:p14="http://schemas.microsoft.com/office/powerpoint/2010/main" val="2555730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1" end="11"/>
                                            </p:txEl>
                                          </p:spTgt>
                                        </p:tgtEl>
                                        <p:attrNameLst>
                                          <p:attrName>style.visibility</p:attrName>
                                        </p:attrNameLst>
                                      </p:cBhvr>
                                      <p:to>
                                        <p:strVal val="visible"/>
                                      </p:to>
                                    </p:set>
                                    <p:animEffect transition="in" filter="fade">
                                      <p:cBhvr>
                                        <p:cTn id="70" dur="1000"/>
                                        <p:tgtEl>
                                          <p:spTgt spid="4">
                                            <p:txEl>
                                              <p:pRg st="11" end="11"/>
                                            </p:txEl>
                                          </p:spTgt>
                                        </p:tgtEl>
                                      </p:cBhvr>
                                    </p:animEffect>
                                    <p:anim calcmode="lin" valueType="num">
                                      <p:cBhvr>
                                        <p:cTn id="71"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kingjamesbibleonline.org/images/king-james-bib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968" y="3068824"/>
            <a:ext cx="7546359" cy="33632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11016" y="-122952"/>
            <a:ext cx="12477690" cy="2407475"/>
          </a:xfrm>
          <a:prstGeom prst="rect">
            <a:avLst/>
          </a:prstGeom>
          <a:noFill/>
        </p:spPr>
        <p:txBody>
          <a:bodyPr wrap="none" lIns="216747" tIns="108373" rIns="216747" bIns="108373">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222" b="1" i="0" u="none" strike="noStrike" kern="0" cap="none" spc="0" normalizeH="0" baseline="0" noProof="0" dirty="0">
                <a:ln w="9525">
                  <a:solidFill>
                    <a:schemeClr val="bg1"/>
                  </a:solidFill>
                  <a:prstDash val="solid"/>
                </a:ln>
                <a:solidFill>
                  <a:srgbClr val="002060"/>
                </a:solidFill>
                <a:effectLst>
                  <a:outerShdw blurRad="12700" dist="38100" dir="2700000" algn="tl" rotWithShape="0">
                    <a:schemeClr val="bg1">
                      <a:lumMod val="50000"/>
                    </a:schemeClr>
                  </a:outerShdw>
                </a:effectLst>
                <a:uLnTx/>
                <a:uFillTx/>
                <a:latin typeface="+mj-lt"/>
                <a:cs typeface="Times New Roman" panose="02020603050405020304" pitchFamily="18" charset="0"/>
              </a:rPr>
              <a:t>Back to the Bible</a:t>
            </a:r>
          </a:p>
        </p:txBody>
      </p:sp>
      <p:sp>
        <p:nvSpPr>
          <p:cNvPr id="6" name="TextBox 5"/>
          <p:cNvSpPr txBox="1"/>
          <p:nvPr/>
        </p:nvSpPr>
        <p:spPr>
          <a:xfrm>
            <a:off x="752386" y="2952982"/>
            <a:ext cx="13736320" cy="5517793"/>
          </a:xfrm>
          <a:prstGeom prst="rect">
            <a:avLst/>
          </a:prstGeom>
          <a:noFill/>
        </p:spPr>
        <p:txBody>
          <a:bodyPr wrap="square" rtlCol="0">
            <a:spAutoFit/>
          </a:bodyPr>
          <a:lstStyle/>
          <a:p>
            <a:pPr marL="812810" marR="0" lvl="0" indent="-812810" defTabSz="914400" eaLnBrk="1" fontAlgn="auto" latinLnBrk="0" hangingPunct="1">
              <a:lnSpc>
                <a:spcPct val="150000"/>
              </a:lnSpc>
              <a:spcBef>
                <a:spcPts val="0"/>
              </a:spcBef>
              <a:spcAft>
                <a:spcPts val="0"/>
              </a:spcAft>
              <a:buClrTx/>
              <a:buSzTx/>
              <a:buFont typeface="+mj-lt"/>
              <a:buAutoNum type="arabicPeriod"/>
              <a:tabLst/>
              <a:defRPr/>
            </a:pPr>
            <a:r>
              <a:rPr kumimoji="0" lang="en-US" sz="4800" b="0" i="0" u="none" strike="noStrike" kern="0" cap="none" spc="0" normalizeH="0" baseline="0" noProof="0" dirty="0">
                <a:ln>
                  <a:noFill/>
                </a:ln>
                <a:solidFill>
                  <a:sysClr val="windowText" lastClr="000000"/>
                </a:solidFill>
                <a:effectLst/>
                <a:uLnTx/>
                <a:uFillTx/>
                <a:latin typeface="+mj-lt"/>
                <a:cs typeface="Times New Roman" panose="02020603050405020304" pitchFamily="18" charset="0"/>
              </a:rPr>
              <a:t>The Bible is God’s Word</a:t>
            </a:r>
          </a:p>
          <a:p>
            <a:pPr marL="812810" marR="0" lvl="0" indent="-812810" defTabSz="914400" eaLnBrk="1" fontAlgn="auto" latinLnBrk="0" hangingPunct="1">
              <a:lnSpc>
                <a:spcPct val="150000"/>
              </a:lnSpc>
              <a:spcBef>
                <a:spcPts val="0"/>
              </a:spcBef>
              <a:spcAft>
                <a:spcPts val="0"/>
              </a:spcAft>
              <a:buClrTx/>
              <a:buSzTx/>
              <a:buFont typeface="+mj-lt"/>
              <a:buAutoNum type="arabicPeriod"/>
              <a:tabLst/>
              <a:defRPr/>
            </a:pPr>
            <a:r>
              <a:rPr kumimoji="0" lang="en-US" sz="4800" b="0" i="0" u="none" strike="noStrike" kern="0" cap="none" spc="0" normalizeH="0" baseline="0" noProof="0" dirty="0">
                <a:ln>
                  <a:noFill/>
                </a:ln>
                <a:solidFill>
                  <a:sysClr val="windowText" lastClr="000000"/>
                </a:solidFill>
                <a:effectLst/>
                <a:uLnTx/>
                <a:uFillTx/>
                <a:latin typeface="+mj-lt"/>
                <a:cs typeface="Times New Roman" panose="02020603050405020304" pitchFamily="18" charset="0"/>
              </a:rPr>
              <a:t>Applying the Bible Today</a:t>
            </a:r>
          </a:p>
          <a:p>
            <a:pPr marL="812810" marR="0" lvl="0" indent="-812810" defTabSz="914400" eaLnBrk="1" fontAlgn="auto" latinLnBrk="0" hangingPunct="1">
              <a:lnSpc>
                <a:spcPct val="150000"/>
              </a:lnSpc>
              <a:spcBef>
                <a:spcPts val="0"/>
              </a:spcBef>
              <a:spcAft>
                <a:spcPts val="0"/>
              </a:spcAft>
              <a:buClrTx/>
              <a:buSzTx/>
              <a:buFont typeface="+mj-lt"/>
              <a:buAutoNum type="arabicPeriod"/>
              <a:tabLst/>
              <a:defRPr/>
            </a:pPr>
            <a:r>
              <a:rPr kumimoji="0" lang="en-US" sz="4800" b="0" i="0" u="none" strike="noStrike" kern="0" cap="none" spc="0" normalizeH="0" baseline="0" noProof="0" dirty="0">
                <a:ln>
                  <a:noFill/>
                </a:ln>
                <a:solidFill>
                  <a:sysClr val="windowText" lastClr="000000"/>
                </a:solidFill>
                <a:effectLst/>
                <a:uLnTx/>
                <a:uFillTx/>
                <a:latin typeface="+mj-lt"/>
                <a:cs typeface="Times New Roman" panose="02020603050405020304" pitchFamily="18" charset="0"/>
              </a:rPr>
              <a:t>The Theme of the Bible</a:t>
            </a:r>
          </a:p>
          <a:p>
            <a:pPr marL="812810" marR="0" lvl="0" indent="-812810" defTabSz="914400" eaLnBrk="1" fontAlgn="auto" latinLnBrk="0" hangingPunct="1">
              <a:lnSpc>
                <a:spcPct val="150000"/>
              </a:lnSpc>
              <a:spcBef>
                <a:spcPts val="0"/>
              </a:spcBef>
              <a:spcAft>
                <a:spcPts val="0"/>
              </a:spcAft>
              <a:buClrTx/>
              <a:buSzTx/>
              <a:buFont typeface="+mj-lt"/>
              <a:buAutoNum type="arabicPeriod"/>
              <a:tabLst/>
              <a:defRPr/>
            </a:pPr>
            <a:r>
              <a:rPr kumimoji="0" lang="en-US" sz="4800" b="0" i="0" u="none" strike="noStrike" kern="0" cap="none" spc="0" normalizeH="0" baseline="0" noProof="0" dirty="0">
                <a:ln>
                  <a:noFill/>
                </a:ln>
                <a:solidFill>
                  <a:sysClr val="windowText" lastClr="000000"/>
                </a:solidFill>
                <a:effectLst/>
                <a:uLnTx/>
                <a:uFillTx/>
                <a:latin typeface="+mj-lt"/>
                <a:cs typeface="Times New Roman" panose="02020603050405020304" pitchFamily="18" charset="0"/>
              </a:rPr>
              <a:t>What the Bible Says about Salvation</a:t>
            </a:r>
          </a:p>
          <a:p>
            <a:pPr marL="812810" marR="0" lvl="0" indent="-812810" defTabSz="914400" eaLnBrk="1" fontAlgn="auto" latinLnBrk="0" hangingPunct="1">
              <a:lnSpc>
                <a:spcPct val="150000"/>
              </a:lnSpc>
              <a:spcBef>
                <a:spcPts val="0"/>
              </a:spcBef>
              <a:spcAft>
                <a:spcPts val="0"/>
              </a:spcAft>
              <a:buClrTx/>
              <a:buSzTx/>
              <a:buFont typeface="+mj-lt"/>
              <a:buAutoNum type="arabicPeriod"/>
              <a:tabLst/>
              <a:defRPr/>
            </a:pPr>
            <a:r>
              <a:rPr kumimoji="0" lang="en-US" sz="4800" b="0" i="0" u="none" strike="noStrike" kern="0" cap="none" spc="0" normalizeH="0" baseline="0" noProof="0" dirty="0">
                <a:ln>
                  <a:noFill/>
                </a:ln>
                <a:solidFill>
                  <a:sysClr val="windowText" lastClr="000000"/>
                </a:solidFill>
                <a:effectLst/>
                <a:uLnTx/>
                <a:uFillTx/>
                <a:latin typeface="+mj-lt"/>
                <a:cs typeface="Times New Roman" panose="02020603050405020304" pitchFamily="18" charset="0"/>
              </a:rPr>
              <a:t>The Church in the Bible</a:t>
            </a:r>
          </a:p>
        </p:txBody>
      </p:sp>
      <p:sp>
        <p:nvSpPr>
          <p:cNvPr id="7" name="TextBox 6"/>
          <p:cNvSpPr txBox="1"/>
          <p:nvPr/>
        </p:nvSpPr>
        <p:spPr>
          <a:xfrm>
            <a:off x="2791581" y="8639896"/>
            <a:ext cx="1118954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C00000"/>
                </a:solidFill>
                <a:effectLst/>
                <a:uLnTx/>
                <a:uFillTx/>
              </a:rPr>
              <a:t>Each Lesson Last One Hour Or Less</a:t>
            </a:r>
          </a:p>
        </p:txBody>
      </p:sp>
      <p:sp>
        <p:nvSpPr>
          <p:cNvPr id="8" name="Rounded Rectangle 7"/>
          <p:cNvSpPr/>
          <p:nvPr/>
        </p:nvSpPr>
        <p:spPr>
          <a:xfrm>
            <a:off x="3121025" y="1908967"/>
            <a:ext cx="10257671" cy="87489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chemeClr val="accent4">
                    <a:lumMod val="20000"/>
                    <a:lumOff val="80000"/>
                  </a:schemeClr>
                </a:solidFill>
                <a:effectLst/>
                <a:uLnTx/>
                <a:uFillTx/>
              </a:rPr>
              <a:t>A Five Lesson Home Bible Study</a:t>
            </a:r>
          </a:p>
        </p:txBody>
      </p:sp>
      <p:sp>
        <p:nvSpPr>
          <p:cNvPr id="2" name="Rectangle 1"/>
          <p:cNvSpPr/>
          <p:nvPr/>
        </p:nvSpPr>
        <p:spPr>
          <a:xfrm>
            <a:off x="587830" y="339634"/>
            <a:ext cx="15126788" cy="830026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80072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306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2072</TotalTime>
  <Words>2708</Words>
  <Application>Microsoft Office PowerPoint</Application>
  <PresentationFormat>Custom</PresentationFormat>
  <Paragraphs>661</Paragraphs>
  <Slides>53</Slides>
  <Notes>0</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53</vt:i4>
      </vt:variant>
    </vt:vector>
  </HeadingPairs>
  <TitlesOfParts>
    <vt:vector size="66" baseType="lpstr">
      <vt:lpstr>Times New Roman</vt:lpstr>
      <vt:lpstr>Calibri Light</vt:lpstr>
      <vt:lpstr>Calibri</vt:lpstr>
      <vt:lpstr>Arial Narrow</vt:lpstr>
      <vt:lpstr>Wingdings</vt:lpstr>
      <vt:lpstr>CooperBlack</vt:lpstr>
      <vt:lpstr>Americana BT</vt:lpstr>
      <vt:lpstr>Tahoma</vt:lpstr>
      <vt:lpstr>Arial</vt:lpstr>
      <vt:lpstr>Arial Rounded MT Bold</vt:lpstr>
      <vt:lpstr>Office Theme</vt:lpstr>
      <vt:lpstr>3_Office Theme</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Thess. 2:10-12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134</cp:revision>
  <cp:lastPrinted>2016-07-03T02:26:08Z</cp:lastPrinted>
  <dcterms:created xsi:type="dcterms:W3CDTF">2016-06-18T21:46:42Z</dcterms:created>
  <dcterms:modified xsi:type="dcterms:W3CDTF">2016-07-17T12:31:58Z</dcterms:modified>
</cp:coreProperties>
</file>