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91" r:id="rId2"/>
  </p:sldMasterIdLst>
  <p:notesMasterIdLst>
    <p:notesMasterId r:id="rId53"/>
  </p:notesMasterIdLst>
  <p:handoutMasterIdLst>
    <p:handoutMasterId r:id="rId54"/>
  </p:handoutMasterIdLst>
  <p:sldIdLst>
    <p:sldId id="286" r:id="rId3"/>
    <p:sldId id="256" r:id="rId4"/>
    <p:sldId id="257" r:id="rId5"/>
    <p:sldId id="258" r:id="rId6"/>
    <p:sldId id="280" r:id="rId7"/>
    <p:sldId id="287" r:id="rId8"/>
    <p:sldId id="288" r:id="rId9"/>
    <p:sldId id="290" r:id="rId10"/>
    <p:sldId id="296" r:id="rId11"/>
    <p:sldId id="295" r:id="rId12"/>
    <p:sldId id="297" r:id="rId13"/>
    <p:sldId id="298" r:id="rId14"/>
    <p:sldId id="303" r:id="rId15"/>
    <p:sldId id="309" r:id="rId16"/>
    <p:sldId id="317" r:id="rId17"/>
    <p:sldId id="318" r:id="rId18"/>
    <p:sldId id="319" r:id="rId19"/>
    <p:sldId id="321" r:id="rId20"/>
    <p:sldId id="325" r:id="rId21"/>
    <p:sldId id="329" r:id="rId22"/>
    <p:sldId id="333" r:id="rId23"/>
    <p:sldId id="334" r:id="rId24"/>
    <p:sldId id="336" r:id="rId25"/>
    <p:sldId id="337" r:id="rId26"/>
    <p:sldId id="338" r:id="rId27"/>
    <p:sldId id="339" r:id="rId28"/>
    <p:sldId id="344" r:id="rId29"/>
    <p:sldId id="345" r:id="rId30"/>
    <p:sldId id="340" r:id="rId31"/>
    <p:sldId id="346" r:id="rId32"/>
    <p:sldId id="348" r:id="rId33"/>
    <p:sldId id="349" r:id="rId34"/>
    <p:sldId id="341" r:id="rId35"/>
    <p:sldId id="350" r:id="rId36"/>
    <p:sldId id="351" r:id="rId37"/>
    <p:sldId id="342" r:id="rId38"/>
    <p:sldId id="347" r:id="rId39"/>
    <p:sldId id="352" r:id="rId40"/>
    <p:sldId id="353" r:id="rId41"/>
    <p:sldId id="354" r:id="rId42"/>
    <p:sldId id="343" r:id="rId43"/>
    <p:sldId id="355" r:id="rId44"/>
    <p:sldId id="356" r:id="rId45"/>
    <p:sldId id="289" r:id="rId46"/>
    <p:sldId id="281" r:id="rId47"/>
    <p:sldId id="357" r:id="rId48"/>
    <p:sldId id="358" r:id="rId49"/>
    <p:sldId id="359" r:id="rId50"/>
    <p:sldId id="360" r:id="rId51"/>
    <p:sldId id="361" r:id="rId52"/>
  </p:sldIdLst>
  <p:sldSz cx="16256000" cy="9144000"/>
  <p:notesSz cx="7010400" cy="9296400"/>
  <p:embeddedFontLst>
    <p:embeddedFont>
      <p:font typeface="Tahoma" panose="020B0604030504040204" pitchFamily="34" charset="0"/>
      <p:regular r:id="rId55"/>
      <p:bold r:id="rId56"/>
    </p:embeddedFont>
    <p:embeddedFont>
      <p:font typeface="Comic Sans MS" panose="030F0702030302020204" pitchFamily="66" charset="0"/>
      <p:regular r:id="rId57"/>
      <p:bold r:id="rId58"/>
      <p:italic r:id="rId59"/>
      <p:boldItalic r:id="rId60"/>
    </p:embeddedFont>
    <p:embeddedFont>
      <p:font typeface="Arial Rounded MT Bold" panose="020F0704030504030204" pitchFamily="34" charset="0"/>
      <p:regular r:id="rId61"/>
    </p:embeddedFont>
    <p:embeddedFont>
      <p:font typeface="Calibri Light" panose="020F0302020204030204" pitchFamily="34" charset="0"/>
      <p:regular r:id="rId62"/>
      <p:italic r:id="rId63"/>
    </p:embeddedFont>
    <p:embeddedFont>
      <p:font typeface="Calibri" panose="020F0502020204030204" pitchFamily="34" charset="0"/>
      <p:regular r:id="rId64"/>
      <p:bold r:id="rId65"/>
      <p:italic r:id="rId66"/>
      <p:boldItalic r:id="rId67"/>
    </p:embeddedFont>
    <p:embeddedFont>
      <p:font typeface="Arial Narrow" panose="020B0606020202030204" pitchFamily="34" charset="0"/>
      <p:regular r:id="rId68"/>
      <p:bold r:id="rId69"/>
      <p:italic r:id="rId70"/>
      <p:boldItalic r:id="rId7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49" d="100"/>
          <a:sy n="49" d="100"/>
        </p:scale>
        <p:origin x="532" y="40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1.fntdata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7" Type="http://schemas.openxmlformats.org/officeDocument/2006/relationships/slide" Target="slides/slide5.xml"/><Relationship Id="rId71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3.fntdata"/><Relationship Id="rId61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font" Target="fonts/font15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handoutMaster" Target="handoutMasters/handoutMaster1.xml"/><Relationship Id="rId62" Type="http://schemas.openxmlformats.org/officeDocument/2006/relationships/font" Target="fonts/font8.fntdata"/><Relationship Id="rId70" Type="http://schemas.openxmlformats.org/officeDocument/2006/relationships/font" Target="fonts/font16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441AB1-1D9D-4309-9F67-D1F4FC58DAA7}" type="datetimeFigureOut">
              <a:rPr lang="en-US" smtClean="0"/>
              <a:t>7/10/2016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B7D74-651F-4DB7-BA9C-8A12EC2AB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769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5EBB0F5-06D4-4D51-9A83-00D8285F1191}" type="datetimeFigureOut">
              <a:rPr lang="en-US" smtClean="0"/>
              <a:t>7/10/2016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B8B3AF-4015-43E6-8A45-5D6B84E85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631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141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82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432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300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41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415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653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20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865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128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0" y="486834"/>
            <a:ext cx="350520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486834"/>
            <a:ext cx="10312400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FF0C-C712-4793-830B-3DF0FCD0E525}" type="datetimeFigureOut">
              <a:rPr lang="en-US" smtClean="0"/>
              <a:t>7/10/2016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73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840568"/>
            <a:ext cx="138176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614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4055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112" y="5875867"/>
            <a:ext cx="13817600" cy="1816100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112" y="3875618"/>
            <a:ext cx="13817600" cy="2000249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49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2133601"/>
            <a:ext cx="7179733" cy="6034617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467" y="2133601"/>
            <a:ext cx="7179733" cy="6034617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481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046817"/>
            <a:ext cx="7182556" cy="85301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00" y="2899833"/>
            <a:ext cx="7182556" cy="5268384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7823" y="2046817"/>
            <a:ext cx="7185378" cy="85301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823" y="2899833"/>
            <a:ext cx="7185378" cy="5268384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5518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330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507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364067"/>
            <a:ext cx="5348112" cy="1549400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5644" y="364067"/>
            <a:ext cx="9087556" cy="7804151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1" y="1913467"/>
            <a:ext cx="5348112" cy="6254751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29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290" y="6400800"/>
            <a:ext cx="9753600" cy="7556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290" y="817033"/>
            <a:ext cx="9753600" cy="54864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290" y="7156451"/>
            <a:ext cx="9753600" cy="107314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104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397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366185"/>
            <a:ext cx="365760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66185"/>
            <a:ext cx="10701867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309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2FF0C-C712-4793-830B-3DF0FCD0E525}" type="datetimeFigureOut">
              <a:rPr lang="en-US" smtClean="0"/>
              <a:t>7/10/2016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2D05F-82E0-4F03-8754-48F2030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055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366184"/>
            <a:ext cx="146304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133601"/>
            <a:ext cx="146304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800" y="8475134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4134" y="8475134"/>
            <a:ext cx="514773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50133" y="8475134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62" y="0"/>
            <a:ext cx="16290962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130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9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8054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90227" y="6167946"/>
            <a:ext cx="10743384" cy="14534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http://www.kingjamesbibleonline.org/images/king-james-bib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968" y="3068824"/>
            <a:ext cx="7546359" cy="336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1016" y="-122952"/>
            <a:ext cx="12477690" cy="2407475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algn="ctr"/>
            <a:r>
              <a:rPr lang="en-US" sz="14222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Back to the Bible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386" y="2952982"/>
            <a:ext cx="13736320" cy="551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The Bible is God’s Word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Applying the Bible Today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The Theme of the Bible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What the Bible Says about Salvation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The Church in the Bible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91581" y="8639896"/>
            <a:ext cx="11189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</a:rPr>
              <a:t>Each Lesson Last One Hour Or Less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21025" y="1908967"/>
            <a:ext cx="10257671" cy="87489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A Five Lesson Home Bible Study</a:t>
            </a:r>
          </a:p>
        </p:txBody>
      </p:sp>
      <p:sp>
        <p:nvSpPr>
          <p:cNvPr id="2" name="Rectangle 1"/>
          <p:cNvSpPr/>
          <p:nvPr/>
        </p:nvSpPr>
        <p:spPr>
          <a:xfrm>
            <a:off x="587830" y="339634"/>
            <a:ext cx="15126788" cy="830026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587830" y="3068824"/>
            <a:ext cx="7511138" cy="3099122"/>
          </a:xfrm>
          <a:prstGeom prst="round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-1713478" y="4242295"/>
            <a:ext cx="4285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Foundation</a:t>
            </a:r>
          </a:p>
        </p:txBody>
      </p:sp>
    </p:spTree>
    <p:extLst>
      <p:ext uri="{BB962C8B-B14F-4D97-AF65-F5344CB8AC3E}">
        <p14:creationId xmlns:p14="http://schemas.microsoft.com/office/powerpoint/2010/main" val="3954588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452" y="0"/>
            <a:ext cx="4776736" cy="649750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algn="ctr"/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Back to the Bible – Lesson One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20940" y="755197"/>
            <a:ext cx="11621453" cy="769441"/>
          </a:xfrm>
          <a:prstGeom prst="rect">
            <a:avLst/>
          </a:prstGeom>
          <a:solidFill>
            <a:srgbClr val="0070C0"/>
          </a:solidFill>
          <a:ln w="57150" cmpd="thickThin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Bible Is God’s Word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03220" y="2125980"/>
            <a:ext cx="1122426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The Resurrection of Christ from the Dead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Why begin here?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Evidence of the resurrection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God Is and His Word is True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God is…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His Word is True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Inspiration of the Bible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Plenary (Complete)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Verbal (Every word)</a:t>
            </a:r>
          </a:p>
        </p:txBody>
      </p:sp>
      <p:sp>
        <p:nvSpPr>
          <p:cNvPr id="5" name="Oval 4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416986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681020" y="896047"/>
            <a:ext cx="104935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en-US" sz="5400" i="1" kern="0" dirty="0">
                <a:solidFill>
                  <a:srgbClr val="002060"/>
                </a:solidFill>
              </a:rPr>
              <a:t>If Jesus was raised from the dead:</a:t>
            </a:r>
          </a:p>
        </p:txBody>
      </p:sp>
      <p:sp>
        <p:nvSpPr>
          <p:cNvPr id="8" name="Oval 7"/>
          <p:cNvSpPr/>
          <p:nvPr/>
        </p:nvSpPr>
        <p:spPr bwMode="auto">
          <a:xfrm>
            <a:off x="3806914" y="2354332"/>
            <a:ext cx="4461873" cy="1542132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God Is….</a:t>
            </a:r>
          </a:p>
        </p:txBody>
      </p:sp>
      <p:sp>
        <p:nvSpPr>
          <p:cNvPr id="9" name="Oval 8"/>
          <p:cNvSpPr/>
          <p:nvPr/>
        </p:nvSpPr>
        <p:spPr bwMode="auto">
          <a:xfrm>
            <a:off x="5619103" y="3295464"/>
            <a:ext cx="4617367" cy="1790326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Jesus is the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of God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7507164" y="4484790"/>
            <a:ext cx="4541495" cy="2096797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 is True</a:t>
            </a:r>
          </a:p>
        </p:txBody>
      </p:sp>
      <p:sp>
        <p:nvSpPr>
          <p:cNvPr id="11" name="Oval 10"/>
          <p:cNvSpPr/>
          <p:nvPr/>
        </p:nvSpPr>
        <p:spPr bwMode="auto">
          <a:xfrm>
            <a:off x="9319353" y="5980588"/>
            <a:ext cx="4617367" cy="2089760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“Hub” of Gospel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3369221" y="3803830"/>
            <a:ext cx="8712926" cy="144655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8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Begin Here?</a:t>
            </a:r>
          </a:p>
        </p:txBody>
      </p:sp>
      <p:sp>
        <p:nvSpPr>
          <p:cNvPr id="13" name="Oval 12"/>
          <p:cNvSpPr/>
          <p:nvPr/>
        </p:nvSpPr>
        <p:spPr>
          <a:xfrm rot="20084121">
            <a:off x="1335307" y="226891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012599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barbarah.files.wordpress.com/2009/04/empty-tomb-2.jpg?w=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359" y="2657475"/>
            <a:ext cx="6857857" cy="4043361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43075" y="300038"/>
            <a:ext cx="125015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The Resurrection of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5699" y="2334309"/>
            <a:ext cx="792465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The Empty Tomb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Transformation of Disciples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Change in the Jews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Witnesses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Appearances (John 20:25-28)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3600" kern="0" dirty="0">
                <a:solidFill>
                  <a:srgbClr val="002060"/>
                </a:solidFill>
              </a:rPr>
              <a:t> Conversion of Saul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Manuscript Evidence</a:t>
            </a:r>
          </a:p>
        </p:txBody>
      </p:sp>
      <p:sp>
        <p:nvSpPr>
          <p:cNvPr id="5" name="Oval 4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437635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erge 1"/>
          <p:cNvSpPr/>
          <p:nvPr/>
        </p:nvSpPr>
        <p:spPr>
          <a:xfrm>
            <a:off x="3257551" y="400050"/>
            <a:ext cx="9901238" cy="2671763"/>
          </a:xfrm>
          <a:prstGeom prst="flowChartMerg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Therefore</a:t>
            </a:r>
          </a:p>
        </p:txBody>
      </p:sp>
      <p:sp>
        <p:nvSpPr>
          <p:cNvPr id="3" name="TextBox 2"/>
          <p:cNvSpPr txBox="1"/>
          <p:nvPr/>
        </p:nvSpPr>
        <p:spPr>
          <a:xfrm rot="20867370">
            <a:off x="314909" y="1844161"/>
            <a:ext cx="815816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u="sng" dirty="0"/>
              <a:t>God is….</a:t>
            </a:r>
            <a:endParaRPr lang="en-US" sz="4800" b="1" u="sng" dirty="0">
              <a:solidFill>
                <a:srgbClr val="0070C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We can know there is a God!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We can know there is evidence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My faith is not a blind leap</a:t>
            </a:r>
          </a:p>
        </p:txBody>
      </p:sp>
      <p:sp>
        <p:nvSpPr>
          <p:cNvPr id="4" name="TextBox 3"/>
          <p:cNvSpPr txBox="1"/>
          <p:nvPr/>
        </p:nvSpPr>
        <p:spPr>
          <a:xfrm rot="20836781">
            <a:off x="7618519" y="2292529"/>
            <a:ext cx="8158163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u="sng" dirty="0"/>
              <a:t>Word of God is True</a:t>
            </a:r>
            <a:endParaRPr lang="en-US" sz="4800" b="1" u="sng" dirty="0">
              <a:solidFill>
                <a:srgbClr val="0070C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Agreement with science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Prophecy Fulfilled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Historically Accurate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Unity of writers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0070C0"/>
                </a:solidFill>
              </a:rPr>
              <a:t> Archaeology</a:t>
            </a:r>
          </a:p>
        </p:txBody>
      </p:sp>
      <p:sp>
        <p:nvSpPr>
          <p:cNvPr id="6" name="Oval 5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2981423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kingjamesbibleonline.org/images/king-james-bib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530" y="1882962"/>
            <a:ext cx="7546359" cy="336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088129" y="2537779"/>
            <a:ext cx="3265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Plenary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0075" y="242887"/>
            <a:ext cx="1477327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/>
              <a:t>Inspiration of The Bible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71550" y="5457825"/>
            <a:ext cx="7015162" cy="3328988"/>
          </a:xfrm>
          <a:prstGeom prst="roundRect">
            <a:avLst>
              <a:gd name="adj" fmla="val 20223"/>
            </a:avLst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The Bible</a:t>
            </a:r>
          </a:p>
          <a:p>
            <a:pPr algn="ctr"/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Scripture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given by inspiration of God, and is profitable for doctrine, for reproof, for correction, for instruction in righteousness,”</a:t>
            </a:r>
          </a:p>
          <a:p>
            <a:pPr algn="ctr"/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Tim. 3:16)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6501" y="2506539"/>
            <a:ext cx="3265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Plenary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73477" y="2104935"/>
            <a:ext cx="3265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Verbal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68709" y="2071591"/>
            <a:ext cx="3265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Verbal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6313539" y="3198805"/>
            <a:ext cx="814388" cy="20318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Down Arrow 12"/>
          <p:cNvSpPr/>
          <p:nvPr/>
        </p:nvSpPr>
        <p:spPr>
          <a:xfrm>
            <a:off x="9049469" y="2812821"/>
            <a:ext cx="814388" cy="2433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8428858" y="5457825"/>
            <a:ext cx="7015162" cy="3328988"/>
          </a:xfrm>
          <a:prstGeom prst="roundRect">
            <a:avLst>
              <a:gd name="adj" fmla="val 20223"/>
            </a:avLst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Word</a:t>
            </a:r>
          </a:p>
          <a:p>
            <a:pPr algn="ctr"/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“These things we also speak, not in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words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which man’s wisdom teaches but which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Holy Spirit teaches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comparing spiritual things with spiritual.</a:t>
            </a:r>
          </a:p>
          <a:p>
            <a:pPr algn="ctr"/>
            <a:endParaRPr lang="en-US" sz="10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Cor. 2:13)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Oval 14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44712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909" y="3943350"/>
            <a:ext cx="68294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002060"/>
                </a:solidFill>
              </a:rPr>
              <a:t>If The Bible Is God’s Word, Then I Should:</a:t>
            </a:r>
          </a:p>
        </p:txBody>
      </p:sp>
      <p:pic>
        <p:nvPicPr>
          <p:cNvPr id="3" name="Picture 2" descr="http://www.kingjamesbibleonline.org/images/king-james-bib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50" y="794381"/>
            <a:ext cx="7546359" cy="336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558212" y="1403063"/>
            <a:ext cx="6343651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400" dirty="0"/>
              <a:t>Accept it as God’s word </a:t>
            </a:r>
            <a:r>
              <a:rPr lang="en-US" sz="4400" dirty="0">
                <a:solidFill>
                  <a:srgbClr val="C00000"/>
                </a:solidFill>
              </a:rPr>
              <a:t>(1 Thess. 2:13)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rgbClr val="C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400" dirty="0"/>
              <a:t>Believe what it says </a:t>
            </a:r>
            <a:r>
              <a:rPr lang="en-US" sz="4400" dirty="0">
                <a:solidFill>
                  <a:srgbClr val="C00000"/>
                </a:solidFill>
              </a:rPr>
              <a:t>(Rom. 10:17)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rgbClr val="C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400" dirty="0"/>
              <a:t>Seek to know and understand it </a:t>
            </a:r>
            <a:r>
              <a:rPr lang="en-US" sz="4400" dirty="0">
                <a:solidFill>
                  <a:srgbClr val="C00000"/>
                </a:solidFill>
              </a:rPr>
              <a:t>(John 8:32)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rgbClr val="C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400" dirty="0"/>
              <a:t>Want to do what it says (</a:t>
            </a:r>
            <a:r>
              <a:rPr lang="en-US" sz="4400" dirty="0">
                <a:solidFill>
                  <a:srgbClr val="C00000"/>
                </a:solidFill>
              </a:rPr>
              <a:t>Matt. 7:21; John 12:48)</a:t>
            </a:r>
          </a:p>
        </p:txBody>
      </p:sp>
      <p:sp>
        <p:nvSpPr>
          <p:cNvPr id="5" name="Oval 4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710142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556" y="0"/>
            <a:ext cx="4768529" cy="649750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algn="ctr"/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Back to the Bible – Lesson Two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20940" y="755197"/>
            <a:ext cx="11621453" cy="769441"/>
          </a:xfrm>
          <a:prstGeom prst="rect">
            <a:avLst/>
          </a:prstGeom>
          <a:solidFill>
            <a:srgbClr val="0070C0"/>
          </a:solidFill>
          <a:ln w="57150" cmpd="thickThin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Applying The Bible Today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03220" y="2125980"/>
            <a:ext cx="1122426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Can We Understand the Bible?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Bible can be understood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 We can understand it alike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Does it Make a Difference What One Believes? 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A popular concept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It makes a difference what one – </a:t>
            </a:r>
            <a:r>
              <a:rPr lang="en-US" sz="4000" i="1" dirty="0"/>
              <a:t>believes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It makes a difference what one – </a:t>
            </a:r>
            <a:r>
              <a:rPr lang="en-US" sz="4000" i="1" dirty="0"/>
              <a:t>practices</a:t>
            </a:r>
            <a:r>
              <a:rPr lang="en-US" sz="4000" dirty="0"/>
              <a:t> 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Consequences</a:t>
            </a:r>
          </a:p>
        </p:txBody>
      </p:sp>
      <p:sp>
        <p:nvSpPr>
          <p:cNvPr id="5" name="Oval 4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260343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83329" y="712817"/>
            <a:ext cx="1122426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4000" b="1" u="sng" dirty="0"/>
              <a:t>The Two Covenants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two covenants are different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 The Old Covenant has been taken away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We are under the New Covenant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dirty="0"/>
              <a:t> </a:t>
            </a:r>
            <a:r>
              <a:rPr lang="en-US" sz="4000" b="1" u="sng" dirty="0"/>
              <a:t>The Authority of the Word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From the mind of God to the written word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Bible has the power and authority of God behind it</a:t>
            </a:r>
          </a:p>
          <a:p>
            <a:pPr marL="1657350" lvl="2" indent="-742950">
              <a:buFont typeface="+mj-lt"/>
              <a:buAutoNum type="arabicPeriod"/>
            </a:pPr>
            <a:r>
              <a:rPr lang="en-US" sz="4000" i="1" dirty="0"/>
              <a:t>To accept it is to accept God</a:t>
            </a:r>
          </a:p>
          <a:p>
            <a:pPr marL="1657350" lvl="2" indent="-742950">
              <a:buFont typeface="+mj-lt"/>
              <a:buAutoNum type="arabicPeriod"/>
            </a:pPr>
            <a:r>
              <a:rPr lang="en-US" sz="4000" i="1" dirty="0"/>
              <a:t>To reject it is to reject God</a:t>
            </a:r>
            <a:endParaRPr lang="en-US" sz="4000" dirty="0"/>
          </a:p>
        </p:txBody>
      </p:sp>
      <p:sp>
        <p:nvSpPr>
          <p:cNvPr id="4" name="Oval 3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535730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91118" y="466590"/>
            <a:ext cx="1445368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Can We Understand the </a:t>
            </a:r>
            <a:r>
              <a:rPr lang="en-US" sz="8000" b="1" dirty="0">
                <a:ln/>
                <a:solidFill>
                  <a:schemeClr val="accent6">
                    <a:lumMod val="75000"/>
                  </a:schemeClr>
                </a:solidFill>
              </a:rPr>
              <a:t>Bible?</a:t>
            </a:r>
            <a:endParaRPr lang="en-US" sz="80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65160" y="2096710"/>
            <a:ext cx="8201891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If not, it is God’s fault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Bible is written on 5</a:t>
            </a:r>
            <a:r>
              <a:rPr lang="en-US" sz="4400" baseline="30000" dirty="0"/>
              <a:t>th</a:t>
            </a:r>
            <a:r>
              <a:rPr lang="en-US" sz="4400" dirty="0"/>
              <a:t> grade level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Average word is 5 letters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Can and must be understood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en-US" sz="4400" i="1" dirty="0">
                <a:solidFill>
                  <a:srgbClr val="0070C0"/>
                </a:solidFill>
              </a:rPr>
              <a:t>John 8:32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en-US" sz="4400" i="1" dirty="0">
                <a:solidFill>
                  <a:srgbClr val="0070C0"/>
                </a:solidFill>
              </a:rPr>
              <a:t>Eph. 3:3-5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en-US" sz="4400" i="1" dirty="0">
                <a:solidFill>
                  <a:srgbClr val="0070C0"/>
                </a:solidFill>
              </a:rPr>
              <a:t>Eph. 5:17</a:t>
            </a:r>
          </a:p>
        </p:txBody>
      </p:sp>
      <p:pic>
        <p:nvPicPr>
          <p:cNvPr id="1026" name="Picture 2" descr="Image result for girl reading bib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80"/>
          <a:stretch/>
        </p:blipFill>
        <p:spPr bwMode="auto">
          <a:xfrm>
            <a:off x="206243" y="2378517"/>
            <a:ext cx="7160468" cy="47981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299387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34077"/>
            <a:ext cx="16256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Can We Understand The Bible Alike</a:t>
            </a:r>
            <a:r>
              <a:rPr lang="en-US" sz="8000" b="1" dirty="0">
                <a:ln/>
                <a:solidFill>
                  <a:schemeClr val="accent6">
                    <a:lumMod val="75000"/>
                  </a:schemeClr>
                </a:solidFill>
              </a:rPr>
              <a:t>?</a:t>
            </a:r>
            <a:endParaRPr lang="en-US" sz="80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6774" y="1358402"/>
            <a:ext cx="2679844" cy="24268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5046" y="1358402"/>
            <a:ext cx="2925337" cy="24319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0" y="7980218"/>
            <a:ext cx="16256000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i="1" dirty="0">
                <a:solidFill>
                  <a:schemeClr val="bg1"/>
                </a:solidFill>
              </a:rPr>
              <a:t>If they </a:t>
            </a:r>
            <a:r>
              <a:rPr lang="en-US" sz="5400" i="1" u="sng" dirty="0">
                <a:solidFill>
                  <a:schemeClr val="bg1"/>
                </a:solidFill>
              </a:rPr>
              <a:t>understand</a:t>
            </a:r>
            <a:r>
              <a:rPr lang="en-US" sz="5400" i="1" dirty="0">
                <a:solidFill>
                  <a:schemeClr val="bg1"/>
                </a:solidFill>
              </a:rPr>
              <a:t>, it will be alike!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873124"/>
              </p:ext>
            </p:extLst>
          </p:nvPr>
        </p:nvGraphicFramePr>
        <p:xfrm>
          <a:off x="2396838" y="3785214"/>
          <a:ext cx="11329938" cy="38060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76646">
                  <a:extLst>
                    <a:ext uri="{9D8B030D-6E8A-4147-A177-3AD203B41FA5}">
                      <a16:colId xmlns:a16="http://schemas.microsoft.com/office/drawing/2014/main" val="936004630"/>
                    </a:ext>
                  </a:extLst>
                </a:gridCol>
                <a:gridCol w="3776646">
                  <a:extLst>
                    <a:ext uri="{9D8B030D-6E8A-4147-A177-3AD203B41FA5}">
                      <a16:colId xmlns:a16="http://schemas.microsoft.com/office/drawing/2014/main" val="3204416520"/>
                    </a:ext>
                  </a:extLst>
                </a:gridCol>
                <a:gridCol w="3776646">
                  <a:extLst>
                    <a:ext uri="{9D8B030D-6E8A-4147-A177-3AD203B41FA5}">
                      <a16:colId xmlns:a16="http://schemas.microsoft.com/office/drawing/2014/main" val="853376398"/>
                    </a:ext>
                  </a:extLst>
                </a:gridCol>
              </a:tblGrid>
              <a:tr h="95151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4</a:t>
                      </a:r>
                    </a:p>
                    <a:p>
                      <a:pPr algn="ctr"/>
                      <a:r>
                        <a:rPr lang="en-US" sz="2800" i="1" dirty="0"/>
                        <a:t>Understands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/>
                        <a:t>2+2=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4</a:t>
                      </a:r>
                    </a:p>
                    <a:p>
                      <a:pPr algn="ctr"/>
                      <a:r>
                        <a:rPr lang="en-US" sz="2800" i="1" dirty="0"/>
                        <a:t>Understands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685611"/>
                  </a:ext>
                </a:extLst>
              </a:tr>
              <a:tr h="95151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6</a:t>
                      </a:r>
                    </a:p>
                    <a:p>
                      <a:pPr algn="ctr"/>
                      <a:r>
                        <a:rPr lang="en-US" sz="2800" i="1" dirty="0"/>
                        <a:t>Does</a:t>
                      </a:r>
                      <a:r>
                        <a:rPr lang="en-US" sz="2800" i="1" baseline="0" dirty="0"/>
                        <a:t> Not Understand</a:t>
                      </a:r>
                      <a:endParaRPr lang="en-US" sz="2800" i="1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2+2=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4</a:t>
                      </a:r>
                    </a:p>
                    <a:p>
                      <a:pPr algn="ctr"/>
                      <a:r>
                        <a:rPr lang="en-US" sz="2800" i="1" dirty="0"/>
                        <a:t>Understands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989155"/>
                  </a:ext>
                </a:extLst>
              </a:tr>
              <a:tr h="95151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Son of God</a:t>
                      </a:r>
                    </a:p>
                    <a:p>
                      <a:pPr algn="ctr"/>
                      <a:r>
                        <a:rPr lang="en-US" sz="2800" i="1" dirty="0"/>
                        <a:t>Understands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Who</a:t>
                      </a:r>
                      <a:r>
                        <a:rPr lang="en-US" sz="3600" baseline="0" dirty="0"/>
                        <a:t> is Jesus?</a:t>
                      </a:r>
                      <a:endParaRPr 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Son of God</a:t>
                      </a:r>
                    </a:p>
                    <a:p>
                      <a:pPr algn="ctr"/>
                      <a:r>
                        <a:rPr lang="en-US" sz="2800" i="1" dirty="0"/>
                        <a:t>Understands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077828"/>
                  </a:ext>
                </a:extLst>
              </a:tr>
              <a:tr h="95151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Son of God</a:t>
                      </a:r>
                    </a:p>
                    <a:p>
                      <a:pPr algn="ctr"/>
                      <a:r>
                        <a:rPr lang="en-US" sz="2800" i="1" dirty="0"/>
                        <a:t>Understands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Who is Jesus?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A Son</a:t>
                      </a:r>
                    </a:p>
                    <a:p>
                      <a:pPr algn="ctr"/>
                      <a:r>
                        <a:rPr lang="en-US" sz="2800" i="1" dirty="0"/>
                        <a:t>Does not Understand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666916"/>
                  </a:ext>
                </a:extLst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 rot="20084121">
            <a:off x="-433154" y="102926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676586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946400" y="0"/>
            <a:ext cx="10363200" cy="15240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3333FF"/>
                </a:solidFill>
                <a:latin typeface="Tahoma" pitchFamily="34" charset="0"/>
              </a:rPr>
              <a:t>2 Thess. 2:10-12</a:t>
            </a:r>
            <a:endParaRPr lang="en-US" dirty="0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777525" y="1444560"/>
            <a:ext cx="14475853" cy="1016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6000" dirty="0">
                <a:latin typeface="CooperBlack" pitchFamily="18" charset="0"/>
              </a:rPr>
              <a:t>Lie                                     Truth</a:t>
            </a:r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 flipH="1">
            <a:off x="8128000" y="1444560"/>
            <a:ext cx="12408" cy="668344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239898" y="2777541"/>
            <a:ext cx="5368328" cy="353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733" b="1" dirty="0"/>
              <a:t>Deceived (v.10)</a:t>
            </a:r>
          </a:p>
          <a:p>
            <a:pPr algn="ctr"/>
            <a:r>
              <a:rPr lang="en-US" sz="3733" b="1" dirty="0"/>
              <a:t>Not love truth (</a:t>
            </a:r>
            <a:r>
              <a:rPr lang="en-US" sz="3733" b="1" dirty="0" err="1"/>
              <a:t>v.</a:t>
            </a:r>
            <a:r>
              <a:rPr lang="en-US" sz="3733" b="1" dirty="0"/>
              <a:t> 10)</a:t>
            </a:r>
          </a:p>
          <a:p>
            <a:pPr algn="ctr"/>
            <a:r>
              <a:rPr lang="en-US" sz="3733" b="1" dirty="0"/>
              <a:t>Deluded (</a:t>
            </a:r>
            <a:r>
              <a:rPr lang="en-US" sz="3733" b="1" dirty="0" err="1"/>
              <a:t>v.</a:t>
            </a:r>
            <a:r>
              <a:rPr lang="en-US" sz="3733" b="1" dirty="0"/>
              <a:t> 11)</a:t>
            </a:r>
          </a:p>
          <a:p>
            <a:pPr algn="ctr"/>
            <a:r>
              <a:rPr lang="en-US" sz="3733" b="1" dirty="0"/>
              <a:t>Believe lie (</a:t>
            </a:r>
            <a:r>
              <a:rPr lang="en-US" sz="3733" b="1" dirty="0" err="1"/>
              <a:t>v.</a:t>
            </a:r>
            <a:r>
              <a:rPr lang="en-US" sz="3733" b="1" dirty="0"/>
              <a:t> 11)</a:t>
            </a:r>
          </a:p>
          <a:p>
            <a:pPr algn="ctr"/>
            <a:r>
              <a:rPr lang="en-US" sz="3733" b="1" dirty="0"/>
              <a:t>Not believe truth (</a:t>
            </a:r>
            <a:r>
              <a:rPr lang="en-US" sz="3733" b="1" dirty="0" err="1"/>
              <a:t>v.</a:t>
            </a:r>
            <a:r>
              <a:rPr lang="en-US" sz="3733" b="1" dirty="0"/>
              <a:t> 12)</a:t>
            </a:r>
          </a:p>
          <a:p>
            <a:pPr algn="ctr"/>
            <a:r>
              <a:rPr lang="en-US" sz="3733" b="1" dirty="0"/>
              <a:t>Pleasure in </a:t>
            </a:r>
            <a:r>
              <a:rPr lang="en-US" sz="3733" b="1" dirty="0" err="1"/>
              <a:t>unright</a:t>
            </a:r>
            <a:r>
              <a:rPr lang="en-US" sz="3733" b="1" dirty="0"/>
              <a:t>. (</a:t>
            </a:r>
            <a:r>
              <a:rPr lang="en-US" sz="3733" b="1" dirty="0" err="1"/>
              <a:t>v.</a:t>
            </a:r>
            <a:r>
              <a:rPr lang="en-US" sz="3733" b="1" dirty="0"/>
              <a:t> 12</a:t>
            </a:r>
            <a:r>
              <a:rPr lang="en-US" sz="3733" dirty="0"/>
              <a:t>)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059639" y="7078608"/>
            <a:ext cx="3912994" cy="124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733" b="1"/>
              <a:t>Perish (v. 10)</a:t>
            </a:r>
          </a:p>
          <a:p>
            <a:pPr algn="ctr"/>
            <a:r>
              <a:rPr lang="en-US" sz="3733" b="1"/>
              <a:t>Condemned (v. 12)</a:t>
            </a:r>
            <a:endParaRPr lang="en-US" sz="2400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10007157" y="2881528"/>
            <a:ext cx="4072974" cy="124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733" b="1"/>
              <a:t>Love truth (v. 10)</a:t>
            </a:r>
          </a:p>
          <a:p>
            <a:pPr algn="ctr"/>
            <a:r>
              <a:rPr lang="en-US" sz="3733" b="1"/>
              <a:t>Believe truth (v. 12)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10577852" y="6708461"/>
            <a:ext cx="2678682" cy="666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733" b="1"/>
              <a:t>Saved (v. 10)</a:t>
            </a:r>
            <a:endParaRPr lang="en-US" sz="2400" b="1"/>
          </a:p>
        </p:txBody>
      </p:sp>
      <p:sp>
        <p:nvSpPr>
          <p:cNvPr id="13322" name="AutoShape 10"/>
          <p:cNvSpPr>
            <a:spLocks noChangeArrowheads="1"/>
          </p:cNvSpPr>
          <p:nvPr/>
        </p:nvSpPr>
        <p:spPr bwMode="auto">
          <a:xfrm>
            <a:off x="3640427" y="6333541"/>
            <a:ext cx="914400" cy="812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6600"/>
          </a:solidFill>
          <a:ln w="9525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>
            <a:off x="11492252" y="5794061"/>
            <a:ext cx="914400" cy="812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6600"/>
          </a:solidFill>
          <a:ln w="9525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28" name="Oval 27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415955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6481" y="1136910"/>
            <a:ext cx="5384800" cy="709268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</a:rPr>
              <a:t>Israel</a:t>
            </a:r>
          </a:p>
          <a:p>
            <a:pPr algn="ctr">
              <a:defRPr/>
            </a:pPr>
            <a:r>
              <a:rPr lang="en-US" sz="3200" dirty="0">
                <a:solidFill>
                  <a:schemeClr val="bg1"/>
                </a:solidFill>
              </a:rPr>
              <a:t>(Exo. 20:2; 31:13, 16, 17; Deut. 5:1-3)</a:t>
            </a:r>
          </a:p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</a:rPr>
              <a:t>Added – Trans.    </a:t>
            </a:r>
          </a:p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</a:rPr>
              <a:t>Bring Men to Christ</a:t>
            </a:r>
          </a:p>
          <a:p>
            <a:pPr algn="ctr">
              <a:defRPr/>
            </a:pPr>
            <a:r>
              <a:rPr lang="en-US" sz="3200" dirty="0">
                <a:solidFill>
                  <a:schemeClr val="bg1"/>
                </a:solidFill>
              </a:rPr>
              <a:t>(Gal. 3:17-25)</a:t>
            </a:r>
          </a:p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</a:rPr>
              <a:t>Till Seed Come</a:t>
            </a:r>
          </a:p>
          <a:p>
            <a:pPr algn="ctr">
              <a:defRPr/>
            </a:pPr>
            <a:r>
              <a:rPr lang="en-US" sz="3200" dirty="0">
                <a:solidFill>
                  <a:schemeClr val="bg1"/>
                </a:solidFill>
              </a:rPr>
              <a:t>(Gal. 3:19; Rom. 7:1-4; Gal. 3:24-25)</a:t>
            </a:r>
          </a:p>
        </p:txBody>
      </p:sp>
      <p:sp>
        <p:nvSpPr>
          <p:cNvPr id="4" name="Rectangle 3"/>
          <p:cNvSpPr/>
          <p:nvPr/>
        </p:nvSpPr>
        <p:spPr>
          <a:xfrm>
            <a:off x="9981839" y="1136910"/>
            <a:ext cx="5384800" cy="709268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</a:rPr>
              <a:t>All Men</a:t>
            </a:r>
          </a:p>
          <a:p>
            <a:pPr algn="ctr">
              <a:defRPr/>
            </a:pPr>
            <a:r>
              <a:rPr lang="en-US" sz="3200" dirty="0">
                <a:solidFill>
                  <a:schemeClr val="bg1"/>
                </a:solidFill>
              </a:rPr>
              <a:t>(Mark 16:15-16; Mt. 28:29-20)</a:t>
            </a:r>
          </a:p>
          <a:p>
            <a:pPr algn="ctr">
              <a:defRPr/>
            </a:pPr>
            <a:endParaRPr lang="en-US" sz="32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32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</a:rPr>
              <a:t>Salvation</a:t>
            </a:r>
          </a:p>
          <a:p>
            <a:pPr algn="ctr">
              <a:defRPr/>
            </a:pPr>
            <a:r>
              <a:rPr lang="en-US" sz="3200" dirty="0">
                <a:solidFill>
                  <a:schemeClr val="bg1"/>
                </a:solidFill>
              </a:rPr>
              <a:t>(Rom. 1:16-17; 8:1-2)</a:t>
            </a:r>
          </a:p>
          <a:p>
            <a:pPr algn="ctr">
              <a:defRPr/>
            </a:pPr>
            <a:endParaRPr lang="en-US" sz="32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32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</a:rPr>
              <a:t>Till End</a:t>
            </a:r>
          </a:p>
          <a:p>
            <a:pPr algn="ctr">
              <a:defRPr/>
            </a:pPr>
            <a:r>
              <a:rPr lang="en-US" sz="3200" dirty="0">
                <a:solidFill>
                  <a:schemeClr val="bg1"/>
                </a:solidFill>
              </a:rPr>
              <a:t>(Matt. 28:19-20)</a:t>
            </a:r>
          </a:p>
          <a:p>
            <a:pPr algn="ctr">
              <a:defRPr/>
            </a:pPr>
            <a:endParaRPr lang="en-US" sz="2667" dirty="0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323713" y="1479656"/>
            <a:ext cx="5602310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chemeClr val="tx1"/>
                </a:solidFill>
              </a:rPr>
              <a:t>To Whom Given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27021" y="3663716"/>
            <a:ext cx="5633672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chemeClr val="tx1"/>
                </a:solidFill>
              </a:rPr>
              <a:t>Purpose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43319" y="6067353"/>
            <a:ext cx="5657999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chemeClr val="tx1"/>
                </a:solidFill>
              </a:rPr>
              <a:t>Duration</a:t>
            </a:r>
          </a:p>
        </p:txBody>
      </p:sp>
      <p:sp>
        <p:nvSpPr>
          <p:cNvPr id="28683" name="TextBox 7"/>
          <p:cNvSpPr txBox="1">
            <a:spLocks noChangeArrowheads="1"/>
          </p:cNvSpPr>
          <p:nvPr/>
        </p:nvSpPr>
        <p:spPr bwMode="auto">
          <a:xfrm>
            <a:off x="1486081" y="140863"/>
            <a:ext cx="416560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en-US" altLang="en-US" sz="4267" dirty="0"/>
              <a:t>Old Testament</a:t>
            </a:r>
          </a:p>
        </p:txBody>
      </p:sp>
      <p:sp>
        <p:nvSpPr>
          <p:cNvPr id="28684" name="TextBox 8"/>
          <p:cNvSpPr txBox="1">
            <a:spLocks noChangeArrowheads="1"/>
          </p:cNvSpPr>
          <p:nvPr/>
        </p:nvSpPr>
        <p:spPr bwMode="auto">
          <a:xfrm>
            <a:off x="10591439" y="221238"/>
            <a:ext cx="416560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en-US" altLang="en-US" sz="4267" dirty="0"/>
              <a:t>New Testament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491527" y="8230993"/>
            <a:ext cx="5236573" cy="913007"/>
            <a:chOff x="3096014" y="5791200"/>
            <a:chExt cx="3022073" cy="684621"/>
          </a:xfrm>
        </p:grpSpPr>
        <p:sp>
          <p:nvSpPr>
            <p:cNvPr id="10" name="TextBox 9"/>
            <p:cNvSpPr txBox="1"/>
            <p:nvPr/>
          </p:nvSpPr>
          <p:spPr>
            <a:xfrm>
              <a:off x="3775397" y="5791200"/>
              <a:ext cx="1663306" cy="6846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5333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5333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Different</a:t>
              </a:r>
            </a:p>
          </p:txBody>
        </p:sp>
        <p:sp>
          <p:nvSpPr>
            <p:cNvPr id="13" name="Bent Arrow 12"/>
            <p:cNvSpPr/>
            <p:nvPr/>
          </p:nvSpPr>
          <p:spPr>
            <a:xfrm rot="16200000">
              <a:off x="3183315" y="5797543"/>
              <a:ext cx="380925" cy="555528"/>
            </a:xfrm>
            <a:prstGeom prst="bentArrow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solidFill>
                  <a:schemeClr val="tx1"/>
                </a:solidFill>
              </a:endParaRPr>
            </a:p>
          </p:txBody>
        </p:sp>
        <p:sp>
          <p:nvSpPr>
            <p:cNvPr id="14" name="Bent Arrow 13"/>
            <p:cNvSpPr/>
            <p:nvPr/>
          </p:nvSpPr>
          <p:spPr>
            <a:xfrm rot="5400000" flipH="1">
              <a:off x="5649860" y="5780083"/>
              <a:ext cx="380925" cy="555528"/>
            </a:xfrm>
            <a:prstGeom prst="bentArrow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15" name="Oval 14"/>
          <p:cNvSpPr/>
          <p:nvPr/>
        </p:nvSpPr>
        <p:spPr>
          <a:xfrm rot="20084121">
            <a:off x="-370313" y="266018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486880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5002" y="115705"/>
            <a:ext cx="150296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From the Mind of God to the Written Word</a:t>
            </a:r>
          </a:p>
        </p:txBody>
      </p:sp>
      <p:sp>
        <p:nvSpPr>
          <p:cNvPr id="7" name="12-Point Star 6"/>
          <p:cNvSpPr/>
          <p:nvPr/>
        </p:nvSpPr>
        <p:spPr>
          <a:xfrm>
            <a:off x="1390918" y="1545876"/>
            <a:ext cx="3580327" cy="2382180"/>
          </a:xfrm>
          <a:prstGeom prst="star12">
            <a:avLst>
              <a:gd name="adj" fmla="val 42090"/>
            </a:avLst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God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19707" y="4031087"/>
            <a:ext cx="3129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Heb. 1:1-2</a:t>
            </a:r>
          </a:p>
        </p:txBody>
      </p:sp>
      <p:pic>
        <p:nvPicPr>
          <p:cNvPr id="8194" name="Picture 2" descr="Image result for Jesus Chri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349" y="1642186"/>
            <a:ext cx="2155556" cy="258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ight Arrow 9"/>
          <p:cNvSpPr/>
          <p:nvPr/>
        </p:nvSpPr>
        <p:spPr>
          <a:xfrm>
            <a:off x="5177307" y="2459864"/>
            <a:ext cx="1532586" cy="7856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769735" y="4265755"/>
            <a:ext cx="43401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Matt. 28:18</a:t>
            </a:r>
          </a:p>
          <a:p>
            <a:pPr algn="ctr"/>
            <a:r>
              <a:rPr lang="en-US" sz="3200" dirty="0"/>
              <a:t>John 16:13; 1 Cor. 14:37</a:t>
            </a:r>
          </a:p>
        </p:txBody>
      </p:sp>
      <p:sp>
        <p:nvSpPr>
          <p:cNvPr id="13" name="12-Point Star 12"/>
          <p:cNvSpPr/>
          <p:nvPr/>
        </p:nvSpPr>
        <p:spPr>
          <a:xfrm>
            <a:off x="11318383" y="1597185"/>
            <a:ext cx="3580327" cy="2382180"/>
          </a:xfrm>
          <a:prstGeom prst="star12">
            <a:avLst>
              <a:gd name="adj" fmla="val 42090"/>
            </a:avLst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Holy</a:t>
            </a:r>
          </a:p>
          <a:p>
            <a:pPr algn="ctr"/>
            <a:r>
              <a:rPr lang="en-US" sz="5400" dirty="0">
                <a:solidFill>
                  <a:schemeClr val="tx1"/>
                </a:solidFill>
              </a:rPr>
              <a:t>Spirit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9460851" y="2360094"/>
            <a:ext cx="1532586" cy="7856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6" name="Picture 4" descr="Image result for apostl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73"/>
          <a:stretch/>
        </p:blipFill>
        <p:spPr bwMode="auto">
          <a:xfrm>
            <a:off x="11604084" y="5126339"/>
            <a:ext cx="3008921" cy="323058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own Arrow 10"/>
          <p:cNvSpPr/>
          <p:nvPr/>
        </p:nvSpPr>
        <p:spPr>
          <a:xfrm>
            <a:off x="12592619" y="4535675"/>
            <a:ext cx="978795" cy="9234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993437" y="7791101"/>
            <a:ext cx="4340180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Apostles &amp; Prophets</a:t>
            </a:r>
          </a:p>
        </p:txBody>
      </p:sp>
      <p:pic>
        <p:nvPicPr>
          <p:cNvPr id="8198" name="Picture 6" descr="Image result for scro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806" y="5459084"/>
            <a:ext cx="2606179" cy="24084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ight Arrow 21"/>
          <p:cNvSpPr/>
          <p:nvPr/>
        </p:nvSpPr>
        <p:spPr>
          <a:xfrm rot="10800000">
            <a:off x="8261250" y="5991828"/>
            <a:ext cx="2297306" cy="7856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971245" y="7691268"/>
            <a:ext cx="31295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Original Writings</a:t>
            </a:r>
          </a:p>
          <a:p>
            <a:pPr algn="ctr"/>
            <a:r>
              <a:rPr lang="en-US" sz="3200" dirty="0"/>
              <a:t>Eph. 3:3-5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45364" y="8503659"/>
            <a:ext cx="4126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Eph.3:3-5; 1 Cor. 2:9-13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5002" y="5086946"/>
            <a:ext cx="4299205" cy="37795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word has the power and authority of God behind it!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09387" y="3504648"/>
            <a:ext cx="47452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John 14:26; 15:26; 16:13</a:t>
            </a:r>
          </a:p>
          <a:p>
            <a:pPr algn="ctr"/>
            <a:r>
              <a:rPr lang="en-US" sz="3200" dirty="0"/>
              <a:t>Matt. 10:19</a:t>
            </a:r>
          </a:p>
        </p:txBody>
      </p:sp>
      <p:sp>
        <p:nvSpPr>
          <p:cNvPr id="20" name="Oval 19"/>
          <p:cNvSpPr/>
          <p:nvPr/>
        </p:nvSpPr>
        <p:spPr>
          <a:xfrm rot="20084121">
            <a:off x="-394562" y="787727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667105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9739" y="0"/>
            <a:ext cx="5007120" cy="649750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algn="ctr"/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Back to the Bible – Lesson Three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20940" y="755197"/>
            <a:ext cx="11621453" cy="769441"/>
          </a:xfrm>
          <a:prstGeom prst="rect">
            <a:avLst/>
          </a:prstGeom>
          <a:solidFill>
            <a:srgbClr val="0070C0"/>
          </a:solidFill>
          <a:ln w="57150" cmpd="thickThin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Theme of the Bible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03220" y="2125980"/>
            <a:ext cx="1122426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Sin: Man Has a Problem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What sin is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first sin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All sin – individual responsibility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A remedy is needed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Christ is the Answer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Gen. 3:15 – the first promise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Who is Jesus Christ?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Died as a sacrifice for our sins</a:t>
            </a:r>
          </a:p>
        </p:txBody>
      </p:sp>
      <p:sp>
        <p:nvSpPr>
          <p:cNvPr id="5" name="Oval 4"/>
          <p:cNvSpPr/>
          <p:nvPr/>
        </p:nvSpPr>
        <p:spPr>
          <a:xfrm rot="20084121">
            <a:off x="-394562" y="787727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485379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64032" y="676003"/>
            <a:ext cx="112242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4000" b="1" u="sng" dirty="0"/>
              <a:t>A Common Theme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A golden thread through the Bible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coming of Jesus Christ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u="sng" dirty="0"/>
              <a:t>The Bible Library</a:t>
            </a:r>
          </a:p>
          <a:p>
            <a:pPr marL="571500" indent="-571500">
              <a:buFont typeface="+mj-lt"/>
              <a:buAutoNum type="romanUcPeriod" startAt="3"/>
            </a:pPr>
            <a:endParaRPr lang="en-US" sz="4000" b="1" u="sng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u="sng" dirty="0"/>
              <a:t>Periods of the Bible</a:t>
            </a:r>
            <a:endParaRPr lang="en-US" sz="4000" dirty="0"/>
          </a:p>
        </p:txBody>
      </p:sp>
      <p:sp>
        <p:nvSpPr>
          <p:cNvPr id="3" name="Oval 2"/>
          <p:cNvSpPr/>
          <p:nvPr/>
        </p:nvSpPr>
        <p:spPr>
          <a:xfrm rot="20084121">
            <a:off x="-394562" y="787727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979505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2514" y="339634"/>
            <a:ext cx="15165977" cy="83994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22514" y="770713"/>
            <a:ext cx="242406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11440" y="692331"/>
            <a:ext cx="12292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1. </a:t>
            </a:r>
            <a:r>
              <a:rPr lang="en-US" sz="3600" b="1" dirty="0"/>
              <a:t>What Sin Is</a:t>
            </a:r>
            <a:r>
              <a:rPr lang="en-US" sz="3600" dirty="0"/>
              <a:t>: Transgression of the law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25840" y="1691359"/>
            <a:ext cx="9607726" cy="1077218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“Whosoever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committeth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transgresseth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also the law: for sin is the transgression of the law” (1 John 3:4)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11440" y="3345829"/>
            <a:ext cx="1229214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2. </a:t>
            </a:r>
            <a:r>
              <a:rPr lang="en-US" sz="3600" b="1" dirty="0"/>
              <a:t>The First Sin</a:t>
            </a:r>
            <a:r>
              <a:rPr lang="en-US" sz="3600" dirty="0"/>
              <a:t>: Adam &amp; Eve (Gen. 2:17; 3:1-6)</a:t>
            </a:r>
          </a:p>
          <a:p>
            <a:endParaRPr lang="en-US" sz="3600" dirty="0"/>
          </a:p>
          <a:p>
            <a:r>
              <a:rPr lang="en-US" sz="3600" dirty="0"/>
              <a:t>3. </a:t>
            </a:r>
            <a:r>
              <a:rPr lang="en-US" sz="3600" b="1" dirty="0"/>
              <a:t>All Sin</a:t>
            </a:r>
            <a:r>
              <a:rPr lang="en-US" sz="3600" dirty="0"/>
              <a:t> – Individual Responsibility (Rom. 3:9, 23; 1 John 5:19)</a:t>
            </a:r>
          </a:p>
          <a:p>
            <a:endParaRPr lang="en-US" sz="3600" dirty="0"/>
          </a:p>
          <a:p>
            <a:r>
              <a:rPr lang="en-US" sz="3600" dirty="0"/>
              <a:t>4. </a:t>
            </a:r>
            <a:r>
              <a:rPr lang="en-US" sz="3600" b="1" dirty="0"/>
              <a:t>Consequences of Sin</a:t>
            </a:r>
          </a:p>
          <a:p>
            <a:r>
              <a:rPr lang="en-US" sz="3600" dirty="0"/>
              <a:t>	- </a:t>
            </a:r>
            <a:r>
              <a:rPr lang="en-US" sz="3600" dirty="0">
                <a:solidFill>
                  <a:srgbClr val="FF0000"/>
                </a:solidFill>
              </a:rPr>
              <a:t>Death = Separation from God</a:t>
            </a:r>
          </a:p>
          <a:p>
            <a:r>
              <a:rPr lang="en-US" sz="3600" dirty="0"/>
              <a:t>	- Rom. 5:12; 6:23; 7:9; Jas. 1:15</a:t>
            </a:r>
          </a:p>
          <a:p>
            <a:endParaRPr lang="en-US" sz="3600" dirty="0"/>
          </a:p>
          <a:p>
            <a:r>
              <a:rPr lang="en-US" sz="3600" dirty="0"/>
              <a:t>5. </a:t>
            </a:r>
            <a:r>
              <a:rPr lang="en-US" sz="3600" b="1" dirty="0"/>
              <a:t>A Remedy is Needed </a:t>
            </a:r>
            <a:r>
              <a:rPr lang="en-US" sz="3600" dirty="0"/>
              <a:t>(Rom. 7:24-25)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2940491" y="339634"/>
            <a:ext cx="6085" cy="839941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64965" y="2503719"/>
            <a:ext cx="242406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Sin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1915" y="4236725"/>
            <a:ext cx="242406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Sin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1729" y="5969731"/>
            <a:ext cx="242406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Sin</a:t>
            </a:r>
          </a:p>
        </p:txBody>
      </p:sp>
    </p:spTree>
    <p:extLst>
      <p:ext uri="{BB962C8B-B14F-4D97-AF65-F5344CB8AC3E}">
        <p14:creationId xmlns:p14="http://schemas.microsoft.com/office/powerpoint/2010/main" val="2333002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13953" y="300446"/>
            <a:ext cx="4049486" cy="8373291"/>
          </a:xfrm>
          <a:prstGeom prst="roundRect">
            <a:avLst>
              <a:gd name="adj" fmla="val 12399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bg1"/>
                </a:solidFill>
              </a:rPr>
              <a:t>Who</a:t>
            </a:r>
          </a:p>
          <a:p>
            <a:pPr algn="ctr"/>
            <a:r>
              <a:rPr lang="en-US" sz="9600" dirty="0">
                <a:solidFill>
                  <a:schemeClr val="bg1"/>
                </a:solidFill>
              </a:rPr>
              <a:t>is</a:t>
            </a:r>
          </a:p>
          <a:p>
            <a:pPr algn="ctr"/>
            <a:r>
              <a:rPr lang="en-US" sz="9600" dirty="0">
                <a:solidFill>
                  <a:schemeClr val="bg1"/>
                </a:solidFill>
              </a:rPr>
              <a:t>Jesus</a:t>
            </a:r>
          </a:p>
          <a:p>
            <a:pPr algn="ctr"/>
            <a:r>
              <a:rPr lang="en-US" sz="9600" dirty="0">
                <a:solidFill>
                  <a:schemeClr val="bg1"/>
                </a:solidFill>
              </a:rPr>
              <a:t>Christ?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036421" y="1417319"/>
            <a:ext cx="2821577" cy="3069772"/>
            <a:chOff x="6988629" y="2704011"/>
            <a:chExt cx="2821577" cy="3069772"/>
          </a:xfrm>
        </p:grpSpPr>
        <p:sp>
          <p:nvSpPr>
            <p:cNvPr id="4" name="Rounded Rectangle 3"/>
            <p:cNvSpPr/>
            <p:nvPr/>
          </p:nvSpPr>
          <p:spPr>
            <a:xfrm>
              <a:off x="6988629" y="2704011"/>
              <a:ext cx="2821577" cy="3069772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" name="Picture 2" descr="Image result for Jesus Chris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6109" y="2961592"/>
              <a:ext cx="2155556" cy="2580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6936376" y="354049"/>
            <a:ext cx="941831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Born of a virgin </a:t>
            </a:r>
            <a:r>
              <a:rPr lang="en-US" sz="4400" dirty="0">
                <a:solidFill>
                  <a:srgbClr val="0070C0"/>
                </a:solidFill>
              </a:rPr>
              <a:t>(Matt. 1:23)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Messiah </a:t>
            </a:r>
            <a:r>
              <a:rPr lang="en-US" sz="4400" dirty="0">
                <a:solidFill>
                  <a:srgbClr val="0070C0"/>
                </a:solidFill>
              </a:rPr>
              <a:t>(John 4:25-26)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Son of God –Deity </a:t>
            </a:r>
            <a:r>
              <a:rPr lang="en-US" sz="4400" dirty="0">
                <a:solidFill>
                  <a:srgbClr val="0070C0"/>
                </a:solidFill>
              </a:rPr>
              <a:t>(John 9:35; 5:17-18)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Died on the cross </a:t>
            </a:r>
            <a:r>
              <a:rPr lang="en-US" sz="4400" dirty="0">
                <a:solidFill>
                  <a:srgbClr val="0070C0"/>
                </a:solidFill>
              </a:rPr>
              <a:t>(1 Cor. 2:2)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Raised from the dead </a:t>
            </a:r>
            <a:r>
              <a:rPr lang="en-US" sz="4400" dirty="0">
                <a:solidFill>
                  <a:srgbClr val="0070C0"/>
                </a:solidFill>
              </a:rPr>
              <a:t>(Rom. 1:4)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205" y="5603964"/>
            <a:ext cx="10528663" cy="32376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Evidence of His Claim</a:t>
            </a:r>
          </a:p>
          <a:p>
            <a:pPr algn="ctr"/>
            <a:r>
              <a:rPr lang="en-US" sz="3200" i="1" dirty="0">
                <a:solidFill>
                  <a:srgbClr val="C00000"/>
                </a:solidFill>
              </a:rPr>
              <a:t>The Miracles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“And truly Jesus did many other signs in the presence of His disciples, which are not written in this book; but these are written that you may believe that Jesus is the Christ, the Son of God, and that believing you may have life in His name.”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(John 20:30-31)</a:t>
            </a:r>
          </a:p>
        </p:txBody>
      </p:sp>
      <p:sp>
        <p:nvSpPr>
          <p:cNvPr id="9" name="Oval 8"/>
          <p:cNvSpPr/>
          <p:nvPr/>
        </p:nvSpPr>
        <p:spPr>
          <a:xfrm rot="20084121">
            <a:off x="-16826" y="364645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513056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344235" y="316019"/>
          <a:ext cx="6120733" cy="8827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4" name="GALLERY" r:id="rId3" imgW="1539463" imgH="2220050" progId="GALLERYClipart">
                  <p:embed/>
                </p:oleObj>
              </mc:Choice>
              <mc:Fallback>
                <p:oleObj name="GALLERY" r:id="rId3" imgW="1539463" imgH="2220050" progId="GALLERYClipart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235" y="316019"/>
                        <a:ext cx="6120733" cy="88279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6464968" y="115851"/>
            <a:ext cx="931376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rgbClr val="0070C0"/>
                </a:solidFill>
                <a:effectLst/>
              </a:rPr>
              <a:t>The Crucifixion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53514" y="3261266"/>
            <a:ext cx="1062522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800" dirty="0"/>
              <a:t> Crown of thorns </a:t>
            </a:r>
            <a:r>
              <a:rPr lang="en-US" sz="4800" dirty="0">
                <a:solidFill>
                  <a:srgbClr val="C00000"/>
                </a:solidFill>
              </a:rPr>
              <a:t>(Matt. 27:29)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8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800" dirty="0"/>
              <a:t> Nails in his hands </a:t>
            </a:r>
            <a:r>
              <a:rPr lang="en-US" sz="4800" dirty="0">
                <a:solidFill>
                  <a:srgbClr val="C00000"/>
                </a:solidFill>
              </a:rPr>
              <a:t>(John 20:25)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8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800" dirty="0"/>
              <a:t> Nails in his feet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8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800" dirty="0"/>
              <a:t> Shame – as a criminal </a:t>
            </a:r>
            <a:r>
              <a:rPr lang="en-US" sz="4800" dirty="0">
                <a:solidFill>
                  <a:srgbClr val="C00000"/>
                </a:solidFill>
              </a:rPr>
              <a:t>(Matt. 27:38)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800" dirty="0">
              <a:solidFill>
                <a:srgbClr val="C000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800" dirty="0"/>
              <a:t> Can’t breathe – suffocates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8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800" dirty="0"/>
              <a:t> Pierced his side </a:t>
            </a:r>
            <a:r>
              <a:rPr lang="en-US" sz="4800" dirty="0">
                <a:solidFill>
                  <a:srgbClr val="C00000"/>
                </a:solidFill>
              </a:rPr>
              <a:t>(John 19:34)</a:t>
            </a:r>
          </a:p>
        </p:txBody>
      </p:sp>
      <p:sp>
        <p:nvSpPr>
          <p:cNvPr id="7" name="Oval 6"/>
          <p:cNvSpPr/>
          <p:nvPr/>
        </p:nvSpPr>
        <p:spPr>
          <a:xfrm rot="20084121">
            <a:off x="-121607" y="228169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132974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88758" y="356769"/>
            <a:ext cx="15608968" cy="246664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530" name="Picture 2" descr="http://vignette2.wikia.nocookie.net/thesimssocial/images/f/f7/Golden_Thread.png/revision/latest?cb=201211180321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60" y="702342"/>
            <a:ext cx="1879397" cy="198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51897" y="805260"/>
            <a:ext cx="124165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Golden Thread Running Through the Bible:</a:t>
            </a:r>
          </a:p>
          <a:p>
            <a:pPr algn="ctr"/>
            <a:r>
              <a:rPr lang="en-US" sz="48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 the Redeemer</a:t>
            </a:r>
          </a:p>
        </p:txBody>
      </p:sp>
      <p:sp>
        <p:nvSpPr>
          <p:cNvPr id="6" name="Freeform 5"/>
          <p:cNvSpPr/>
          <p:nvPr/>
        </p:nvSpPr>
        <p:spPr>
          <a:xfrm>
            <a:off x="850232" y="3769892"/>
            <a:ext cx="15132634" cy="5358063"/>
          </a:xfrm>
          <a:custGeom>
            <a:avLst/>
            <a:gdLst>
              <a:gd name="connsiteX0" fmla="*/ 0 w 15132634"/>
              <a:gd name="connsiteY0" fmla="*/ 0 h 5358063"/>
              <a:gd name="connsiteX1" fmla="*/ 1267326 w 15132634"/>
              <a:gd name="connsiteY1" fmla="*/ 1732547 h 5358063"/>
              <a:gd name="connsiteX2" fmla="*/ 4154905 w 15132634"/>
              <a:gd name="connsiteY2" fmla="*/ 288758 h 5358063"/>
              <a:gd name="connsiteX3" fmla="*/ 7026442 w 15132634"/>
              <a:gd name="connsiteY3" fmla="*/ 1459831 h 5358063"/>
              <a:gd name="connsiteX4" fmla="*/ 9031705 w 15132634"/>
              <a:gd name="connsiteY4" fmla="*/ 1540042 h 5358063"/>
              <a:gd name="connsiteX5" fmla="*/ 12785557 w 15132634"/>
              <a:gd name="connsiteY5" fmla="*/ 144379 h 5358063"/>
              <a:gd name="connsiteX6" fmla="*/ 14806863 w 15132634"/>
              <a:gd name="connsiteY6" fmla="*/ 866273 h 5358063"/>
              <a:gd name="connsiteX7" fmla="*/ 14871031 w 15132634"/>
              <a:gd name="connsiteY7" fmla="*/ 2454442 h 5358063"/>
              <a:gd name="connsiteX8" fmla="*/ 12272210 w 15132634"/>
              <a:gd name="connsiteY8" fmla="*/ 4347410 h 5358063"/>
              <a:gd name="connsiteX9" fmla="*/ 10218821 w 15132634"/>
              <a:gd name="connsiteY9" fmla="*/ 2630905 h 5358063"/>
              <a:gd name="connsiteX10" fmla="*/ 7571873 w 15132634"/>
              <a:gd name="connsiteY10" fmla="*/ 3930316 h 5358063"/>
              <a:gd name="connsiteX11" fmla="*/ 4363452 w 15132634"/>
              <a:gd name="connsiteY11" fmla="*/ 2197768 h 5358063"/>
              <a:gd name="connsiteX12" fmla="*/ 866273 w 15132634"/>
              <a:gd name="connsiteY12" fmla="*/ 3096126 h 5358063"/>
              <a:gd name="connsiteX13" fmla="*/ 593557 w 15132634"/>
              <a:gd name="connsiteY13" fmla="*/ 4443663 h 5358063"/>
              <a:gd name="connsiteX14" fmla="*/ 4539915 w 15132634"/>
              <a:gd name="connsiteY14" fmla="*/ 4716379 h 5358063"/>
              <a:gd name="connsiteX15" fmla="*/ 8197515 w 15132634"/>
              <a:gd name="connsiteY15" fmla="*/ 5133473 h 5358063"/>
              <a:gd name="connsiteX16" fmla="*/ 10331115 w 15132634"/>
              <a:gd name="connsiteY16" fmla="*/ 5358063 h 5358063"/>
              <a:gd name="connsiteX17" fmla="*/ 10331115 w 15132634"/>
              <a:gd name="connsiteY17" fmla="*/ 5358063 h 535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132634" h="5358063">
                <a:moveTo>
                  <a:pt x="0" y="0"/>
                </a:moveTo>
                <a:cubicBezTo>
                  <a:pt x="287421" y="842210"/>
                  <a:pt x="574842" y="1684421"/>
                  <a:pt x="1267326" y="1732547"/>
                </a:cubicBezTo>
                <a:cubicBezTo>
                  <a:pt x="1959810" y="1780673"/>
                  <a:pt x="3195052" y="334211"/>
                  <a:pt x="4154905" y="288758"/>
                </a:cubicBezTo>
                <a:cubicBezTo>
                  <a:pt x="5114758" y="243305"/>
                  <a:pt x="6213642" y="1251284"/>
                  <a:pt x="7026442" y="1459831"/>
                </a:cubicBezTo>
                <a:cubicBezTo>
                  <a:pt x="7839242" y="1668378"/>
                  <a:pt x="8071853" y="1759284"/>
                  <a:pt x="9031705" y="1540042"/>
                </a:cubicBezTo>
                <a:cubicBezTo>
                  <a:pt x="9991557" y="1320800"/>
                  <a:pt x="11823031" y="256674"/>
                  <a:pt x="12785557" y="144379"/>
                </a:cubicBezTo>
                <a:cubicBezTo>
                  <a:pt x="13748083" y="32084"/>
                  <a:pt x="14459284" y="481263"/>
                  <a:pt x="14806863" y="866273"/>
                </a:cubicBezTo>
                <a:cubicBezTo>
                  <a:pt x="15154442" y="1251283"/>
                  <a:pt x="15293473" y="1874253"/>
                  <a:pt x="14871031" y="2454442"/>
                </a:cubicBezTo>
                <a:cubicBezTo>
                  <a:pt x="14448589" y="3034632"/>
                  <a:pt x="13047578" y="4318000"/>
                  <a:pt x="12272210" y="4347410"/>
                </a:cubicBezTo>
                <a:cubicBezTo>
                  <a:pt x="11496842" y="4376821"/>
                  <a:pt x="11002211" y="2700421"/>
                  <a:pt x="10218821" y="2630905"/>
                </a:cubicBezTo>
                <a:cubicBezTo>
                  <a:pt x="9435432" y="2561389"/>
                  <a:pt x="8547768" y="4002506"/>
                  <a:pt x="7571873" y="3930316"/>
                </a:cubicBezTo>
                <a:cubicBezTo>
                  <a:pt x="6595978" y="3858127"/>
                  <a:pt x="5481052" y="2336800"/>
                  <a:pt x="4363452" y="2197768"/>
                </a:cubicBezTo>
                <a:cubicBezTo>
                  <a:pt x="3245852" y="2058736"/>
                  <a:pt x="1494589" y="2721810"/>
                  <a:pt x="866273" y="3096126"/>
                </a:cubicBezTo>
                <a:cubicBezTo>
                  <a:pt x="237957" y="3470442"/>
                  <a:pt x="-18717" y="4173621"/>
                  <a:pt x="593557" y="4443663"/>
                </a:cubicBezTo>
                <a:cubicBezTo>
                  <a:pt x="1205831" y="4713705"/>
                  <a:pt x="3272589" y="4601411"/>
                  <a:pt x="4539915" y="4716379"/>
                </a:cubicBezTo>
                <a:cubicBezTo>
                  <a:pt x="5807241" y="4831347"/>
                  <a:pt x="8197515" y="5133473"/>
                  <a:pt x="8197515" y="5133473"/>
                </a:cubicBezTo>
                <a:lnTo>
                  <a:pt x="10331115" y="5358063"/>
                </a:lnTo>
                <a:lnTo>
                  <a:pt x="10331115" y="5358063"/>
                </a:lnTo>
              </a:path>
            </a:pathLst>
          </a:cu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88758" y="3618160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Genesis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02256" y="5029865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Exodus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41031" y="3785934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Leviticus -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Deut.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416549" y="5080867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Ruth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051462" y="3955102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Kings &amp; Chronicles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3833225" y="4035923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Isaiah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3920769" y="5667539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Jeremiah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317246" y="7299155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Ezekiel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927374" y="6184672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Daniel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210550" y="7006020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Ezra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Nehemiah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796947" y="6025051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Matthew –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Luke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50847" y="4309811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Joshua - Judges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47836" y="6191953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John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62689" y="7354041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Acts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941049" y="7776733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Epistles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57936" y="8156775"/>
            <a:ext cx="21496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Revelation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4493539"/>
            <a:ext cx="510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Building a Nation</a:t>
            </a:r>
          </a:p>
        </p:txBody>
      </p:sp>
      <p:sp>
        <p:nvSpPr>
          <p:cNvPr id="26" name="TextBox 25"/>
          <p:cNvSpPr txBox="1"/>
          <p:nvPr/>
        </p:nvSpPr>
        <p:spPr>
          <a:xfrm rot="793749">
            <a:off x="4105833" y="3467544"/>
            <a:ext cx="510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Preserving a Nation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64269" y="5068453"/>
            <a:ext cx="510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A Nation Departs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01579" y="6131010"/>
            <a:ext cx="510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A Remnant Returns</a:t>
            </a:r>
          </a:p>
        </p:txBody>
      </p:sp>
      <p:sp>
        <p:nvSpPr>
          <p:cNvPr id="29" name="TextBox 28"/>
          <p:cNvSpPr txBox="1"/>
          <p:nvPr/>
        </p:nvSpPr>
        <p:spPr>
          <a:xfrm rot="1396209">
            <a:off x="10614106" y="6140038"/>
            <a:ext cx="510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The Messiah is Coming</a:t>
            </a:r>
          </a:p>
        </p:txBody>
      </p:sp>
      <p:sp>
        <p:nvSpPr>
          <p:cNvPr id="30" name="TextBox 29"/>
          <p:cNvSpPr txBox="1"/>
          <p:nvPr/>
        </p:nvSpPr>
        <p:spPr>
          <a:xfrm rot="21193752">
            <a:off x="1971162" y="5571215"/>
            <a:ext cx="510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Jesus is the Messiah</a:t>
            </a:r>
          </a:p>
        </p:txBody>
      </p:sp>
      <p:sp>
        <p:nvSpPr>
          <p:cNvPr id="31" name="TextBox 30"/>
          <p:cNvSpPr txBox="1"/>
          <p:nvPr/>
        </p:nvSpPr>
        <p:spPr>
          <a:xfrm rot="324602">
            <a:off x="2451704" y="7376327"/>
            <a:ext cx="510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Live for Christ, Our Redeemer</a:t>
            </a:r>
          </a:p>
        </p:txBody>
      </p:sp>
      <p:sp>
        <p:nvSpPr>
          <p:cNvPr id="32" name="Oval 31"/>
          <p:cNvSpPr/>
          <p:nvPr/>
        </p:nvSpPr>
        <p:spPr>
          <a:xfrm rot="20084121">
            <a:off x="-450878" y="348422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755984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somersworthfirstparish.org/images/librar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150" y="545437"/>
            <a:ext cx="10904220" cy="8159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6200000">
            <a:off x="-3794760" y="3840480"/>
            <a:ext cx="102755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0070C0"/>
                </a:solidFill>
              </a:rPr>
              <a:t>Bible Library </a:t>
            </a:r>
          </a:p>
        </p:txBody>
      </p:sp>
      <p:sp>
        <p:nvSpPr>
          <p:cNvPr id="5" name="Oval 4"/>
          <p:cNvSpPr/>
          <p:nvPr/>
        </p:nvSpPr>
        <p:spPr>
          <a:xfrm>
            <a:off x="5913120" y="2561437"/>
            <a:ext cx="594360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2" name="Oval 11"/>
          <p:cNvSpPr/>
          <p:nvPr/>
        </p:nvSpPr>
        <p:spPr>
          <a:xfrm>
            <a:off x="9854564" y="2551123"/>
            <a:ext cx="706755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13" name="Oval 12"/>
          <p:cNvSpPr/>
          <p:nvPr/>
        </p:nvSpPr>
        <p:spPr>
          <a:xfrm>
            <a:off x="5913120" y="5131507"/>
            <a:ext cx="594360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4" name="Oval 13"/>
          <p:cNvSpPr/>
          <p:nvPr/>
        </p:nvSpPr>
        <p:spPr>
          <a:xfrm>
            <a:off x="9260204" y="5131506"/>
            <a:ext cx="594360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5" name="Oval 14"/>
          <p:cNvSpPr/>
          <p:nvPr/>
        </p:nvSpPr>
        <p:spPr>
          <a:xfrm>
            <a:off x="12253910" y="5131505"/>
            <a:ext cx="706755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16" name="Oval 15"/>
          <p:cNvSpPr/>
          <p:nvPr/>
        </p:nvSpPr>
        <p:spPr>
          <a:xfrm>
            <a:off x="9204006" y="7560101"/>
            <a:ext cx="706755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17" name="Oval 16"/>
          <p:cNvSpPr/>
          <p:nvPr/>
        </p:nvSpPr>
        <p:spPr>
          <a:xfrm>
            <a:off x="4785360" y="7515552"/>
            <a:ext cx="594360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8" name="Oval 17"/>
          <p:cNvSpPr/>
          <p:nvPr/>
        </p:nvSpPr>
        <p:spPr>
          <a:xfrm>
            <a:off x="6336001" y="7573028"/>
            <a:ext cx="594360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9" name="Oval 18"/>
          <p:cNvSpPr/>
          <p:nvPr/>
        </p:nvSpPr>
        <p:spPr>
          <a:xfrm>
            <a:off x="11956730" y="7515551"/>
            <a:ext cx="594360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0" name="Oval 19"/>
          <p:cNvSpPr/>
          <p:nvPr/>
        </p:nvSpPr>
        <p:spPr>
          <a:xfrm>
            <a:off x="13255940" y="7515550"/>
            <a:ext cx="594360" cy="4229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" name="Rectangle 2"/>
          <p:cNvSpPr/>
          <p:nvPr/>
        </p:nvSpPr>
        <p:spPr>
          <a:xfrm rot="16200000">
            <a:off x="1309170" y="2994279"/>
            <a:ext cx="4224117" cy="52499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Old Testament</a:t>
            </a:r>
          </a:p>
        </p:txBody>
      </p:sp>
      <p:sp>
        <p:nvSpPr>
          <p:cNvPr id="21" name="Rectangle 20"/>
          <p:cNvSpPr/>
          <p:nvPr/>
        </p:nvSpPr>
        <p:spPr>
          <a:xfrm rot="16200000">
            <a:off x="2095350" y="6876356"/>
            <a:ext cx="2677882" cy="52499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New Testament</a:t>
            </a:r>
          </a:p>
        </p:txBody>
      </p:sp>
      <p:sp>
        <p:nvSpPr>
          <p:cNvPr id="22" name="Oval 21"/>
          <p:cNvSpPr/>
          <p:nvPr/>
        </p:nvSpPr>
        <p:spPr>
          <a:xfrm rot="20084121">
            <a:off x="-101741" y="306463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826723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tse1.mm.bing.net/th?&amp;id=OIP.Ma366f2754ef5fc84b29f198b685cbf2ao0&amp;w=300&amp;h=296&amp;c=0&amp;pid=1.9&amp;rs=0&amp;p=0&amp;r=0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545" y="1268730"/>
            <a:ext cx="1375655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mage result for cros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683" y="105251"/>
            <a:ext cx="2486882" cy="368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8" name="Picture 8" descr="Image result for mountai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259" y="3173822"/>
            <a:ext cx="2740845" cy="1062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743200" y="1863090"/>
            <a:ext cx="5977890" cy="84295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959340" y="1878804"/>
            <a:ext cx="2967990" cy="84296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123515" y="1339750"/>
            <a:ext cx="2483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Gospel 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53100" y="3559373"/>
            <a:ext cx="2967990" cy="84296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251337" y="2985283"/>
            <a:ext cx="582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Mosaic 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73192" y="1369159"/>
            <a:ext cx="582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Patriarchal 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89293" y="861625"/>
            <a:ext cx="20313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End</a:t>
            </a:r>
          </a:p>
          <a:p>
            <a:pPr algn="ctr"/>
            <a:r>
              <a:rPr lang="en-US" sz="4400" dirty="0"/>
              <a:t>of</a:t>
            </a:r>
          </a:p>
          <a:p>
            <a:pPr algn="ctr"/>
            <a:r>
              <a:rPr lang="en-US" sz="4400" dirty="0"/>
              <a:t>World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7282" y="3643669"/>
            <a:ext cx="2137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</a:rPr>
              <a:t>For Jews Only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325556" y="1963100"/>
            <a:ext cx="2137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</a:rPr>
              <a:t>For All Men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2795" y="4607956"/>
            <a:ext cx="4748714" cy="4174569"/>
          </a:xfrm>
          <a:prstGeom prst="round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Patriarchal Age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Began at Creation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God spoke to family head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774851" y="4571470"/>
            <a:ext cx="4748714" cy="4174569"/>
          </a:xfrm>
          <a:prstGeom prst="round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Mosaic Age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For Abraham’s </a:t>
            </a:r>
            <a:r>
              <a:rPr lang="en-US" sz="2800" dirty="0" err="1">
                <a:solidFill>
                  <a:schemeClr val="bg1"/>
                </a:solidFill>
              </a:rPr>
              <a:t>decendants</a:t>
            </a:r>
            <a:r>
              <a:rPr lang="en-US" sz="2800" dirty="0">
                <a:solidFill>
                  <a:schemeClr val="bg1"/>
                </a:solidFill>
              </a:rPr>
              <a:t> (Deut. 5:1-3)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Law was temporary (Jer. 31:31-34)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To bring men to Christ (Gal. 3:19-29)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876907" y="4571469"/>
            <a:ext cx="4748714" cy="4174569"/>
          </a:xfrm>
          <a:prstGeom prst="round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Gospel Age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Began at the cross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New Testament effective by the death of Christ (Heb. 9:16-17)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20084121">
            <a:off x="-344477" y="333970"/>
            <a:ext cx="3158836" cy="1245432"/>
          </a:xfrm>
          <a:prstGeom prst="ellipse">
            <a:avLst/>
          </a:prstGeom>
          <a:solidFill>
            <a:srgbClr val="C00000">
              <a:alpha val="32157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493902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823" y="0"/>
            <a:ext cx="4833995" cy="649750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algn="ctr"/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Back to the Bible – Lesson Four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20940" y="755197"/>
            <a:ext cx="11621453" cy="769441"/>
          </a:xfrm>
          <a:prstGeom prst="rect">
            <a:avLst/>
          </a:prstGeom>
          <a:solidFill>
            <a:srgbClr val="0070C0"/>
          </a:solidFill>
          <a:ln w="57150" cmpd="thickThin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the Bible Says about Salvation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03220" y="2125980"/>
            <a:ext cx="1122426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Sin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We sin when we become accountable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Sin causes death: we need salvation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gospel makes us aware of sin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Saved by Grace – Eph. 2:8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“Good News”: Can be saved / God will forgive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Grace defined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Grace provided a sacrifice for our sins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Grace includes….</a:t>
            </a:r>
          </a:p>
        </p:txBody>
      </p:sp>
    </p:spTree>
    <p:extLst>
      <p:ext uri="{BB962C8B-B14F-4D97-AF65-F5344CB8AC3E}">
        <p14:creationId xmlns:p14="http://schemas.microsoft.com/office/powerpoint/2010/main" val="3864344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5673" y="652022"/>
            <a:ext cx="1122426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4000" b="1" u="sng" dirty="0"/>
              <a:t>Grace is Conditional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 A gift can be conditional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Must obey to receive the grace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dirty="0"/>
              <a:t> </a:t>
            </a:r>
            <a:r>
              <a:rPr lang="en-US" sz="4000" b="1" u="sng" dirty="0"/>
              <a:t>Saved by Faith – Eph. 2:8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Not by faith alone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conditions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u="sng" dirty="0"/>
              <a:t>When Should One Obey?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Examples in Acts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Now – because of the urgency</a:t>
            </a:r>
          </a:p>
        </p:txBody>
      </p:sp>
    </p:spTree>
    <p:extLst>
      <p:ext uri="{BB962C8B-B14F-4D97-AF65-F5344CB8AC3E}">
        <p14:creationId xmlns:p14="http://schemas.microsoft.com/office/powerpoint/2010/main" val="24656384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645531" y="1687417"/>
            <a:ext cx="10978648" cy="336225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6823" y="0"/>
            <a:ext cx="4833995" cy="649750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algn="ctr"/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Back to the Bible – Lesson Four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20940" y="755197"/>
            <a:ext cx="11621453" cy="769441"/>
          </a:xfrm>
          <a:prstGeom prst="rect">
            <a:avLst/>
          </a:prstGeom>
          <a:solidFill>
            <a:srgbClr val="0070C0"/>
          </a:solidFill>
          <a:ln w="57150" cmpd="thickThin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the Bible Says about Salvation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03220" y="2125980"/>
            <a:ext cx="1122426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Sin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We sin when we become accountable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Sin causes death: we need salvation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gospel makes us aware of sin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Saved by Grace – Eph. 2:8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“Good News”: Can be saved / God will forgive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Grace defined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Grace provided a sacrifice for our sins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Grace includes….</a:t>
            </a:r>
          </a:p>
        </p:txBody>
      </p:sp>
    </p:spTree>
    <p:extLst>
      <p:ext uri="{BB962C8B-B14F-4D97-AF65-F5344CB8AC3E}">
        <p14:creationId xmlns:p14="http://schemas.microsoft.com/office/powerpoint/2010/main" val="2120535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ChangeArrowheads="1"/>
          </p:cNvSpPr>
          <p:nvPr/>
        </p:nvSpPr>
        <p:spPr bwMode="auto">
          <a:xfrm rot="16200000">
            <a:off x="3829712" y="6001984"/>
            <a:ext cx="8636000" cy="508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000000"/>
                </a:solidFill>
              </a:rPr>
              <a:t>Point of Accountability</a:t>
            </a:r>
          </a:p>
        </p:txBody>
      </p:sp>
      <p:sp>
        <p:nvSpPr>
          <p:cNvPr id="221187" name="Text Box 3"/>
          <p:cNvSpPr txBox="1">
            <a:spLocks noChangeArrowheads="1"/>
          </p:cNvSpPr>
          <p:nvPr/>
        </p:nvSpPr>
        <p:spPr bwMode="auto">
          <a:xfrm>
            <a:off x="3041177" y="1179056"/>
            <a:ext cx="10317707" cy="2287678"/>
          </a:xfrm>
          <a:prstGeom prst="rect">
            <a:avLst/>
          </a:prstGeom>
          <a:solidFill>
            <a:srgbClr val="333333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u="sng" dirty="0">
                <a:solidFill>
                  <a:srgbClr val="FFFFFF"/>
                </a:solidFill>
                <a:latin typeface="Times New Roman" panose="02020603050405020304" pitchFamily="18" charset="0"/>
              </a:rPr>
              <a:t>Rom 7:9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FFFFFF"/>
              </a:solidFill>
              <a:latin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733" dirty="0">
                <a:solidFill>
                  <a:srgbClr val="FFFFFF"/>
                </a:solidFill>
                <a:latin typeface="Times New Roman" panose="02020603050405020304" pitchFamily="18" charset="0"/>
              </a:rPr>
              <a:t>I was alive once without the law, but when the commandment came, sin revived and I died. </a:t>
            </a:r>
          </a:p>
        </p:txBody>
      </p:sp>
      <p:sp>
        <p:nvSpPr>
          <p:cNvPr id="221188" name="AutoShape 4"/>
          <p:cNvSpPr>
            <a:spLocks noChangeArrowheads="1"/>
          </p:cNvSpPr>
          <p:nvPr/>
        </p:nvSpPr>
        <p:spPr bwMode="auto">
          <a:xfrm>
            <a:off x="345364" y="3860800"/>
            <a:ext cx="7198436" cy="609600"/>
          </a:xfrm>
          <a:prstGeom prst="roundRect">
            <a:avLst>
              <a:gd name="adj" fmla="val 30954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 He Was Accountable</a:t>
            </a:r>
          </a:p>
        </p:txBody>
      </p:sp>
      <p:sp>
        <p:nvSpPr>
          <p:cNvPr id="221189" name="AutoShape 5"/>
          <p:cNvSpPr>
            <a:spLocks noChangeArrowheads="1"/>
          </p:cNvSpPr>
          <p:nvPr/>
        </p:nvSpPr>
        <p:spPr bwMode="auto">
          <a:xfrm>
            <a:off x="8737599" y="3860800"/>
            <a:ext cx="7257577" cy="609600"/>
          </a:xfrm>
          <a:prstGeom prst="roundRect">
            <a:avLst>
              <a:gd name="adj" fmla="val 30954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He Was Accountable</a:t>
            </a:r>
          </a:p>
        </p:txBody>
      </p:sp>
      <p:sp>
        <p:nvSpPr>
          <p:cNvPr id="221190" name="Text Box 6"/>
          <p:cNvSpPr txBox="1">
            <a:spLocks noChangeArrowheads="1"/>
          </p:cNvSpPr>
          <p:nvPr/>
        </p:nvSpPr>
        <p:spPr bwMode="auto">
          <a:xfrm>
            <a:off x="1810982" y="4888523"/>
            <a:ext cx="4267200" cy="3431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4800" b="1" dirty="0"/>
              <a:t>Without Law</a:t>
            </a:r>
          </a:p>
          <a:p>
            <a:pPr algn="ctr"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4800" b="1" i="1" dirty="0"/>
              <a:t>No Sin</a:t>
            </a:r>
          </a:p>
          <a:p>
            <a:pPr algn="ctr"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4800" b="1" dirty="0"/>
              <a:t>Alive</a:t>
            </a:r>
          </a:p>
        </p:txBody>
      </p:sp>
      <p:sp>
        <p:nvSpPr>
          <p:cNvPr id="221191" name="Text Box 7"/>
          <p:cNvSpPr txBox="1">
            <a:spLocks noChangeArrowheads="1"/>
          </p:cNvSpPr>
          <p:nvPr/>
        </p:nvSpPr>
        <p:spPr bwMode="auto">
          <a:xfrm>
            <a:off x="9165987" y="4888524"/>
            <a:ext cx="6400800" cy="3431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4800" b="1" dirty="0"/>
              <a:t>Commandment Came</a:t>
            </a:r>
          </a:p>
          <a:p>
            <a:pPr algn="ctr"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4800" b="1" dirty="0"/>
              <a:t>Sin Revived</a:t>
            </a:r>
          </a:p>
          <a:p>
            <a:pPr algn="ctr"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4800" b="1" dirty="0"/>
              <a:t>Died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04710" y="172421"/>
            <a:ext cx="139449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We Sin When We Become Accountable</a:t>
            </a:r>
          </a:p>
        </p:txBody>
      </p:sp>
    </p:spTree>
    <p:extLst>
      <p:ext uri="{BB962C8B-B14F-4D97-AF65-F5344CB8AC3E}">
        <p14:creationId xmlns:p14="http://schemas.microsoft.com/office/powerpoint/2010/main" val="3070930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21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1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21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1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1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1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1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1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1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6" grpId="0" animBg="1"/>
      <p:bldP spid="221188" grpId="0" animBg="1"/>
      <p:bldP spid="221189" grpId="0" animBg="1"/>
      <p:bldP spid="221190" grpId="0"/>
      <p:bldP spid="22119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10185" y="286608"/>
            <a:ext cx="13606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/>
              <a:t>The Need of Salvation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787857"/>
            <a:ext cx="8113594" cy="3575713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rgbClr val="002060"/>
                </a:solidFill>
              </a:rPr>
              <a:t>God</a:t>
            </a:r>
          </a:p>
        </p:txBody>
      </p:sp>
      <p:sp>
        <p:nvSpPr>
          <p:cNvPr id="6" name="Rectangle 5"/>
          <p:cNvSpPr/>
          <p:nvPr/>
        </p:nvSpPr>
        <p:spPr>
          <a:xfrm>
            <a:off x="8142406" y="1787856"/>
            <a:ext cx="8113594" cy="3575713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rgbClr val="002060"/>
                </a:solidFill>
              </a:rPr>
              <a:t>Man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936774" y="1746912"/>
            <a:ext cx="4476467" cy="4141134"/>
            <a:chOff x="5936774" y="1787856"/>
            <a:chExt cx="4476467" cy="4141134"/>
          </a:xfrm>
        </p:grpSpPr>
        <p:sp>
          <p:nvSpPr>
            <p:cNvPr id="11" name="Isosceles Triangle 10"/>
            <p:cNvSpPr/>
            <p:nvPr/>
          </p:nvSpPr>
          <p:spPr>
            <a:xfrm rot="10800000">
              <a:off x="5936774" y="1787856"/>
              <a:ext cx="4476467" cy="3708434"/>
            </a:xfrm>
            <a:prstGeom prst="triangle">
              <a:avLst>
                <a:gd name="adj" fmla="val 50709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6218450" y="2298686"/>
              <a:ext cx="3847911" cy="3630304"/>
              <a:chOff x="6218450" y="2298686"/>
              <a:chExt cx="3847911" cy="3630304"/>
            </a:xfrm>
          </p:grpSpPr>
          <p:sp>
            <p:nvSpPr>
              <p:cNvPr id="7" name="Isosceles Triangle 6"/>
              <p:cNvSpPr/>
              <p:nvPr/>
            </p:nvSpPr>
            <p:spPr>
              <a:xfrm rot="10800000">
                <a:off x="6218450" y="2298686"/>
                <a:ext cx="3847911" cy="3630304"/>
              </a:xfrm>
              <a:prstGeom prst="triangl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871001" y="3179084"/>
                <a:ext cx="259307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200" b="1" dirty="0">
                    <a:solidFill>
                      <a:srgbClr val="FF0000"/>
                    </a:solidFill>
                  </a:rPr>
                  <a:t>Sin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6400153" y="2298686"/>
                <a:ext cx="353477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>
                    <a:solidFill>
                      <a:schemeClr val="bg1"/>
                    </a:solidFill>
                  </a:rPr>
                  <a:t>Isa. 59:1-2</a:t>
                </a: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1137122" y="5624779"/>
            <a:ext cx="3794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James 1:15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79934" y="5554436"/>
            <a:ext cx="3794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Romans 5:12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396946" y="4166741"/>
            <a:ext cx="7802257" cy="6113188"/>
            <a:chOff x="4396946" y="4166741"/>
            <a:chExt cx="7802257" cy="6113188"/>
          </a:xfrm>
        </p:grpSpPr>
        <p:pic>
          <p:nvPicPr>
            <p:cNvPr id="4" name="Picture 2" descr="http://www.kingjamesbibleonline.org/images/king-james-bible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2387" y="6916647"/>
              <a:ext cx="7546359" cy="33632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Up Arrow 15"/>
            <p:cNvSpPr/>
            <p:nvPr/>
          </p:nvSpPr>
          <p:spPr>
            <a:xfrm>
              <a:off x="5586196" y="4166741"/>
              <a:ext cx="5338742" cy="2633633"/>
            </a:xfrm>
            <a:prstGeom prst="upArrow">
              <a:avLst>
                <a:gd name="adj1" fmla="val 50000"/>
                <a:gd name="adj2" fmla="val 77468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>
                  <a:solidFill>
                    <a:schemeClr val="tx1"/>
                  </a:solidFill>
                </a:rPr>
                <a:t>Makes Us</a:t>
              </a:r>
            </a:p>
            <a:p>
              <a:pPr algn="ctr"/>
              <a:r>
                <a:rPr lang="en-US" sz="4800" dirty="0">
                  <a:solidFill>
                    <a:schemeClr val="tx1"/>
                  </a:solidFill>
                </a:rPr>
                <a:t>Aware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96946" y="7246302"/>
              <a:ext cx="7802257" cy="1384995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u="sng" dirty="0"/>
                <a:t>Gospel</a:t>
              </a:r>
            </a:p>
            <a:p>
              <a:pPr algn="ctr"/>
              <a:r>
                <a:rPr lang="en-US" sz="4000" b="1" dirty="0"/>
                <a:t>John 16:8; Rom. 3:20; Acts 2:23, 37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5835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791570" y="4608045"/>
            <a:ext cx="13335909" cy="388086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6823" y="0"/>
            <a:ext cx="4833995" cy="649750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algn="ctr"/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Back to the Bible – Lesson Four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20940" y="755197"/>
            <a:ext cx="11621453" cy="769441"/>
          </a:xfrm>
          <a:prstGeom prst="rect">
            <a:avLst/>
          </a:prstGeom>
          <a:solidFill>
            <a:srgbClr val="0070C0"/>
          </a:solidFill>
          <a:ln w="57150" cmpd="thickThin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the Bible Says about Salvation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03220" y="2125980"/>
            <a:ext cx="1122426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Sin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We sin when we become accountable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Sin causes death: we need salvation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gospel makes us aware of sin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/>
            </a:pPr>
            <a:r>
              <a:rPr lang="en-US" sz="4000" b="1" u="sng" dirty="0"/>
              <a:t>Saved by Grace – Eph. 2:8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“Good News”: Can be saved / God will forgive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Grace defined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Grace provided a sacrifice for our sins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Grace includes….</a:t>
            </a:r>
          </a:p>
        </p:txBody>
      </p:sp>
    </p:spTree>
    <p:extLst>
      <p:ext uri="{BB962C8B-B14F-4D97-AF65-F5344CB8AC3E}">
        <p14:creationId xmlns:p14="http://schemas.microsoft.com/office/powerpoint/2010/main" val="3124934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7830" y="339634"/>
            <a:ext cx="15126788" cy="830026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 rot="16200000">
            <a:off x="-2566209" y="3712538"/>
            <a:ext cx="8121283" cy="156966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Saved by Grace</a:t>
            </a:r>
          </a:p>
        </p:txBody>
      </p:sp>
      <p:sp>
        <p:nvSpPr>
          <p:cNvPr id="4" name="TextBox 3"/>
          <p:cNvSpPr txBox="1"/>
          <p:nvPr/>
        </p:nvSpPr>
        <p:spPr>
          <a:xfrm rot="5400000">
            <a:off x="10746315" y="3710982"/>
            <a:ext cx="8121283" cy="156966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Ephesians 2:8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80722" y="709684"/>
            <a:ext cx="1079574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000" b="1" dirty="0">
                <a:solidFill>
                  <a:srgbClr val="0070C0"/>
                </a:solidFill>
              </a:rPr>
              <a:t> </a:t>
            </a:r>
            <a:r>
              <a:rPr lang="en-US" sz="4000" b="1" u="sng" dirty="0">
                <a:solidFill>
                  <a:srgbClr val="0070C0"/>
                </a:solidFill>
              </a:rPr>
              <a:t>“Good News”</a:t>
            </a:r>
            <a:r>
              <a:rPr lang="en-US" sz="4000" b="1" dirty="0">
                <a:solidFill>
                  <a:srgbClr val="0070C0"/>
                </a:solidFill>
              </a:rPr>
              <a:t>: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dirty="0"/>
              <a:t>We can be saved!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dirty="0"/>
              <a:t>God will forgive!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dirty="0"/>
              <a:t>Acts 13:32; Heb. 8:12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742950" indent="-742950">
              <a:buFont typeface="+mj-lt"/>
              <a:buAutoNum type="arabicPeriod"/>
            </a:pPr>
            <a:r>
              <a:rPr lang="en-US" sz="4000" b="1" u="sng" dirty="0">
                <a:solidFill>
                  <a:srgbClr val="0070C0"/>
                </a:solidFill>
              </a:rPr>
              <a:t>Grace Defined</a:t>
            </a:r>
            <a:r>
              <a:rPr lang="en-US" sz="4000" b="1" dirty="0">
                <a:solidFill>
                  <a:srgbClr val="0070C0"/>
                </a:solidFill>
              </a:rPr>
              <a:t>:</a:t>
            </a:r>
          </a:p>
          <a:p>
            <a:pPr marL="1200150" lvl="1" indent="-742950">
              <a:buFont typeface="Arial" panose="020B0604020202020204" pitchFamily="34" charset="0"/>
              <a:buChar char="•"/>
            </a:pPr>
            <a:r>
              <a:rPr lang="en-US" sz="4000" dirty="0"/>
              <a:t>Undeserved favor from God (cf. 1 Cor. 15:10)</a:t>
            </a:r>
          </a:p>
          <a:p>
            <a:pPr marL="1200150" lvl="1" indent="-742950">
              <a:buFont typeface="Arial" panose="020B0604020202020204" pitchFamily="34" charset="0"/>
              <a:buChar char="•"/>
            </a:pPr>
            <a:r>
              <a:rPr lang="en-US" sz="4000" dirty="0"/>
              <a:t>Titus 3:4-7 (kindness, love, not our own righteousness &amp; mercy = grace)</a:t>
            </a:r>
          </a:p>
        </p:txBody>
      </p:sp>
    </p:spTree>
    <p:extLst>
      <p:ext uri="{BB962C8B-B14F-4D97-AF65-F5344CB8AC3E}">
        <p14:creationId xmlns:p14="http://schemas.microsoft.com/office/powerpoint/2010/main" val="719336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6979" y="532266"/>
            <a:ext cx="14821469" cy="809452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/>
              <a:t>Titus 3:4–7</a:t>
            </a:r>
          </a:p>
          <a:p>
            <a:endParaRPr lang="en-US" sz="4000" dirty="0"/>
          </a:p>
          <a:p>
            <a:r>
              <a:rPr lang="en-US" sz="4000" baseline="30000" dirty="0"/>
              <a:t>4 </a:t>
            </a:r>
            <a:r>
              <a:rPr lang="en-US" sz="4000" dirty="0"/>
              <a:t>But when the </a:t>
            </a:r>
            <a:r>
              <a:rPr lang="en-US" sz="4000" b="1" u="sng" dirty="0">
                <a:solidFill>
                  <a:srgbClr val="0070C0"/>
                </a:solidFill>
              </a:rPr>
              <a:t>kindness</a:t>
            </a:r>
            <a:r>
              <a:rPr lang="en-US" sz="4000" dirty="0"/>
              <a:t> and the </a:t>
            </a:r>
            <a:r>
              <a:rPr lang="en-US" sz="4000" b="1" u="sng" dirty="0">
                <a:solidFill>
                  <a:srgbClr val="0070C0"/>
                </a:solidFill>
              </a:rPr>
              <a:t>love of God </a:t>
            </a:r>
            <a:r>
              <a:rPr lang="en-US" sz="4000" dirty="0"/>
              <a:t>our Savior toward man appeared,</a:t>
            </a:r>
          </a:p>
          <a:p>
            <a:endParaRPr lang="en-US" sz="4000" baseline="30000" dirty="0"/>
          </a:p>
          <a:p>
            <a:r>
              <a:rPr lang="en-US" sz="4000" baseline="30000" dirty="0"/>
              <a:t>5 </a:t>
            </a:r>
            <a:r>
              <a:rPr lang="en-US" sz="4000" b="1" u="sng" dirty="0">
                <a:solidFill>
                  <a:srgbClr val="0070C0"/>
                </a:solidFill>
              </a:rPr>
              <a:t>not by works of righteousness which we have done</a:t>
            </a:r>
            <a:r>
              <a:rPr lang="en-US" sz="4000" dirty="0"/>
              <a:t>, but according to His </a:t>
            </a:r>
            <a:r>
              <a:rPr lang="en-US" sz="4000" b="1" u="sng" dirty="0">
                <a:solidFill>
                  <a:srgbClr val="0070C0"/>
                </a:solidFill>
              </a:rPr>
              <a:t>mercy</a:t>
            </a:r>
            <a:r>
              <a:rPr lang="en-US" sz="4000" dirty="0"/>
              <a:t> He saved us, through the washing of regeneration and renewing of the Holy Spirit, </a:t>
            </a:r>
          </a:p>
          <a:p>
            <a:endParaRPr lang="en-US" sz="4000" baseline="30000" dirty="0"/>
          </a:p>
          <a:p>
            <a:r>
              <a:rPr lang="en-US" sz="4000" baseline="30000" dirty="0"/>
              <a:t>6 </a:t>
            </a:r>
            <a:r>
              <a:rPr lang="en-US" sz="4000" dirty="0"/>
              <a:t>whom He poured out on us abundantly through Jesus Christ our Savior, </a:t>
            </a:r>
          </a:p>
          <a:p>
            <a:endParaRPr lang="en-US" sz="4000" baseline="30000" dirty="0"/>
          </a:p>
          <a:p>
            <a:r>
              <a:rPr lang="en-US" sz="4000" baseline="30000" dirty="0"/>
              <a:t>7 </a:t>
            </a:r>
            <a:r>
              <a:rPr lang="en-US" sz="4000" dirty="0"/>
              <a:t>that having been justified by His </a:t>
            </a:r>
            <a:r>
              <a:rPr lang="en-US" sz="4000" b="1" u="sng" dirty="0">
                <a:solidFill>
                  <a:srgbClr val="C00000"/>
                </a:solidFill>
              </a:rPr>
              <a:t>grace</a:t>
            </a:r>
            <a:r>
              <a:rPr lang="en-US" sz="4000" dirty="0"/>
              <a:t> we should become heirs according to the hope of eternal life. </a:t>
            </a:r>
          </a:p>
        </p:txBody>
      </p:sp>
      <p:sp>
        <p:nvSpPr>
          <p:cNvPr id="3" name="Curved Down Arrow 2"/>
          <p:cNvSpPr/>
          <p:nvPr/>
        </p:nvSpPr>
        <p:spPr>
          <a:xfrm>
            <a:off x="4667534" y="1460311"/>
            <a:ext cx="3944203" cy="436728"/>
          </a:xfrm>
          <a:prstGeom prst="curvedDownArrow">
            <a:avLst>
              <a:gd name="adj1" fmla="val 25000"/>
              <a:gd name="adj2" fmla="val 94427"/>
              <a:gd name="adj3" fmla="val 343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Curved Down Arrow 3"/>
          <p:cNvSpPr/>
          <p:nvPr/>
        </p:nvSpPr>
        <p:spPr>
          <a:xfrm rot="20659697" flipH="1">
            <a:off x="3905534" y="2421636"/>
            <a:ext cx="3944203" cy="436728"/>
          </a:xfrm>
          <a:prstGeom prst="curvedDownArrow">
            <a:avLst>
              <a:gd name="adj1" fmla="val 25000"/>
              <a:gd name="adj2" fmla="val 94427"/>
              <a:gd name="adj3" fmla="val 343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urved Down Arrow 4"/>
          <p:cNvSpPr/>
          <p:nvPr/>
        </p:nvSpPr>
        <p:spPr>
          <a:xfrm rot="10150867">
            <a:off x="2520286" y="4361165"/>
            <a:ext cx="3944203" cy="436728"/>
          </a:xfrm>
          <a:prstGeom prst="curvedDownArrow">
            <a:avLst>
              <a:gd name="adj1" fmla="val 25000"/>
              <a:gd name="adj2" fmla="val 94427"/>
              <a:gd name="adj3" fmla="val 343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 rot="17678151">
            <a:off x="4918448" y="3024319"/>
            <a:ext cx="162772" cy="61644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642746" y="7276489"/>
            <a:ext cx="1514902" cy="7483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25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7830" y="339634"/>
            <a:ext cx="15126788" cy="830026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 rot="16200000">
            <a:off x="-2566209" y="3712538"/>
            <a:ext cx="8121283" cy="156966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Saved by Grace</a:t>
            </a:r>
          </a:p>
        </p:txBody>
      </p:sp>
      <p:sp>
        <p:nvSpPr>
          <p:cNvPr id="4" name="TextBox 3"/>
          <p:cNvSpPr txBox="1"/>
          <p:nvPr/>
        </p:nvSpPr>
        <p:spPr>
          <a:xfrm rot="5400000">
            <a:off x="10746315" y="3710982"/>
            <a:ext cx="8121283" cy="156966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Ephesians 2:8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80722" y="709684"/>
            <a:ext cx="10795743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000" b="1" dirty="0">
                <a:solidFill>
                  <a:srgbClr val="0070C0"/>
                </a:solidFill>
              </a:rPr>
              <a:t> </a:t>
            </a:r>
            <a:r>
              <a:rPr lang="en-US" sz="4000" b="1" u="sng" dirty="0">
                <a:solidFill>
                  <a:srgbClr val="0070C0"/>
                </a:solidFill>
              </a:rPr>
              <a:t>“Good News”</a:t>
            </a:r>
            <a:r>
              <a:rPr lang="en-US" sz="4000" b="1" dirty="0">
                <a:solidFill>
                  <a:srgbClr val="0070C0"/>
                </a:solidFill>
              </a:rPr>
              <a:t>: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dirty="0"/>
              <a:t>We can be saved!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dirty="0"/>
              <a:t>God will forgive!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dirty="0"/>
              <a:t>Acts 13:32; Heb. 8:12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742950" indent="-742950">
              <a:buFont typeface="+mj-lt"/>
              <a:buAutoNum type="arabicPeriod"/>
            </a:pPr>
            <a:r>
              <a:rPr lang="en-US" sz="4000" b="1" u="sng" dirty="0">
                <a:solidFill>
                  <a:srgbClr val="0070C0"/>
                </a:solidFill>
              </a:rPr>
              <a:t>Grace Defined</a:t>
            </a:r>
            <a:r>
              <a:rPr lang="en-US" sz="4000" b="1" dirty="0">
                <a:solidFill>
                  <a:srgbClr val="0070C0"/>
                </a:solidFill>
              </a:rPr>
              <a:t>:</a:t>
            </a:r>
          </a:p>
          <a:p>
            <a:pPr marL="1200150" lvl="1" indent="-742950">
              <a:buFont typeface="Arial" panose="020B0604020202020204" pitchFamily="34" charset="0"/>
              <a:buChar char="•"/>
            </a:pPr>
            <a:r>
              <a:rPr lang="en-US" sz="4000" dirty="0"/>
              <a:t>Undeserved favor from God (cf. 1 Cor. 15:10)</a:t>
            </a:r>
          </a:p>
          <a:p>
            <a:pPr marL="1200150" lvl="1" indent="-742950">
              <a:buFont typeface="Arial" panose="020B0604020202020204" pitchFamily="34" charset="0"/>
              <a:buChar char="•"/>
            </a:pPr>
            <a:r>
              <a:rPr lang="en-US" sz="4000" dirty="0"/>
              <a:t>Titus 3:4-7 (kindness, love, not our own righteousness &amp; mercy = grace)</a:t>
            </a:r>
          </a:p>
          <a:p>
            <a:pPr marL="1200150" lvl="1" indent="-7429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742950" indent="-742950">
              <a:buFont typeface="+mj-lt"/>
              <a:buAutoNum type="arabicPeriod"/>
            </a:pPr>
            <a:r>
              <a:rPr lang="en-US" sz="4000" b="1" u="sng" dirty="0">
                <a:solidFill>
                  <a:srgbClr val="0070C0"/>
                </a:solidFill>
              </a:rPr>
              <a:t>Grace Provided a Sacrifice </a:t>
            </a:r>
            <a:r>
              <a:rPr lang="en-US" sz="4000" dirty="0"/>
              <a:t>(Heb. 2:9)</a:t>
            </a:r>
          </a:p>
          <a:p>
            <a:pPr marL="742950" indent="-742950">
              <a:buFont typeface="+mj-lt"/>
              <a:buAutoNum type="arabicPeriod"/>
            </a:pPr>
            <a:endParaRPr lang="en-US" sz="2400" dirty="0"/>
          </a:p>
          <a:p>
            <a:pPr marL="742950" indent="-742950">
              <a:buFont typeface="+mj-lt"/>
              <a:buAutoNum type="arabicPeriod"/>
            </a:pPr>
            <a:r>
              <a:rPr lang="en-US" sz="4000" b="1" u="sng" dirty="0">
                <a:solidFill>
                  <a:srgbClr val="0070C0"/>
                </a:solidFill>
              </a:rPr>
              <a:t>Grace Includes</a:t>
            </a:r>
            <a:r>
              <a:rPr lang="en-US" sz="4000" dirty="0"/>
              <a:t>: Love, blood, word, work of the Father, Son &amp; Holy Spirit</a:t>
            </a:r>
          </a:p>
        </p:txBody>
      </p:sp>
    </p:spTree>
    <p:extLst>
      <p:ext uri="{BB962C8B-B14F-4D97-AF65-F5344CB8AC3E}">
        <p14:creationId xmlns:p14="http://schemas.microsoft.com/office/powerpoint/2010/main" val="1008268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731131" y="313899"/>
            <a:ext cx="10978648" cy="259307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575673" y="652022"/>
            <a:ext cx="1122426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4000" b="1" u="sng" dirty="0"/>
              <a:t>Grace is Conditional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 A gift can be conditional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Must obey to receive the grace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dirty="0"/>
              <a:t> </a:t>
            </a:r>
            <a:r>
              <a:rPr lang="en-US" sz="4000" b="1" u="sng" dirty="0"/>
              <a:t>Saved by Faith – Eph. 2:8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Not by faith alone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conditions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u="sng" dirty="0"/>
              <a:t>When Should One Obey?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Examples in Acts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Now – because of the urgency</a:t>
            </a:r>
          </a:p>
        </p:txBody>
      </p:sp>
    </p:spTree>
    <p:extLst>
      <p:ext uri="{BB962C8B-B14F-4D97-AF65-F5344CB8AC3E}">
        <p14:creationId xmlns:p14="http://schemas.microsoft.com/office/powerpoint/2010/main" val="18711025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86425" y="234372"/>
            <a:ext cx="1333371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/>
                <a:solidFill>
                  <a:srgbClr val="0070C0"/>
                </a:solidFill>
                <a:effectLst/>
                <a:latin typeface="Arial Rounded MT Bold" panose="020F0704030504030204" pitchFamily="34" charset="0"/>
              </a:rPr>
              <a:t>By Grace – Yet Conditional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5974" y="1733266"/>
            <a:ext cx="140162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“Therefore </a:t>
            </a:r>
            <a:r>
              <a:rPr lang="en-US" sz="4000" i="1" dirty="0"/>
              <a:t>it is of faith, that it might be by grace…”</a:t>
            </a:r>
          </a:p>
          <a:p>
            <a:pPr algn="ctr"/>
            <a:r>
              <a:rPr lang="en-US" sz="4000" i="1" dirty="0"/>
              <a:t>(Rom. 4:16) </a:t>
            </a:r>
            <a:endParaRPr lang="en-US" sz="4000" dirty="0"/>
          </a:p>
        </p:txBody>
      </p:sp>
      <p:grpSp>
        <p:nvGrpSpPr>
          <p:cNvPr id="9" name="Group 8"/>
          <p:cNvGrpSpPr/>
          <p:nvPr/>
        </p:nvGrpSpPr>
        <p:grpSpPr>
          <a:xfrm>
            <a:off x="832514" y="3370997"/>
            <a:ext cx="6073254" cy="3930555"/>
            <a:chOff x="832514" y="3370997"/>
            <a:chExt cx="6073254" cy="3466531"/>
          </a:xfrm>
        </p:grpSpPr>
        <p:sp>
          <p:nvSpPr>
            <p:cNvPr id="5" name="Rectangle 4"/>
            <p:cNvSpPr/>
            <p:nvPr/>
          </p:nvSpPr>
          <p:spPr>
            <a:xfrm>
              <a:off x="832514" y="3370997"/>
              <a:ext cx="6073254" cy="346653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u="sng" dirty="0">
                  <a:solidFill>
                    <a:schemeClr val="tx1"/>
                  </a:solidFill>
                </a:rPr>
                <a:t>Grace</a:t>
              </a: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“I will give you my watch…”</a:t>
              </a:r>
            </a:p>
            <a:p>
              <a:pPr algn="ctr"/>
              <a:endParaRPr lang="en-US" sz="32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“I have </a:t>
              </a:r>
              <a:r>
                <a:rPr lang="en-US" sz="3200" u="sng" dirty="0">
                  <a:solidFill>
                    <a:schemeClr val="tx1"/>
                  </a:solidFill>
                </a:rPr>
                <a:t>given</a:t>
              </a:r>
              <a:r>
                <a:rPr lang="en-US" sz="3200" dirty="0">
                  <a:solidFill>
                    <a:schemeClr val="tx1"/>
                  </a:solidFill>
                </a:rPr>
                <a:t> into thy hand Jericho…”</a:t>
              </a:r>
            </a:p>
            <a:p>
              <a:pPr algn="ctr"/>
              <a:endParaRPr lang="en-US" sz="10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3200" dirty="0">
                  <a:solidFill>
                    <a:srgbClr val="C00000"/>
                  </a:solidFill>
                </a:rPr>
                <a:t>(Joshua 6:2)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832514" y="5131558"/>
              <a:ext cx="6073254" cy="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8978971" y="3398292"/>
            <a:ext cx="6073254" cy="3903260"/>
            <a:chOff x="832514" y="3370997"/>
            <a:chExt cx="6073254" cy="3903260"/>
          </a:xfrm>
        </p:grpSpPr>
        <p:sp>
          <p:nvSpPr>
            <p:cNvPr id="11" name="Rectangle 10"/>
            <p:cNvSpPr/>
            <p:nvPr/>
          </p:nvSpPr>
          <p:spPr>
            <a:xfrm>
              <a:off x="832514" y="3370997"/>
              <a:ext cx="6073254" cy="390326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u="sng" dirty="0">
                  <a:solidFill>
                    <a:schemeClr val="tx1"/>
                  </a:solidFill>
                </a:rPr>
                <a:t>Faith</a:t>
              </a: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“…if you come and get it.”</a:t>
              </a:r>
            </a:p>
            <a:p>
              <a:pPr algn="ctr"/>
              <a:endParaRPr lang="en-US" sz="32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March around the city for</a:t>
              </a:r>
            </a:p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Seven days</a:t>
              </a:r>
            </a:p>
            <a:p>
              <a:pPr algn="ctr"/>
              <a:endParaRPr lang="en-US" sz="10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3200" dirty="0">
                  <a:solidFill>
                    <a:srgbClr val="C00000"/>
                  </a:solidFill>
                </a:rPr>
                <a:t>(Joshua 6:3-7)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832514" y="5131558"/>
              <a:ext cx="6073254" cy="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8869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36947" y="248021"/>
            <a:ext cx="1444882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rgbClr val="0070C0"/>
                </a:solidFill>
                <a:effectLst/>
                <a:latin typeface="Arial Rounded MT Bold" panose="020F0704030504030204" pitchFamily="34" charset="0"/>
              </a:rPr>
              <a:t>We Must Obey to Receive Grace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6946" y="2023246"/>
            <a:ext cx="14566911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</a:rPr>
              <a:t>Matthew 7:21</a:t>
            </a:r>
          </a:p>
          <a:p>
            <a:r>
              <a:rPr lang="en-US" sz="3600" dirty="0"/>
              <a:t>“Not everyone who says to Me, ‘Lord, Lord,’ shall enter the kingdom of heaven, but he who </a:t>
            </a:r>
            <a:r>
              <a:rPr lang="en-US" sz="3600" b="1" u="sng" dirty="0">
                <a:solidFill>
                  <a:srgbClr val="C00000"/>
                </a:solidFill>
              </a:rPr>
              <a:t>does the will </a:t>
            </a:r>
            <a:r>
              <a:rPr lang="en-US" sz="3600" dirty="0"/>
              <a:t>of My Father in heaven.</a:t>
            </a:r>
          </a:p>
          <a:p>
            <a:endParaRPr lang="en-US" sz="1000" dirty="0"/>
          </a:p>
          <a:p>
            <a:endParaRPr lang="en-US" sz="1000" dirty="0"/>
          </a:p>
          <a:p>
            <a:pPr algn="ctr"/>
            <a:r>
              <a:rPr lang="en-US" sz="3600" b="1" dirty="0">
                <a:solidFill>
                  <a:srgbClr val="0070C0"/>
                </a:solidFill>
              </a:rPr>
              <a:t>Hebrews 5:8–9</a:t>
            </a:r>
          </a:p>
          <a:p>
            <a:r>
              <a:rPr lang="en-US" sz="3600" dirty="0"/>
              <a:t>“though He was a Son, </a:t>
            </a:r>
            <a:r>
              <a:rPr lang="en-US" sz="3600" i="1" dirty="0"/>
              <a:t>yet</a:t>
            </a:r>
            <a:r>
              <a:rPr lang="en-US" sz="3600" dirty="0"/>
              <a:t> He learned obedience by the things which He suffered. And having been perfected, He became the author of eternal salvation to all who </a:t>
            </a:r>
            <a:r>
              <a:rPr lang="en-US" sz="3600" b="1" u="sng" dirty="0">
                <a:solidFill>
                  <a:srgbClr val="C00000"/>
                </a:solidFill>
              </a:rPr>
              <a:t>obey</a:t>
            </a:r>
            <a:r>
              <a:rPr lang="en-US" sz="3600" dirty="0"/>
              <a:t> Him,”</a:t>
            </a:r>
          </a:p>
          <a:p>
            <a:endParaRPr lang="en-US" sz="1000" dirty="0"/>
          </a:p>
          <a:p>
            <a:endParaRPr lang="en-US" sz="1000" dirty="0"/>
          </a:p>
          <a:p>
            <a:pPr algn="ctr"/>
            <a:r>
              <a:rPr lang="en-US" sz="3600" b="1" dirty="0">
                <a:solidFill>
                  <a:srgbClr val="0070C0"/>
                </a:solidFill>
              </a:rPr>
              <a:t>1 Peter 1:22</a:t>
            </a:r>
          </a:p>
          <a:p>
            <a:r>
              <a:rPr lang="en-US" sz="3600" dirty="0"/>
              <a:t>“Since you have purified your souls in </a:t>
            </a:r>
            <a:r>
              <a:rPr lang="en-US" sz="3600" b="1" u="sng" dirty="0">
                <a:solidFill>
                  <a:srgbClr val="C00000"/>
                </a:solidFill>
              </a:rPr>
              <a:t>obeying the truth </a:t>
            </a:r>
            <a:r>
              <a:rPr lang="en-US" sz="3600" dirty="0"/>
              <a:t>through the Spirit in sincere love of the brethren, love one another fervently with a pure heart,”</a:t>
            </a:r>
          </a:p>
          <a:p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587830" y="339634"/>
            <a:ext cx="15126788" cy="830026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545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228299" y="2479417"/>
            <a:ext cx="9348716" cy="259307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575673" y="652022"/>
            <a:ext cx="1122426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4000" b="1" u="sng" dirty="0"/>
              <a:t>Grace is Conditional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 A gift can be conditional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Must obey to receive the grace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dirty="0"/>
              <a:t> </a:t>
            </a:r>
            <a:r>
              <a:rPr lang="en-US" sz="4000" b="1" u="sng" dirty="0"/>
              <a:t>Saved by Faith – Eph. 2:8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Not by faith alone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conditions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u="sng" dirty="0"/>
              <a:t>When Should One Obey?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Examples in Acts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Now – because of the urgency</a:t>
            </a:r>
          </a:p>
        </p:txBody>
      </p:sp>
    </p:spTree>
    <p:extLst>
      <p:ext uri="{BB962C8B-B14F-4D97-AF65-F5344CB8AC3E}">
        <p14:creationId xmlns:p14="http://schemas.microsoft.com/office/powerpoint/2010/main" val="2263937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7830" y="339634"/>
            <a:ext cx="15126788" cy="830026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 rot="16200000">
            <a:off x="-2566209" y="3712538"/>
            <a:ext cx="8121283" cy="156966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Saved by Faith</a:t>
            </a:r>
          </a:p>
        </p:txBody>
      </p:sp>
      <p:sp>
        <p:nvSpPr>
          <p:cNvPr id="4" name="TextBox 3"/>
          <p:cNvSpPr txBox="1"/>
          <p:nvPr/>
        </p:nvSpPr>
        <p:spPr>
          <a:xfrm rot="5400000">
            <a:off x="10746315" y="3710982"/>
            <a:ext cx="8121283" cy="156966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Ephesians 2:8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80722" y="709684"/>
            <a:ext cx="1104140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000" b="1" dirty="0">
                <a:solidFill>
                  <a:srgbClr val="0070C0"/>
                </a:solidFill>
              </a:rPr>
              <a:t> </a:t>
            </a:r>
            <a:r>
              <a:rPr lang="en-US" sz="4000" b="1" u="sng" dirty="0">
                <a:solidFill>
                  <a:srgbClr val="0070C0"/>
                </a:solidFill>
              </a:rPr>
              <a:t>Faith is Essential:</a:t>
            </a:r>
            <a:endParaRPr lang="en-US" sz="4000" b="1" dirty="0">
              <a:solidFill>
                <a:srgbClr val="0070C0"/>
              </a:solidFill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dirty="0"/>
              <a:t>John 3:16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dirty="0"/>
              <a:t>John 8:24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742950" indent="-742950">
              <a:buFont typeface="+mj-lt"/>
              <a:buAutoNum type="arabicPeriod"/>
            </a:pPr>
            <a:r>
              <a:rPr lang="en-US" sz="4000" b="1" u="sng" dirty="0">
                <a:solidFill>
                  <a:srgbClr val="0070C0"/>
                </a:solidFill>
              </a:rPr>
              <a:t>Not Faith Alone</a:t>
            </a:r>
            <a:r>
              <a:rPr lang="en-US" sz="4000" b="1" dirty="0">
                <a:solidFill>
                  <a:srgbClr val="0070C0"/>
                </a:solidFill>
              </a:rPr>
              <a:t>:</a:t>
            </a:r>
          </a:p>
          <a:p>
            <a:pPr marL="1200150" lvl="1" indent="-742950">
              <a:buFont typeface="Arial" panose="020B0604020202020204" pitchFamily="34" charset="0"/>
              <a:buChar char="•"/>
            </a:pPr>
            <a:r>
              <a:rPr lang="en-US" sz="4000" dirty="0"/>
              <a:t>Some who believed – yet not saved (Jas. 2:19; John 8:31, 44)</a:t>
            </a:r>
          </a:p>
          <a:p>
            <a:pPr marL="1200150" lvl="1" indent="-742950">
              <a:buFont typeface="Arial" panose="020B0604020202020204" pitchFamily="34" charset="0"/>
              <a:buChar char="•"/>
            </a:pPr>
            <a:r>
              <a:rPr lang="en-US" sz="4000" dirty="0"/>
              <a:t>James 2:24 – “not by faith only”</a:t>
            </a:r>
          </a:p>
          <a:p>
            <a:pPr marL="1200150" lvl="1" indent="-742950">
              <a:buFont typeface="Arial" panose="020B0604020202020204" pitchFamily="34" charset="0"/>
              <a:buChar char="•"/>
            </a:pPr>
            <a:r>
              <a:rPr lang="en-US" sz="4000" dirty="0"/>
              <a:t>Repentance is required (Acts 17:30)</a:t>
            </a:r>
          </a:p>
          <a:p>
            <a:pPr marL="1200150" lvl="1" indent="-742950">
              <a:buFont typeface="Arial" panose="020B0604020202020204" pitchFamily="34" charset="0"/>
              <a:buChar char="•"/>
            </a:pPr>
            <a:r>
              <a:rPr lang="en-US" sz="4000" dirty="0"/>
              <a:t>“Faith” = obedience (Rom. 10:16)</a:t>
            </a:r>
          </a:p>
        </p:txBody>
      </p:sp>
    </p:spTree>
    <p:extLst>
      <p:ext uri="{BB962C8B-B14F-4D97-AF65-F5344CB8AC3E}">
        <p14:creationId xmlns:p14="http://schemas.microsoft.com/office/powerpoint/2010/main" val="2604685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0310" y="1105468"/>
            <a:ext cx="13538579" cy="483209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 u="sng" dirty="0">
                <a:solidFill>
                  <a:srgbClr val="0070C0"/>
                </a:solidFill>
              </a:rPr>
              <a:t>Romans 10:16</a:t>
            </a:r>
          </a:p>
          <a:p>
            <a:endParaRPr lang="en-US" sz="6600" baseline="30000" dirty="0"/>
          </a:p>
          <a:p>
            <a:r>
              <a:rPr lang="en-US" sz="6600" baseline="30000" dirty="0"/>
              <a:t> </a:t>
            </a:r>
            <a:r>
              <a:rPr lang="en-US" sz="6600" dirty="0"/>
              <a:t>But they have not all </a:t>
            </a:r>
            <a:r>
              <a:rPr lang="en-US" sz="6600" b="1" u="sng" dirty="0">
                <a:solidFill>
                  <a:srgbClr val="FF0000"/>
                </a:solidFill>
              </a:rPr>
              <a:t>obeyed</a:t>
            </a:r>
            <a:r>
              <a:rPr lang="en-US" sz="6600" dirty="0"/>
              <a:t> the gospel. For Isaiah says, “</a:t>
            </a:r>
            <a:r>
              <a:rPr lang="en-US" sz="6600" cap="small" dirty="0"/>
              <a:t>Lord</a:t>
            </a:r>
            <a:r>
              <a:rPr lang="en-US" sz="6600" dirty="0"/>
              <a:t>, who has </a:t>
            </a:r>
            <a:r>
              <a:rPr lang="en-US" sz="6600" b="1" u="sng" dirty="0">
                <a:solidFill>
                  <a:srgbClr val="FF0000"/>
                </a:solidFill>
              </a:rPr>
              <a:t>believed</a:t>
            </a:r>
            <a:r>
              <a:rPr lang="en-US" sz="6600" dirty="0"/>
              <a:t> our report?” </a:t>
            </a:r>
          </a:p>
        </p:txBody>
      </p:sp>
      <p:sp>
        <p:nvSpPr>
          <p:cNvPr id="3" name="Curved Down Arrow 2"/>
          <p:cNvSpPr/>
          <p:nvPr/>
        </p:nvSpPr>
        <p:spPr>
          <a:xfrm rot="9644976" flipH="1">
            <a:off x="4206584" y="4723957"/>
            <a:ext cx="6149502" cy="1149501"/>
          </a:xfrm>
          <a:prstGeom prst="curvedDownArrow">
            <a:avLst>
              <a:gd name="adj1" fmla="val 25000"/>
              <a:gd name="adj2" fmla="val 50000"/>
              <a:gd name="adj3" fmla="val 2527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387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7830" y="339634"/>
            <a:ext cx="15126788" cy="830026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 rot="16200000">
            <a:off x="-2566209" y="3712538"/>
            <a:ext cx="8121283" cy="156966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Saved by Faith</a:t>
            </a:r>
          </a:p>
        </p:txBody>
      </p:sp>
      <p:sp>
        <p:nvSpPr>
          <p:cNvPr id="4" name="TextBox 3"/>
          <p:cNvSpPr txBox="1"/>
          <p:nvPr/>
        </p:nvSpPr>
        <p:spPr>
          <a:xfrm rot="5400000">
            <a:off x="10746315" y="3710982"/>
            <a:ext cx="8121283" cy="156966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</a:rPr>
              <a:t>Ephesians 2:8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80722" y="709684"/>
            <a:ext cx="11041404" cy="7602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000" b="1" dirty="0">
                <a:solidFill>
                  <a:srgbClr val="0070C0"/>
                </a:solidFill>
              </a:rPr>
              <a:t> </a:t>
            </a:r>
            <a:r>
              <a:rPr lang="en-US" sz="4000" b="1" u="sng" dirty="0">
                <a:solidFill>
                  <a:srgbClr val="0070C0"/>
                </a:solidFill>
              </a:rPr>
              <a:t>Faith is Essential:</a:t>
            </a:r>
            <a:endParaRPr lang="en-US" sz="4000" b="1" dirty="0">
              <a:solidFill>
                <a:srgbClr val="0070C0"/>
              </a:solidFill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dirty="0"/>
              <a:t>John 3:16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dirty="0"/>
              <a:t>John 8:24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742950" indent="-742950">
              <a:buFont typeface="+mj-lt"/>
              <a:buAutoNum type="arabicPeriod"/>
            </a:pPr>
            <a:r>
              <a:rPr lang="en-US" sz="4000" b="1" u="sng" dirty="0">
                <a:solidFill>
                  <a:srgbClr val="0070C0"/>
                </a:solidFill>
              </a:rPr>
              <a:t>Not Faith Alone</a:t>
            </a:r>
            <a:r>
              <a:rPr lang="en-US" sz="4000" b="1" dirty="0">
                <a:solidFill>
                  <a:srgbClr val="0070C0"/>
                </a:solidFill>
              </a:rPr>
              <a:t>:</a:t>
            </a:r>
          </a:p>
          <a:p>
            <a:pPr marL="1200150" lvl="1" indent="-742950">
              <a:buFont typeface="Arial" panose="020B0604020202020204" pitchFamily="34" charset="0"/>
              <a:buChar char="•"/>
            </a:pPr>
            <a:r>
              <a:rPr lang="en-US" sz="4000" dirty="0"/>
              <a:t>Some who believed – yet not saved (Jas. 2:19; John 8:31, 44)</a:t>
            </a:r>
          </a:p>
          <a:p>
            <a:pPr marL="1200150" lvl="1" indent="-742950">
              <a:buFont typeface="Arial" panose="020B0604020202020204" pitchFamily="34" charset="0"/>
              <a:buChar char="•"/>
            </a:pPr>
            <a:r>
              <a:rPr lang="en-US" sz="4000" dirty="0"/>
              <a:t>James 2:24 – “not by faith only”</a:t>
            </a:r>
          </a:p>
          <a:p>
            <a:pPr marL="1200150" lvl="1" indent="-742950">
              <a:buFont typeface="Arial" panose="020B0604020202020204" pitchFamily="34" charset="0"/>
              <a:buChar char="•"/>
            </a:pPr>
            <a:r>
              <a:rPr lang="en-US" sz="4000" dirty="0"/>
              <a:t>Repentance is required (Acts 17:30)</a:t>
            </a:r>
          </a:p>
          <a:p>
            <a:pPr marL="1200150" lvl="1" indent="-742950">
              <a:buFont typeface="Arial" panose="020B0604020202020204" pitchFamily="34" charset="0"/>
              <a:buChar char="•"/>
            </a:pPr>
            <a:r>
              <a:rPr lang="en-US" sz="4000" dirty="0"/>
              <a:t>“Faith” = obedience (Rom. 10:16)</a:t>
            </a:r>
          </a:p>
          <a:p>
            <a:pPr marL="1200150" lvl="1" indent="-7429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742950" indent="-742950">
              <a:buFont typeface="+mj-lt"/>
              <a:buAutoNum type="arabicPeriod"/>
            </a:pPr>
            <a:r>
              <a:rPr lang="en-US" sz="4000" b="1" u="sng" dirty="0">
                <a:solidFill>
                  <a:srgbClr val="0070C0"/>
                </a:solidFill>
              </a:rPr>
              <a:t>Faith Includes: </a:t>
            </a:r>
            <a:r>
              <a:rPr lang="en-US" sz="4000" dirty="0"/>
              <a:t>belief, love, obedience, all that God requires &amp; faithfulness</a:t>
            </a:r>
          </a:p>
        </p:txBody>
      </p:sp>
    </p:spTree>
    <p:extLst>
      <p:ext uri="{BB962C8B-B14F-4D97-AF65-F5344CB8AC3E}">
        <p14:creationId xmlns:p14="http://schemas.microsoft.com/office/powerpoint/2010/main" val="468101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6200000">
            <a:off x="-2389578" y="3928883"/>
            <a:ext cx="766036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Rounded MT Bold" panose="020F0704030504030204" pitchFamily="34" charset="0"/>
              </a:rPr>
              <a:t>The Conditions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209496" y="755580"/>
            <a:ext cx="11668835" cy="130522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Hear </a:t>
            </a:r>
            <a:r>
              <a:rPr lang="en-US" sz="4400" dirty="0">
                <a:solidFill>
                  <a:srgbClr val="00B0F0"/>
                </a:solidFill>
              </a:rPr>
              <a:t>(Rom. 10:17)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09496" y="2428050"/>
            <a:ext cx="11668835" cy="130522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 Believe </a:t>
            </a:r>
            <a:r>
              <a:rPr lang="en-US" sz="4400" dirty="0">
                <a:solidFill>
                  <a:srgbClr val="00B0F0"/>
                </a:solidFill>
              </a:rPr>
              <a:t>(John 8:24)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9496" y="4100520"/>
            <a:ext cx="11668835" cy="130522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Repent </a:t>
            </a:r>
            <a:r>
              <a:rPr lang="en-US" sz="4400" dirty="0">
                <a:solidFill>
                  <a:srgbClr val="00B0F0"/>
                </a:solidFill>
              </a:rPr>
              <a:t>(Acts 17:30-31)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09496" y="5772991"/>
            <a:ext cx="11668835" cy="130522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Confess – that believe </a:t>
            </a:r>
            <a:r>
              <a:rPr lang="en-US" sz="4400" dirty="0">
                <a:solidFill>
                  <a:srgbClr val="00B0F0"/>
                </a:solidFill>
              </a:rPr>
              <a:t>(Rom. 10:9-10)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209496" y="7445462"/>
            <a:ext cx="11668835" cy="130522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Be Baptized </a:t>
            </a:r>
            <a:r>
              <a:rPr lang="en-US" sz="4400" dirty="0">
                <a:solidFill>
                  <a:srgbClr val="00B0F0"/>
                </a:solidFill>
              </a:rPr>
              <a:t>(Mark 16:16)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922292" y="47692"/>
            <a:ext cx="32185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Jews (Acts 2)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524091" y="1023472"/>
            <a:ext cx="2033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</a:rPr>
              <a:t>V. 22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524091" y="2670815"/>
            <a:ext cx="2033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</a:rPr>
              <a:t>V. 36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524091" y="4357976"/>
            <a:ext cx="2033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</a:rPr>
              <a:t>V. 38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578682" y="7698780"/>
            <a:ext cx="2033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</a:rPr>
              <a:t>V. 38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600501" y="47692"/>
            <a:ext cx="0" cy="9144000"/>
          </a:xfrm>
          <a:prstGeom prst="line">
            <a:avLst/>
          </a:prstGeom>
          <a:ln>
            <a:solidFill>
              <a:srgbClr val="00206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445223" y="47692"/>
            <a:ext cx="0" cy="9144000"/>
          </a:xfrm>
          <a:prstGeom prst="line">
            <a:avLst/>
          </a:prstGeom>
          <a:ln>
            <a:solidFill>
              <a:srgbClr val="00206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113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282889" y="4649411"/>
            <a:ext cx="9840035" cy="259307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575673" y="652022"/>
            <a:ext cx="1122426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4000" b="1" u="sng" dirty="0"/>
              <a:t>Grace is Conditional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 A gift can be conditional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Must obey to receive the grace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dirty="0"/>
              <a:t> </a:t>
            </a:r>
            <a:r>
              <a:rPr lang="en-US" sz="4000" b="1" u="sng" dirty="0"/>
              <a:t>Saved by Faith – Eph. 2:8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Not by faith alone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The conditions</a:t>
            </a:r>
          </a:p>
          <a:p>
            <a:pPr marL="1028700" lvl="1" indent="-571500">
              <a:buFont typeface="+mj-lt"/>
              <a:buAutoNum type="alphaUcPeriod"/>
            </a:pPr>
            <a:endParaRPr lang="en-US" sz="2000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4000" b="1" u="sng" dirty="0"/>
              <a:t>When Should One Obey?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Examples in Acts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4000" dirty="0"/>
              <a:t>Now – because of the urgency</a:t>
            </a:r>
          </a:p>
        </p:txBody>
      </p:sp>
    </p:spTree>
    <p:extLst>
      <p:ext uri="{BB962C8B-B14F-4D97-AF65-F5344CB8AC3E}">
        <p14:creationId xmlns:p14="http://schemas.microsoft.com/office/powerpoint/2010/main" val="4070530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8740" y="731641"/>
            <a:ext cx="5186149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When</a:t>
            </a:r>
          </a:p>
          <a:p>
            <a:pPr algn="ctr"/>
            <a:r>
              <a:rPr lang="en-US" sz="115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Should</a:t>
            </a:r>
          </a:p>
          <a:p>
            <a:pPr algn="ctr"/>
            <a:r>
              <a:rPr lang="en-US" sz="115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One</a:t>
            </a:r>
          </a:p>
          <a:p>
            <a:pPr algn="ctr"/>
            <a:r>
              <a:rPr lang="en-US" sz="115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Obey?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116" y="136480"/>
            <a:ext cx="5984069" cy="4918560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5" name="Oval 4"/>
          <p:cNvSpPr/>
          <p:nvPr/>
        </p:nvSpPr>
        <p:spPr>
          <a:xfrm>
            <a:off x="6714698" y="4503765"/>
            <a:ext cx="8488907" cy="4599295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 in Acts</a:t>
            </a:r>
          </a:p>
          <a:p>
            <a:pPr algn="ctr"/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Same day (Acts 2:41)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Immediately (Acts 8:12, 38)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Same hour (Acts 16:33)</a:t>
            </a:r>
          </a:p>
        </p:txBody>
      </p:sp>
    </p:spTree>
    <p:extLst>
      <p:ext uri="{BB962C8B-B14F-4D97-AF65-F5344CB8AC3E}">
        <p14:creationId xmlns:p14="http://schemas.microsoft.com/office/powerpoint/2010/main" val="3257844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7480" y="395785"/>
            <a:ext cx="135795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What is the Urgency?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578067" y="1976774"/>
            <a:ext cx="6141492" cy="6402951"/>
            <a:chOff x="636362" y="1976774"/>
            <a:chExt cx="6141492" cy="6402951"/>
          </a:xfrm>
        </p:grpSpPr>
        <p:pic>
          <p:nvPicPr>
            <p:cNvPr id="22530" name="Picture 2" descr="https://www.mormonchannel.org/bc/content/mormon-channel/images/video/1600x900/chapter-46-the-second-coming-2015-01-0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7480" y="3273666"/>
              <a:ext cx="4739256" cy="2752236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037230" y="2308230"/>
              <a:ext cx="53089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/>
                <a:t>Christ Could Come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36386" y="6414448"/>
              <a:ext cx="484147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/>
                <a:t>Matt. 24:36-ff</a:t>
              </a:r>
            </a:p>
            <a:p>
              <a:pPr algn="ctr"/>
              <a:r>
                <a:rPr lang="en-US" sz="4400" dirty="0"/>
                <a:t>1 Thess. 5:2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36362" y="1976774"/>
              <a:ext cx="6141492" cy="6402951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486122" y="1992694"/>
            <a:ext cx="6141492" cy="6402951"/>
            <a:chOff x="8486122" y="1992694"/>
            <a:chExt cx="6141492" cy="6402951"/>
          </a:xfrm>
        </p:grpSpPr>
        <p:pic>
          <p:nvPicPr>
            <p:cNvPr id="22534" name="Picture 6" descr="Image result for open caske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2237" y="3244502"/>
              <a:ext cx="4739256" cy="2781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9039809" y="2246288"/>
              <a:ext cx="50341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/>
                <a:t>You Could Die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120020" y="6414448"/>
              <a:ext cx="484147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/>
                <a:t>Jas. 4:13-14</a:t>
              </a:r>
            </a:p>
            <a:p>
              <a:pPr algn="ctr"/>
              <a:r>
                <a:rPr lang="en-US" sz="4400" dirty="0"/>
                <a:t>Heb. 9:27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8486122" y="1992694"/>
              <a:ext cx="6141492" cy="6402951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77173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29787" y="7270965"/>
            <a:ext cx="8236292" cy="14534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://www.kingjamesbibleonline.org/images/king-james-bib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968" y="3068824"/>
            <a:ext cx="7546359" cy="336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11016" y="-122952"/>
            <a:ext cx="12477690" cy="2407475"/>
          </a:xfrm>
          <a:prstGeom prst="rect">
            <a:avLst/>
          </a:prstGeom>
          <a:noFill/>
        </p:spPr>
        <p:txBody>
          <a:bodyPr wrap="none" lIns="216747" tIns="108373" rIns="216747" bIns="108373">
            <a:spAutoFit/>
          </a:bodyPr>
          <a:lstStyle/>
          <a:p>
            <a:pPr algn="ctr"/>
            <a:r>
              <a:rPr lang="en-US" sz="14222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Back to the Bible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386" y="2952982"/>
            <a:ext cx="13736320" cy="551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The Bible is God’s Word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Applying the Bible Today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The Theme of the Bible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What the Bible Says about Salvation</a:t>
            </a:r>
          </a:p>
          <a:p>
            <a:pPr marL="812810" indent="-812810">
              <a:lnSpc>
                <a:spcPct val="15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cs typeface="Times New Roman" panose="02020603050405020304" pitchFamily="18" charset="0"/>
              </a:rPr>
              <a:t>The Church in the Bible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91581" y="8639896"/>
            <a:ext cx="11189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</a:rPr>
              <a:t>Each Lesson Last One Hour Or Less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21025" y="1908967"/>
            <a:ext cx="10257671" cy="87489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A Five Lesson Home Bible Study</a:t>
            </a:r>
          </a:p>
        </p:txBody>
      </p:sp>
      <p:sp>
        <p:nvSpPr>
          <p:cNvPr id="2" name="Rectangle 1"/>
          <p:cNvSpPr/>
          <p:nvPr/>
        </p:nvSpPr>
        <p:spPr>
          <a:xfrm>
            <a:off x="587830" y="339634"/>
            <a:ext cx="15126788" cy="830026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6999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757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6200000">
            <a:off x="-2553354" y="3928883"/>
            <a:ext cx="766036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Rounded MT Bold" panose="020F0704030504030204" pitchFamily="34" charset="0"/>
              </a:rPr>
              <a:t>The Conditions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209496" y="755580"/>
            <a:ext cx="11668835" cy="130522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Repent </a:t>
            </a:r>
            <a:r>
              <a:rPr lang="en-US" sz="4400" dirty="0">
                <a:solidFill>
                  <a:srgbClr val="00B0F0"/>
                </a:solidFill>
              </a:rPr>
              <a:t>(Acts 8:22)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09496" y="2428050"/>
            <a:ext cx="11668835" cy="130522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 Confess </a:t>
            </a:r>
            <a:r>
              <a:rPr lang="en-US" sz="4400" dirty="0">
                <a:solidFill>
                  <a:srgbClr val="00B0F0"/>
                </a:solidFill>
              </a:rPr>
              <a:t>(1 John 1:9)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09496" y="5772991"/>
            <a:ext cx="11668835" cy="130522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Pray </a:t>
            </a:r>
            <a:r>
              <a:rPr lang="en-US" sz="4400" dirty="0">
                <a:solidFill>
                  <a:srgbClr val="00B0F0"/>
                </a:solidFill>
              </a:rPr>
              <a:t>(Acts 8:22)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600501" y="47692"/>
            <a:ext cx="0" cy="9144000"/>
          </a:xfrm>
          <a:prstGeom prst="line">
            <a:avLst/>
          </a:prstGeom>
          <a:ln>
            <a:solidFill>
              <a:srgbClr val="00206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445223" y="47692"/>
            <a:ext cx="0" cy="9144000"/>
          </a:xfrm>
          <a:prstGeom prst="line">
            <a:avLst/>
          </a:prstGeom>
          <a:ln>
            <a:solidFill>
              <a:srgbClr val="00206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 rot="16200000">
            <a:off x="-2537916" y="4279610"/>
            <a:ext cx="9144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/>
              <a:t>For the Erring Child of God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48429" y="4100520"/>
            <a:ext cx="1039096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/>
              <a:t>Before God (1 John 1:9) – </a:t>
            </a:r>
            <a:r>
              <a:rPr lang="en-US" sz="3200" i="1" dirty="0"/>
              <a:t>all our sins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342900" indent="-342900">
              <a:buFont typeface="+mj-lt"/>
              <a:buAutoNum type="arabicPeriod"/>
            </a:pPr>
            <a:r>
              <a:rPr lang="en-US" sz="3200" dirty="0"/>
              <a:t>Before others (Jas. 5:16) – </a:t>
            </a:r>
            <a:r>
              <a:rPr lang="en-US" sz="3200" i="1" dirty="0"/>
              <a:t>Those sins of a public nature</a:t>
            </a:r>
          </a:p>
        </p:txBody>
      </p:sp>
    </p:spTree>
    <p:extLst>
      <p:ext uri="{BB962C8B-B14F-4D97-AF65-F5344CB8AC3E}">
        <p14:creationId xmlns:p14="http://schemas.microsoft.com/office/powerpoint/2010/main" val="1856915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1" grpId="0" animBg="1"/>
      <p:bldP spid="5" grpId="0" build="p" bldLvl="5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3048001" y="5080001"/>
          <a:ext cx="2603500" cy="303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2" name="Drawing" r:id="rId3" imgW="1952640" imgH="2276640" progId="WPDraw30.Drawing">
                  <p:embed/>
                </p:oleObj>
              </mc:Choice>
              <mc:Fallback>
                <p:oleObj name="Drawing" r:id="rId3" imgW="1952640" imgH="2276640" progId="WPDraw30.Drawing">
                  <p:embed/>
                  <p:pic>
                    <p:nvPicPr>
                      <p:cNvPr id="2867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1" y="5080001"/>
                        <a:ext cx="2603500" cy="303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4775200" y="304801"/>
          <a:ext cx="1346200" cy="407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3" name="Drawing" r:id="rId5" imgW="1009800" imgH="3057480" progId="WPDraw30.Drawing">
                  <p:embed/>
                </p:oleObj>
              </mc:Choice>
              <mc:Fallback>
                <p:oleObj name="Drawing" r:id="rId5" imgW="1009800" imgH="3057480" progId="WPDraw30.Drawing">
                  <p:embed/>
                  <p:pic>
                    <p:nvPicPr>
                      <p:cNvPr id="2867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5200" y="304801"/>
                        <a:ext cx="1346200" cy="407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Rectangle 4"/>
          <p:cNvSpPr>
            <a:spLocks noChangeArrowheads="1"/>
          </p:cNvSpPr>
          <p:nvPr/>
        </p:nvSpPr>
        <p:spPr bwMode="auto">
          <a:xfrm>
            <a:off x="2438400" y="7315200"/>
            <a:ext cx="3860800" cy="914400"/>
          </a:xfrm>
          <a:prstGeom prst="rect">
            <a:avLst/>
          </a:prstGeom>
          <a:solidFill>
            <a:srgbClr val="FFFF00"/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4165600" y="3352800"/>
            <a:ext cx="3149600" cy="1016000"/>
          </a:xfrm>
          <a:prstGeom prst="rect">
            <a:avLst/>
          </a:prstGeom>
          <a:solidFill>
            <a:srgbClr val="FFFF00"/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7010401" y="406401"/>
            <a:ext cx="527740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7200" b="1" u="sng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Matt. 19:9</a:t>
            </a:r>
          </a:p>
        </p:txBody>
      </p:sp>
      <p:sp>
        <p:nvSpPr>
          <p:cNvPr id="4104" name="Rectangle 7"/>
          <p:cNvSpPr>
            <a:spLocks noChangeArrowheads="1"/>
          </p:cNvSpPr>
          <p:nvPr/>
        </p:nvSpPr>
        <p:spPr bwMode="auto">
          <a:xfrm>
            <a:off x="2438400" y="2235200"/>
            <a:ext cx="11379200" cy="6001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en-US" sz="5333" b="1" dirty="0"/>
              <a:t>And I say unto you, Whosoever shall </a:t>
            </a:r>
            <a:r>
              <a:rPr lang="en-US" altLang="en-US" sz="5333" b="1" u="sng" dirty="0">
                <a:solidFill>
                  <a:srgbClr val="C00000"/>
                </a:solidFill>
              </a:rPr>
              <a:t>put away</a:t>
            </a:r>
            <a:r>
              <a:rPr lang="en-US" altLang="en-US" sz="5333" b="1" dirty="0">
                <a:solidFill>
                  <a:srgbClr val="C00000"/>
                </a:solidFill>
              </a:rPr>
              <a:t> </a:t>
            </a:r>
            <a:r>
              <a:rPr lang="en-US" altLang="en-US" sz="5333" b="1" dirty="0"/>
              <a:t>his wife, except it be for fornication, and shall marry another, </a:t>
            </a:r>
            <a:r>
              <a:rPr lang="en-US" altLang="en-US" sz="5333" b="1" dirty="0" err="1"/>
              <a:t>committeth</a:t>
            </a:r>
            <a:r>
              <a:rPr lang="en-US" altLang="en-US" sz="5333" b="1" dirty="0"/>
              <a:t> adultery: </a:t>
            </a:r>
          </a:p>
          <a:p>
            <a:pPr>
              <a:lnSpc>
                <a:spcPct val="120000"/>
              </a:lnSpc>
            </a:pPr>
            <a:r>
              <a:rPr lang="en-US" altLang="en-US" sz="5333" b="1" dirty="0"/>
              <a:t>and whoso </a:t>
            </a:r>
            <a:r>
              <a:rPr lang="en-US" altLang="en-US" sz="5333" b="1" dirty="0" err="1"/>
              <a:t>marrieth</a:t>
            </a:r>
            <a:r>
              <a:rPr lang="en-US" altLang="en-US" sz="5333" b="1" dirty="0"/>
              <a:t> her which </a:t>
            </a:r>
          </a:p>
          <a:p>
            <a:pPr>
              <a:lnSpc>
                <a:spcPct val="120000"/>
              </a:lnSpc>
            </a:pPr>
            <a:r>
              <a:rPr lang="en-US" altLang="en-US" sz="5333" b="1" u="sng" dirty="0">
                <a:solidFill>
                  <a:srgbClr val="C00000"/>
                </a:solidFill>
              </a:rPr>
              <a:t>is put away</a:t>
            </a:r>
            <a:r>
              <a:rPr lang="en-US" altLang="en-US" sz="5333" b="1" dirty="0">
                <a:solidFill>
                  <a:srgbClr val="C00000"/>
                </a:solidFill>
              </a:rPr>
              <a:t> </a:t>
            </a:r>
            <a:r>
              <a:rPr lang="en-US" altLang="en-US" sz="5333" b="1" dirty="0"/>
              <a:t>doth commit adultery.</a:t>
            </a:r>
          </a:p>
        </p:txBody>
      </p:sp>
    </p:spTree>
    <p:extLst>
      <p:ext uri="{BB962C8B-B14F-4D97-AF65-F5344CB8AC3E}">
        <p14:creationId xmlns:p14="http://schemas.microsoft.com/office/powerpoint/2010/main" val="4133366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Text Box 2"/>
          <p:cNvSpPr txBox="1">
            <a:spLocks noChangeArrowheads="1"/>
          </p:cNvSpPr>
          <p:nvPr/>
        </p:nvSpPr>
        <p:spPr bwMode="auto">
          <a:xfrm>
            <a:off x="3128434" y="96943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52228" name="Rectangle 3"/>
          <p:cNvSpPr>
            <a:spLocks noChangeArrowheads="1"/>
          </p:cNvSpPr>
          <p:nvPr/>
        </p:nvSpPr>
        <p:spPr bwMode="auto">
          <a:xfrm>
            <a:off x="3962400" y="2133600"/>
            <a:ext cx="9753600" cy="2849754"/>
          </a:xfrm>
          <a:prstGeom prst="rect">
            <a:avLst/>
          </a:prstGeom>
          <a:solidFill>
            <a:srgbClr val="FFFF00"/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en-US" sz="3733" b="1" dirty="0"/>
              <a:t>And I say unto you, Whosoever shall </a:t>
            </a:r>
            <a:r>
              <a:rPr lang="en-US" altLang="en-US" sz="3733" b="1" u="sng" dirty="0">
                <a:solidFill>
                  <a:schemeClr val="accent2"/>
                </a:solidFill>
              </a:rPr>
              <a:t>put </a:t>
            </a:r>
            <a:r>
              <a:rPr lang="en-US" altLang="en-US" sz="3733" b="1" u="sng" dirty="0">
                <a:solidFill>
                  <a:srgbClr val="C00000"/>
                </a:solidFill>
              </a:rPr>
              <a:t>away</a:t>
            </a:r>
            <a:r>
              <a:rPr lang="en-US" altLang="en-US" sz="3733" b="1" dirty="0"/>
              <a:t> his wife, except it be for fornication, and shall marry another, </a:t>
            </a:r>
            <a:r>
              <a:rPr lang="en-US" altLang="en-US" sz="3733" b="1" dirty="0" err="1"/>
              <a:t>committeth</a:t>
            </a:r>
            <a:r>
              <a:rPr lang="en-US" altLang="en-US" sz="3733" b="1" dirty="0"/>
              <a:t> adultery:</a:t>
            </a:r>
          </a:p>
        </p:txBody>
      </p:sp>
      <p:sp>
        <p:nvSpPr>
          <p:cNvPr id="52229" name="Text Box 4"/>
          <p:cNvSpPr txBox="1">
            <a:spLocks noChangeArrowheads="1"/>
          </p:cNvSpPr>
          <p:nvPr/>
        </p:nvSpPr>
        <p:spPr bwMode="auto">
          <a:xfrm>
            <a:off x="3839634" y="513503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52230" name="Rectangle 5"/>
          <p:cNvSpPr>
            <a:spLocks noChangeArrowheads="1"/>
          </p:cNvSpPr>
          <p:nvPr/>
        </p:nvSpPr>
        <p:spPr bwMode="auto">
          <a:xfrm>
            <a:off x="3962400" y="6096000"/>
            <a:ext cx="9753600" cy="1471044"/>
          </a:xfrm>
          <a:prstGeom prst="rect">
            <a:avLst/>
          </a:prstGeom>
          <a:solidFill>
            <a:srgbClr val="FFFF00"/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en-US" sz="3733" b="1" dirty="0"/>
              <a:t>and whoso </a:t>
            </a:r>
            <a:r>
              <a:rPr lang="en-US" altLang="en-US" sz="3733" b="1" dirty="0" err="1"/>
              <a:t>marrieth</a:t>
            </a:r>
            <a:r>
              <a:rPr lang="en-US" altLang="en-US" sz="3733" b="1" dirty="0"/>
              <a:t> her which </a:t>
            </a:r>
          </a:p>
          <a:p>
            <a:pPr>
              <a:lnSpc>
                <a:spcPct val="120000"/>
              </a:lnSpc>
            </a:pPr>
            <a:r>
              <a:rPr lang="en-US" altLang="en-US" sz="3733" b="1" u="sng" dirty="0">
                <a:solidFill>
                  <a:srgbClr val="C00000"/>
                </a:solidFill>
              </a:rPr>
              <a:t>is put away</a:t>
            </a:r>
            <a:r>
              <a:rPr lang="en-US" altLang="en-US" sz="3733" b="1" dirty="0">
                <a:solidFill>
                  <a:srgbClr val="C00000"/>
                </a:solidFill>
              </a:rPr>
              <a:t> </a:t>
            </a:r>
            <a:r>
              <a:rPr lang="en-US" altLang="en-US" sz="3733" b="1" dirty="0"/>
              <a:t>doth commit adultery.</a:t>
            </a:r>
          </a:p>
        </p:txBody>
      </p:sp>
      <p:sp>
        <p:nvSpPr>
          <p:cNvPr id="52231" name="Text Box 6"/>
          <p:cNvSpPr txBox="1">
            <a:spLocks noChangeArrowheads="1"/>
          </p:cNvSpPr>
          <p:nvPr/>
        </p:nvSpPr>
        <p:spPr bwMode="auto">
          <a:xfrm>
            <a:off x="2540000" y="2641600"/>
            <a:ext cx="1172116" cy="1733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666" b="1" dirty="0">
                <a:solidFill>
                  <a:srgbClr val="C00000"/>
                </a:solidFill>
              </a:rPr>
              <a:t>A</a:t>
            </a:r>
          </a:p>
        </p:txBody>
      </p:sp>
      <p:sp>
        <p:nvSpPr>
          <p:cNvPr id="52232" name="Text Box 7"/>
          <p:cNvSpPr txBox="1">
            <a:spLocks noChangeArrowheads="1"/>
          </p:cNvSpPr>
          <p:nvPr/>
        </p:nvSpPr>
        <p:spPr bwMode="auto">
          <a:xfrm>
            <a:off x="2438400" y="5892800"/>
            <a:ext cx="1172116" cy="1733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666" b="1" dirty="0">
                <a:solidFill>
                  <a:srgbClr val="C00000"/>
                </a:solidFill>
              </a:rPr>
              <a:t>B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5689601" y="304801"/>
            <a:ext cx="527740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7200" b="1" u="sng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Matt. 19:9</a:t>
            </a:r>
          </a:p>
        </p:txBody>
      </p:sp>
    </p:spTree>
    <p:extLst>
      <p:ext uri="{BB962C8B-B14F-4D97-AF65-F5344CB8AC3E}">
        <p14:creationId xmlns:p14="http://schemas.microsoft.com/office/powerpoint/2010/main" val="26947876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Text Box 2"/>
          <p:cNvSpPr txBox="1">
            <a:spLocks noChangeArrowheads="1"/>
          </p:cNvSpPr>
          <p:nvPr/>
        </p:nvSpPr>
        <p:spPr bwMode="auto">
          <a:xfrm>
            <a:off x="3128434" y="96943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53252" name="Rectangle 3"/>
          <p:cNvSpPr>
            <a:spLocks noChangeArrowheads="1"/>
          </p:cNvSpPr>
          <p:nvPr/>
        </p:nvSpPr>
        <p:spPr bwMode="auto">
          <a:xfrm>
            <a:off x="3759200" y="2133600"/>
            <a:ext cx="10160000" cy="2160400"/>
          </a:xfrm>
          <a:prstGeom prst="rect">
            <a:avLst/>
          </a:prstGeom>
          <a:solidFill>
            <a:srgbClr val="FFFF00"/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en-US" sz="3733" b="1"/>
              <a:t>Put Away (for forn.) - Remarry - No Adultery</a:t>
            </a:r>
          </a:p>
          <a:p>
            <a:pPr>
              <a:lnSpc>
                <a:spcPct val="120000"/>
              </a:lnSpc>
            </a:pPr>
            <a:endParaRPr lang="en-US" altLang="en-US" sz="3733" b="1"/>
          </a:p>
          <a:p>
            <a:pPr>
              <a:lnSpc>
                <a:spcPct val="120000"/>
              </a:lnSpc>
            </a:pPr>
            <a:r>
              <a:rPr lang="en-US" altLang="en-US" sz="3733" b="1"/>
              <a:t>Put Away (no forn.) - Remarry - Adultery</a:t>
            </a:r>
          </a:p>
        </p:txBody>
      </p:sp>
      <p:sp>
        <p:nvSpPr>
          <p:cNvPr id="53253" name="Text Box 4"/>
          <p:cNvSpPr txBox="1">
            <a:spLocks noChangeArrowheads="1"/>
          </p:cNvSpPr>
          <p:nvPr/>
        </p:nvSpPr>
        <p:spPr bwMode="auto">
          <a:xfrm>
            <a:off x="3839634" y="513503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53254" name="Rectangle 5"/>
          <p:cNvSpPr>
            <a:spLocks noChangeArrowheads="1"/>
          </p:cNvSpPr>
          <p:nvPr/>
        </p:nvSpPr>
        <p:spPr bwMode="auto">
          <a:xfrm>
            <a:off x="3962400" y="6197600"/>
            <a:ext cx="9753600" cy="781689"/>
          </a:xfrm>
          <a:prstGeom prst="rect">
            <a:avLst/>
          </a:prstGeom>
          <a:solidFill>
            <a:srgbClr val="FFFF00"/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en-US" sz="3733" b="1"/>
              <a:t>Is Put Away - Remarry - Adultery</a:t>
            </a:r>
          </a:p>
        </p:txBody>
      </p:sp>
      <p:sp>
        <p:nvSpPr>
          <p:cNvPr id="53255" name="Text Box 6"/>
          <p:cNvSpPr txBox="1">
            <a:spLocks noChangeArrowheads="1"/>
          </p:cNvSpPr>
          <p:nvPr/>
        </p:nvSpPr>
        <p:spPr bwMode="auto">
          <a:xfrm>
            <a:off x="2336800" y="2336800"/>
            <a:ext cx="1172116" cy="1733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666" b="1" dirty="0">
                <a:solidFill>
                  <a:srgbClr val="C00000"/>
                </a:solidFill>
              </a:rPr>
              <a:t>A</a:t>
            </a:r>
          </a:p>
        </p:txBody>
      </p:sp>
      <p:sp>
        <p:nvSpPr>
          <p:cNvPr id="53256" name="Text Box 7"/>
          <p:cNvSpPr txBox="1">
            <a:spLocks noChangeArrowheads="1"/>
          </p:cNvSpPr>
          <p:nvPr/>
        </p:nvSpPr>
        <p:spPr bwMode="auto">
          <a:xfrm>
            <a:off x="2438400" y="5689600"/>
            <a:ext cx="1172116" cy="1733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666" b="1" dirty="0">
                <a:solidFill>
                  <a:srgbClr val="C00000"/>
                </a:solidFill>
              </a:rPr>
              <a:t>B</a:t>
            </a:r>
          </a:p>
        </p:txBody>
      </p:sp>
      <p:sp>
        <p:nvSpPr>
          <p:cNvPr id="135176" name="Text Box 8"/>
          <p:cNvSpPr txBox="1">
            <a:spLocks noChangeArrowheads="1"/>
          </p:cNvSpPr>
          <p:nvPr/>
        </p:nvSpPr>
        <p:spPr bwMode="auto">
          <a:xfrm>
            <a:off x="5689601" y="304801"/>
            <a:ext cx="527740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7200" b="1" u="sng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Matt. 19:9</a:t>
            </a:r>
          </a:p>
        </p:txBody>
      </p:sp>
    </p:spTree>
    <p:extLst>
      <p:ext uri="{BB962C8B-B14F-4D97-AF65-F5344CB8AC3E}">
        <p14:creationId xmlns:p14="http://schemas.microsoft.com/office/powerpoint/2010/main" val="3669804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6200000">
            <a:off x="-2898356" y="3923592"/>
            <a:ext cx="791364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/>
                <a:solidFill>
                  <a:srgbClr val="0070C0"/>
                </a:solidFill>
                <a:effectLst/>
              </a:rPr>
              <a:t>The Right Baptism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-2460408" y="4248834"/>
            <a:ext cx="9144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“There is one baptism” (Eph. 4:5)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35011" y="361916"/>
            <a:ext cx="4626591" cy="1487606"/>
          </a:xfrm>
          <a:prstGeom prst="roundRect">
            <a:avLst>
              <a:gd name="adj" fmla="val 20635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believer / repents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(Mark 16:16; Acts 2:38)</a:t>
            </a:r>
          </a:p>
        </p:txBody>
      </p:sp>
      <p:sp>
        <p:nvSpPr>
          <p:cNvPr id="9" name="Rectangle 8"/>
          <p:cNvSpPr/>
          <p:nvPr/>
        </p:nvSpPr>
        <p:spPr>
          <a:xfrm>
            <a:off x="2770496" y="0"/>
            <a:ext cx="45719" cy="914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835011" y="2101548"/>
            <a:ext cx="4626591" cy="1487606"/>
          </a:xfrm>
          <a:prstGeom prst="roundRect">
            <a:avLst>
              <a:gd name="adj" fmla="val 20635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immersion / burial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(Rom. 6:3-4; Col. 2:12)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35011" y="3841180"/>
            <a:ext cx="4626591" cy="1487606"/>
          </a:xfrm>
          <a:prstGeom prst="roundRect">
            <a:avLst>
              <a:gd name="adj" fmla="val 20635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Authority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2:38; 19:5)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835011" y="5580812"/>
            <a:ext cx="4626591" cy="1487606"/>
          </a:xfrm>
          <a:prstGeom prst="roundRect">
            <a:avLst>
              <a:gd name="adj" fmla="val 20635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saved / remission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(Mark 16:16; Acts 2:38)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35011" y="7320443"/>
            <a:ext cx="4626591" cy="1487606"/>
          </a:xfrm>
          <a:prstGeom prst="roundRect">
            <a:avLst>
              <a:gd name="adj" fmla="val 20635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Direction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 one body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Cor. 12:13)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592927" y="361916"/>
            <a:ext cx="4626591" cy="1487606"/>
          </a:xfrm>
          <a:prstGeom prst="roundRect">
            <a:avLst>
              <a:gd name="adj" fmla="val 20635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unbeliever / infant</a:t>
            </a:r>
          </a:p>
          <a:p>
            <a:pPr algn="ctr"/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0592927" y="2101548"/>
            <a:ext cx="4626591" cy="1487606"/>
          </a:xfrm>
          <a:prstGeom prst="roundRect">
            <a:avLst>
              <a:gd name="adj" fmla="val 20635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sprinkle / pour</a:t>
            </a:r>
          </a:p>
          <a:p>
            <a:pPr algn="ctr"/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0592927" y="3841180"/>
            <a:ext cx="4626591" cy="1487606"/>
          </a:xfrm>
          <a:prstGeom prst="roundRect">
            <a:avLst>
              <a:gd name="adj" fmla="val 20635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Authority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Pope / church vote</a:t>
            </a:r>
          </a:p>
          <a:p>
            <a:pPr algn="ctr"/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0592927" y="5580812"/>
            <a:ext cx="4626591" cy="1487606"/>
          </a:xfrm>
          <a:prstGeom prst="roundRect">
            <a:avLst>
              <a:gd name="adj" fmla="val 20635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saved / outward sign</a:t>
            </a:r>
          </a:p>
          <a:p>
            <a:pPr algn="ctr"/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0592927" y="7320443"/>
            <a:ext cx="4626591" cy="1487606"/>
          </a:xfrm>
          <a:prstGeom prst="roundRect">
            <a:avLst>
              <a:gd name="adj" fmla="val 20635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Direction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 a denomination</a:t>
            </a:r>
          </a:p>
          <a:p>
            <a:pPr algn="ctr"/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Left-Right Arrow 18"/>
          <p:cNvSpPr/>
          <p:nvPr/>
        </p:nvSpPr>
        <p:spPr>
          <a:xfrm>
            <a:off x="8613765" y="791570"/>
            <a:ext cx="1787857" cy="464024"/>
          </a:xfrm>
          <a:prstGeom prst="leftRight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-Right Arrow 19"/>
          <p:cNvSpPr/>
          <p:nvPr/>
        </p:nvSpPr>
        <p:spPr>
          <a:xfrm>
            <a:off x="8613765" y="2613339"/>
            <a:ext cx="1787857" cy="464024"/>
          </a:xfrm>
          <a:prstGeom prst="leftRight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-Right Arrow 20"/>
          <p:cNvSpPr/>
          <p:nvPr/>
        </p:nvSpPr>
        <p:spPr>
          <a:xfrm>
            <a:off x="8613765" y="4352971"/>
            <a:ext cx="1787857" cy="464024"/>
          </a:xfrm>
          <a:prstGeom prst="leftRight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ft-Right Arrow 21"/>
          <p:cNvSpPr/>
          <p:nvPr/>
        </p:nvSpPr>
        <p:spPr>
          <a:xfrm>
            <a:off x="8613765" y="6092603"/>
            <a:ext cx="1787857" cy="464024"/>
          </a:xfrm>
          <a:prstGeom prst="leftRight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-Right Arrow 22"/>
          <p:cNvSpPr/>
          <p:nvPr/>
        </p:nvSpPr>
        <p:spPr>
          <a:xfrm>
            <a:off x="8613765" y="7832234"/>
            <a:ext cx="1787857" cy="464024"/>
          </a:xfrm>
          <a:prstGeom prst="leftRight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08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1907</TotalTime>
  <Words>2568</Words>
  <Application>Microsoft Office PowerPoint</Application>
  <PresentationFormat>Custom</PresentationFormat>
  <Paragraphs>607</Paragraphs>
  <Slides>50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64" baseType="lpstr">
      <vt:lpstr>Tahoma</vt:lpstr>
      <vt:lpstr>Comic Sans MS</vt:lpstr>
      <vt:lpstr>Arial</vt:lpstr>
      <vt:lpstr>CooperBlack</vt:lpstr>
      <vt:lpstr>Arial Rounded MT Bold</vt:lpstr>
      <vt:lpstr>Times New Roman</vt:lpstr>
      <vt:lpstr>Calibri Light</vt:lpstr>
      <vt:lpstr>Calibri</vt:lpstr>
      <vt:lpstr>Arial Narrow</vt:lpstr>
      <vt:lpstr>Wingdings</vt:lpstr>
      <vt:lpstr>Office Theme</vt:lpstr>
      <vt:lpstr>3_Office Theme</vt:lpstr>
      <vt:lpstr>GALLERY</vt:lpstr>
      <vt:lpstr>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 Thess. 2:10-12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111</cp:revision>
  <cp:lastPrinted>2016-07-03T02:26:08Z</cp:lastPrinted>
  <dcterms:created xsi:type="dcterms:W3CDTF">2016-06-18T21:46:42Z</dcterms:created>
  <dcterms:modified xsi:type="dcterms:W3CDTF">2016-07-10T12:49:23Z</dcterms:modified>
</cp:coreProperties>
</file>