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1" r:id="rId2"/>
  </p:sldMasterIdLst>
  <p:notesMasterIdLst>
    <p:notesMasterId r:id="rId38"/>
  </p:notesMasterIdLst>
  <p:handoutMasterIdLst>
    <p:handoutMasterId r:id="rId39"/>
  </p:handoutMasterIdLst>
  <p:sldIdLst>
    <p:sldId id="286" r:id="rId3"/>
    <p:sldId id="256" r:id="rId4"/>
    <p:sldId id="257" r:id="rId5"/>
    <p:sldId id="258" r:id="rId6"/>
    <p:sldId id="280" r:id="rId7"/>
    <p:sldId id="287" r:id="rId8"/>
    <p:sldId id="288" r:id="rId9"/>
    <p:sldId id="290" r:id="rId10"/>
    <p:sldId id="296" r:id="rId11"/>
    <p:sldId id="295" r:id="rId12"/>
    <p:sldId id="297" r:id="rId13"/>
    <p:sldId id="298" r:id="rId14"/>
    <p:sldId id="303" r:id="rId15"/>
    <p:sldId id="309" r:id="rId16"/>
    <p:sldId id="317" r:id="rId17"/>
    <p:sldId id="318" r:id="rId18"/>
    <p:sldId id="319" r:id="rId19"/>
    <p:sldId id="323" r:id="rId20"/>
    <p:sldId id="321" r:id="rId21"/>
    <p:sldId id="324" r:id="rId22"/>
    <p:sldId id="322" r:id="rId23"/>
    <p:sldId id="325" r:id="rId24"/>
    <p:sldId id="326" r:id="rId25"/>
    <p:sldId id="327" r:id="rId26"/>
    <p:sldId id="328" r:id="rId27"/>
    <p:sldId id="329" r:id="rId28"/>
    <p:sldId id="330" r:id="rId29"/>
    <p:sldId id="333" r:id="rId30"/>
    <p:sldId id="335" r:id="rId31"/>
    <p:sldId id="331" r:id="rId32"/>
    <p:sldId id="334" r:id="rId33"/>
    <p:sldId id="332" r:id="rId34"/>
    <p:sldId id="336" r:id="rId35"/>
    <p:sldId id="289" r:id="rId36"/>
    <p:sldId id="281" r:id="rId37"/>
  </p:sldIdLst>
  <p:sldSz cx="16256000" cy="9144000"/>
  <p:notesSz cx="7010400" cy="9296400"/>
  <p:embeddedFontLst>
    <p:embeddedFont>
      <p:font typeface="Calibri Light" panose="020F0302020204030204" pitchFamily="34" charset="0"/>
      <p:regular r:id="rId40"/>
      <p: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Arial Narrow" panose="020B0606020202030204" pitchFamily="34" charset="0"/>
      <p:regular r:id="rId46"/>
      <p:bold r:id="rId47"/>
      <p:italic r:id="rId48"/>
      <p:boldItalic r:id="rId49"/>
    </p:embeddedFont>
    <p:embeddedFont>
      <p:font typeface="Tahoma" panose="020B0604030504040204" pitchFamily="34" charset="0"/>
      <p:regular r:id="rId50"/>
      <p:bold r:id="rId5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49" d="100"/>
          <a:sy n="49" d="100"/>
        </p:scale>
        <p:origin x="532" y="40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6.xml"/><Relationship Id="rId51" Type="http://schemas.openxmlformats.org/officeDocument/2006/relationships/font" Target="fonts/font12.fntdata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41AB1-1D9D-4309-9F67-D1F4FC58DAA7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B7D74-651F-4DB7-BA9C-8A12EC2AB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76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EBB0F5-06D4-4D51-9A83-00D8285F1191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B8B3AF-4015-43E6-8A45-5D6B84E85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3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41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82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32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00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1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15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53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20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65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28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7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568"/>
            <a:ext cx="138176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1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40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2" y="5875867"/>
            <a:ext cx="13817600" cy="1816100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2" y="3875618"/>
            <a:ext cx="13817600" cy="2000249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4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133601"/>
            <a:ext cx="7179733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2133601"/>
            <a:ext cx="7179733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48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046817"/>
            <a:ext cx="7182556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2899833"/>
            <a:ext cx="7182556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823" y="2046817"/>
            <a:ext cx="7185378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3" y="2899833"/>
            <a:ext cx="7185378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5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3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50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364067"/>
            <a:ext cx="5348112" cy="154940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644" y="364067"/>
            <a:ext cx="9087556" cy="780415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1913467"/>
            <a:ext cx="5348112" cy="625475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90" y="6400800"/>
            <a:ext cx="9753600" cy="7556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90" y="7156451"/>
            <a:ext cx="9753600" cy="107314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0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9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185"/>
            <a:ext cx="365760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185"/>
            <a:ext cx="10701867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30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FF0C-C712-4793-830B-3DF0FCD0E525}" type="datetimeFigureOut">
              <a:rPr lang="en-US" smtClean="0"/>
              <a:t>7/3/2016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5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1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00" y="8475134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134" y="8475134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133" y="8475134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62" y="0"/>
            <a:ext cx="16290962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13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054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90227" y="5107940"/>
            <a:ext cx="8470900" cy="14534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68" y="3068824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1016" y="-122952"/>
            <a:ext cx="12477690" cy="2407475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14222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386" y="2952982"/>
            <a:ext cx="13736320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Bible is God’s Word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Applying the Bible Today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Theme of the Bible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What the Bible Says about Salvation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Church in the Bible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1581" y="8639896"/>
            <a:ext cx="1118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Each Lesson Last One Hour Or Less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21025" y="1908967"/>
            <a:ext cx="10257671" cy="87489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 Five Lesson Home Bible Study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88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452" y="0"/>
            <a:ext cx="4776736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Bible Is God’s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The Resurrection of Christ from the Dead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Why begin here?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Evidence of the resurrection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God Is and His Word is True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God is…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His Word is True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Inspiration of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Plenary (Complete)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Verbal (Every word)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1698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81020" y="896047"/>
            <a:ext cx="10493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5400" i="1" kern="0" dirty="0">
                <a:solidFill>
                  <a:srgbClr val="002060"/>
                </a:solidFill>
              </a:rPr>
              <a:t>If Jesus was raised from the dead: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3806914" y="2354332"/>
            <a:ext cx="4461873" cy="1542132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 Is….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5619103" y="3295464"/>
            <a:ext cx="4617367" cy="1790326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is the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of God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7507164" y="4484790"/>
            <a:ext cx="4541495" cy="2096797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is True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9319353" y="5980588"/>
            <a:ext cx="4617367" cy="208976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“Hub” of Gospel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3369221" y="3803830"/>
            <a:ext cx="8712926" cy="14465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Begin Here?</a:t>
            </a:r>
          </a:p>
        </p:txBody>
      </p:sp>
      <p:sp>
        <p:nvSpPr>
          <p:cNvPr id="13" name="Oval 12"/>
          <p:cNvSpPr/>
          <p:nvPr/>
        </p:nvSpPr>
        <p:spPr>
          <a:xfrm rot="20084121">
            <a:off x="1335307" y="226891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012599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The Empty Tomb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Transformation of Disciples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Change in the Jews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Witnesses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Appearances (John 20:25-28)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3600" kern="0" dirty="0">
                <a:solidFill>
                  <a:srgbClr val="002060"/>
                </a:solidFill>
              </a:rPr>
              <a:t> Conversion of Saul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Manuscript Evidence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37635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3257551" y="400050"/>
            <a:ext cx="9901238" cy="2671763"/>
          </a:xfrm>
          <a:prstGeom prst="flowChartMerg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Therefore</a:t>
            </a:r>
          </a:p>
        </p:txBody>
      </p:sp>
      <p:sp>
        <p:nvSpPr>
          <p:cNvPr id="3" name="TextBox 2"/>
          <p:cNvSpPr txBox="1"/>
          <p:nvPr/>
        </p:nvSpPr>
        <p:spPr>
          <a:xfrm rot="20867370">
            <a:off x="314909" y="1844161"/>
            <a:ext cx="81581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u="sng" dirty="0"/>
              <a:t>God is….</a:t>
            </a:r>
            <a:endParaRPr lang="en-US" sz="4800" b="1" u="sng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We can know there is a God!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We can know there is evidence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My faith is not a blind leap</a:t>
            </a:r>
          </a:p>
        </p:txBody>
      </p:sp>
      <p:sp>
        <p:nvSpPr>
          <p:cNvPr id="4" name="TextBox 3"/>
          <p:cNvSpPr txBox="1"/>
          <p:nvPr/>
        </p:nvSpPr>
        <p:spPr>
          <a:xfrm rot="20836781">
            <a:off x="7618519" y="2292529"/>
            <a:ext cx="815816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u="sng" dirty="0"/>
              <a:t>Word of God is True</a:t>
            </a:r>
            <a:endParaRPr lang="en-US" sz="4800" b="1" u="sng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Agreement with science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Prophecy Fulfilled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Historically Accurate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Unity of writers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Archaeology</a:t>
            </a:r>
          </a:p>
        </p:txBody>
      </p:sp>
      <p:sp>
        <p:nvSpPr>
          <p:cNvPr id="6" name="Oval 5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98142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530" y="1882962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88129" y="2537779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Plenary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0075" y="242887"/>
            <a:ext cx="147732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/>
              <a:t>Inspiration of The Bible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1550" y="5457825"/>
            <a:ext cx="7015162" cy="3328988"/>
          </a:xfrm>
          <a:prstGeom prst="roundRect">
            <a:avLst>
              <a:gd name="adj" fmla="val 20223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Bible</a:t>
            </a:r>
          </a:p>
          <a:p>
            <a:pPr algn="ctr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Scripture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given by inspiration of God, and is profitable for doctrine, for reproof, for correction, for instruction in righteousness,”</a:t>
            </a:r>
          </a:p>
          <a:p>
            <a:pPr algn="ctr"/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Tim. 3:16)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501" y="2506539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Plenary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3477" y="2104935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Verbal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8709" y="2071591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Verbal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6313539" y="3198805"/>
            <a:ext cx="814388" cy="20318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9049469" y="2812821"/>
            <a:ext cx="814388" cy="2433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8428858" y="5457825"/>
            <a:ext cx="7015162" cy="3328988"/>
          </a:xfrm>
          <a:prstGeom prst="roundRect">
            <a:avLst>
              <a:gd name="adj" fmla="val 20223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Word</a:t>
            </a:r>
          </a:p>
          <a:p>
            <a:pPr algn="ctr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“These things we also speak, not in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which man’s wisdom teaches but which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Holy Spirit teaches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comparing spiritual things with spiritual.</a:t>
            </a:r>
          </a:p>
          <a:p>
            <a:pPr algn="ctr"/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2:13)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44712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909" y="3943350"/>
            <a:ext cx="6829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</a:rPr>
              <a:t>If The Bible Is God’s Word, Then I Should:</a:t>
            </a:r>
          </a:p>
        </p:txBody>
      </p:sp>
      <p:pic>
        <p:nvPicPr>
          <p:cNvPr id="3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0" y="794381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58212" y="1403063"/>
            <a:ext cx="6343651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400" dirty="0"/>
              <a:t>Accept it as God’s word </a:t>
            </a:r>
            <a:r>
              <a:rPr lang="en-US" sz="4400" dirty="0">
                <a:solidFill>
                  <a:srgbClr val="C00000"/>
                </a:solidFill>
              </a:rPr>
              <a:t>(1 Thess. 2:13)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Believe what it says </a:t>
            </a:r>
            <a:r>
              <a:rPr lang="en-US" sz="4400" dirty="0">
                <a:solidFill>
                  <a:srgbClr val="C00000"/>
                </a:solidFill>
              </a:rPr>
              <a:t>(Rom. 10:17)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Seek to know and understand it </a:t>
            </a:r>
            <a:r>
              <a:rPr lang="en-US" sz="4400" dirty="0">
                <a:solidFill>
                  <a:srgbClr val="C00000"/>
                </a:solidFill>
              </a:rPr>
              <a:t>(John 8:32)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Want to do what it says (</a:t>
            </a:r>
            <a:r>
              <a:rPr lang="en-US" sz="4400" dirty="0">
                <a:solidFill>
                  <a:srgbClr val="C00000"/>
                </a:solidFill>
              </a:rPr>
              <a:t>Matt. 7:21; John 12:48)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710142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56" y="0"/>
            <a:ext cx="4768529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Two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Applying The Bible Today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Can We Understand the Bible?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Bible can be understood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We can understand it alike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Does it Make a Difference What One Believes? 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popular concept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It makes a difference what one – </a:t>
            </a:r>
            <a:r>
              <a:rPr lang="en-US" sz="4000" i="1" dirty="0"/>
              <a:t>believes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It makes a difference what one – </a:t>
            </a:r>
            <a:r>
              <a:rPr lang="en-US" sz="4000" i="1" dirty="0"/>
              <a:t>practices</a:t>
            </a:r>
            <a:r>
              <a:rPr lang="en-US" sz="4000" dirty="0"/>
              <a:t> 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Consequences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60343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3329" y="712817"/>
            <a:ext cx="1122426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The Two Covenants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two covenants are different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The Old Covenant has been taken away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We are under the New Covenant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dirty="0"/>
              <a:t> </a:t>
            </a:r>
            <a:r>
              <a:rPr lang="en-US" sz="4000" b="1" u="sng" dirty="0"/>
              <a:t>The Authority of the Word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From the mind of God to the written word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Bible has the power and authority of God behind it</a:t>
            </a:r>
          </a:p>
          <a:p>
            <a:pPr marL="1657350" lvl="2" indent="-742950">
              <a:buFont typeface="+mj-lt"/>
              <a:buAutoNum type="arabicPeriod"/>
            </a:pPr>
            <a:r>
              <a:rPr lang="en-US" sz="4000" i="1" dirty="0"/>
              <a:t>To accept it is to accept God</a:t>
            </a:r>
          </a:p>
          <a:p>
            <a:pPr marL="1657350" lvl="2" indent="-742950">
              <a:buFont typeface="+mj-lt"/>
              <a:buAutoNum type="arabicPeriod"/>
            </a:pPr>
            <a:r>
              <a:rPr lang="en-US" sz="4000" i="1" dirty="0"/>
              <a:t>To reject it is to reject God</a:t>
            </a:r>
            <a:endParaRPr lang="en-US" sz="4000" dirty="0"/>
          </a:p>
        </p:txBody>
      </p:sp>
      <p:sp>
        <p:nvSpPr>
          <p:cNvPr id="4" name="Oval 3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53573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1118" y="466590"/>
            <a:ext cx="1445368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Can We Understand the </a:t>
            </a:r>
            <a:r>
              <a:rPr lang="en-US" sz="8000" b="1" dirty="0">
                <a:ln/>
                <a:solidFill>
                  <a:schemeClr val="accent6">
                    <a:lumMod val="75000"/>
                  </a:schemeClr>
                </a:solidFill>
              </a:rPr>
              <a:t>Bible?</a:t>
            </a:r>
            <a:endParaRPr lang="en-US" sz="80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65160" y="2096710"/>
            <a:ext cx="820189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If not, it is God’s fault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Bible is written on 5</a:t>
            </a:r>
            <a:r>
              <a:rPr lang="en-US" sz="4400" baseline="30000" dirty="0"/>
              <a:t>th</a:t>
            </a:r>
            <a:r>
              <a:rPr lang="en-US" sz="4400" dirty="0"/>
              <a:t> grade level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Average word is 5 letters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Can and must be understood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US" sz="4400" i="1" dirty="0">
                <a:solidFill>
                  <a:srgbClr val="0070C0"/>
                </a:solidFill>
              </a:rPr>
              <a:t>John 8:32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US" sz="4400" i="1" dirty="0">
                <a:solidFill>
                  <a:srgbClr val="0070C0"/>
                </a:solidFill>
              </a:rPr>
              <a:t>Eph. 3:3-5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US" sz="4400" i="1" dirty="0">
                <a:solidFill>
                  <a:srgbClr val="0070C0"/>
                </a:solidFill>
              </a:rPr>
              <a:t>Eph. 5:17</a:t>
            </a:r>
          </a:p>
        </p:txBody>
      </p:sp>
      <p:pic>
        <p:nvPicPr>
          <p:cNvPr id="1026" name="Picture 2" descr="Image result for girl reading bi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80"/>
          <a:stretch/>
        </p:blipFill>
        <p:spPr bwMode="auto">
          <a:xfrm>
            <a:off x="206243" y="2378517"/>
            <a:ext cx="7160468" cy="4798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99387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4077"/>
            <a:ext cx="16256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Can We Understand The Bible Alike</a:t>
            </a:r>
            <a:r>
              <a:rPr lang="en-US" sz="8000" b="1" dirty="0">
                <a:ln/>
                <a:solidFill>
                  <a:schemeClr val="accent6">
                    <a:lumMod val="75000"/>
                  </a:schemeClr>
                </a:solidFill>
              </a:rPr>
              <a:t>?</a:t>
            </a:r>
            <a:endParaRPr lang="en-US" sz="80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774" y="1358402"/>
            <a:ext cx="2679844" cy="24268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5046" y="1358402"/>
            <a:ext cx="2925337" cy="24319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7980218"/>
            <a:ext cx="16256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>
                <a:solidFill>
                  <a:schemeClr val="bg1"/>
                </a:solidFill>
              </a:rPr>
              <a:t>If they </a:t>
            </a:r>
            <a:r>
              <a:rPr lang="en-US" sz="5400" i="1" u="sng" dirty="0">
                <a:solidFill>
                  <a:schemeClr val="bg1"/>
                </a:solidFill>
              </a:rPr>
              <a:t>understand</a:t>
            </a:r>
            <a:r>
              <a:rPr lang="en-US" sz="5400" i="1" dirty="0">
                <a:solidFill>
                  <a:schemeClr val="bg1"/>
                </a:solidFill>
              </a:rPr>
              <a:t>, it will be alike!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873124"/>
              </p:ext>
            </p:extLst>
          </p:nvPr>
        </p:nvGraphicFramePr>
        <p:xfrm>
          <a:off x="2396838" y="3785214"/>
          <a:ext cx="11329938" cy="3806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76646">
                  <a:extLst>
                    <a:ext uri="{9D8B030D-6E8A-4147-A177-3AD203B41FA5}">
                      <a16:colId xmlns:a16="http://schemas.microsoft.com/office/drawing/2014/main" val="936004630"/>
                    </a:ext>
                  </a:extLst>
                </a:gridCol>
                <a:gridCol w="3776646">
                  <a:extLst>
                    <a:ext uri="{9D8B030D-6E8A-4147-A177-3AD203B41FA5}">
                      <a16:colId xmlns:a16="http://schemas.microsoft.com/office/drawing/2014/main" val="3204416520"/>
                    </a:ext>
                  </a:extLst>
                </a:gridCol>
                <a:gridCol w="3776646">
                  <a:extLst>
                    <a:ext uri="{9D8B030D-6E8A-4147-A177-3AD203B41FA5}">
                      <a16:colId xmlns:a16="http://schemas.microsoft.com/office/drawing/2014/main" val="853376398"/>
                    </a:ext>
                  </a:extLst>
                </a:gridCol>
              </a:tblGrid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4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/>
                        <a:t>2+2=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4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685611"/>
                  </a:ext>
                </a:extLst>
              </a:tr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6</a:t>
                      </a:r>
                    </a:p>
                    <a:p>
                      <a:pPr algn="ctr"/>
                      <a:r>
                        <a:rPr lang="en-US" sz="2800" i="1" dirty="0"/>
                        <a:t>Does</a:t>
                      </a:r>
                      <a:r>
                        <a:rPr lang="en-US" sz="2800" i="1" baseline="0" dirty="0"/>
                        <a:t> Not Understand</a:t>
                      </a:r>
                      <a:endParaRPr lang="en-US" sz="2800" i="1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2+2=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4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989155"/>
                  </a:ext>
                </a:extLst>
              </a:tr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Son of God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Who</a:t>
                      </a:r>
                      <a:r>
                        <a:rPr lang="en-US" sz="3600" baseline="0" dirty="0"/>
                        <a:t> is Jesus?</a:t>
                      </a:r>
                      <a:endParaRPr 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Son of God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77828"/>
                  </a:ext>
                </a:extLst>
              </a:tr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Son of God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Who is Jesus?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A Son</a:t>
                      </a:r>
                    </a:p>
                    <a:p>
                      <a:pPr algn="ctr"/>
                      <a:r>
                        <a:rPr lang="en-US" sz="2800" i="1" dirty="0"/>
                        <a:t>Does not Understand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666916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 rot="20084121">
            <a:off x="-433154" y="102926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676586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46400" y="0"/>
            <a:ext cx="10363200" cy="15240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333FF"/>
                </a:solidFill>
                <a:latin typeface="Tahoma" pitchFamily="34" charset="0"/>
              </a:rPr>
              <a:t>2 Thess. 2:10-12</a:t>
            </a:r>
            <a:endParaRPr lang="en-US" dirty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77525" y="1444560"/>
            <a:ext cx="14475853" cy="1016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6000" dirty="0">
                <a:latin typeface="CooperBlack" pitchFamily="18" charset="0"/>
              </a:rPr>
              <a:t>Lie                                     Truth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8128000" y="1444560"/>
            <a:ext cx="12408" cy="668344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239898" y="2777541"/>
            <a:ext cx="5368328" cy="353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733" b="1" dirty="0"/>
              <a:t>Deceived (v.10)</a:t>
            </a:r>
          </a:p>
          <a:p>
            <a:pPr algn="ctr"/>
            <a:r>
              <a:rPr lang="en-US" sz="3733" b="1" dirty="0"/>
              <a:t>Not love truth (</a:t>
            </a:r>
            <a:r>
              <a:rPr lang="en-US" sz="3733" b="1" dirty="0" err="1"/>
              <a:t>v.</a:t>
            </a:r>
            <a:r>
              <a:rPr lang="en-US" sz="3733" b="1" dirty="0"/>
              <a:t> 10)</a:t>
            </a:r>
          </a:p>
          <a:p>
            <a:pPr algn="ctr"/>
            <a:r>
              <a:rPr lang="en-US" sz="3733" b="1" dirty="0"/>
              <a:t>Deluded (</a:t>
            </a:r>
            <a:r>
              <a:rPr lang="en-US" sz="3733" b="1" dirty="0" err="1"/>
              <a:t>v.</a:t>
            </a:r>
            <a:r>
              <a:rPr lang="en-US" sz="3733" b="1" dirty="0"/>
              <a:t> 11)</a:t>
            </a:r>
          </a:p>
          <a:p>
            <a:pPr algn="ctr"/>
            <a:r>
              <a:rPr lang="en-US" sz="3733" b="1" dirty="0"/>
              <a:t>Believe lie (</a:t>
            </a:r>
            <a:r>
              <a:rPr lang="en-US" sz="3733" b="1" dirty="0" err="1"/>
              <a:t>v.</a:t>
            </a:r>
            <a:r>
              <a:rPr lang="en-US" sz="3733" b="1" dirty="0"/>
              <a:t> 11)</a:t>
            </a:r>
          </a:p>
          <a:p>
            <a:pPr algn="ctr"/>
            <a:r>
              <a:rPr lang="en-US" sz="3733" b="1" dirty="0"/>
              <a:t>Not believe truth (</a:t>
            </a:r>
            <a:r>
              <a:rPr lang="en-US" sz="3733" b="1" dirty="0" err="1"/>
              <a:t>v.</a:t>
            </a:r>
            <a:r>
              <a:rPr lang="en-US" sz="3733" b="1" dirty="0"/>
              <a:t> 12)</a:t>
            </a:r>
          </a:p>
          <a:p>
            <a:pPr algn="ctr"/>
            <a:r>
              <a:rPr lang="en-US" sz="3733" b="1" dirty="0"/>
              <a:t>Pleasure in </a:t>
            </a:r>
            <a:r>
              <a:rPr lang="en-US" sz="3733" b="1" dirty="0" err="1"/>
              <a:t>unright</a:t>
            </a:r>
            <a:r>
              <a:rPr lang="en-US" sz="3733" b="1" dirty="0"/>
              <a:t>. (</a:t>
            </a:r>
            <a:r>
              <a:rPr lang="en-US" sz="3733" b="1" dirty="0" err="1"/>
              <a:t>v.</a:t>
            </a:r>
            <a:r>
              <a:rPr lang="en-US" sz="3733" b="1" dirty="0"/>
              <a:t> 12</a:t>
            </a:r>
            <a:r>
              <a:rPr lang="en-US" sz="3733" dirty="0"/>
              <a:t>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059639" y="7078608"/>
            <a:ext cx="3912994" cy="124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733" b="1"/>
              <a:t>Perish (v. 10)</a:t>
            </a:r>
          </a:p>
          <a:p>
            <a:pPr algn="ctr"/>
            <a:r>
              <a:rPr lang="en-US" sz="3733" b="1"/>
              <a:t>Condemned (v. 12)</a:t>
            </a:r>
            <a:endParaRPr lang="en-US" sz="2400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0007157" y="2881528"/>
            <a:ext cx="4072974" cy="124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733" b="1"/>
              <a:t>Love truth (v. 10)</a:t>
            </a:r>
          </a:p>
          <a:p>
            <a:pPr algn="ctr"/>
            <a:r>
              <a:rPr lang="en-US" sz="3733" b="1"/>
              <a:t>Believe truth (v. 12)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0577852" y="6708461"/>
            <a:ext cx="2678682" cy="6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733" b="1"/>
              <a:t>Saved (v. 10)</a:t>
            </a:r>
            <a:endParaRPr lang="en-US" sz="2400" b="1"/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3640427" y="6333541"/>
            <a:ext cx="914400" cy="812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11492252" y="5794061"/>
            <a:ext cx="914400" cy="812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28" name="Oval 27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415955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6481" y="1136910"/>
            <a:ext cx="5384800" cy="709268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Israel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(Exo. 20:2; 31:13, 16, 17; Deut. 5:1-3)</a:t>
            </a: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Added – Trans.    </a:t>
            </a: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Bring Men to Christ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(Gal. 3:17-25)</a:t>
            </a: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Till Seed Come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(Gal. 3:19; Rom. 7:1-4; Gal. 3:24-25)</a:t>
            </a:r>
          </a:p>
        </p:txBody>
      </p:sp>
      <p:sp>
        <p:nvSpPr>
          <p:cNvPr id="4" name="Rectangle 3"/>
          <p:cNvSpPr/>
          <p:nvPr/>
        </p:nvSpPr>
        <p:spPr>
          <a:xfrm>
            <a:off x="9981839" y="1136910"/>
            <a:ext cx="5384800" cy="709268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All Men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(Mark 16:15-16; Mt. 28:29-20)</a:t>
            </a: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Salvation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(Rom. 1:16-17; 8:1-2)</a:t>
            </a: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Till End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(Matt. 28:19-20)</a:t>
            </a:r>
          </a:p>
          <a:p>
            <a:pPr algn="ctr">
              <a:defRPr/>
            </a:pPr>
            <a:endParaRPr lang="en-US" sz="2667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23713" y="1479656"/>
            <a:ext cx="560231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</a:rPr>
              <a:t>To Whom Given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27021" y="3663716"/>
            <a:ext cx="5633672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</a:rPr>
              <a:t>Purpose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43319" y="6067353"/>
            <a:ext cx="565799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</a:rPr>
              <a:t>Duration</a:t>
            </a:r>
          </a:p>
        </p:txBody>
      </p:sp>
      <p:sp>
        <p:nvSpPr>
          <p:cNvPr id="28683" name="TextBox 7"/>
          <p:cNvSpPr txBox="1">
            <a:spLocks noChangeArrowheads="1"/>
          </p:cNvSpPr>
          <p:nvPr/>
        </p:nvSpPr>
        <p:spPr bwMode="auto">
          <a:xfrm>
            <a:off x="1486081" y="140863"/>
            <a:ext cx="41656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4267" dirty="0"/>
              <a:t>Old Testament</a:t>
            </a:r>
          </a:p>
        </p:txBody>
      </p:sp>
      <p:sp>
        <p:nvSpPr>
          <p:cNvPr id="28684" name="TextBox 8"/>
          <p:cNvSpPr txBox="1">
            <a:spLocks noChangeArrowheads="1"/>
          </p:cNvSpPr>
          <p:nvPr/>
        </p:nvSpPr>
        <p:spPr bwMode="auto">
          <a:xfrm>
            <a:off x="10591439" y="221238"/>
            <a:ext cx="41656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4267" dirty="0"/>
              <a:t>New Testament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91527" y="8230993"/>
            <a:ext cx="5236573" cy="913007"/>
            <a:chOff x="3096014" y="5791200"/>
            <a:chExt cx="3022073" cy="684621"/>
          </a:xfrm>
        </p:grpSpPr>
        <p:sp>
          <p:nvSpPr>
            <p:cNvPr id="10" name="TextBox 9"/>
            <p:cNvSpPr txBox="1"/>
            <p:nvPr/>
          </p:nvSpPr>
          <p:spPr>
            <a:xfrm>
              <a:off x="3775397" y="5791200"/>
              <a:ext cx="1663306" cy="6846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5333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5333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Different</a:t>
              </a:r>
            </a:p>
          </p:txBody>
        </p:sp>
        <p:sp>
          <p:nvSpPr>
            <p:cNvPr id="13" name="Bent Arrow 12"/>
            <p:cNvSpPr/>
            <p:nvPr/>
          </p:nvSpPr>
          <p:spPr>
            <a:xfrm rot="16200000">
              <a:off x="3183315" y="5797543"/>
              <a:ext cx="380925" cy="555528"/>
            </a:xfrm>
            <a:prstGeom prst="ben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4" name="Bent Arrow 13"/>
            <p:cNvSpPr/>
            <p:nvPr/>
          </p:nvSpPr>
          <p:spPr>
            <a:xfrm rot="5400000" flipH="1">
              <a:off x="5649860" y="5780083"/>
              <a:ext cx="380925" cy="555528"/>
            </a:xfrm>
            <a:prstGeom prst="ben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5" name="Oval 1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86880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5002" y="115705"/>
            <a:ext cx="150296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From the Mind of God to the Written Word</a:t>
            </a:r>
          </a:p>
        </p:txBody>
      </p:sp>
      <p:sp>
        <p:nvSpPr>
          <p:cNvPr id="7" name="12-Point Star 6"/>
          <p:cNvSpPr/>
          <p:nvPr/>
        </p:nvSpPr>
        <p:spPr>
          <a:xfrm>
            <a:off x="1390918" y="1545876"/>
            <a:ext cx="3580327" cy="2382180"/>
          </a:xfrm>
          <a:prstGeom prst="star12">
            <a:avLst>
              <a:gd name="adj" fmla="val 42090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God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9707" y="4031087"/>
            <a:ext cx="3129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Heb. 1:1-2</a:t>
            </a:r>
          </a:p>
        </p:txBody>
      </p:sp>
      <p:pic>
        <p:nvPicPr>
          <p:cNvPr id="8194" name="Picture 2" descr="Image result for Jesus Chr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49" y="1642186"/>
            <a:ext cx="2155556" cy="258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5177307" y="2459864"/>
            <a:ext cx="1532586" cy="785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69735" y="4265755"/>
            <a:ext cx="4340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Matt. 28:18</a:t>
            </a:r>
          </a:p>
          <a:p>
            <a:pPr algn="ctr"/>
            <a:r>
              <a:rPr lang="en-US" sz="3200" dirty="0"/>
              <a:t>John 16:13; 1 Cor. 14:37</a:t>
            </a:r>
          </a:p>
        </p:txBody>
      </p:sp>
      <p:sp>
        <p:nvSpPr>
          <p:cNvPr id="13" name="12-Point Star 12"/>
          <p:cNvSpPr/>
          <p:nvPr/>
        </p:nvSpPr>
        <p:spPr>
          <a:xfrm>
            <a:off x="11318383" y="1597185"/>
            <a:ext cx="3580327" cy="2382180"/>
          </a:xfrm>
          <a:prstGeom prst="star12">
            <a:avLst>
              <a:gd name="adj" fmla="val 42090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Holy</a:t>
            </a:r>
          </a:p>
          <a:p>
            <a:pPr algn="ctr"/>
            <a:r>
              <a:rPr lang="en-US" sz="5400" dirty="0">
                <a:solidFill>
                  <a:schemeClr val="tx1"/>
                </a:solidFill>
              </a:rPr>
              <a:t>Spirit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460851" y="2360094"/>
            <a:ext cx="1532586" cy="785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Image result for apostl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73"/>
          <a:stretch/>
        </p:blipFill>
        <p:spPr bwMode="auto">
          <a:xfrm>
            <a:off x="11604084" y="5126339"/>
            <a:ext cx="3008921" cy="323058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own Arrow 10"/>
          <p:cNvSpPr/>
          <p:nvPr/>
        </p:nvSpPr>
        <p:spPr>
          <a:xfrm>
            <a:off x="12592619" y="4535675"/>
            <a:ext cx="978795" cy="923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993437" y="7791101"/>
            <a:ext cx="434018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Apostles &amp; Prophets</a:t>
            </a:r>
          </a:p>
        </p:txBody>
      </p:sp>
      <p:pic>
        <p:nvPicPr>
          <p:cNvPr id="8198" name="Picture 6" descr="Image result for scro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806" y="5459084"/>
            <a:ext cx="2606179" cy="2408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ight Arrow 21"/>
          <p:cNvSpPr/>
          <p:nvPr/>
        </p:nvSpPr>
        <p:spPr>
          <a:xfrm rot="10800000">
            <a:off x="8261250" y="5991828"/>
            <a:ext cx="2297306" cy="785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971245" y="7691268"/>
            <a:ext cx="3129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Original Writings</a:t>
            </a:r>
          </a:p>
          <a:p>
            <a:pPr algn="ctr"/>
            <a:r>
              <a:rPr lang="en-US" sz="3200" dirty="0"/>
              <a:t>Eph. 3:3-5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45364" y="8503659"/>
            <a:ext cx="4126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Eph.3:3-5; 1 Cor. 2:9-13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5002" y="5086946"/>
            <a:ext cx="4299205" cy="37795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word has the power and authority of God behind it!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09387" y="3504648"/>
            <a:ext cx="47452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John 14:26; 15:26; 16:13</a:t>
            </a:r>
          </a:p>
          <a:p>
            <a:pPr algn="ctr"/>
            <a:r>
              <a:rPr lang="en-US" sz="3200" dirty="0"/>
              <a:t>Matt. 10:19</a:t>
            </a:r>
          </a:p>
        </p:txBody>
      </p:sp>
      <p:sp>
        <p:nvSpPr>
          <p:cNvPr id="20" name="Oval 19"/>
          <p:cNvSpPr/>
          <p:nvPr/>
        </p:nvSpPr>
        <p:spPr>
          <a:xfrm rot="20084121">
            <a:off x="-394562" y="787727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667105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9739" y="0"/>
            <a:ext cx="5007120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Three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Theme of the Bible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Sin: Man Has a Problem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What sin is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first sin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All sin – individual responsibility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remedy is needed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Christ is the Answer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Gen. 3:15 – the first promise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Who is Jesus Christ?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Died as a sacrifice for our sins</a:t>
            </a:r>
          </a:p>
        </p:txBody>
      </p:sp>
    </p:spTree>
    <p:extLst>
      <p:ext uri="{BB962C8B-B14F-4D97-AF65-F5344CB8AC3E}">
        <p14:creationId xmlns:p14="http://schemas.microsoft.com/office/powerpoint/2010/main" val="2485379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4032" y="676003"/>
            <a:ext cx="112242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A Common Theme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golden thread through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coming of Jesus Christ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The Bible Library</a:t>
            </a:r>
          </a:p>
          <a:p>
            <a:pPr marL="571500" indent="-571500">
              <a:buFont typeface="+mj-lt"/>
              <a:buAutoNum type="romanUcPeriod" startAt="3"/>
            </a:pPr>
            <a:endParaRPr lang="en-US" sz="4000" b="1" u="sng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Periods of the Bible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79505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045026" y="1946729"/>
            <a:ext cx="10541727" cy="35788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-39739" y="0"/>
            <a:ext cx="5007120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Three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Theme of the Bible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Sin: Man Has a Problem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What sin is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first sin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All sin – individual responsibility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remedy is needed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Christ is the Answer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Gen. 3:15 – the first promise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Who is Jesus Christ?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Died as a sacrifice for our sins</a:t>
            </a:r>
          </a:p>
        </p:txBody>
      </p:sp>
    </p:spTree>
    <p:extLst>
      <p:ext uri="{BB962C8B-B14F-4D97-AF65-F5344CB8AC3E}">
        <p14:creationId xmlns:p14="http://schemas.microsoft.com/office/powerpoint/2010/main" val="66701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514" y="339634"/>
            <a:ext cx="15165977" cy="83994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2514" y="770713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11440" y="692331"/>
            <a:ext cx="12292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1. </a:t>
            </a:r>
            <a:r>
              <a:rPr lang="en-US" sz="3600" b="1" dirty="0"/>
              <a:t>What Sin Is</a:t>
            </a:r>
            <a:r>
              <a:rPr lang="en-US" sz="3600" dirty="0"/>
              <a:t>: Transgression of the 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5840" y="1691359"/>
            <a:ext cx="9607726" cy="107721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“Whosoever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committeth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transgresseth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the law: for sin is the transgression of the law” (1 John 3:4)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1440" y="3345829"/>
            <a:ext cx="1229214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2. </a:t>
            </a:r>
            <a:r>
              <a:rPr lang="en-US" sz="3600" b="1" dirty="0"/>
              <a:t>The First Sin</a:t>
            </a:r>
            <a:r>
              <a:rPr lang="en-US" sz="3600" dirty="0"/>
              <a:t>: Adam &amp; Eve (Gen. 2:17; 3:1-6)</a:t>
            </a:r>
          </a:p>
          <a:p>
            <a:endParaRPr lang="en-US" sz="3600" dirty="0"/>
          </a:p>
          <a:p>
            <a:r>
              <a:rPr lang="en-US" sz="3600" dirty="0"/>
              <a:t>3. </a:t>
            </a:r>
            <a:r>
              <a:rPr lang="en-US" sz="3600" b="1" dirty="0"/>
              <a:t>All Sin</a:t>
            </a:r>
            <a:r>
              <a:rPr lang="en-US" sz="3600" dirty="0"/>
              <a:t> – Individual Responsibility (Rom. 3:9, 23; 1 John 5:19)</a:t>
            </a:r>
          </a:p>
          <a:p>
            <a:endParaRPr lang="en-US" sz="3600" dirty="0"/>
          </a:p>
          <a:p>
            <a:r>
              <a:rPr lang="en-US" sz="3600" dirty="0"/>
              <a:t>4. </a:t>
            </a:r>
            <a:r>
              <a:rPr lang="en-US" sz="3600" b="1" dirty="0"/>
              <a:t>Consequences of Sin</a:t>
            </a:r>
          </a:p>
          <a:p>
            <a:r>
              <a:rPr lang="en-US" sz="3600" dirty="0"/>
              <a:t>	- </a:t>
            </a:r>
            <a:r>
              <a:rPr lang="en-US" sz="3600" dirty="0">
                <a:solidFill>
                  <a:srgbClr val="FF0000"/>
                </a:solidFill>
              </a:rPr>
              <a:t>Death = Separation from God</a:t>
            </a:r>
          </a:p>
          <a:p>
            <a:r>
              <a:rPr lang="en-US" sz="3600" dirty="0"/>
              <a:t>	- Rom. 5:12; 6:23; 7:9; Jas. 1:15</a:t>
            </a:r>
          </a:p>
          <a:p>
            <a:endParaRPr lang="en-US" sz="3600" dirty="0"/>
          </a:p>
          <a:p>
            <a:r>
              <a:rPr lang="en-US" sz="3600" dirty="0"/>
              <a:t>5. </a:t>
            </a:r>
            <a:r>
              <a:rPr lang="en-US" sz="3600" b="1" dirty="0"/>
              <a:t>A Remedy is Needed </a:t>
            </a:r>
            <a:r>
              <a:rPr lang="en-US" sz="3600" dirty="0"/>
              <a:t>(Rom. 7:24-25)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940491" y="339634"/>
            <a:ext cx="6085" cy="83994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64965" y="2503719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1915" y="4236725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1729" y="5969731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</p:spTree>
    <p:extLst>
      <p:ext uri="{BB962C8B-B14F-4D97-AF65-F5344CB8AC3E}">
        <p14:creationId xmlns:p14="http://schemas.microsoft.com/office/powerpoint/2010/main" val="2333002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966649" y="5088550"/>
            <a:ext cx="10541727" cy="35788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39739" y="0"/>
            <a:ext cx="5007120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Back to the Bible – Lesson Three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Theme of the Bible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Sin: Man Has a Problem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What sin is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first sin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All sin – individual responsibility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 remedy is needed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Christ is the Answer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Gen. 3:15 – the first promise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Who is Jesus Christ?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Died as a sacrifice for our sins</a:t>
            </a:r>
          </a:p>
        </p:txBody>
      </p:sp>
    </p:spTree>
    <p:extLst>
      <p:ext uri="{BB962C8B-B14F-4D97-AF65-F5344CB8AC3E}">
        <p14:creationId xmlns:p14="http://schemas.microsoft.com/office/powerpoint/2010/main" val="2605108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1.bp.blogspot.com/-mhwyezwUYDU/Td32i_9bmzI/AAAAAAAALGE/VYGfsLrbLdo/s1600/headheel%255B1%25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477" y="3193318"/>
            <a:ext cx="5016500" cy="5219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45422" y="393596"/>
            <a:ext cx="10578353" cy="2267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Genesis 3:15</a:t>
            </a:r>
          </a:p>
          <a:p>
            <a:pPr algn="ctr"/>
            <a:endParaRPr lang="en-US" sz="1333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“And I will put enmity Between you and the woman, And between your seed and her Seed;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shall bruise your head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shall bruise His heel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0503" y="4330467"/>
            <a:ext cx="204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Christ</a:t>
            </a:r>
          </a:p>
        </p:txBody>
      </p:sp>
      <p:sp>
        <p:nvSpPr>
          <p:cNvPr id="8" name="TextBox 7"/>
          <p:cNvSpPr txBox="1"/>
          <p:nvPr/>
        </p:nvSpPr>
        <p:spPr>
          <a:xfrm rot="2491378">
            <a:off x="7569319" y="6235447"/>
            <a:ext cx="1293955" cy="584775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Satan</a:t>
            </a:r>
          </a:p>
        </p:txBody>
      </p:sp>
      <p:sp>
        <p:nvSpPr>
          <p:cNvPr id="6" name="Curved Left Arrow 5"/>
          <p:cNvSpPr/>
          <p:nvPr/>
        </p:nvSpPr>
        <p:spPr>
          <a:xfrm rot="518074">
            <a:off x="11399010" y="5892569"/>
            <a:ext cx="1540959" cy="2516072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901272" flipH="1" flipV="1">
            <a:off x="6106806" y="4987834"/>
            <a:ext cx="1499599" cy="256600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94185" y="6396341"/>
            <a:ext cx="3615356" cy="1077218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“bruise your head”</a:t>
            </a:r>
          </a:p>
          <a:p>
            <a:pPr algn="ctr"/>
            <a:r>
              <a:rPr lang="en-US" sz="3200" dirty="0"/>
              <a:t>(Resurrection)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5278" y="5824232"/>
            <a:ext cx="3615356" cy="1077218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“bruise His heel”</a:t>
            </a:r>
          </a:p>
          <a:p>
            <a:pPr algn="ctr"/>
            <a:r>
              <a:rPr lang="en-US" sz="3200" dirty="0"/>
              <a:t>(Death)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2630830" y="3307786"/>
            <a:ext cx="8543108" cy="2554545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70C0"/>
                </a:solidFill>
              </a:rPr>
              <a:t>A Promise of</a:t>
            </a:r>
          </a:p>
          <a:p>
            <a:pPr algn="ctr"/>
            <a:r>
              <a:rPr lang="en-US" sz="8000" dirty="0">
                <a:solidFill>
                  <a:srgbClr val="0070C0"/>
                </a:solidFill>
              </a:rPr>
              <a:t>a Redeemer</a:t>
            </a:r>
          </a:p>
        </p:txBody>
      </p:sp>
    </p:spTree>
    <p:extLst>
      <p:ext uri="{BB962C8B-B14F-4D97-AF65-F5344CB8AC3E}">
        <p14:creationId xmlns:p14="http://schemas.microsoft.com/office/powerpoint/2010/main" val="683016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6" grpId="0" animBg="1"/>
      <p:bldP spid="10" grpId="0" animBg="1"/>
      <p:bldP spid="9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13953" y="300446"/>
            <a:ext cx="4049486" cy="8373291"/>
          </a:xfrm>
          <a:prstGeom prst="roundRect">
            <a:avLst>
              <a:gd name="adj" fmla="val 12399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bg1"/>
                </a:solidFill>
              </a:rPr>
              <a:t>Who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is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Jesus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Christ?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36421" y="1417319"/>
            <a:ext cx="2821577" cy="3069772"/>
            <a:chOff x="6988629" y="2704011"/>
            <a:chExt cx="2821577" cy="3069772"/>
          </a:xfrm>
        </p:grpSpPr>
        <p:sp>
          <p:nvSpPr>
            <p:cNvPr id="4" name="Rounded Rectangle 3"/>
            <p:cNvSpPr/>
            <p:nvPr/>
          </p:nvSpPr>
          <p:spPr>
            <a:xfrm>
              <a:off x="6988629" y="2704011"/>
              <a:ext cx="2821577" cy="3069772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 descr="Image result for Jesus Chris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109" y="2961592"/>
              <a:ext cx="2155556" cy="2580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936376" y="354049"/>
            <a:ext cx="941831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Born of a virgin </a:t>
            </a:r>
            <a:r>
              <a:rPr lang="en-US" sz="4400" dirty="0">
                <a:solidFill>
                  <a:srgbClr val="0070C0"/>
                </a:solidFill>
              </a:rPr>
              <a:t>(Matt. 1:23)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Messiah </a:t>
            </a:r>
            <a:r>
              <a:rPr lang="en-US" sz="4400" dirty="0">
                <a:solidFill>
                  <a:srgbClr val="0070C0"/>
                </a:solidFill>
              </a:rPr>
              <a:t>(John 4:25-26)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Son of God –Deity </a:t>
            </a:r>
            <a:r>
              <a:rPr lang="en-US" sz="4400" dirty="0">
                <a:solidFill>
                  <a:srgbClr val="0070C0"/>
                </a:solidFill>
              </a:rPr>
              <a:t>(John 9:35; 5:17-18)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Died on the cross </a:t>
            </a:r>
            <a:r>
              <a:rPr lang="en-US" sz="4400" dirty="0">
                <a:solidFill>
                  <a:srgbClr val="0070C0"/>
                </a:solidFill>
              </a:rPr>
              <a:t>(1 Cor. 2:2)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Raised from the dead </a:t>
            </a:r>
            <a:r>
              <a:rPr lang="en-US" sz="4400" dirty="0">
                <a:solidFill>
                  <a:srgbClr val="0070C0"/>
                </a:solidFill>
              </a:rPr>
              <a:t>(Rom. 1:4)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205" y="5603964"/>
            <a:ext cx="10528663" cy="32376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Evidence of His Claim</a:t>
            </a:r>
          </a:p>
          <a:p>
            <a:pPr algn="ctr"/>
            <a:r>
              <a:rPr lang="en-US" sz="3200" i="1" dirty="0">
                <a:solidFill>
                  <a:srgbClr val="C00000"/>
                </a:solidFill>
              </a:rPr>
              <a:t>The Miracles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“And truly Jesus did many other signs in the presence of His disciples, which are not written in this book; but these are written that you may believe that Jesus is the Christ, the Son of God, and that believing you may have life in His name.”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(John 20:30-31)</a:t>
            </a:r>
          </a:p>
        </p:txBody>
      </p:sp>
    </p:spTree>
    <p:extLst>
      <p:ext uri="{BB962C8B-B14F-4D97-AF65-F5344CB8AC3E}">
        <p14:creationId xmlns:p14="http://schemas.microsoft.com/office/powerpoint/2010/main" val="3513056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8626"/>
          <a:stretch/>
        </p:blipFill>
        <p:spPr>
          <a:xfrm>
            <a:off x="1" y="0"/>
            <a:ext cx="16256000" cy="914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90315" y="224592"/>
            <a:ext cx="13363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/>
              <a:t>Christ Died as a Sacrifice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0106" y="1516514"/>
            <a:ext cx="136357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/>
              <a:t> </a:t>
            </a:r>
            <a:r>
              <a:rPr lang="en-US" sz="4000" b="1" dirty="0">
                <a:solidFill>
                  <a:srgbClr val="002060"/>
                </a:solidFill>
              </a:rPr>
              <a:t>Sin (violation of law) Demands that a Penalty be Paid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/>
              <a:t> </a:t>
            </a:r>
            <a:r>
              <a:rPr lang="en-US" sz="4000" b="1" dirty="0">
                <a:solidFill>
                  <a:srgbClr val="002060"/>
                </a:solidFill>
              </a:rPr>
              <a:t>Man Can’t Pay – Has Nothing to Pay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i="1" dirty="0"/>
              <a:t>Cannot be cleared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i="1" dirty="0"/>
              <a:t>Can only face the consequence (Rom. 6:23)</a:t>
            </a:r>
          </a:p>
          <a:p>
            <a:pPr marL="742950" indent="-74295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b="1" dirty="0">
                <a:solidFill>
                  <a:srgbClr val="002060"/>
                </a:solidFill>
              </a:rPr>
              <a:t>God Demands Blood Sacrifice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i="1" dirty="0"/>
              <a:t>Life is in the blood (Gen.9:4; Lev. 17:1-14; Deut. 12:23)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i="1" dirty="0"/>
              <a:t>Animal sacrifice could not pay the price (Heb. 10:4)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i="1" dirty="0"/>
              <a:t>Perfect sacrifice: Blood of Christ (1 Pet. 1:19)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7315415"/>
            <a:ext cx="1625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died so that we could be saved!</a:t>
            </a:r>
          </a:p>
          <a:p>
            <a:pPr algn="ctr"/>
            <a:r>
              <a:rPr lang="en-US" sz="5400" dirty="0">
                <a:solidFill>
                  <a:srgbClr val="0070C0"/>
                </a:solidFill>
              </a:rPr>
              <a:t>Matt. 26:28; Heb. 2:9; 9:22</a:t>
            </a:r>
          </a:p>
        </p:txBody>
      </p:sp>
    </p:spTree>
    <p:extLst>
      <p:ext uri="{BB962C8B-B14F-4D97-AF65-F5344CB8AC3E}">
        <p14:creationId xmlns:p14="http://schemas.microsoft.com/office/powerpoint/2010/main" val="421059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03033"/>
              </p:ext>
            </p:extLst>
          </p:nvPr>
        </p:nvGraphicFramePr>
        <p:xfrm>
          <a:off x="344235" y="316019"/>
          <a:ext cx="6120733" cy="8827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" name="GALLERY" r:id="rId3" imgW="1539463" imgH="2220050" progId="GALLERYClipart">
                  <p:embed/>
                </p:oleObj>
              </mc:Choice>
              <mc:Fallback>
                <p:oleObj name="GALLERY" r:id="rId3" imgW="1539463" imgH="2220050" progId="GALLERYClipart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235" y="316019"/>
                        <a:ext cx="6120733" cy="88279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6464968" y="115851"/>
            <a:ext cx="931376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</a:rPr>
              <a:t>The Crucifixion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53514" y="3261266"/>
            <a:ext cx="106252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Crown of thorns </a:t>
            </a:r>
            <a:r>
              <a:rPr lang="en-US" sz="4800" dirty="0">
                <a:solidFill>
                  <a:srgbClr val="C00000"/>
                </a:solidFill>
              </a:rPr>
              <a:t>(Matt. 27:29)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Nails in his hands </a:t>
            </a:r>
            <a:r>
              <a:rPr lang="en-US" sz="4800" dirty="0">
                <a:solidFill>
                  <a:srgbClr val="C00000"/>
                </a:solidFill>
              </a:rPr>
              <a:t>(John 20:25)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Nails in his feet</a:t>
            </a:r>
            <a:endParaRPr lang="en-US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783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WINDOWS\TEMP\auto0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893" y="192505"/>
            <a:ext cx="3708419" cy="87910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 descr="jesus_cro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18" y="1532021"/>
            <a:ext cx="8166953" cy="6112042"/>
          </a:xfrm>
          <a:prstGeom prst="rect">
            <a:avLst/>
          </a:prstGeom>
          <a:noFill/>
          <a:ln w="9525">
            <a:solidFill>
              <a:srgbClr val="CCFF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491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344235" y="316019"/>
          <a:ext cx="6120733" cy="8827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GALLERY" r:id="rId3" imgW="1539463" imgH="2220050" progId="GALLERYClipart">
                  <p:embed/>
                </p:oleObj>
              </mc:Choice>
              <mc:Fallback>
                <p:oleObj name="GALLERY" r:id="rId3" imgW="1539463" imgH="2220050" progId="GALLERYClipart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235" y="316019"/>
                        <a:ext cx="6120733" cy="88279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6464968" y="115851"/>
            <a:ext cx="931376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</a:rPr>
              <a:t>The Crucifixion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53514" y="3261266"/>
            <a:ext cx="1062522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Crown of thorns </a:t>
            </a:r>
            <a:r>
              <a:rPr lang="en-US" sz="4800" dirty="0">
                <a:solidFill>
                  <a:srgbClr val="C00000"/>
                </a:solidFill>
              </a:rPr>
              <a:t>(Matt. 27:29)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Nails in his hands </a:t>
            </a:r>
            <a:r>
              <a:rPr lang="en-US" sz="4800" dirty="0">
                <a:solidFill>
                  <a:srgbClr val="C00000"/>
                </a:solidFill>
              </a:rPr>
              <a:t>(John 20:25)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Nails in his feet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Shame – as a criminal </a:t>
            </a:r>
            <a:r>
              <a:rPr lang="en-US" sz="4800" dirty="0">
                <a:solidFill>
                  <a:srgbClr val="C00000"/>
                </a:solidFill>
              </a:rPr>
              <a:t>(Matt. 27:38)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>
              <a:solidFill>
                <a:srgbClr val="C0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Can’t breathe – suffocates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Pierced his side </a:t>
            </a:r>
            <a:r>
              <a:rPr lang="en-US" sz="4800" dirty="0">
                <a:solidFill>
                  <a:srgbClr val="C00000"/>
                </a:solidFill>
              </a:rPr>
              <a:t>(John 19:34)</a:t>
            </a:r>
          </a:p>
        </p:txBody>
      </p:sp>
    </p:spTree>
    <p:extLst>
      <p:ext uri="{BB962C8B-B14F-4D97-AF65-F5344CB8AC3E}">
        <p14:creationId xmlns:p14="http://schemas.microsoft.com/office/powerpoint/2010/main" val="1132974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71448" y="256673"/>
            <a:ext cx="10541727" cy="26148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64032" y="676003"/>
            <a:ext cx="112242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A Common Theme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golden thread through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coming of Jesus Christ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The Bible Library</a:t>
            </a:r>
          </a:p>
          <a:p>
            <a:pPr marL="571500" indent="-571500">
              <a:buFont typeface="+mj-lt"/>
              <a:buAutoNum type="romanUcPeriod" startAt="3"/>
            </a:pPr>
            <a:endParaRPr lang="en-US" sz="4000" b="1" u="sng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Periods of the Bible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06674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8758" y="356769"/>
            <a:ext cx="15608968" cy="246664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530" name="Picture 2" descr="http://vignette2.wikia.nocookie.net/thesimssocial/images/f/f7/Golden_Thread.png/revision/latest?cb=201211180321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60" y="702342"/>
            <a:ext cx="1879397" cy="198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51897" y="805260"/>
            <a:ext cx="12416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Golden Thread Running Through the Bible:</a:t>
            </a:r>
          </a:p>
          <a:p>
            <a:pPr algn="ctr"/>
            <a:r>
              <a:rPr lang="en-US" sz="48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the Redeemer</a:t>
            </a:r>
          </a:p>
        </p:txBody>
      </p:sp>
      <p:sp>
        <p:nvSpPr>
          <p:cNvPr id="6" name="Freeform 5"/>
          <p:cNvSpPr/>
          <p:nvPr/>
        </p:nvSpPr>
        <p:spPr>
          <a:xfrm>
            <a:off x="850232" y="3769892"/>
            <a:ext cx="15132634" cy="5358063"/>
          </a:xfrm>
          <a:custGeom>
            <a:avLst/>
            <a:gdLst>
              <a:gd name="connsiteX0" fmla="*/ 0 w 15132634"/>
              <a:gd name="connsiteY0" fmla="*/ 0 h 5358063"/>
              <a:gd name="connsiteX1" fmla="*/ 1267326 w 15132634"/>
              <a:gd name="connsiteY1" fmla="*/ 1732547 h 5358063"/>
              <a:gd name="connsiteX2" fmla="*/ 4154905 w 15132634"/>
              <a:gd name="connsiteY2" fmla="*/ 288758 h 5358063"/>
              <a:gd name="connsiteX3" fmla="*/ 7026442 w 15132634"/>
              <a:gd name="connsiteY3" fmla="*/ 1459831 h 5358063"/>
              <a:gd name="connsiteX4" fmla="*/ 9031705 w 15132634"/>
              <a:gd name="connsiteY4" fmla="*/ 1540042 h 5358063"/>
              <a:gd name="connsiteX5" fmla="*/ 12785557 w 15132634"/>
              <a:gd name="connsiteY5" fmla="*/ 144379 h 5358063"/>
              <a:gd name="connsiteX6" fmla="*/ 14806863 w 15132634"/>
              <a:gd name="connsiteY6" fmla="*/ 866273 h 5358063"/>
              <a:gd name="connsiteX7" fmla="*/ 14871031 w 15132634"/>
              <a:gd name="connsiteY7" fmla="*/ 2454442 h 5358063"/>
              <a:gd name="connsiteX8" fmla="*/ 12272210 w 15132634"/>
              <a:gd name="connsiteY8" fmla="*/ 4347410 h 5358063"/>
              <a:gd name="connsiteX9" fmla="*/ 10218821 w 15132634"/>
              <a:gd name="connsiteY9" fmla="*/ 2630905 h 5358063"/>
              <a:gd name="connsiteX10" fmla="*/ 7571873 w 15132634"/>
              <a:gd name="connsiteY10" fmla="*/ 3930316 h 5358063"/>
              <a:gd name="connsiteX11" fmla="*/ 4363452 w 15132634"/>
              <a:gd name="connsiteY11" fmla="*/ 2197768 h 5358063"/>
              <a:gd name="connsiteX12" fmla="*/ 866273 w 15132634"/>
              <a:gd name="connsiteY12" fmla="*/ 3096126 h 5358063"/>
              <a:gd name="connsiteX13" fmla="*/ 593557 w 15132634"/>
              <a:gd name="connsiteY13" fmla="*/ 4443663 h 5358063"/>
              <a:gd name="connsiteX14" fmla="*/ 4539915 w 15132634"/>
              <a:gd name="connsiteY14" fmla="*/ 4716379 h 5358063"/>
              <a:gd name="connsiteX15" fmla="*/ 8197515 w 15132634"/>
              <a:gd name="connsiteY15" fmla="*/ 5133473 h 5358063"/>
              <a:gd name="connsiteX16" fmla="*/ 10331115 w 15132634"/>
              <a:gd name="connsiteY16" fmla="*/ 5358063 h 5358063"/>
              <a:gd name="connsiteX17" fmla="*/ 10331115 w 15132634"/>
              <a:gd name="connsiteY17" fmla="*/ 5358063 h 535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132634" h="5358063">
                <a:moveTo>
                  <a:pt x="0" y="0"/>
                </a:moveTo>
                <a:cubicBezTo>
                  <a:pt x="287421" y="842210"/>
                  <a:pt x="574842" y="1684421"/>
                  <a:pt x="1267326" y="1732547"/>
                </a:cubicBezTo>
                <a:cubicBezTo>
                  <a:pt x="1959810" y="1780673"/>
                  <a:pt x="3195052" y="334211"/>
                  <a:pt x="4154905" y="288758"/>
                </a:cubicBezTo>
                <a:cubicBezTo>
                  <a:pt x="5114758" y="243305"/>
                  <a:pt x="6213642" y="1251284"/>
                  <a:pt x="7026442" y="1459831"/>
                </a:cubicBezTo>
                <a:cubicBezTo>
                  <a:pt x="7839242" y="1668378"/>
                  <a:pt x="8071853" y="1759284"/>
                  <a:pt x="9031705" y="1540042"/>
                </a:cubicBezTo>
                <a:cubicBezTo>
                  <a:pt x="9991557" y="1320800"/>
                  <a:pt x="11823031" y="256674"/>
                  <a:pt x="12785557" y="144379"/>
                </a:cubicBezTo>
                <a:cubicBezTo>
                  <a:pt x="13748083" y="32084"/>
                  <a:pt x="14459284" y="481263"/>
                  <a:pt x="14806863" y="866273"/>
                </a:cubicBezTo>
                <a:cubicBezTo>
                  <a:pt x="15154442" y="1251283"/>
                  <a:pt x="15293473" y="1874253"/>
                  <a:pt x="14871031" y="2454442"/>
                </a:cubicBezTo>
                <a:cubicBezTo>
                  <a:pt x="14448589" y="3034632"/>
                  <a:pt x="13047578" y="4318000"/>
                  <a:pt x="12272210" y="4347410"/>
                </a:cubicBezTo>
                <a:cubicBezTo>
                  <a:pt x="11496842" y="4376821"/>
                  <a:pt x="11002211" y="2700421"/>
                  <a:pt x="10218821" y="2630905"/>
                </a:cubicBezTo>
                <a:cubicBezTo>
                  <a:pt x="9435432" y="2561389"/>
                  <a:pt x="8547768" y="4002506"/>
                  <a:pt x="7571873" y="3930316"/>
                </a:cubicBezTo>
                <a:cubicBezTo>
                  <a:pt x="6595978" y="3858127"/>
                  <a:pt x="5481052" y="2336800"/>
                  <a:pt x="4363452" y="2197768"/>
                </a:cubicBezTo>
                <a:cubicBezTo>
                  <a:pt x="3245852" y="2058736"/>
                  <a:pt x="1494589" y="2721810"/>
                  <a:pt x="866273" y="3096126"/>
                </a:cubicBezTo>
                <a:cubicBezTo>
                  <a:pt x="237957" y="3470442"/>
                  <a:pt x="-18717" y="4173621"/>
                  <a:pt x="593557" y="4443663"/>
                </a:cubicBezTo>
                <a:cubicBezTo>
                  <a:pt x="1205831" y="4713705"/>
                  <a:pt x="3272589" y="4601411"/>
                  <a:pt x="4539915" y="4716379"/>
                </a:cubicBezTo>
                <a:cubicBezTo>
                  <a:pt x="5807241" y="4831347"/>
                  <a:pt x="8197515" y="5133473"/>
                  <a:pt x="8197515" y="5133473"/>
                </a:cubicBezTo>
                <a:lnTo>
                  <a:pt x="10331115" y="5358063"/>
                </a:lnTo>
                <a:lnTo>
                  <a:pt x="10331115" y="5358063"/>
                </a:lnTo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88758" y="3618160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Genesis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2256" y="5029865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Exodus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41031" y="3785934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Leviticus -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Deut.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16549" y="5080867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Ruth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051462" y="3955102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Kings &amp; Chronicles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833225" y="4035923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Isaiah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920769" y="5667539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Jeremiah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317246" y="7299155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Ezekiel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27374" y="6184672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Daniel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10550" y="7006020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Ezra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Nehemiah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96947" y="6025051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Matthew –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Luke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50847" y="4309811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Joshua - Judges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47836" y="6191953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John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62689" y="7354041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Acts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41049" y="7776733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Epistles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57936" y="8156775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Revelation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493539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Building a Nation</a:t>
            </a:r>
          </a:p>
        </p:txBody>
      </p:sp>
      <p:sp>
        <p:nvSpPr>
          <p:cNvPr id="26" name="TextBox 25"/>
          <p:cNvSpPr txBox="1"/>
          <p:nvPr/>
        </p:nvSpPr>
        <p:spPr>
          <a:xfrm rot="793749">
            <a:off x="4105833" y="3467544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Preserving a Nation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64269" y="5068453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A Nation Departs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01579" y="6131010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A Remnant Returns</a:t>
            </a:r>
          </a:p>
        </p:txBody>
      </p:sp>
      <p:sp>
        <p:nvSpPr>
          <p:cNvPr id="29" name="TextBox 28"/>
          <p:cNvSpPr txBox="1"/>
          <p:nvPr/>
        </p:nvSpPr>
        <p:spPr>
          <a:xfrm rot="1396209">
            <a:off x="10614106" y="6140038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The Messiah is Coming</a:t>
            </a:r>
          </a:p>
        </p:txBody>
      </p:sp>
      <p:sp>
        <p:nvSpPr>
          <p:cNvPr id="30" name="TextBox 29"/>
          <p:cNvSpPr txBox="1"/>
          <p:nvPr/>
        </p:nvSpPr>
        <p:spPr>
          <a:xfrm rot="21193752">
            <a:off x="1971162" y="5571215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Jesus is the Messiah</a:t>
            </a:r>
          </a:p>
        </p:txBody>
      </p:sp>
      <p:sp>
        <p:nvSpPr>
          <p:cNvPr id="31" name="TextBox 30"/>
          <p:cNvSpPr txBox="1"/>
          <p:nvPr/>
        </p:nvSpPr>
        <p:spPr>
          <a:xfrm rot="324602">
            <a:off x="2451704" y="7376327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Live for Christ, Our Redeemer</a:t>
            </a:r>
          </a:p>
        </p:txBody>
      </p:sp>
    </p:spTree>
    <p:extLst>
      <p:ext uri="{BB962C8B-B14F-4D97-AF65-F5344CB8AC3E}">
        <p14:creationId xmlns:p14="http://schemas.microsoft.com/office/powerpoint/2010/main" val="3755984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2785" y="451485"/>
            <a:ext cx="14870430" cy="8241030"/>
          </a:xfrm>
          <a:prstGeom prst="roundRect">
            <a:avLst>
              <a:gd name="adj" fmla="val 432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063008" y="784205"/>
            <a:ext cx="812998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 Coming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6030" y="2503170"/>
            <a:ext cx="115785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6000" dirty="0"/>
              <a:t> Christ is Coming</a:t>
            </a:r>
          </a:p>
          <a:p>
            <a:pPr marL="514350" indent="-514350">
              <a:buFont typeface="+mj-lt"/>
              <a:buAutoNum type="arabicPeriod"/>
            </a:pPr>
            <a:endParaRPr lang="en-US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dirty="0"/>
              <a:t> Christ has Come</a:t>
            </a:r>
          </a:p>
          <a:p>
            <a:pPr marL="514350" indent="-514350">
              <a:buFont typeface="+mj-lt"/>
              <a:buAutoNum type="arabicPeriod"/>
            </a:pPr>
            <a:endParaRPr lang="en-US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dirty="0"/>
              <a:t> Christ is Coming Again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652510" y="2400300"/>
            <a:ext cx="5806440" cy="1417320"/>
            <a:chOff x="8652510" y="2400300"/>
            <a:chExt cx="5806440" cy="1417320"/>
          </a:xfrm>
        </p:grpSpPr>
        <p:sp>
          <p:nvSpPr>
            <p:cNvPr id="6" name="Left Brace 5"/>
            <p:cNvSpPr/>
            <p:nvPr/>
          </p:nvSpPr>
          <p:spPr>
            <a:xfrm>
              <a:off x="8652510" y="2400300"/>
              <a:ext cx="400050" cy="1417320"/>
            </a:xfrm>
            <a:prstGeom prst="leftBrace">
              <a:avLst>
                <a:gd name="adj1" fmla="val 39762"/>
                <a:gd name="adj2" fmla="val 50000"/>
              </a:avLst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201150" y="2570351"/>
              <a:ext cx="52578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Genesis – Malachi</a:t>
              </a:r>
            </a:p>
            <a:p>
              <a:r>
                <a:rPr lang="en-US" sz="3200" dirty="0"/>
                <a:t>Preaching of John the Baptist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652510" y="4233386"/>
            <a:ext cx="5806440" cy="1417320"/>
            <a:chOff x="8652510" y="4233386"/>
            <a:chExt cx="5806440" cy="1417320"/>
          </a:xfrm>
        </p:grpSpPr>
        <p:sp>
          <p:nvSpPr>
            <p:cNvPr id="7" name="Left Brace 6"/>
            <p:cNvSpPr/>
            <p:nvPr/>
          </p:nvSpPr>
          <p:spPr>
            <a:xfrm>
              <a:off x="8652510" y="4233386"/>
              <a:ext cx="400050" cy="1417320"/>
            </a:xfrm>
            <a:prstGeom prst="leftBrace">
              <a:avLst>
                <a:gd name="adj1" fmla="val 39762"/>
                <a:gd name="adj2" fmla="val 50000"/>
              </a:avLst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201150" y="4319051"/>
              <a:ext cx="52578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Matthew - John</a:t>
              </a:r>
            </a:p>
            <a:p>
              <a:r>
                <a:rPr lang="en-US" sz="3200" dirty="0"/>
                <a:t>Acts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473690" y="6015990"/>
            <a:ext cx="5002530" cy="1417320"/>
            <a:chOff x="10473690" y="6015990"/>
            <a:chExt cx="5002530" cy="1417320"/>
          </a:xfrm>
        </p:grpSpPr>
        <p:sp>
          <p:nvSpPr>
            <p:cNvPr id="8" name="Left Brace 7"/>
            <p:cNvSpPr/>
            <p:nvPr/>
          </p:nvSpPr>
          <p:spPr>
            <a:xfrm>
              <a:off x="10473690" y="6015990"/>
              <a:ext cx="400050" cy="1417320"/>
            </a:xfrm>
            <a:prstGeom prst="leftBrace">
              <a:avLst>
                <a:gd name="adj1" fmla="val 39762"/>
                <a:gd name="adj2" fmla="val 50000"/>
              </a:avLst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998200" y="6186041"/>
              <a:ext cx="447802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Acts</a:t>
              </a:r>
            </a:p>
            <a:p>
              <a:r>
                <a:rPr lang="en-US" sz="3200" dirty="0"/>
                <a:t>Romans – Revelation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0503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43112" y="2518611"/>
            <a:ext cx="8225478" cy="14758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64032" y="676003"/>
            <a:ext cx="112242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A Common Theme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golden thread through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coming of Jesus Christ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The Bible Library</a:t>
            </a:r>
          </a:p>
          <a:p>
            <a:pPr marL="571500" indent="-571500">
              <a:buFont typeface="+mj-lt"/>
              <a:buAutoNum type="romanUcPeriod" startAt="3"/>
            </a:pPr>
            <a:endParaRPr lang="en-US" sz="4000" b="1" u="sng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Periods of the Bible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31400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somersworthfirstparish.org/images/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0" y="545437"/>
            <a:ext cx="10904220" cy="815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3794760" y="3840480"/>
            <a:ext cx="102755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0070C0"/>
                </a:solidFill>
              </a:rPr>
              <a:t>Bible Library </a:t>
            </a:r>
          </a:p>
        </p:txBody>
      </p:sp>
      <p:sp>
        <p:nvSpPr>
          <p:cNvPr id="5" name="Oval 4"/>
          <p:cNvSpPr/>
          <p:nvPr/>
        </p:nvSpPr>
        <p:spPr>
          <a:xfrm>
            <a:off x="5913120" y="2561437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2" name="Oval 11"/>
          <p:cNvSpPr/>
          <p:nvPr/>
        </p:nvSpPr>
        <p:spPr>
          <a:xfrm>
            <a:off x="9854564" y="2551123"/>
            <a:ext cx="706755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3" name="Oval 12"/>
          <p:cNvSpPr/>
          <p:nvPr/>
        </p:nvSpPr>
        <p:spPr>
          <a:xfrm>
            <a:off x="5913120" y="5131507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4" name="Oval 13"/>
          <p:cNvSpPr/>
          <p:nvPr/>
        </p:nvSpPr>
        <p:spPr>
          <a:xfrm>
            <a:off x="9260204" y="5131506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Oval 14"/>
          <p:cNvSpPr/>
          <p:nvPr/>
        </p:nvSpPr>
        <p:spPr>
          <a:xfrm>
            <a:off x="12253910" y="5131505"/>
            <a:ext cx="706755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6" name="Oval 15"/>
          <p:cNvSpPr/>
          <p:nvPr/>
        </p:nvSpPr>
        <p:spPr>
          <a:xfrm>
            <a:off x="9204006" y="7560101"/>
            <a:ext cx="706755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7" name="Oval 16"/>
          <p:cNvSpPr/>
          <p:nvPr/>
        </p:nvSpPr>
        <p:spPr>
          <a:xfrm>
            <a:off x="4785360" y="7515552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Oval 17"/>
          <p:cNvSpPr/>
          <p:nvPr/>
        </p:nvSpPr>
        <p:spPr>
          <a:xfrm>
            <a:off x="6336001" y="7573028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" name="Oval 18"/>
          <p:cNvSpPr/>
          <p:nvPr/>
        </p:nvSpPr>
        <p:spPr>
          <a:xfrm>
            <a:off x="11956730" y="7515551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0" name="Oval 19"/>
          <p:cNvSpPr/>
          <p:nvPr/>
        </p:nvSpPr>
        <p:spPr>
          <a:xfrm>
            <a:off x="13255940" y="7515550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Rectangle 2"/>
          <p:cNvSpPr/>
          <p:nvPr/>
        </p:nvSpPr>
        <p:spPr>
          <a:xfrm rot="16200000">
            <a:off x="1309170" y="2994279"/>
            <a:ext cx="4224117" cy="52499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Old Testament</a:t>
            </a:r>
          </a:p>
        </p:txBody>
      </p:sp>
      <p:sp>
        <p:nvSpPr>
          <p:cNvPr id="21" name="Rectangle 20"/>
          <p:cNvSpPr/>
          <p:nvPr/>
        </p:nvSpPr>
        <p:spPr>
          <a:xfrm rot="16200000">
            <a:off x="2095350" y="6876356"/>
            <a:ext cx="2677882" cy="52499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New Testament</a:t>
            </a:r>
          </a:p>
        </p:txBody>
      </p:sp>
    </p:spTree>
    <p:extLst>
      <p:ext uri="{BB962C8B-B14F-4D97-AF65-F5344CB8AC3E}">
        <p14:creationId xmlns:p14="http://schemas.microsoft.com/office/powerpoint/2010/main" val="1826723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75196" y="3705726"/>
            <a:ext cx="8225478" cy="14758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64032" y="676003"/>
            <a:ext cx="112242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A Common Theme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golden thread through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coming of Jesus Christ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The Bible Library</a:t>
            </a:r>
          </a:p>
          <a:p>
            <a:pPr marL="571500" indent="-571500">
              <a:buFont typeface="+mj-lt"/>
              <a:buAutoNum type="romanUcPeriod" startAt="3"/>
            </a:pPr>
            <a:endParaRPr lang="en-US" sz="4000" b="1" u="sng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Periods of the Bible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62132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tse1.mm.bing.net/th?&amp;id=OIP.Ma366f2754ef5fc84b29f198b685cbf2ao0&amp;w=300&amp;h=296&amp;c=0&amp;pid=1.9&amp;rs=0&amp;p=0&amp;r=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45" y="1268730"/>
            <a:ext cx="1375655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cros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83" y="105251"/>
            <a:ext cx="2486882" cy="368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Image result for mountai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259" y="3173822"/>
            <a:ext cx="2740845" cy="106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43200" y="1863090"/>
            <a:ext cx="5977890" cy="8429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59340" y="1878804"/>
            <a:ext cx="2967990" cy="84296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123515" y="1339750"/>
            <a:ext cx="2483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Gospel 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53100" y="3559373"/>
            <a:ext cx="2967990" cy="84296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251337" y="2985283"/>
            <a:ext cx="582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Mosaic 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73192" y="1369159"/>
            <a:ext cx="582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Patriarchal 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89293" y="861625"/>
            <a:ext cx="20313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End</a:t>
            </a:r>
          </a:p>
          <a:p>
            <a:pPr algn="ctr"/>
            <a:r>
              <a:rPr lang="en-US" sz="4400" dirty="0"/>
              <a:t>of</a:t>
            </a:r>
          </a:p>
          <a:p>
            <a:pPr algn="ctr"/>
            <a:r>
              <a:rPr lang="en-US" sz="4400" dirty="0"/>
              <a:t>World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7282" y="3643669"/>
            <a:ext cx="2137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For Jews Only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25556" y="1963100"/>
            <a:ext cx="2137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For All Men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2795" y="4607956"/>
            <a:ext cx="4748714" cy="417456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Patriarchal Age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Began at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God spoke to family head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774851" y="4571470"/>
            <a:ext cx="4748714" cy="417456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Mosaic Age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 Abraham’s </a:t>
            </a:r>
            <a:r>
              <a:rPr lang="en-US" sz="2800" dirty="0" err="1">
                <a:solidFill>
                  <a:schemeClr val="bg1"/>
                </a:solidFill>
              </a:rPr>
              <a:t>decendants</a:t>
            </a:r>
            <a:r>
              <a:rPr lang="en-US" sz="2800" dirty="0">
                <a:solidFill>
                  <a:schemeClr val="bg1"/>
                </a:solidFill>
              </a:rPr>
              <a:t> (Deut. 5:1-3)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Law was temporary (Jer. 31:31-34)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To bring men to Christ (Gal. 3:19-29)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876907" y="4571469"/>
            <a:ext cx="4748714" cy="417456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Age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Began at the cross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New Testament effective by the death of Christ (Heb. 9:16-17)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902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20855" y="6160887"/>
            <a:ext cx="10638881" cy="14534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68" y="3068824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1016" y="-122952"/>
            <a:ext cx="12477690" cy="2407475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14222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386" y="2952982"/>
            <a:ext cx="13736320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Bible is God’s Word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Applying the Bible Today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Theme of the Bible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What the Bible Says about Salvation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Church in the Bible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1581" y="8639896"/>
            <a:ext cx="1118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Each Lesson Last One Hour Or Less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21025" y="1908967"/>
            <a:ext cx="10257671" cy="87489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 Five Lesson Home Bible Study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99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757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1404</TotalTime>
  <Words>1686</Words>
  <Application>Microsoft Office PowerPoint</Application>
  <PresentationFormat>Custom</PresentationFormat>
  <Paragraphs>414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Times New Roman</vt:lpstr>
      <vt:lpstr>Calibri Light</vt:lpstr>
      <vt:lpstr>Calibri</vt:lpstr>
      <vt:lpstr>Arial Narrow</vt:lpstr>
      <vt:lpstr>Wingdings</vt:lpstr>
      <vt:lpstr>Tahoma</vt:lpstr>
      <vt:lpstr>Arial</vt:lpstr>
      <vt:lpstr>CooperBlack</vt:lpstr>
      <vt:lpstr>Office Theme</vt:lpstr>
      <vt:lpstr>3_Office Theme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Thess. 2:10-12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84</cp:revision>
  <cp:lastPrinted>2016-07-03T02:26:08Z</cp:lastPrinted>
  <dcterms:created xsi:type="dcterms:W3CDTF">2016-06-18T21:46:42Z</dcterms:created>
  <dcterms:modified xsi:type="dcterms:W3CDTF">2016-07-03T12:23:20Z</dcterms:modified>
</cp:coreProperties>
</file>