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38"/>
  </p:notesMasterIdLst>
  <p:handoutMasterIdLst>
    <p:handoutMasterId r:id="rId39"/>
  </p:handoutMasterIdLst>
  <p:sldIdLst>
    <p:sldId id="286" r:id="rId2"/>
    <p:sldId id="256" r:id="rId3"/>
    <p:sldId id="257" r:id="rId4"/>
    <p:sldId id="258" r:id="rId5"/>
    <p:sldId id="280" r:id="rId6"/>
    <p:sldId id="287" r:id="rId7"/>
    <p:sldId id="288" r:id="rId8"/>
    <p:sldId id="290" r:id="rId9"/>
    <p:sldId id="296" r:id="rId10"/>
    <p:sldId id="295" r:id="rId11"/>
    <p:sldId id="297" r:id="rId12"/>
    <p:sldId id="298" r:id="rId13"/>
    <p:sldId id="299" r:id="rId14"/>
    <p:sldId id="300" r:id="rId15"/>
    <p:sldId id="302" r:id="rId16"/>
    <p:sldId id="303" r:id="rId17"/>
    <p:sldId id="320" r:id="rId18"/>
    <p:sldId id="301" r:id="rId19"/>
    <p:sldId id="304" r:id="rId20"/>
    <p:sldId id="305" r:id="rId21"/>
    <p:sldId id="306" r:id="rId22"/>
    <p:sldId id="307" r:id="rId23"/>
    <p:sldId id="309" r:id="rId24"/>
    <p:sldId id="310" r:id="rId25"/>
    <p:sldId id="311" r:id="rId26"/>
    <p:sldId id="312" r:id="rId27"/>
    <p:sldId id="313" r:id="rId28"/>
    <p:sldId id="314" r:id="rId29"/>
    <p:sldId id="315" r:id="rId30"/>
    <p:sldId id="316" r:id="rId31"/>
    <p:sldId id="308" r:id="rId32"/>
    <p:sldId id="317" r:id="rId33"/>
    <p:sldId id="318" r:id="rId34"/>
    <p:sldId id="319" r:id="rId35"/>
    <p:sldId id="289" r:id="rId36"/>
    <p:sldId id="281" r:id="rId37"/>
  </p:sldIdLst>
  <p:sldSz cx="16256000" cy="9144000"/>
  <p:notesSz cx="7010400" cy="9296400"/>
  <p:embeddedFontLst>
    <p:embeddedFont>
      <p:font typeface="Calibri Light" panose="020F0302020204030204" pitchFamily="34" charset="0"/>
      <p:regular r:id="rId40"/>
      <p:italic r:id="rId41"/>
    </p:embeddedFont>
    <p:embeddedFont>
      <p:font typeface="Calibri" panose="020F0502020204030204" pitchFamily="34" charset="0"/>
      <p:regular r:id="rId42"/>
      <p:bold r:id="rId43"/>
      <p:italic r:id="rId44"/>
      <p:boldItalic r:id="rId45"/>
    </p:embeddedFont>
    <p:embeddedFont>
      <p:font typeface="Arial Narrow" panose="020B0606020202030204" pitchFamily="34" charset="0"/>
      <p:regular r:id="rId46"/>
      <p:bold r:id="rId47"/>
      <p:italic r:id="rId48"/>
      <p:boldItalic r:id="rId49"/>
    </p:embeddedFont>
    <p:embeddedFont>
      <p:font typeface="Tahoma" panose="020B0604030504040204" pitchFamily="34" charset="0"/>
      <p:regular r:id="rId50"/>
      <p:bold r:id="rId5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4" d="100"/>
          <a:sy n="74" d="100"/>
        </p:scale>
        <p:origin x="78"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font" Target="fonts/font12.fntdata"/><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C441AB1-1D9D-4309-9F67-D1F4FC58DAA7}" type="datetimeFigureOut">
              <a:rPr lang="en-US" smtClean="0"/>
              <a:t>6/25/2016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64EB7D74-651F-4DB7-BA9C-8A12EC2AB782}" type="slidenum">
              <a:rPr lang="en-US" smtClean="0"/>
              <a:t>‹#›</a:t>
            </a:fld>
            <a:endParaRPr lang="en-US"/>
          </a:p>
        </p:txBody>
      </p:sp>
    </p:spTree>
    <p:extLst>
      <p:ext uri="{BB962C8B-B14F-4D97-AF65-F5344CB8AC3E}">
        <p14:creationId xmlns:p14="http://schemas.microsoft.com/office/powerpoint/2010/main" val="463776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5EBB0F5-06D4-4D51-9A83-00D8285F1191}" type="datetimeFigureOut">
              <a:rPr lang="en-US" smtClean="0"/>
              <a:t>6/25/2016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9B8B3AF-4015-43E6-8A45-5D6B84E850A2}" type="slidenum">
              <a:rPr lang="en-US" smtClean="0"/>
              <a:t>‹#›</a:t>
            </a:fld>
            <a:endParaRPr lang="en-US"/>
          </a:p>
        </p:txBody>
      </p:sp>
    </p:spTree>
    <p:extLst>
      <p:ext uri="{BB962C8B-B14F-4D97-AF65-F5344CB8AC3E}">
        <p14:creationId xmlns:p14="http://schemas.microsoft.com/office/powerpoint/2010/main" val="1312631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32000" y="1496484"/>
            <a:ext cx="12192000" cy="3183467"/>
          </a:xfrm>
        </p:spPr>
        <p:txBody>
          <a:bodyPr anchor="b"/>
          <a:lstStyle>
            <a:lvl1pPr algn="ctr">
              <a:defRPr sz="8000"/>
            </a:lvl1pPr>
          </a:lstStyle>
          <a:p>
            <a:r>
              <a:rPr lang="en-US"/>
              <a:t>Click to edit Master title style</a:t>
            </a:r>
            <a:endParaRPr lang="en-US" dirty="0"/>
          </a:p>
        </p:txBody>
      </p:sp>
      <p:sp>
        <p:nvSpPr>
          <p:cNvPr id="3" name="Subtitle 2"/>
          <p:cNvSpPr>
            <a:spLocks noGrp="1"/>
          </p:cNvSpPr>
          <p:nvPr>
            <p:ph type="subTitle" idx="1"/>
          </p:nvPr>
        </p:nvSpPr>
        <p:spPr>
          <a:xfrm>
            <a:off x="2032000" y="4802717"/>
            <a:ext cx="12192000" cy="220768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6/25/2016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4591414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6/25/2016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42518826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9133" y="2279652"/>
            <a:ext cx="14020800" cy="3803649"/>
          </a:xfrm>
        </p:spPr>
        <p:txBody>
          <a:bodyPr anchor="b"/>
          <a:lstStyle>
            <a:lvl1pPr>
              <a:defRPr sz="8000"/>
            </a:lvl1pPr>
          </a:lstStyle>
          <a:p>
            <a:r>
              <a:rPr lang="en-US"/>
              <a:t>Click to edit Master title style</a:t>
            </a:r>
            <a:endParaRPr lang="en-US" dirty="0"/>
          </a:p>
        </p:txBody>
      </p:sp>
      <p:sp>
        <p:nvSpPr>
          <p:cNvPr id="3" name="Text Placeholder 2"/>
          <p:cNvSpPr>
            <a:spLocks noGrp="1"/>
          </p:cNvSpPr>
          <p:nvPr>
            <p:ph type="body" idx="1"/>
          </p:nvPr>
        </p:nvSpPr>
        <p:spPr>
          <a:xfrm>
            <a:off x="1109133" y="6119285"/>
            <a:ext cx="14020800" cy="2000249"/>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D72FF0C-C712-4793-830B-3DF0FCD0E525}" type="datetimeFigureOut">
              <a:rPr lang="en-US" smtClean="0"/>
              <a:t>6/25/2016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41534321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17600" y="2434167"/>
            <a:ext cx="690880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29600" y="2434167"/>
            <a:ext cx="690880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D72FF0C-C712-4793-830B-3DF0FCD0E525}" type="datetimeFigureOut">
              <a:rPr lang="en-US" smtClean="0"/>
              <a:t>6/25/2016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27503004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19717" y="486834"/>
            <a:ext cx="14020800"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19718" y="2241551"/>
            <a:ext cx="6877049"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1119718" y="3340100"/>
            <a:ext cx="6877049"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229600" y="2241551"/>
            <a:ext cx="6910917"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8229600" y="3340100"/>
            <a:ext cx="6910917"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72FF0C-C712-4793-830B-3DF0FCD0E525}" type="datetimeFigureOut">
              <a:rPr lang="en-US" smtClean="0"/>
              <a:t>6/25/2016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3606418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D72FF0C-C712-4793-830B-3DF0FCD0E525}" type="datetimeFigureOut">
              <a:rPr lang="en-US" smtClean="0"/>
              <a:t>6/25/2016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32734156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72FF0C-C712-4793-830B-3DF0FCD0E525}" type="datetimeFigureOut">
              <a:rPr lang="en-US" smtClean="0"/>
              <a:t>6/25/2016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27396539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8" y="609600"/>
            <a:ext cx="5242983" cy="2133600"/>
          </a:xfrm>
        </p:spPr>
        <p:txBody>
          <a:bodyPr anchor="b"/>
          <a:lstStyle>
            <a:lvl1pPr>
              <a:defRPr sz="4267"/>
            </a:lvl1pPr>
          </a:lstStyle>
          <a:p>
            <a:r>
              <a:rPr lang="en-US"/>
              <a:t>Click to edit Master title style</a:t>
            </a:r>
            <a:endParaRPr lang="en-US" dirty="0"/>
          </a:p>
        </p:txBody>
      </p:sp>
      <p:sp>
        <p:nvSpPr>
          <p:cNvPr id="3" name="Content Placeholder 2"/>
          <p:cNvSpPr>
            <a:spLocks noGrp="1"/>
          </p:cNvSpPr>
          <p:nvPr>
            <p:ph idx="1"/>
          </p:nvPr>
        </p:nvSpPr>
        <p:spPr>
          <a:xfrm>
            <a:off x="6910917" y="1316567"/>
            <a:ext cx="8229600" cy="64981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9718" y="2743200"/>
            <a:ext cx="5242983"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Edit Master text styles</a:t>
            </a:r>
          </a:p>
        </p:txBody>
      </p:sp>
      <p:sp>
        <p:nvSpPr>
          <p:cNvPr id="5" name="Date Placeholder 4"/>
          <p:cNvSpPr>
            <a:spLocks noGrp="1"/>
          </p:cNvSpPr>
          <p:nvPr>
            <p:ph type="dt" sz="half" idx="10"/>
          </p:nvPr>
        </p:nvSpPr>
        <p:spPr/>
        <p:txBody>
          <a:bodyPr/>
          <a:lstStyle/>
          <a:p>
            <a:fld id="{AD72FF0C-C712-4793-830B-3DF0FCD0E525}" type="datetimeFigureOut">
              <a:rPr lang="en-US" smtClean="0"/>
              <a:t>6/25/2016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40395207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8" y="609600"/>
            <a:ext cx="5242983" cy="2133600"/>
          </a:xfrm>
        </p:spPr>
        <p:txBody>
          <a:bodyPr anchor="b"/>
          <a:lstStyle>
            <a:lvl1pPr>
              <a:defRPr sz="4267"/>
            </a:lvl1pPr>
          </a:lstStyle>
          <a:p>
            <a:r>
              <a:rPr lang="en-US"/>
              <a:t>Click to edit Master title style</a:t>
            </a:r>
            <a:endParaRPr lang="en-US" dirty="0"/>
          </a:p>
        </p:txBody>
      </p:sp>
      <p:sp>
        <p:nvSpPr>
          <p:cNvPr id="3" name="Picture Placeholder 2"/>
          <p:cNvSpPr>
            <a:spLocks noGrp="1" noChangeAspect="1"/>
          </p:cNvSpPr>
          <p:nvPr>
            <p:ph type="pic" idx="1"/>
          </p:nvPr>
        </p:nvSpPr>
        <p:spPr>
          <a:xfrm>
            <a:off x="6910917" y="1316567"/>
            <a:ext cx="8229600" cy="6498167"/>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endParaRPr lang="en-US" dirty="0"/>
          </a:p>
        </p:txBody>
      </p:sp>
      <p:sp>
        <p:nvSpPr>
          <p:cNvPr id="4" name="Text Placeholder 3"/>
          <p:cNvSpPr>
            <a:spLocks noGrp="1"/>
          </p:cNvSpPr>
          <p:nvPr>
            <p:ph type="body" sz="half" idx="2"/>
          </p:nvPr>
        </p:nvSpPr>
        <p:spPr>
          <a:xfrm>
            <a:off x="1119718" y="2743200"/>
            <a:ext cx="5242983"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Edit Master text styles</a:t>
            </a:r>
          </a:p>
        </p:txBody>
      </p:sp>
      <p:sp>
        <p:nvSpPr>
          <p:cNvPr id="5" name="Date Placeholder 4"/>
          <p:cNvSpPr>
            <a:spLocks noGrp="1"/>
          </p:cNvSpPr>
          <p:nvPr>
            <p:ph type="dt" sz="half" idx="10"/>
          </p:nvPr>
        </p:nvSpPr>
        <p:spPr/>
        <p:txBody>
          <a:bodyPr/>
          <a:lstStyle/>
          <a:p>
            <a:fld id="{AD72FF0C-C712-4793-830B-3DF0FCD0E525}" type="datetimeFigureOut">
              <a:rPr lang="en-US" smtClean="0"/>
              <a:t>6/25/2016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11058658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6/25/2016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22061285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33200" y="486834"/>
            <a:ext cx="3505200"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7600" y="486834"/>
            <a:ext cx="10312400"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6/25/2016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39164730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609600"/>
            <a:ext cx="13817600" cy="1524000"/>
          </a:xfrm>
        </p:spPr>
        <p:txBody>
          <a:bodyPr/>
          <a:lstStyle/>
          <a:p>
            <a:r>
              <a:rPr lang="en-US"/>
              <a:t>Click to edit Master title style</a:t>
            </a:r>
            <a:endParaRPr lang="en-US"/>
          </a:p>
        </p:txBody>
      </p:sp>
      <p:sp>
        <p:nvSpPr>
          <p:cNvPr id="3" name="Online Image Placeholder 2"/>
          <p:cNvSpPr>
            <a:spLocks noGrp="1"/>
          </p:cNvSpPr>
          <p:nvPr>
            <p:ph type="clipArt" sz="half" idx="1"/>
          </p:nvPr>
        </p:nvSpPr>
        <p:spPr>
          <a:xfrm>
            <a:off x="1219200" y="2641600"/>
            <a:ext cx="6773333" cy="5486400"/>
          </a:xfrm>
        </p:spPr>
        <p:txBody>
          <a:bodyPr/>
          <a:lstStyle/>
          <a:p>
            <a:endParaRPr lang="en-US"/>
          </a:p>
        </p:txBody>
      </p:sp>
      <p:sp>
        <p:nvSpPr>
          <p:cNvPr id="4" name="Text Placeholder 3"/>
          <p:cNvSpPr>
            <a:spLocks noGrp="1"/>
          </p:cNvSpPr>
          <p:nvPr>
            <p:ph type="body" sz="half" idx="2"/>
          </p:nvPr>
        </p:nvSpPr>
        <p:spPr>
          <a:xfrm>
            <a:off x="8263467" y="2641600"/>
            <a:ext cx="6773333" cy="548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a:xfrm>
            <a:off x="1219200" y="8331200"/>
            <a:ext cx="3386667" cy="609600"/>
          </a:xfrm>
        </p:spPr>
        <p:txBody>
          <a:bodyPr/>
          <a:lstStyle>
            <a:lvl1pPr>
              <a:defRPr/>
            </a:lvl1pPr>
          </a:lstStyle>
          <a:p>
            <a:endParaRPr lang="en-US" altLang="en-US"/>
          </a:p>
        </p:txBody>
      </p:sp>
      <p:sp>
        <p:nvSpPr>
          <p:cNvPr id="6" name="Footer Placeholder 5"/>
          <p:cNvSpPr>
            <a:spLocks noGrp="1"/>
          </p:cNvSpPr>
          <p:nvPr>
            <p:ph type="ftr" sz="quarter" idx="11"/>
          </p:nvPr>
        </p:nvSpPr>
        <p:spPr>
          <a:xfrm>
            <a:off x="5554134" y="8331200"/>
            <a:ext cx="5147733" cy="6096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11650133" y="8331200"/>
            <a:ext cx="3386667" cy="609600"/>
          </a:xfrm>
        </p:spPr>
        <p:txBody>
          <a:bodyPr/>
          <a:lstStyle>
            <a:lvl1pPr>
              <a:defRPr/>
            </a:lvl1pPr>
          </a:lstStyle>
          <a:p>
            <a:fld id="{1489CB3D-AF08-467A-8C44-525C5BBC35EC}" type="slidenum">
              <a:rPr lang="en-US" altLang="en-US"/>
              <a:pPr/>
              <a:t>‹#›</a:t>
            </a:fld>
            <a:endParaRPr lang="en-US" altLang="en-US"/>
          </a:p>
        </p:txBody>
      </p:sp>
    </p:spTree>
    <p:extLst>
      <p:ext uri="{BB962C8B-B14F-4D97-AF65-F5344CB8AC3E}">
        <p14:creationId xmlns:p14="http://schemas.microsoft.com/office/powerpoint/2010/main" val="2891351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600" y="8475134"/>
            <a:ext cx="36576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AD72FF0C-C712-4793-830B-3DF0FCD0E525}" type="datetimeFigureOut">
              <a:rPr lang="en-US" smtClean="0"/>
              <a:t>6/25/2016</a:t>
            </a:fld>
            <a:endParaRPr lang="en-US"/>
          </a:p>
        </p:txBody>
      </p:sp>
      <p:sp>
        <p:nvSpPr>
          <p:cNvPr id="5" name="Footer Placeholder 4"/>
          <p:cNvSpPr>
            <a:spLocks noGrp="1"/>
          </p:cNvSpPr>
          <p:nvPr>
            <p:ph type="ftr" sz="quarter" idx="3"/>
          </p:nvPr>
        </p:nvSpPr>
        <p:spPr>
          <a:xfrm>
            <a:off x="5384800" y="8475134"/>
            <a:ext cx="5486400"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480800" y="8475134"/>
            <a:ext cx="365760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8D52D05F-82E0-4F03-8754-48F203004741}" type="slidenum">
              <a:rPr lang="en-US" smtClean="0"/>
              <a:t>‹#›</a:t>
            </a:fld>
            <a:endParaRPr lang="en-US"/>
          </a:p>
        </p:txBody>
      </p:sp>
    </p:spTree>
    <p:extLst>
      <p:ext uri="{BB962C8B-B14F-4D97-AF65-F5344CB8AC3E}">
        <p14:creationId xmlns:p14="http://schemas.microsoft.com/office/powerpoint/2010/main" val="11000553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715" r:id="rId12"/>
  </p:sldLayoutIdLst>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15.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3.bin"/><Relationship Id="rId4" Type="http://schemas.openxmlformats.org/officeDocument/2006/relationships/image" Target="../media/image7.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11.wmf"/><Relationship Id="rId5" Type="http://schemas.openxmlformats.org/officeDocument/2006/relationships/oleObject" Target="../embeddings/oleObject6.bin"/><Relationship Id="rId4" Type="http://schemas.openxmlformats.org/officeDocument/2006/relationships/image" Target="../media/image10.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3.wmf"/><Relationship Id="rId5" Type="http://schemas.openxmlformats.org/officeDocument/2006/relationships/oleObject" Target="../embeddings/oleObject8.bin"/><Relationship Id="rId4" Type="http://schemas.openxmlformats.org/officeDocument/2006/relationships/image" Target="../media/image12.wmf"/></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6.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7.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0548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Oval 2"/>
          <p:cNvSpPr/>
          <p:nvPr/>
        </p:nvSpPr>
        <p:spPr>
          <a:xfrm>
            <a:off x="190227" y="4023719"/>
            <a:ext cx="8470900" cy="1453492"/>
          </a:xfrm>
          <a:prstGeom prst="ellips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8968" y="3068824"/>
            <a:ext cx="7546359" cy="336328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011016" y="-122952"/>
            <a:ext cx="12477690" cy="2407475"/>
          </a:xfrm>
          <a:prstGeom prst="rect">
            <a:avLst/>
          </a:prstGeom>
          <a:noFill/>
        </p:spPr>
        <p:txBody>
          <a:bodyPr wrap="none" lIns="216747" tIns="108373" rIns="216747" bIns="108373">
            <a:spAutoFit/>
          </a:bodyPr>
          <a:lstStyle/>
          <a:p>
            <a:pPr algn="ctr"/>
            <a:r>
              <a:rPr lang="en-US" sz="14222"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a:t>
            </a:r>
          </a:p>
        </p:txBody>
      </p:sp>
      <p:sp>
        <p:nvSpPr>
          <p:cNvPr id="6" name="TextBox 5"/>
          <p:cNvSpPr txBox="1"/>
          <p:nvPr/>
        </p:nvSpPr>
        <p:spPr>
          <a:xfrm>
            <a:off x="752386" y="2952982"/>
            <a:ext cx="13736320" cy="5517793"/>
          </a:xfrm>
          <a:prstGeom prst="rect">
            <a:avLst/>
          </a:prstGeom>
          <a:noFill/>
        </p:spPr>
        <p:txBody>
          <a:bodyPr wrap="square" rtlCol="0">
            <a:spAutoFit/>
          </a:bodyPr>
          <a:lstStyle/>
          <a:p>
            <a:pPr marL="812810" indent="-812810">
              <a:lnSpc>
                <a:spcPct val="150000"/>
              </a:lnSpc>
              <a:buFont typeface="+mj-lt"/>
              <a:buAutoNum type="arabicPeriod"/>
            </a:pPr>
            <a:r>
              <a:rPr lang="en-US" sz="4800" dirty="0">
                <a:latin typeface="+mj-lt"/>
                <a:cs typeface="Times New Roman" panose="02020603050405020304" pitchFamily="18" charset="0"/>
              </a:rPr>
              <a:t>The Bible is God’s Word</a:t>
            </a:r>
          </a:p>
          <a:p>
            <a:pPr marL="812810" indent="-812810">
              <a:lnSpc>
                <a:spcPct val="150000"/>
              </a:lnSpc>
              <a:buFont typeface="+mj-lt"/>
              <a:buAutoNum type="arabicPeriod"/>
            </a:pPr>
            <a:r>
              <a:rPr lang="en-US" sz="4800" dirty="0">
                <a:latin typeface="+mj-lt"/>
                <a:cs typeface="Times New Roman" panose="02020603050405020304" pitchFamily="18" charset="0"/>
              </a:rPr>
              <a:t>Applying the Bible Today</a:t>
            </a:r>
          </a:p>
          <a:p>
            <a:pPr marL="812810" indent="-812810">
              <a:lnSpc>
                <a:spcPct val="150000"/>
              </a:lnSpc>
              <a:buFont typeface="+mj-lt"/>
              <a:buAutoNum type="arabicPeriod"/>
            </a:pPr>
            <a:r>
              <a:rPr lang="en-US" sz="4800" dirty="0">
                <a:latin typeface="+mj-lt"/>
                <a:cs typeface="Times New Roman" panose="02020603050405020304" pitchFamily="18" charset="0"/>
              </a:rPr>
              <a:t>The Theme of the Bible</a:t>
            </a:r>
          </a:p>
          <a:p>
            <a:pPr marL="812810" indent="-812810">
              <a:lnSpc>
                <a:spcPct val="150000"/>
              </a:lnSpc>
              <a:buFont typeface="+mj-lt"/>
              <a:buAutoNum type="arabicPeriod"/>
            </a:pPr>
            <a:r>
              <a:rPr lang="en-US" sz="4800" dirty="0">
                <a:latin typeface="+mj-lt"/>
                <a:cs typeface="Times New Roman" panose="02020603050405020304" pitchFamily="18" charset="0"/>
              </a:rPr>
              <a:t>What the Bible Says about Salvation</a:t>
            </a:r>
          </a:p>
          <a:p>
            <a:pPr marL="812810" indent="-812810">
              <a:lnSpc>
                <a:spcPct val="150000"/>
              </a:lnSpc>
              <a:buFont typeface="+mj-lt"/>
              <a:buAutoNum type="arabicPeriod"/>
            </a:pPr>
            <a:r>
              <a:rPr lang="en-US" sz="4800" dirty="0">
                <a:latin typeface="+mj-lt"/>
                <a:cs typeface="Times New Roman" panose="02020603050405020304" pitchFamily="18" charset="0"/>
              </a:rPr>
              <a:t>The Church in the Bible</a:t>
            </a:r>
          </a:p>
        </p:txBody>
      </p:sp>
      <p:sp>
        <p:nvSpPr>
          <p:cNvPr id="7" name="TextBox 6"/>
          <p:cNvSpPr txBox="1"/>
          <p:nvPr/>
        </p:nvSpPr>
        <p:spPr>
          <a:xfrm>
            <a:off x="2791581" y="8639896"/>
            <a:ext cx="11189547" cy="461665"/>
          </a:xfrm>
          <a:prstGeom prst="rect">
            <a:avLst/>
          </a:prstGeom>
          <a:noFill/>
        </p:spPr>
        <p:txBody>
          <a:bodyPr wrap="square" rtlCol="0">
            <a:spAutoFit/>
          </a:bodyPr>
          <a:lstStyle/>
          <a:p>
            <a:pPr algn="ctr"/>
            <a:r>
              <a:rPr lang="en-US" sz="2400" i="1" dirty="0">
                <a:solidFill>
                  <a:srgbClr val="C00000"/>
                </a:solidFill>
              </a:rPr>
              <a:t>Each Lesson Last One Hour Or Less</a:t>
            </a:r>
          </a:p>
        </p:txBody>
      </p:sp>
      <p:sp>
        <p:nvSpPr>
          <p:cNvPr id="8" name="Rounded Rectangle 7"/>
          <p:cNvSpPr/>
          <p:nvPr/>
        </p:nvSpPr>
        <p:spPr>
          <a:xfrm>
            <a:off x="3121025" y="1908967"/>
            <a:ext cx="10257671" cy="87489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4">
                    <a:lumMod val="20000"/>
                    <a:lumOff val="80000"/>
                  </a:schemeClr>
                </a:solidFill>
              </a:rPr>
              <a:t>A Five Lesson Home Bible Study</a:t>
            </a:r>
          </a:p>
        </p:txBody>
      </p:sp>
      <p:sp>
        <p:nvSpPr>
          <p:cNvPr id="2" name="Rectangle 1"/>
          <p:cNvSpPr/>
          <p:nvPr/>
        </p:nvSpPr>
        <p:spPr>
          <a:xfrm>
            <a:off x="587830" y="339634"/>
            <a:ext cx="15126788" cy="830026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45880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5452" y="0"/>
            <a:ext cx="4776736" cy="649750"/>
          </a:xfrm>
          <a:prstGeom prst="rect">
            <a:avLst/>
          </a:prstGeom>
          <a:noFill/>
        </p:spPr>
        <p:txBody>
          <a:bodyPr wrap="none" lIns="216747" tIns="108373" rIns="216747" bIns="108373">
            <a:spAutoFit/>
          </a:bodyPr>
          <a:lstStyle/>
          <a:p>
            <a:pPr algn="ctr"/>
            <a:r>
              <a:rPr lang="en-US" sz="2800"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 – Lesson One</a:t>
            </a:r>
          </a:p>
        </p:txBody>
      </p:sp>
      <p:sp>
        <p:nvSpPr>
          <p:cNvPr id="3" name="TextBox 2"/>
          <p:cNvSpPr txBox="1"/>
          <p:nvPr/>
        </p:nvSpPr>
        <p:spPr>
          <a:xfrm>
            <a:off x="2320940" y="755197"/>
            <a:ext cx="11621453" cy="769441"/>
          </a:xfrm>
          <a:prstGeom prst="rect">
            <a:avLst/>
          </a:prstGeom>
          <a:solidFill>
            <a:srgbClr val="0070C0"/>
          </a:solidFill>
          <a:ln w="57150" cmpd="thickThin">
            <a:solidFill>
              <a:schemeClr val="tx1"/>
            </a:solidFill>
          </a:ln>
        </p:spPr>
        <p:txBody>
          <a:bodyPr wrap="square" rtlCol="0">
            <a:spAutoFit/>
          </a:bodyPr>
          <a:lstStyle/>
          <a:p>
            <a:pPr algn="ctr"/>
            <a:r>
              <a:rPr lang="en-US" sz="4400" dirty="0">
                <a:solidFill>
                  <a:schemeClr val="accent4">
                    <a:lumMod val="20000"/>
                    <a:lumOff val="80000"/>
                  </a:schemeClr>
                </a:solidFill>
                <a:effectLst>
                  <a:outerShdw blurRad="38100" dist="38100" dir="2700000" algn="tl">
                    <a:srgbClr val="000000">
                      <a:alpha val="43137"/>
                    </a:srgbClr>
                  </a:outerShdw>
                </a:effectLst>
              </a:rPr>
              <a:t>The Bible Is God’s Word</a:t>
            </a:r>
          </a:p>
        </p:txBody>
      </p:sp>
      <p:sp>
        <p:nvSpPr>
          <p:cNvPr id="4" name="TextBox 3"/>
          <p:cNvSpPr txBox="1"/>
          <p:nvPr/>
        </p:nvSpPr>
        <p:spPr>
          <a:xfrm>
            <a:off x="2903220" y="2125980"/>
            <a:ext cx="11224260" cy="6247864"/>
          </a:xfrm>
          <a:prstGeom prst="rect">
            <a:avLst/>
          </a:prstGeom>
          <a:noFill/>
        </p:spPr>
        <p:txBody>
          <a:bodyPr wrap="square" rtlCol="0">
            <a:spAutoFit/>
          </a:bodyPr>
          <a:lstStyle/>
          <a:p>
            <a:pPr marL="571500" indent="-571500">
              <a:buFont typeface="+mj-lt"/>
              <a:buAutoNum type="romanUcPeriod"/>
            </a:pPr>
            <a:r>
              <a:rPr lang="en-US" sz="4000" b="1" u="sng" dirty="0"/>
              <a:t>The Resurrection of Christ from the Dead</a:t>
            </a:r>
          </a:p>
          <a:p>
            <a:pPr marL="1028700" lvl="1" indent="-571500">
              <a:buFont typeface="+mj-lt"/>
              <a:buAutoNum type="alphaUcPeriod"/>
            </a:pPr>
            <a:r>
              <a:rPr lang="en-US" sz="4000" dirty="0"/>
              <a:t>Why begin here?</a:t>
            </a:r>
          </a:p>
          <a:p>
            <a:pPr marL="1028700" lvl="1" indent="-571500">
              <a:buFont typeface="+mj-lt"/>
              <a:buAutoNum type="alphaUcPeriod"/>
            </a:pPr>
            <a:r>
              <a:rPr lang="en-US" sz="4000" dirty="0"/>
              <a:t>Evidence of the resurrection</a:t>
            </a:r>
          </a:p>
          <a:p>
            <a:pPr marL="1028700" lvl="1" indent="-571500">
              <a:buFont typeface="+mj-lt"/>
              <a:buAutoNum type="alphaUcPeriod"/>
            </a:pPr>
            <a:endParaRPr lang="en-US" sz="2000" dirty="0"/>
          </a:p>
          <a:p>
            <a:pPr marL="571500" indent="-571500">
              <a:buFont typeface="+mj-lt"/>
              <a:buAutoNum type="romanUcPeriod"/>
            </a:pPr>
            <a:r>
              <a:rPr lang="en-US" sz="4000" b="1" u="sng" dirty="0"/>
              <a:t>God Is and His Word is True</a:t>
            </a:r>
          </a:p>
          <a:p>
            <a:pPr marL="1028700" lvl="1" indent="-571500">
              <a:buFont typeface="+mj-lt"/>
              <a:buAutoNum type="alphaUcPeriod"/>
            </a:pPr>
            <a:r>
              <a:rPr lang="en-US" sz="4000" dirty="0"/>
              <a:t>God is…</a:t>
            </a:r>
          </a:p>
          <a:p>
            <a:pPr marL="1028700" lvl="1" indent="-571500">
              <a:buFont typeface="+mj-lt"/>
              <a:buAutoNum type="alphaUcPeriod"/>
            </a:pPr>
            <a:r>
              <a:rPr lang="en-US" sz="4000" dirty="0"/>
              <a:t>His Word is True</a:t>
            </a:r>
          </a:p>
          <a:p>
            <a:pPr marL="1028700" lvl="1" indent="-571500">
              <a:buFont typeface="+mj-lt"/>
              <a:buAutoNum type="alphaUcPeriod"/>
            </a:pPr>
            <a:endParaRPr lang="en-US" sz="2000" dirty="0"/>
          </a:p>
          <a:p>
            <a:pPr marL="571500" indent="-571500">
              <a:buFont typeface="+mj-lt"/>
              <a:buAutoNum type="romanUcPeriod"/>
            </a:pPr>
            <a:r>
              <a:rPr lang="en-US" sz="4000" b="1" u="sng" dirty="0"/>
              <a:t>Inspiration of the Bible</a:t>
            </a:r>
          </a:p>
          <a:p>
            <a:pPr marL="1028700" lvl="1" indent="-571500">
              <a:buFont typeface="+mj-lt"/>
              <a:buAutoNum type="alphaUcPeriod"/>
            </a:pPr>
            <a:r>
              <a:rPr lang="en-US" sz="4000" dirty="0"/>
              <a:t>Plenary (Complete)</a:t>
            </a:r>
          </a:p>
          <a:p>
            <a:pPr marL="1028700" lvl="1" indent="-571500">
              <a:buFont typeface="+mj-lt"/>
              <a:buAutoNum type="alphaUcPeriod"/>
            </a:pPr>
            <a:r>
              <a:rPr lang="en-US" sz="4000" dirty="0"/>
              <a:t>Verbal (Every word)</a:t>
            </a:r>
          </a:p>
        </p:txBody>
      </p:sp>
      <p:sp>
        <p:nvSpPr>
          <p:cNvPr id="5" name="Oval 4"/>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24169860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TextBox 6"/>
          <p:cNvSpPr txBox="1"/>
          <p:nvPr/>
        </p:nvSpPr>
        <p:spPr>
          <a:xfrm>
            <a:off x="2681020" y="896047"/>
            <a:ext cx="10493535" cy="923330"/>
          </a:xfrm>
          <a:prstGeom prst="rect">
            <a:avLst/>
          </a:prstGeom>
          <a:noFill/>
        </p:spPr>
        <p:txBody>
          <a:bodyPr wrap="square" rtlCol="0">
            <a:spAutoFit/>
          </a:bodyPr>
          <a:lstStyle/>
          <a:p>
            <a:pPr algn="ctr" defTabSz="914400">
              <a:defRPr/>
            </a:pPr>
            <a:r>
              <a:rPr lang="en-US" sz="5400" i="1" kern="0" dirty="0">
                <a:solidFill>
                  <a:srgbClr val="002060"/>
                </a:solidFill>
              </a:rPr>
              <a:t>If Jesus was raised from the dead:</a:t>
            </a:r>
          </a:p>
        </p:txBody>
      </p:sp>
      <p:sp>
        <p:nvSpPr>
          <p:cNvPr id="8" name="Oval 7"/>
          <p:cNvSpPr/>
          <p:nvPr/>
        </p:nvSpPr>
        <p:spPr bwMode="auto">
          <a:xfrm>
            <a:off x="3806914" y="2354332"/>
            <a:ext cx="4461873" cy="1542132"/>
          </a:xfrm>
          <a:prstGeom prst="ellipse">
            <a:avLst/>
          </a:prstGeom>
          <a:solidFill>
            <a:srgbClr val="FFFF00"/>
          </a:solidFill>
          <a:ln>
            <a:solidFill>
              <a:srgbClr val="002060"/>
            </a:solidFill>
          </a:ln>
          <a:effectLst>
            <a:outerShdw blurRad="149987" dist="250190" dir="8460000" algn="ctr">
              <a:srgbClr val="000000">
                <a:alpha val="28000"/>
              </a:srgbClr>
            </a:outerShdw>
          </a:effectLst>
          <a:ex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defRPr/>
            </a:pPr>
            <a:r>
              <a:rPr lang="en-US" sz="4000" b="1" kern="0" dirty="0">
                <a:solidFill>
                  <a:srgbClr val="002060"/>
                </a:solidFill>
                <a:latin typeface="Arial" panose="020B0604020202020204" pitchFamily="34" charset="0"/>
                <a:cs typeface="Arial" panose="020B0604020202020204" pitchFamily="34" charset="0"/>
              </a:rPr>
              <a:t>God Is….</a:t>
            </a:r>
          </a:p>
        </p:txBody>
      </p:sp>
      <p:sp>
        <p:nvSpPr>
          <p:cNvPr id="9" name="Oval 8"/>
          <p:cNvSpPr/>
          <p:nvPr/>
        </p:nvSpPr>
        <p:spPr bwMode="auto">
          <a:xfrm>
            <a:off x="5619103" y="3295464"/>
            <a:ext cx="4617367" cy="1790326"/>
          </a:xfrm>
          <a:prstGeom prst="ellipse">
            <a:avLst/>
          </a:prstGeom>
          <a:solidFill>
            <a:srgbClr val="FFFF00"/>
          </a:solidFill>
          <a:ln>
            <a:solidFill>
              <a:srgbClr val="002060"/>
            </a:solidFill>
          </a:ln>
          <a:effectLst>
            <a:outerShdw blurRad="149987" dist="250190" dir="8460000" algn="ctr">
              <a:srgbClr val="000000">
                <a:alpha val="28000"/>
              </a:srgbClr>
            </a:outerShdw>
          </a:effectLst>
          <a:ex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defRPr/>
            </a:pPr>
            <a:r>
              <a:rPr lang="en-US" sz="4000" b="1" kern="0" dirty="0">
                <a:solidFill>
                  <a:srgbClr val="002060"/>
                </a:solidFill>
                <a:latin typeface="Arial" panose="020B0604020202020204" pitchFamily="34" charset="0"/>
                <a:cs typeface="Arial" panose="020B0604020202020204" pitchFamily="34" charset="0"/>
              </a:rPr>
              <a:t>Jesus is the</a:t>
            </a:r>
          </a:p>
          <a:p>
            <a:pPr algn="ctr" defTabSz="914400" fontAlgn="base">
              <a:spcBef>
                <a:spcPct val="0"/>
              </a:spcBef>
              <a:spcAft>
                <a:spcPct val="0"/>
              </a:spcAft>
              <a:defRPr/>
            </a:pPr>
            <a:r>
              <a:rPr lang="en-US" sz="4000" b="1" kern="0" dirty="0">
                <a:solidFill>
                  <a:srgbClr val="002060"/>
                </a:solidFill>
                <a:latin typeface="Arial" panose="020B0604020202020204" pitchFamily="34" charset="0"/>
                <a:cs typeface="Arial" panose="020B0604020202020204" pitchFamily="34" charset="0"/>
              </a:rPr>
              <a:t>Son of God</a:t>
            </a:r>
          </a:p>
        </p:txBody>
      </p:sp>
      <p:sp>
        <p:nvSpPr>
          <p:cNvPr id="10" name="Oval 9"/>
          <p:cNvSpPr/>
          <p:nvPr/>
        </p:nvSpPr>
        <p:spPr bwMode="auto">
          <a:xfrm>
            <a:off x="7507164" y="4484790"/>
            <a:ext cx="4541495" cy="2096797"/>
          </a:xfrm>
          <a:prstGeom prst="ellipse">
            <a:avLst/>
          </a:prstGeom>
          <a:solidFill>
            <a:srgbClr val="FFFF00"/>
          </a:solidFill>
          <a:ln>
            <a:solidFill>
              <a:srgbClr val="002060"/>
            </a:solidFill>
          </a:ln>
          <a:effectLst>
            <a:outerShdw blurRad="149987" dist="250190" dir="8460000" algn="ctr">
              <a:srgbClr val="000000">
                <a:alpha val="28000"/>
              </a:srgbClr>
            </a:outerShdw>
          </a:effectLst>
          <a:ex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defRPr/>
            </a:pPr>
            <a:r>
              <a:rPr lang="en-US" sz="4000" b="1" kern="0" dirty="0">
                <a:solidFill>
                  <a:srgbClr val="002060"/>
                </a:solidFill>
                <a:latin typeface="Arial" panose="020B0604020202020204" pitchFamily="34" charset="0"/>
                <a:cs typeface="Arial" panose="020B0604020202020204" pitchFamily="34" charset="0"/>
              </a:rPr>
              <a:t>Word is True</a:t>
            </a:r>
          </a:p>
        </p:txBody>
      </p:sp>
      <p:sp>
        <p:nvSpPr>
          <p:cNvPr id="11" name="Oval 10"/>
          <p:cNvSpPr/>
          <p:nvPr/>
        </p:nvSpPr>
        <p:spPr bwMode="auto">
          <a:xfrm>
            <a:off x="9319353" y="5980588"/>
            <a:ext cx="4617367" cy="2089760"/>
          </a:xfrm>
          <a:prstGeom prst="ellipse">
            <a:avLst/>
          </a:prstGeom>
          <a:solidFill>
            <a:srgbClr val="FFFF00"/>
          </a:solidFill>
          <a:ln>
            <a:solidFill>
              <a:srgbClr val="002060"/>
            </a:solidFill>
          </a:ln>
          <a:effectLst>
            <a:outerShdw blurRad="149987" dist="250190" dir="8460000" algn="ctr">
              <a:srgbClr val="000000">
                <a:alpha val="28000"/>
              </a:srgbClr>
            </a:outerShdw>
          </a:effectLst>
          <a:ex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defRPr/>
            </a:pPr>
            <a:r>
              <a:rPr lang="en-US" sz="4000" b="1" kern="0" dirty="0">
                <a:solidFill>
                  <a:srgbClr val="002060"/>
                </a:solidFill>
                <a:latin typeface="Arial" panose="020B0604020202020204" pitchFamily="34" charset="0"/>
                <a:cs typeface="Arial" panose="020B0604020202020204" pitchFamily="34" charset="0"/>
              </a:rPr>
              <a:t>“Hub” of Gospel</a:t>
            </a:r>
          </a:p>
        </p:txBody>
      </p:sp>
      <p:sp>
        <p:nvSpPr>
          <p:cNvPr id="12" name="TextBox 11"/>
          <p:cNvSpPr txBox="1"/>
          <p:nvPr/>
        </p:nvSpPr>
        <p:spPr>
          <a:xfrm rot="16200000">
            <a:off x="-3369221" y="3803830"/>
            <a:ext cx="8712926" cy="144655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8800" i="1" dirty="0">
                <a:solidFill>
                  <a:srgbClr val="C00000"/>
                </a:solidFill>
                <a:effectLst>
                  <a:outerShdw blurRad="38100" dist="38100" dir="2700000" algn="tl">
                    <a:srgbClr val="000000">
                      <a:alpha val="43137"/>
                    </a:srgbClr>
                  </a:outerShdw>
                </a:effectLst>
              </a:rPr>
              <a:t>Why Begin Here?</a:t>
            </a:r>
          </a:p>
        </p:txBody>
      </p:sp>
      <p:sp>
        <p:nvSpPr>
          <p:cNvPr id="13" name="Oval 12"/>
          <p:cNvSpPr/>
          <p:nvPr/>
        </p:nvSpPr>
        <p:spPr>
          <a:xfrm rot="20084121">
            <a:off x="1335307" y="226891"/>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10125995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barbarah.files.wordpress.com/2009/04/empty-tomb-2.jpg?w=5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0359" y="2657475"/>
            <a:ext cx="6857857" cy="4043361"/>
          </a:xfrm>
          <a:prstGeom prst="rect">
            <a:avLst/>
          </a:prstGeom>
          <a:noFill/>
          <a:ln>
            <a:solidFill>
              <a:srgbClr val="C00000"/>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43075" y="300038"/>
            <a:ext cx="12501563" cy="110799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dirty="0">
                <a:ln>
                  <a:noFill/>
                </a:ln>
                <a:solidFill>
                  <a:sysClr val="windowText" lastClr="000000"/>
                </a:solidFill>
                <a:effectLst/>
                <a:uLnTx/>
                <a:uFillTx/>
              </a:rPr>
              <a:t>The Resurrection of Christ</a:t>
            </a:r>
          </a:p>
        </p:txBody>
      </p:sp>
      <p:sp>
        <p:nvSpPr>
          <p:cNvPr id="4" name="TextBox 3"/>
          <p:cNvSpPr txBox="1"/>
          <p:nvPr/>
        </p:nvSpPr>
        <p:spPr>
          <a:xfrm>
            <a:off x="1155699" y="2334309"/>
            <a:ext cx="7924659" cy="3970318"/>
          </a:xfrm>
          <a:prstGeom prst="rect">
            <a:avLst/>
          </a:prstGeom>
          <a:noFill/>
        </p:spPr>
        <p:txBody>
          <a:bodyPr wrap="square" rtlCol="0">
            <a:spAutoFit/>
          </a:bodyPr>
          <a:lstStyle/>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The Empty Tomb</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Transformation of Disciples</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Change in the Jews</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Witnesses</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Appearances (John 20:25-28)</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3600" kern="0" dirty="0">
                <a:solidFill>
                  <a:srgbClr val="002060"/>
                </a:solidFill>
              </a:rPr>
              <a:t> Conversion of Saul</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Manuscript Evidence</a:t>
            </a:r>
          </a:p>
        </p:txBody>
      </p:sp>
      <p:sp>
        <p:nvSpPr>
          <p:cNvPr id="5" name="Oval 4"/>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24376357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Merge 1"/>
          <p:cNvSpPr/>
          <p:nvPr/>
        </p:nvSpPr>
        <p:spPr>
          <a:xfrm>
            <a:off x="3257551" y="400050"/>
            <a:ext cx="9901238" cy="2671763"/>
          </a:xfrm>
          <a:prstGeom prst="flowChartMerg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chemeClr val="bg1"/>
                </a:solidFill>
                <a:effectLst>
                  <a:outerShdw blurRad="38100" dist="38100" dir="2700000" algn="tl">
                    <a:srgbClr val="000000">
                      <a:alpha val="43137"/>
                    </a:srgbClr>
                  </a:outerShdw>
                </a:effectLst>
              </a:rPr>
              <a:t>Therefore</a:t>
            </a:r>
          </a:p>
        </p:txBody>
      </p:sp>
      <p:sp>
        <p:nvSpPr>
          <p:cNvPr id="3" name="TextBox 2"/>
          <p:cNvSpPr txBox="1"/>
          <p:nvPr/>
        </p:nvSpPr>
        <p:spPr>
          <a:xfrm rot="20867370">
            <a:off x="314909" y="1844161"/>
            <a:ext cx="8158163" cy="3970318"/>
          </a:xfrm>
          <a:prstGeom prst="rect">
            <a:avLst/>
          </a:prstGeom>
          <a:noFill/>
        </p:spPr>
        <p:txBody>
          <a:bodyPr wrap="square" rtlCol="0">
            <a:spAutoFit/>
          </a:bodyPr>
          <a:lstStyle/>
          <a:p>
            <a:pPr algn="ctr">
              <a:lnSpc>
                <a:spcPct val="150000"/>
              </a:lnSpc>
            </a:pPr>
            <a:r>
              <a:rPr lang="en-US" sz="4800" b="1" u="sng" dirty="0"/>
              <a:t>God is….</a:t>
            </a:r>
            <a:endParaRPr lang="en-US" sz="4800" b="1" u="sng" dirty="0">
              <a:solidFill>
                <a:srgbClr val="0070C0"/>
              </a:solidFill>
            </a:endParaRPr>
          </a:p>
          <a:p>
            <a:pPr marL="285750" indent="-285750">
              <a:lnSpc>
                <a:spcPct val="150000"/>
              </a:lnSpc>
              <a:buFont typeface="Wingdings" panose="05000000000000000000" pitchFamily="2" charset="2"/>
              <a:buChar char="q"/>
            </a:pPr>
            <a:r>
              <a:rPr lang="en-US" sz="4000" dirty="0">
                <a:solidFill>
                  <a:srgbClr val="0070C0"/>
                </a:solidFill>
              </a:rPr>
              <a:t> We can know there is a God!</a:t>
            </a:r>
          </a:p>
          <a:p>
            <a:pPr marL="285750" indent="-285750">
              <a:lnSpc>
                <a:spcPct val="150000"/>
              </a:lnSpc>
              <a:buFont typeface="Wingdings" panose="05000000000000000000" pitchFamily="2" charset="2"/>
              <a:buChar char="q"/>
            </a:pPr>
            <a:r>
              <a:rPr lang="en-US" sz="4000" dirty="0">
                <a:solidFill>
                  <a:srgbClr val="0070C0"/>
                </a:solidFill>
              </a:rPr>
              <a:t> We can know there is evidence</a:t>
            </a:r>
          </a:p>
          <a:p>
            <a:pPr marL="285750" indent="-285750">
              <a:lnSpc>
                <a:spcPct val="150000"/>
              </a:lnSpc>
              <a:buFont typeface="Wingdings" panose="05000000000000000000" pitchFamily="2" charset="2"/>
              <a:buChar char="q"/>
            </a:pPr>
            <a:r>
              <a:rPr lang="en-US" sz="4000" dirty="0">
                <a:solidFill>
                  <a:srgbClr val="0070C0"/>
                </a:solidFill>
              </a:rPr>
              <a:t> My faith is not a blind leap</a:t>
            </a:r>
          </a:p>
        </p:txBody>
      </p:sp>
      <p:sp>
        <p:nvSpPr>
          <p:cNvPr id="4" name="TextBox 3"/>
          <p:cNvSpPr txBox="1"/>
          <p:nvPr/>
        </p:nvSpPr>
        <p:spPr>
          <a:xfrm rot="20836781">
            <a:off x="7618519" y="2292529"/>
            <a:ext cx="8158163" cy="5816977"/>
          </a:xfrm>
          <a:prstGeom prst="rect">
            <a:avLst/>
          </a:prstGeom>
          <a:noFill/>
        </p:spPr>
        <p:txBody>
          <a:bodyPr wrap="square" rtlCol="0">
            <a:spAutoFit/>
          </a:bodyPr>
          <a:lstStyle/>
          <a:p>
            <a:pPr algn="ctr">
              <a:lnSpc>
                <a:spcPct val="150000"/>
              </a:lnSpc>
            </a:pPr>
            <a:r>
              <a:rPr lang="en-US" sz="4800" b="1" u="sng" dirty="0"/>
              <a:t>Word of God is True</a:t>
            </a:r>
            <a:endParaRPr lang="en-US" sz="4800" b="1" u="sng" dirty="0">
              <a:solidFill>
                <a:srgbClr val="0070C0"/>
              </a:solidFill>
            </a:endParaRPr>
          </a:p>
          <a:p>
            <a:pPr marL="285750" indent="-285750">
              <a:lnSpc>
                <a:spcPct val="150000"/>
              </a:lnSpc>
              <a:buFont typeface="Wingdings" panose="05000000000000000000" pitchFamily="2" charset="2"/>
              <a:buChar char="q"/>
            </a:pPr>
            <a:r>
              <a:rPr lang="en-US" sz="4000" dirty="0">
                <a:solidFill>
                  <a:srgbClr val="0070C0"/>
                </a:solidFill>
              </a:rPr>
              <a:t> Agreement with science</a:t>
            </a:r>
          </a:p>
          <a:p>
            <a:pPr marL="285750" indent="-285750">
              <a:lnSpc>
                <a:spcPct val="150000"/>
              </a:lnSpc>
              <a:buFont typeface="Wingdings" panose="05000000000000000000" pitchFamily="2" charset="2"/>
              <a:buChar char="q"/>
            </a:pPr>
            <a:r>
              <a:rPr lang="en-US" sz="4000" dirty="0">
                <a:solidFill>
                  <a:srgbClr val="0070C0"/>
                </a:solidFill>
              </a:rPr>
              <a:t> Prophecy Fulfilled</a:t>
            </a:r>
          </a:p>
          <a:p>
            <a:pPr marL="285750" indent="-285750">
              <a:lnSpc>
                <a:spcPct val="150000"/>
              </a:lnSpc>
              <a:buFont typeface="Wingdings" panose="05000000000000000000" pitchFamily="2" charset="2"/>
              <a:buChar char="q"/>
            </a:pPr>
            <a:r>
              <a:rPr lang="en-US" sz="4000" dirty="0">
                <a:solidFill>
                  <a:srgbClr val="0070C0"/>
                </a:solidFill>
              </a:rPr>
              <a:t> Historically Accurate</a:t>
            </a:r>
          </a:p>
          <a:p>
            <a:pPr marL="285750" indent="-285750">
              <a:lnSpc>
                <a:spcPct val="150000"/>
              </a:lnSpc>
              <a:buFont typeface="Wingdings" panose="05000000000000000000" pitchFamily="2" charset="2"/>
              <a:buChar char="q"/>
            </a:pPr>
            <a:r>
              <a:rPr lang="en-US" sz="4000" dirty="0">
                <a:solidFill>
                  <a:srgbClr val="0070C0"/>
                </a:solidFill>
              </a:rPr>
              <a:t> Unity of writers</a:t>
            </a:r>
          </a:p>
          <a:p>
            <a:pPr marL="285750" indent="-285750">
              <a:lnSpc>
                <a:spcPct val="150000"/>
              </a:lnSpc>
              <a:buFont typeface="Wingdings" panose="05000000000000000000" pitchFamily="2" charset="2"/>
              <a:buChar char="q"/>
            </a:pPr>
            <a:r>
              <a:rPr lang="en-US" sz="4000" dirty="0">
                <a:solidFill>
                  <a:srgbClr val="0070C0"/>
                </a:solidFill>
              </a:rPr>
              <a:t> Archaeology</a:t>
            </a:r>
          </a:p>
        </p:txBody>
      </p:sp>
      <p:sp>
        <p:nvSpPr>
          <p:cNvPr id="6" name="Oval 5"/>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12981423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530" y="1882962"/>
            <a:ext cx="7546359" cy="33632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088129" y="2537779"/>
            <a:ext cx="3265208" cy="707886"/>
          </a:xfrm>
          <a:prstGeom prst="rect">
            <a:avLst/>
          </a:prstGeom>
          <a:noFill/>
        </p:spPr>
        <p:txBody>
          <a:bodyPr wrap="square" rtlCol="0">
            <a:spAutoFit/>
          </a:bodyPr>
          <a:lstStyle/>
          <a:p>
            <a:pPr algn="ctr"/>
            <a:r>
              <a:rPr lang="en-US" sz="4000" dirty="0">
                <a:solidFill>
                  <a:schemeClr val="bg1"/>
                </a:solidFill>
              </a:rPr>
              <a:t>Plenary</a:t>
            </a:r>
          </a:p>
        </p:txBody>
      </p:sp>
      <p:sp>
        <p:nvSpPr>
          <p:cNvPr id="3" name="TextBox 2"/>
          <p:cNvSpPr txBox="1"/>
          <p:nvPr/>
        </p:nvSpPr>
        <p:spPr>
          <a:xfrm>
            <a:off x="600075" y="242887"/>
            <a:ext cx="14773275" cy="1862048"/>
          </a:xfrm>
          <a:prstGeom prst="rect">
            <a:avLst/>
          </a:prstGeom>
          <a:noFill/>
        </p:spPr>
        <p:txBody>
          <a:bodyPr wrap="square" rtlCol="0">
            <a:spAutoFit/>
          </a:bodyPr>
          <a:lstStyle/>
          <a:p>
            <a:pPr algn="ctr"/>
            <a:r>
              <a:rPr lang="en-US" sz="11500" dirty="0"/>
              <a:t>Inspiration of The Bible</a:t>
            </a:r>
          </a:p>
        </p:txBody>
      </p:sp>
      <p:sp>
        <p:nvSpPr>
          <p:cNvPr id="4" name="Rounded Rectangle 3"/>
          <p:cNvSpPr/>
          <p:nvPr/>
        </p:nvSpPr>
        <p:spPr>
          <a:xfrm>
            <a:off x="971550" y="5457825"/>
            <a:ext cx="7015162" cy="3328988"/>
          </a:xfrm>
          <a:prstGeom prst="roundRect">
            <a:avLst>
              <a:gd name="adj" fmla="val 20223"/>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FFFF00"/>
                </a:solidFill>
                <a:effectLst>
                  <a:outerShdw blurRad="38100" dist="38100" dir="2700000" algn="tl">
                    <a:srgbClr val="000000">
                      <a:alpha val="43137"/>
                    </a:srgbClr>
                  </a:outerShdw>
                </a:effectLst>
              </a:rPr>
              <a:t>All The Bible</a:t>
            </a:r>
          </a:p>
          <a:p>
            <a:pPr algn="ctr"/>
            <a:endParaRPr lang="en-US" sz="1200" dirty="0">
              <a:solidFill>
                <a:schemeClr val="bg1"/>
              </a:solidFill>
              <a:effectLst>
                <a:outerShdw blurRad="38100" dist="38100" dir="2700000" algn="tl">
                  <a:srgbClr val="000000">
                    <a:alpha val="43137"/>
                  </a:srgbClr>
                </a:outerShdw>
              </a:effectLst>
            </a:endParaRPr>
          </a:p>
          <a:p>
            <a:pPr algn="ctr"/>
            <a:r>
              <a:rPr lang="en-US" sz="2800" dirty="0">
                <a:solidFill>
                  <a:schemeClr val="bg1"/>
                </a:solidFill>
                <a:effectLst>
                  <a:outerShdw blurRad="38100" dist="38100" dir="2700000" algn="tl">
                    <a:srgbClr val="000000">
                      <a:alpha val="43137"/>
                    </a:srgbClr>
                  </a:outerShdw>
                </a:effectLst>
              </a:rPr>
              <a:t>“</a:t>
            </a:r>
            <a:r>
              <a:rPr lang="en-US" sz="2800" b="1" dirty="0">
                <a:solidFill>
                  <a:srgbClr val="FFFF00"/>
                </a:solidFill>
                <a:effectLst>
                  <a:outerShdw blurRad="38100" dist="38100" dir="2700000" algn="tl">
                    <a:srgbClr val="000000">
                      <a:alpha val="43137"/>
                    </a:srgbClr>
                  </a:outerShdw>
                </a:effectLst>
              </a:rPr>
              <a:t>All Scripture </a:t>
            </a:r>
            <a:r>
              <a:rPr lang="en-US" sz="2800" dirty="0">
                <a:solidFill>
                  <a:schemeClr val="bg1"/>
                </a:solidFill>
                <a:effectLst>
                  <a:outerShdw blurRad="38100" dist="38100" dir="2700000" algn="tl">
                    <a:srgbClr val="000000">
                      <a:alpha val="43137"/>
                    </a:srgbClr>
                  </a:outerShdw>
                </a:effectLst>
              </a:rPr>
              <a:t>is given by inspiration of God, and is profitable for doctrine, for reproof, for correction, for instruction in righteousness,”</a:t>
            </a:r>
          </a:p>
          <a:p>
            <a:pPr algn="ctr"/>
            <a:endParaRPr lang="en-US" sz="1600" dirty="0">
              <a:solidFill>
                <a:schemeClr val="bg1"/>
              </a:solidFill>
              <a:effectLst>
                <a:outerShdw blurRad="38100" dist="38100" dir="2700000" algn="tl">
                  <a:srgbClr val="000000">
                    <a:alpha val="43137"/>
                  </a:srgbClr>
                </a:outerShdw>
              </a:effectLst>
            </a:endParaRPr>
          </a:p>
          <a:p>
            <a:pPr algn="ctr"/>
            <a:r>
              <a:rPr lang="en-US" sz="2800" dirty="0">
                <a:solidFill>
                  <a:schemeClr val="bg1"/>
                </a:solidFill>
                <a:effectLst>
                  <a:outerShdw blurRad="38100" dist="38100" dir="2700000" algn="tl">
                    <a:srgbClr val="000000">
                      <a:alpha val="43137"/>
                    </a:srgbClr>
                  </a:outerShdw>
                </a:effectLst>
              </a:rPr>
              <a:t>(2 Tim. 3:16)</a:t>
            </a:r>
            <a:endParaRPr lang="en-US" dirty="0">
              <a:solidFill>
                <a:schemeClr val="bg1"/>
              </a:solidFill>
              <a:effectLst>
                <a:outerShdw blurRad="38100" dist="38100" dir="2700000" algn="tl">
                  <a:srgbClr val="000000">
                    <a:alpha val="43137"/>
                  </a:srgbClr>
                </a:outerShdw>
              </a:effectLst>
            </a:endParaRPr>
          </a:p>
          <a:p>
            <a:pPr algn="ctr"/>
            <a:endParaRPr lang="en-US"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5106501" y="2506539"/>
            <a:ext cx="3265208" cy="707886"/>
          </a:xfrm>
          <a:prstGeom prst="rect">
            <a:avLst/>
          </a:prstGeom>
          <a:noFill/>
        </p:spPr>
        <p:txBody>
          <a:bodyPr wrap="square" rtlCol="0">
            <a:spAutoFit/>
          </a:bodyPr>
          <a:lstStyle/>
          <a:p>
            <a:pPr algn="ctr"/>
            <a:r>
              <a:rPr lang="en-US" sz="4000" dirty="0"/>
              <a:t>Plenary</a:t>
            </a:r>
          </a:p>
        </p:txBody>
      </p:sp>
      <p:sp>
        <p:nvSpPr>
          <p:cNvPr id="9" name="TextBox 8"/>
          <p:cNvSpPr txBox="1"/>
          <p:nvPr/>
        </p:nvSpPr>
        <p:spPr>
          <a:xfrm>
            <a:off x="7573477" y="2104935"/>
            <a:ext cx="3265208" cy="707886"/>
          </a:xfrm>
          <a:prstGeom prst="rect">
            <a:avLst/>
          </a:prstGeom>
          <a:noFill/>
        </p:spPr>
        <p:txBody>
          <a:bodyPr wrap="square" rtlCol="0">
            <a:spAutoFit/>
          </a:bodyPr>
          <a:lstStyle/>
          <a:p>
            <a:pPr algn="ctr"/>
            <a:r>
              <a:rPr lang="en-US" sz="4000" dirty="0">
                <a:solidFill>
                  <a:schemeClr val="bg1"/>
                </a:solidFill>
              </a:rPr>
              <a:t>Verbal</a:t>
            </a:r>
          </a:p>
        </p:txBody>
      </p:sp>
      <p:sp>
        <p:nvSpPr>
          <p:cNvPr id="11" name="TextBox 10"/>
          <p:cNvSpPr txBox="1"/>
          <p:nvPr/>
        </p:nvSpPr>
        <p:spPr>
          <a:xfrm>
            <a:off x="7568709" y="2071591"/>
            <a:ext cx="3265208" cy="707886"/>
          </a:xfrm>
          <a:prstGeom prst="rect">
            <a:avLst/>
          </a:prstGeom>
          <a:noFill/>
        </p:spPr>
        <p:txBody>
          <a:bodyPr wrap="square" rtlCol="0">
            <a:spAutoFit/>
          </a:bodyPr>
          <a:lstStyle/>
          <a:p>
            <a:pPr algn="ctr"/>
            <a:r>
              <a:rPr lang="en-US" sz="4000" dirty="0"/>
              <a:t>Verbal</a:t>
            </a:r>
          </a:p>
        </p:txBody>
      </p:sp>
      <p:sp>
        <p:nvSpPr>
          <p:cNvPr id="12" name="Down Arrow 11"/>
          <p:cNvSpPr/>
          <p:nvPr/>
        </p:nvSpPr>
        <p:spPr>
          <a:xfrm>
            <a:off x="6313539" y="3198805"/>
            <a:ext cx="814388" cy="20318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a:off x="9049469" y="2812821"/>
            <a:ext cx="814388" cy="24334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8428858" y="5457825"/>
            <a:ext cx="7015162" cy="3328988"/>
          </a:xfrm>
          <a:prstGeom prst="roundRect">
            <a:avLst>
              <a:gd name="adj" fmla="val 20223"/>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FFFF00"/>
                </a:solidFill>
                <a:effectLst>
                  <a:outerShdw blurRad="38100" dist="38100" dir="2700000" algn="tl">
                    <a:srgbClr val="000000">
                      <a:alpha val="43137"/>
                    </a:srgbClr>
                  </a:outerShdw>
                </a:effectLst>
              </a:rPr>
              <a:t>Every Word</a:t>
            </a:r>
          </a:p>
          <a:p>
            <a:pPr algn="ctr"/>
            <a:endParaRPr lang="en-US" sz="1200" dirty="0">
              <a:solidFill>
                <a:schemeClr val="bg1"/>
              </a:solidFill>
              <a:effectLst>
                <a:outerShdw blurRad="38100" dist="38100" dir="2700000" algn="tl">
                  <a:srgbClr val="000000">
                    <a:alpha val="43137"/>
                  </a:srgbClr>
                </a:outerShdw>
              </a:effectLst>
            </a:endParaRPr>
          </a:p>
          <a:p>
            <a:pPr algn="ctr"/>
            <a:r>
              <a:rPr lang="en-US" sz="2800" dirty="0">
                <a:solidFill>
                  <a:schemeClr val="bg1"/>
                </a:solidFill>
                <a:effectLst>
                  <a:outerShdw blurRad="38100" dist="38100" dir="2700000" algn="tl">
                    <a:srgbClr val="000000">
                      <a:alpha val="43137"/>
                    </a:srgbClr>
                  </a:outerShdw>
                </a:effectLst>
              </a:rPr>
              <a:t>“These things we also speak, not in </a:t>
            </a:r>
            <a:r>
              <a:rPr lang="en-US" sz="2800" b="1" dirty="0">
                <a:solidFill>
                  <a:srgbClr val="FFFF00"/>
                </a:solidFill>
                <a:effectLst>
                  <a:outerShdw blurRad="38100" dist="38100" dir="2700000" algn="tl">
                    <a:srgbClr val="000000">
                      <a:alpha val="43137"/>
                    </a:srgbClr>
                  </a:outerShdw>
                </a:effectLst>
              </a:rPr>
              <a:t>words</a:t>
            </a:r>
            <a:r>
              <a:rPr lang="en-US" sz="2800" dirty="0">
                <a:solidFill>
                  <a:schemeClr val="bg1"/>
                </a:solidFill>
                <a:effectLst>
                  <a:outerShdw blurRad="38100" dist="38100" dir="2700000" algn="tl">
                    <a:srgbClr val="000000">
                      <a:alpha val="43137"/>
                    </a:srgbClr>
                  </a:outerShdw>
                </a:effectLst>
              </a:rPr>
              <a:t> which man’s wisdom teaches but which the </a:t>
            </a:r>
            <a:r>
              <a:rPr lang="en-US" sz="2800" b="1" dirty="0">
                <a:solidFill>
                  <a:srgbClr val="FFFF00"/>
                </a:solidFill>
                <a:effectLst>
                  <a:outerShdw blurRad="38100" dist="38100" dir="2700000" algn="tl">
                    <a:srgbClr val="000000">
                      <a:alpha val="43137"/>
                    </a:srgbClr>
                  </a:outerShdw>
                </a:effectLst>
              </a:rPr>
              <a:t>Holy Spirit teaches</a:t>
            </a:r>
            <a:r>
              <a:rPr lang="en-US" sz="2800" dirty="0">
                <a:solidFill>
                  <a:schemeClr val="bg1"/>
                </a:solidFill>
                <a:effectLst>
                  <a:outerShdw blurRad="38100" dist="38100" dir="2700000" algn="tl">
                    <a:srgbClr val="000000">
                      <a:alpha val="43137"/>
                    </a:srgbClr>
                  </a:outerShdw>
                </a:effectLst>
              </a:rPr>
              <a:t>, comparing spiritual things with spiritual.</a:t>
            </a:r>
          </a:p>
          <a:p>
            <a:pPr algn="ctr"/>
            <a:endParaRPr lang="en-US" sz="1050" dirty="0">
              <a:solidFill>
                <a:schemeClr val="bg1"/>
              </a:solidFill>
              <a:effectLst>
                <a:outerShdw blurRad="38100" dist="38100" dir="2700000" algn="tl">
                  <a:srgbClr val="000000">
                    <a:alpha val="43137"/>
                  </a:srgbClr>
                </a:outerShdw>
              </a:effectLst>
            </a:endParaRPr>
          </a:p>
          <a:p>
            <a:pPr algn="ctr"/>
            <a:r>
              <a:rPr lang="en-US" sz="2800" dirty="0">
                <a:solidFill>
                  <a:schemeClr val="bg1"/>
                </a:solidFill>
                <a:effectLst>
                  <a:outerShdw blurRad="38100" dist="38100" dir="2700000" algn="tl">
                    <a:srgbClr val="000000">
                      <a:alpha val="43137"/>
                    </a:srgbClr>
                  </a:outerShdw>
                </a:effectLst>
              </a:rPr>
              <a:t>(1 Cor. 2:13)</a:t>
            </a:r>
            <a:endParaRPr lang="en-US" dirty="0">
              <a:solidFill>
                <a:schemeClr val="bg1"/>
              </a:solidFill>
              <a:effectLst>
                <a:outerShdw blurRad="38100" dist="38100" dir="2700000" algn="tl">
                  <a:srgbClr val="000000">
                    <a:alpha val="43137"/>
                  </a:srgbClr>
                </a:outerShdw>
              </a:effectLst>
            </a:endParaRPr>
          </a:p>
          <a:p>
            <a:pPr algn="ctr"/>
            <a:endParaRPr lang="en-US" dirty="0">
              <a:solidFill>
                <a:schemeClr val="bg1"/>
              </a:solidFill>
              <a:effectLst>
                <a:outerShdw blurRad="38100" dist="38100" dir="2700000" algn="tl">
                  <a:srgbClr val="000000">
                    <a:alpha val="43137"/>
                  </a:srgbClr>
                </a:outerShdw>
              </a:effectLst>
            </a:endParaRPr>
          </a:p>
        </p:txBody>
      </p:sp>
      <p:sp>
        <p:nvSpPr>
          <p:cNvPr id="15" name="Oval 14"/>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3447121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909" y="3943350"/>
            <a:ext cx="6829425" cy="3785652"/>
          </a:xfrm>
          <a:prstGeom prst="rect">
            <a:avLst/>
          </a:prstGeom>
          <a:noFill/>
        </p:spPr>
        <p:txBody>
          <a:bodyPr wrap="square" rtlCol="0">
            <a:spAutoFit/>
          </a:bodyPr>
          <a:lstStyle/>
          <a:p>
            <a:pPr algn="ctr"/>
            <a:r>
              <a:rPr lang="en-US" sz="8000" dirty="0">
                <a:solidFill>
                  <a:srgbClr val="002060"/>
                </a:solidFill>
              </a:rPr>
              <a:t>If The Bible Is God’s Word, Then I Should:</a:t>
            </a:r>
          </a:p>
        </p:txBody>
      </p:sp>
      <p:pic>
        <p:nvPicPr>
          <p:cNvPr id="3"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850" y="794381"/>
            <a:ext cx="7546359" cy="33632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558212" y="1403063"/>
            <a:ext cx="6343651" cy="6432530"/>
          </a:xfrm>
          <a:prstGeom prst="rect">
            <a:avLst/>
          </a:prstGeom>
          <a:noFill/>
        </p:spPr>
        <p:txBody>
          <a:bodyPr wrap="square" rtlCol="0">
            <a:spAutoFit/>
          </a:bodyPr>
          <a:lstStyle/>
          <a:p>
            <a:pPr marL="342900" indent="-342900">
              <a:buFont typeface="+mj-lt"/>
              <a:buAutoNum type="arabicPeriod"/>
            </a:pPr>
            <a:r>
              <a:rPr lang="en-US" sz="4400" dirty="0"/>
              <a:t>Accept it as God’s word </a:t>
            </a:r>
            <a:r>
              <a:rPr lang="en-US" sz="4400" dirty="0">
                <a:solidFill>
                  <a:srgbClr val="C00000"/>
                </a:solidFill>
              </a:rPr>
              <a:t>(1 Thess. 2:13)</a:t>
            </a:r>
          </a:p>
          <a:p>
            <a:pPr marL="342900" indent="-342900">
              <a:buFont typeface="+mj-lt"/>
              <a:buAutoNum type="arabicPeriod"/>
            </a:pPr>
            <a:endParaRPr lang="en-US" sz="2000" dirty="0">
              <a:solidFill>
                <a:srgbClr val="C00000"/>
              </a:solidFill>
            </a:endParaRPr>
          </a:p>
          <a:p>
            <a:pPr marL="342900" indent="-342900">
              <a:buFont typeface="+mj-lt"/>
              <a:buAutoNum type="arabicPeriod"/>
            </a:pPr>
            <a:r>
              <a:rPr lang="en-US" sz="4400" dirty="0"/>
              <a:t>Believe what it says </a:t>
            </a:r>
            <a:r>
              <a:rPr lang="en-US" sz="4400" dirty="0">
                <a:solidFill>
                  <a:srgbClr val="C00000"/>
                </a:solidFill>
              </a:rPr>
              <a:t>(Rom. 10:17)</a:t>
            </a:r>
          </a:p>
          <a:p>
            <a:pPr marL="342900" indent="-342900">
              <a:buFont typeface="+mj-lt"/>
              <a:buAutoNum type="arabicPeriod"/>
            </a:pPr>
            <a:endParaRPr lang="en-US" sz="2000" dirty="0">
              <a:solidFill>
                <a:srgbClr val="C00000"/>
              </a:solidFill>
            </a:endParaRPr>
          </a:p>
          <a:p>
            <a:pPr marL="342900" indent="-342900">
              <a:buFont typeface="+mj-lt"/>
              <a:buAutoNum type="arabicPeriod"/>
            </a:pPr>
            <a:r>
              <a:rPr lang="en-US" sz="4400" dirty="0"/>
              <a:t>Seek to know and understand it </a:t>
            </a:r>
            <a:r>
              <a:rPr lang="en-US" sz="4400" dirty="0">
                <a:solidFill>
                  <a:srgbClr val="C00000"/>
                </a:solidFill>
              </a:rPr>
              <a:t>(John 8:32)</a:t>
            </a:r>
          </a:p>
          <a:p>
            <a:pPr marL="342900" indent="-342900">
              <a:buFont typeface="+mj-lt"/>
              <a:buAutoNum type="arabicPeriod"/>
            </a:pPr>
            <a:endParaRPr lang="en-US" sz="2000" dirty="0">
              <a:solidFill>
                <a:srgbClr val="C00000"/>
              </a:solidFill>
            </a:endParaRPr>
          </a:p>
          <a:p>
            <a:pPr marL="342900" indent="-342900">
              <a:buFont typeface="+mj-lt"/>
              <a:buAutoNum type="arabicPeriod"/>
            </a:pPr>
            <a:r>
              <a:rPr lang="en-US" sz="4400" dirty="0"/>
              <a:t>Want to do what it says (</a:t>
            </a:r>
            <a:r>
              <a:rPr lang="en-US" sz="4400" dirty="0">
                <a:solidFill>
                  <a:srgbClr val="C00000"/>
                </a:solidFill>
              </a:rPr>
              <a:t>Matt. 7:21; John 12:48)</a:t>
            </a:r>
          </a:p>
        </p:txBody>
      </p:sp>
      <p:sp>
        <p:nvSpPr>
          <p:cNvPr id="5" name="Oval 4"/>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7101424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556" y="0"/>
            <a:ext cx="4768529" cy="649750"/>
          </a:xfrm>
          <a:prstGeom prst="rect">
            <a:avLst/>
          </a:prstGeom>
          <a:noFill/>
        </p:spPr>
        <p:txBody>
          <a:bodyPr wrap="none" lIns="216747" tIns="108373" rIns="216747" bIns="108373">
            <a:spAutoFit/>
          </a:bodyPr>
          <a:lstStyle/>
          <a:p>
            <a:pPr algn="ctr"/>
            <a:r>
              <a:rPr lang="en-US" sz="2800"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 – Lesson Two</a:t>
            </a:r>
          </a:p>
        </p:txBody>
      </p:sp>
      <p:sp>
        <p:nvSpPr>
          <p:cNvPr id="3" name="TextBox 2"/>
          <p:cNvSpPr txBox="1"/>
          <p:nvPr/>
        </p:nvSpPr>
        <p:spPr>
          <a:xfrm>
            <a:off x="2320940" y="755197"/>
            <a:ext cx="11621453" cy="769441"/>
          </a:xfrm>
          <a:prstGeom prst="rect">
            <a:avLst/>
          </a:prstGeom>
          <a:solidFill>
            <a:srgbClr val="0070C0"/>
          </a:solidFill>
          <a:ln w="57150" cmpd="thickThin">
            <a:solidFill>
              <a:schemeClr val="tx1"/>
            </a:solidFill>
          </a:ln>
        </p:spPr>
        <p:txBody>
          <a:bodyPr wrap="square" rtlCol="0">
            <a:spAutoFit/>
          </a:bodyPr>
          <a:lstStyle/>
          <a:p>
            <a:pPr algn="ctr"/>
            <a:r>
              <a:rPr lang="en-US" sz="4400" dirty="0">
                <a:solidFill>
                  <a:schemeClr val="accent4">
                    <a:lumMod val="20000"/>
                    <a:lumOff val="80000"/>
                  </a:schemeClr>
                </a:solidFill>
                <a:effectLst>
                  <a:outerShdw blurRad="38100" dist="38100" dir="2700000" algn="tl">
                    <a:srgbClr val="000000">
                      <a:alpha val="43137"/>
                    </a:srgbClr>
                  </a:outerShdw>
                </a:effectLst>
              </a:rPr>
              <a:t>Applying The Bible Today</a:t>
            </a:r>
          </a:p>
        </p:txBody>
      </p:sp>
      <p:sp>
        <p:nvSpPr>
          <p:cNvPr id="4" name="TextBox 3"/>
          <p:cNvSpPr txBox="1"/>
          <p:nvPr/>
        </p:nvSpPr>
        <p:spPr>
          <a:xfrm>
            <a:off x="2903220" y="2125980"/>
            <a:ext cx="11224260" cy="5324535"/>
          </a:xfrm>
          <a:prstGeom prst="rect">
            <a:avLst/>
          </a:prstGeom>
          <a:noFill/>
        </p:spPr>
        <p:txBody>
          <a:bodyPr wrap="square" rtlCol="0">
            <a:spAutoFit/>
          </a:bodyPr>
          <a:lstStyle/>
          <a:p>
            <a:pPr marL="571500" indent="-571500">
              <a:buFont typeface="+mj-lt"/>
              <a:buAutoNum type="romanUcPeriod"/>
            </a:pPr>
            <a:r>
              <a:rPr lang="en-US" sz="4000" b="1" u="sng" dirty="0"/>
              <a:t>Can We Understand the Bible?</a:t>
            </a:r>
          </a:p>
          <a:p>
            <a:pPr marL="1028700" lvl="1" indent="-571500">
              <a:buFont typeface="+mj-lt"/>
              <a:buAutoNum type="alphaUcPeriod"/>
            </a:pPr>
            <a:r>
              <a:rPr lang="en-US" sz="4000" dirty="0"/>
              <a:t>The Bible can be understood</a:t>
            </a:r>
          </a:p>
          <a:p>
            <a:pPr marL="1028700" lvl="1" indent="-571500">
              <a:buFont typeface="+mj-lt"/>
              <a:buAutoNum type="alphaUcPeriod"/>
            </a:pPr>
            <a:r>
              <a:rPr lang="en-US" sz="4000" dirty="0"/>
              <a:t> We can understand it alike</a:t>
            </a:r>
          </a:p>
          <a:p>
            <a:pPr marL="1028700" lvl="1" indent="-571500">
              <a:buFont typeface="+mj-lt"/>
              <a:buAutoNum type="alphaUcPeriod"/>
            </a:pPr>
            <a:endParaRPr lang="en-US" sz="2000" dirty="0"/>
          </a:p>
          <a:p>
            <a:pPr marL="571500" indent="-571500">
              <a:buFont typeface="+mj-lt"/>
              <a:buAutoNum type="romanUcPeriod"/>
            </a:pPr>
            <a:r>
              <a:rPr lang="en-US" sz="4000" b="1" u="sng" dirty="0"/>
              <a:t>Does it Make a Difference What One Believes? </a:t>
            </a:r>
          </a:p>
          <a:p>
            <a:pPr marL="1028700" lvl="1" indent="-571500">
              <a:buFont typeface="+mj-lt"/>
              <a:buAutoNum type="alphaUcPeriod"/>
            </a:pPr>
            <a:r>
              <a:rPr lang="en-US" sz="4000" dirty="0"/>
              <a:t>A popular concept</a:t>
            </a:r>
          </a:p>
          <a:p>
            <a:pPr marL="1028700" lvl="1" indent="-571500">
              <a:buFont typeface="+mj-lt"/>
              <a:buAutoNum type="alphaUcPeriod"/>
            </a:pPr>
            <a:r>
              <a:rPr lang="en-US" sz="4000" dirty="0"/>
              <a:t>It makes a difference what one – </a:t>
            </a:r>
            <a:r>
              <a:rPr lang="en-US" sz="4000" i="1" dirty="0"/>
              <a:t>believes</a:t>
            </a:r>
          </a:p>
          <a:p>
            <a:pPr marL="1028700" lvl="1" indent="-571500">
              <a:buFont typeface="+mj-lt"/>
              <a:buAutoNum type="alphaUcPeriod"/>
            </a:pPr>
            <a:r>
              <a:rPr lang="en-US" sz="4000" dirty="0"/>
              <a:t>It makes a difference what one – </a:t>
            </a:r>
            <a:r>
              <a:rPr lang="en-US" sz="4000" i="1" dirty="0"/>
              <a:t>practices</a:t>
            </a:r>
            <a:r>
              <a:rPr lang="en-US" sz="4000" dirty="0"/>
              <a:t> </a:t>
            </a:r>
          </a:p>
          <a:p>
            <a:pPr marL="1028700" lvl="1" indent="-571500">
              <a:buFont typeface="+mj-lt"/>
              <a:buAutoNum type="alphaUcPeriod"/>
            </a:pPr>
            <a:r>
              <a:rPr lang="en-US" sz="4000" dirty="0"/>
              <a:t>Consequences</a:t>
            </a:r>
          </a:p>
        </p:txBody>
      </p:sp>
    </p:spTree>
    <p:extLst>
      <p:ext uri="{BB962C8B-B14F-4D97-AF65-F5344CB8AC3E}">
        <p14:creationId xmlns:p14="http://schemas.microsoft.com/office/powerpoint/2010/main" val="12603433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3329" y="712817"/>
            <a:ext cx="11224260" cy="6555641"/>
          </a:xfrm>
          <a:prstGeom prst="rect">
            <a:avLst/>
          </a:prstGeom>
          <a:noFill/>
        </p:spPr>
        <p:txBody>
          <a:bodyPr wrap="square" rtlCol="0">
            <a:spAutoFit/>
          </a:bodyPr>
          <a:lstStyle/>
          <a:p>
            <a:pPr marL="857250" indent="-857250">
              <a:buFont typeface="+mj-lt"/>
              <a:buAutoNum type="romanUcPeriod" startAt="3"/>
            </a:pPr>
            <a:r>
              <a:rPr lang="en-US" sz="4000" b="1" u="sng" dirty="0"/>
              <a:t>The Two Covenants</a:t>
            </a:r>
          </a:p>
          <a:p>
            <a:pPr marL="1028700" lvl="1" indent="-571500">
              <a:buFont typeface="+mj-lt"/>
              <a:buAutoNum type="alphaUcPeriod"/>
            </a:pPr>
            <a:r>
              <a:rPr lang="en-US" sz="4000" dirty="0"/>
              <a:t>The two covenants are different</a:t>
            </a:r>
          </a:p>
          <a:p>
            <a:pPr marL="1028700" lvl="1" indent="-571500">
              <a:buFont typeface="+mj-lt"/>
              <a:buAutoNum type="alphaUcPeriod"/>
            </a:pPr>
            <a:r>
              <a:rPr lang="en-US" sz="4000" dirty="0"/>
              <a:t> The Old Covenant has been taken away</a:t>
            </a:r>
          </a:p>
          <a:p>
            <a:pPr marL="1028700" lvl="1" indent="-571500">
              <a:buFont typeface="+mj-lt"/>
              <a:buAutoNum type="alphaUcPeriod"/>
            </a:pPr>
            <a:r>
              <a:rPr lang="en-US" sz="4000" dirty="0"/>
              <a:t>We are under the New Covenant</a:t>
            </a:r>
          </a:p>
          <a:p>
            <a:pPr marL="1028700" lvl="1" indent="-571500">
              <a:buFont typeface="+mj-lt"/>
              <a:buAutoNum type="alphaUcPeriod"/>
            </a:pPr>
            <a:endParaRPr lang="en-US" sz="2000" dirty="0"/>
          </a:p>
          <a:p>
            <a:pPr marL="571500" indent="-571500">
              <a:buFont typeface="+mj-lt"/>
              <a:buAutoNum type="romanUcPeriod" startAt="3"/>
            </a:pPr>
            <a:r>
              <a:rPr lang="en-US" sz="4000" b="1" dirty="0"/>
              <a:t> </a:t>
            </a:r>
            <a:r>
              <a:rPr lang="en-US" sz="4000" b="1" u="sng" dirty="0"/>
              <a:t>The Authority of the Word</a:t>
            </a:r>
          </a:p>
          <a:p>
            <a:pPr marL="1028700" lvl="1" indent="-571500">
              <a:buFont typeface="+mj-lt"/>
              <a:buAutoNum type="alphaUcPeriod"/>
            </a:pPr>
            <a:r>
              <a:rPr lang="en-US" sz="4000" dirty="0"/>
              <a:t>From the mind of God to the written word</a:t>
            </a:r>
          </a:p>
          <a:p>
            <a:pPr marL="1028700" lvl="1" indent="-571500">
              <a:buFont typeface="+mj-lt"/>
              <a:buAutoNum type="alphaUcPeriod"/>
            </a:pPr>
            <a:r>
              <a:rPr lang="en-US" sz="4000" dirty="0"/>
              <a:t>The Bible has the power and authority of God behind it</a:t>
            </a:r>
          </a:p>
          <a:p>
            <a:pPr marL="1657350" lvl="2" indent="-742950">
              <a:buFont typeface="+mj-lt"/>
              <a:buAutoNum type="arabicPeriod"/>
            </a:pPr>
            <a:r>
              <a:rPr lang="en-US" sz="4000" i="1" dirty="0"/>
              <a:t>To accept it is to accept God</a:t>
            </a:r>
          </a:p>
          <a:p>
            <a:pPr marL="1657350" lvl="2" indent="-742950">
              <a:buFont typeface="+mj-lt"/>
              <a:buAutoNum type="arabicPeriod"/>
            </a:pPr>
            <a:r>
              <a:rPr lang="en-US" sz="4000" i="1" dirty="0"/>
              <a:t>To reject it is to reject God</a:t>
            </a:r>
            <a:endParaRPr lang="en-US" sz="4000" dirty="0"/>
          </a:p>
        </p:txBody>
      </p:sp>
    </p:spTree>
    <p:extLst>
      <p:ext uri="{BB962C8B-B14F-4D97-AF65-F5344CB8AC3E}">
        <p14:creationId xmlns:p14="http://schemas.microsoft.com/office/powerpoint/2010/main" val="25357304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1118" y="466590"/>
            <a:ext cx="14453682" cy="132343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chemeClr val="accent6">
                    <a:lumMod val="75000"/>
                  </a:schemeClr>
                </a:solidFill>
                <a:effectLst/>
              </a:rPr>
              <a:t>Can We Understand the </a:t>
            </a:r>
            <a:r>
              <a:rPr lang="en-US" sz="8000" b="1" dirty="0">
                <a:ln/>
                <a:solidFill>
                  <a:schemeClr val="accent6">
                    <a:lumMod val="75000"/>
                  </a:schemeClr>
                </a:solidFill>
              </a:rPr>
              <a:t>Bible?</a:t>
            </a:r>
            <a:endParaRPr lang="en-US" sz="8000" b="1" cap="none" spc="0" dirty="0">
              <a:ln/>
              <a:solidFill>
                <a:schemeClr val="accent6">
                  <a:lumMod val="75000"/>
                </a:schemeClr>
              </a:solidFill>
              <a:effectLst/>
            </a:endParaRPr>
          </a:p>
        </p:txBody>
      </p:sp>
      <p:sp>
        <p:nvSpPr>
          <p:cNvPr id="4" name="TextBox 3"/>
          <p:cNvSpPr txBox="1"/>
          <p:nvPr/>
        </p:nvSpPr>
        <p:spPr>
          <a:xfrm>
            <a:off x="7565160" y="2096710"/>
            <a:ext cx="8201891" cy="5386090"/>
          </a:xfrm>
          <a:prstGeom prst="rect">
            <a:avLst/>
          </a:prstGeom>
          <a:noFill/>
        </p:spPr>
        <p:txBody>
          <a:bodyPr wrap="square" rtlCol="0">
            <a:spAutoFit/>
          </a:bodyPr>
          <a:lstStyle/>
          <a:p>
            <a:pPr marL="571500" indent="-571500">
              <a:buFont typeface="Arial" panose="020B0604020202020204" pitchFamily="34" charset="0"/>
              <a:buChar char="•"/>
            </a:pPr>
            <a:r>
              <a:rPr lang="en-US" sz="4400" dirty="0"/>
              <a:t>If not, it is God’s fault</a:t>
            </a:r>
          </a:p>
          <a:p>
            <a:pPr marL="571500" indent="-571500">
              <a:buFont typeface="Arial" panose="020B0604020202020204" pitchFamily="34" charset="0"/>
              <a:buChar char="•"/>
            </a:pPr>
            <a:endParaRPr lang="en-US" sz="1200" dirty="0"/>
          </a:p>
          <a:p>
            <a:pPr marL="571500" indent="-571500">
              <a:buFont typeface="Arial" panose="020B0604020202020204" pitchFamily="34" charset="0"/>
              <a:buChar char="•"/>
            </a:pPr>
            <a:r>
              <a:rPr lang="en-US" sz="4400" dirty="0"/>
              <a:t>Bible is written on 5</a:t>
            </a:r>
            <a:r>
              <a:rPr lang="en-US" sz="4400" baseline="30000" dirty="0"/>
              <a:t>th</a:t>
            </a:r>
            <a:r>
              <a:rPr lang="en-US" sz="4400" dirty="0"/>
              <a:t> grade level</a:t>
            </a:r>
          </a:p>
          <a:p>
            <a:pPr marL="571500" indent="-571500">
              <a:buFont typeface="Arial" panose="020B0604020202020204" pitchFamily="34" charset="0"/>
              <a:buChar char="•"/>
            </a:pPr>
            <a:endParaRPr lang="en-US" sz="1200" dirty="0"/>
          </a:p>
          <a:p>
            <a:pPr marL="571500" indent="-571500">
              <a:buFont typeface="Arial" panose="020B0604020202020204" pitchFamily="34" charset="0"/>
              <a:buChar char="•"/>
            </a:pPr>
            <a:r>
              <a:rPr lang="en-US" sz="4400" dirty="0"/>
              <a:t>Average word is 5 letters</a:t>
            </a:r>
          </a:p>
          <a:p>
            <a:pPr marL="571500" indent="-571500">
              <a:buFont typeface="Arial" panose="020B0604020202020204" pitchFamily="34" charset="0"/>
              <a:buChar char="•"/>
            </a:pPr>
            <a:endParaRPr lang="en-US" sz="1200" dirty="0"/>
          </a:p>
          <a:p>
            <a:pPr marL="571500" indent="-571500">
              <a:buFont typeface="Arial" panose="020B0604020202020204" pitchFamily="34" charset="0"/>
              <a:buChar char="•"/>
            </a:pPr>
            <a:r>
              <a:rPr lang="en-US" sz="4400" dirty="0"/>
              <a:t>Can and must be understood</a:t>
            </a:r>
          </a:p>
          <a:p>
            <a:pPr marL="1028700" lvl="1" indent="-571500">
              <a:buFont typeface="Wingdings" panose="05000000000000000000" pitchFamily="2" charset="2"/>
              <a:buChar char="Ø"/>
            </a:pPr>
            <a:r>
              <a:rPr lang="en-US" sz="4400" i="1" dirty="0">
                <a:solidFill>
                  <a:srgbClr val="0070C0"/>
                </a:solidFill>
              </a:rPr>
              <a:t>John 8:32</a:t>
            </a:r>
          </a:p>
          <a:p>
            <a:pPr marL="1028700" lvl="1" indent="-571500">
              <a:buFont typeface="Wingdings" panose="05000000000000000000" pitchFamily="2" charset="2"/>
              <a:buChar char="Ø"/>
            </a:pPr>
            <a:r>
              <a:rPr lang="en-US" sz="4400" i="1" dirty="0">
                <a:solidFill>
                  <a:srgbClr val="0070C0"/>
                </a:solidFill>
              </a:rPr>
              <a:t>Eph. 3:3-5</a:t>
            </a:r>
          </a:p>
          <a:p>
            <a:pPr marL="1028700" lvl="1" indent="-571500">
              <a:buFont typeface="Wingdings" panose="05000000000000000000" pitchFamily="2" charset="2"/>
              <a:buChar char="Ø"/>
            </a:pPr>
            <a:r>
              <a:rPr lang="en-US" sz="4400" i="1" dirty="0">
                <a:solidFill>
                  <a:srgbClr val="0070C0"/>
                </a:solidFill>
              </a:rPr>
              <a:t>Eph. 5:17</a:t>
            </a:r>
          </a:p>
        </p:txBody>
      </p:sp>
      <p:pic>
        <p:nvPicPr>
          <p:cNvPr id="1026" name="Picture 2" descr="Image result for girl reading bible"/>
          <p:cNvPicPr>
            <a:picLocks noChangeAspect="1" noChangeArrowheads="1"/>
          </p:cNvPicPr>
          <p:nvPr/>
        </p:nvPicPr>
        <p:blipFill rotWithShape="1">
          <a:blip r:embed="rId2">
            <a:extLst>
              <a:ext uri="{28A0092B-C50C-407E-A947-70E740481C1C}">
                <a14:useLocalDpi xmlns:a14="http://schemas.microsoft.com/office/drawing/2010/main" val="0"/>
              </a:ext>
            </a:extLst>
          </a:blip>
          <a:srcRect b="34480"/>
          <a:stretch/>
        </p:blipFill>
        <p:spPr bwMode="auto">
          <a:xfrm>
            <a:off x="206243" y="2378517"/>
            <a:ext cx="7160468" cy="47981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3870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animEffect transition="in" filter="fade">
                                      <p:cBhvr>
                                        <p:cTn id="33" dur="1000"/>
                                        <p:tgtEl>
                                          <p:spTgt spid="4">
                                            <p:txEl>
                                              <p:pRg st="7" end="7"/>
                                            </p:txEl>
                                          </p:spTgt>
                                        </p:tgtEl>
                                      </p:cBhvr>
                                    </p:animEffect>
                                    <p:anim calcmode="lin" valueType="num">
                                      <p:cBhvr>
                                        <p:cTn id="34"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7" end="7"/>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
                                            <p:txEl>
                                              <p:pRg st="8" end="8"/>
                                            </p:txEl>
                                          </p:spTgt>
                                        </p:tgtEl>
                                        <p:attrNameLst>
                                          <p:attrName>style.visibility</p:attrName>
                                        </p:attrNameLst>
                                      </p:cBhvr>
                                      <p:to>
                                        <p:strVal val="visible"/>
                                      </p:to>
                                    </p:set>
                                    <p:animEffect transition="in" filter="fade">
                                      <p:cBhvr>
                                        <p:cTn id="38" dur="1000"/>
                                        <p:tgtEl>
                                          <p:spTgt spid="4">
                                            <p:txEl>
                                              <p:pRg st="8" end="8"/>
                                            </p:txEl>
                                          </p:spTgt>
                                        </p:tgtEl>
                                      </p:cBhvr>
                                    </p:animEffect>
                                    <p:anim calcmode="lin" valueType="num">
                                      <p:cBhvr>
                                        <p:cTn id="3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8" end="8"/>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animEffect transition="in" filter="fade">
                                      <p:cBhvr>
                                        <p:cTn id="43" dur="1000"/>
                                        <p:tgtEl>
                                          <p:spTgt spid="4">
                                            <p:txEl>
                                              <p:pRg st="9" end="9"/>
                                            </p:txEl>
                                          </p:spTgt>
                                        </p:tgtEl>
                                      </p:cBhvr>
                                    </p:animEffect>
                                    <p:anim calcmode="lin" valueType="num">
                                      <p:cBhvr>
                                        <p:cTn id="4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4077"/>
            <a:ext cx="16256000" cy="132343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chemeClr val="accent6">
                    <a:lumMod val="75000"/>
                  </a:schemeClr>
                </a:solidFill>
                <a:effectLst/>
              </a:rPr>
              <a:t>Can We Understand The Bible Alike</a:t>
            </a:r>
            <a:r>
              <a:rPr lang="en-US" sz="8000" b="1" dirty="0">
                <a:ln/>
                <a:solidFill>
                  <a:schemeClr val="accent6">
                    <a:lumMod val="75000"/>
                  </a:schemeClr>
                </a:solidFill>
              </a:rPr>
              <a:t>?</a:t>
            </a:r>
            <a:endParaRPr lang="en-US" sz="8000" b="1" cap="none" spc="0" dirty="0">
              <a:ln/>
              <a:solidFill>
                <a:schemeClr val="accent6">
                  <a:lumMod val="75000"/>
                </a:schemeClr>
              </a:solidFill>
              <a:effectLst/>
            </a:endParaRPr>
          </a:p>
        </p:txBody>
      </p:sp>
      <p:pic>
        <p:nvPicPr>
          <p:cNvPr id="3" name="Picture 2"/>
          <p:cNvPicPr>
            <a:picLocks noChangeAspect="1"/>
          </p:cNvPicPr>
          <p:nvPr/>
        </p:nvPicPr>
        <p:blipFill>
          <a:blip r:embed="rId2"/>
          <a:stretch>
            <a:fillRect/>
          </a:stretch>
        </p:blipFill>
        <p:spPr>
          <a:xfrm>
            <a:off x="3166774" y="1358402"/>
            <a:ext cx="2679844" cy="2426812"/>
          </a:xfrm>
          <a:prstGeom prst="rect">
            <a:avLst/>
          </a:prstGeom>
          <a:ln>
            <a:solidFill>
              <a:schemeClr val="tx1"/>
            </a:solidFill>
          </a:ln>
        </p:spPr>
      </p:pic>
      <p:pic>
        <p:nvPicPr>
          <p:cNvPr id="4" name="Picture 3"/>
          <p:cNvPicPr>
            <a:picLocks noChangeAspect="1"/>
          </p:cNvPicPr>
          <p:nvPr/>
        </p:nvPicPr>
        <p:blipFill>
          <a:blip r:embed="rId3"/>
          <a:stretch>
            <a:fillRect/>
          </a:stretch>
        </p:blipFill>
        <p:spPr>
          <a:xfrm>
            <a:off x="10475046" y="1358402"/>
            <a:ext cx="2925337" cy="2431907"/>
          </a:xfrm>
          <a:prstGeom prst="rect">
            <a:avLst/>
          </a:prstGeom>
          <a:ln>
            <a:solidFill>
              <a:schemeClr val="tx1"/>
            </a:solidFill>
          </a:ln>
        </p:spPr>
      </p:pic>
      <p:sp>
        <p:nvSpPr>
          <p:cNvPr id="5" name="TextBox 4"/>
          <p:cNvSpPr txBox="1"/>
          <p:nvPr/>
        </p:nvSpPr>
        <p:spPr>
          <a:xfrm>
            <a:off x="0" y="7980218"/>
            <a:ext cx="16256000" cy="923330"/>
          </a:xfrm>
          <a:prstGeom prst="rect">
            <a:avLst/>
          </a:prstGeom>
          <a:solidFill>
            <a:schemeClr val="tx1"/>
          </a:solidFill>
        </p:spPr>
        <p:txBody>
          <a:bodyPr wrap="square" rtlCol="0">
            <a:spAutoFit/>
          </a:bodyPr>
          <a:lstStyle/>
          <a:p>
            <a:pPr algn="ctr"/>
            <a:r>
              <a:rPr lang="en-US" sz="5400" i="1" dirty="0">
                <a:solidFill>
                  <a:schemeClr val="bg1"/>
                </a:solidFill>
              </a:rPr>
              <a:t>If they </a:t>
            </a:r>
            <a:r>
              <a:rPr lang="en-US" sz="5400" i="1" u="sng" dirty="0">
                <a:solidFill>
                  <a:schemeClr val="bg1"/>
                </a:solidFill>
              </a:rPr>
              <a:t>understand</a:t>
            </a:r>
            <a:r>
              <a:rPr lang="en-US" sz="5400" i="1" dirty="0">
                <a:solidFill>
                  <a:schemeClr val="bg1"/>
                </a:solidFill>
              </a:rPr>
              <a:t>, it will be alike!</a:t>
            </a:r>
          </a:p>
        </p:txBody>
      </p:sp>
      <p:graphicFrame>
        <p:nvGraphicFramePr>
          <p:cNvPr id="6" name="Table 5"/>
          <p:cNvGraphicFramePr>
            <a:graphicFrameLocks noGrp="1"/>
          </p:cNvGraphicFramePr>
          <p:nvPr>
            <p:extLst>
              <p:ext uri="{D42A27DB-BD31-4B8C-83A1-F6EECF244321}">
                <p14:modId xmlns:p14="http://schemas.microsoft.com/office/powerpoint/2010/main" val="1103873124"/>
              </p:ext>
            </p:extLst>
          </p:nvPr>
        </p:nvGraphicFramePr>
        <p:xfrm>
          <a:off x="2396838" y="3785214"/>
          <a:ext cx="11329938" cy="3806068"/>
        </p:xfrm>
        <a:graphic>
          <a:graphicData uri="http://schemas.openxmlformats.org/drawingml/2006/table">
            <a:tbl>
              <a:tblPr firstRow="1" bandRow="1">
                <a:tableStyleId>{5940675A-B579-460E-94D1-54222C63F5DA}</a:tableStyleId>
              </a:tblPr>
              <a:tblGrid>
                <a:gridCol w="3776646">
                  <a:extLst>
                    <a:ext uri="{9D8B030D-6E8A-4147-A177-3AD203B41FA5}">
                      <a16:colId xmlns:a16="http://schemas.microsoft.com/office/drawing/2014/main" val="936004630"/>
                    </a:ext>
                  </a:extLst>
                </a:gridCol>
                <a:gridCol w="3776646">
                  <a:extLst>
                    <a:ext uri="{9D8B030D-6E8A-4147-A177-3AD203B41FA5}">
                      <a16:colId xmlns:a16="http://schemas.microsoft.com/office/drawing/2014/main" val="3204416520"/>
                    </a:ext>
                  </a:extLst>
                </a:gridCol>
                <a:gridCol w="3776646">
                  <a:extLst>
                    <a:ext uri="{9D8B030D-6E8A-4147-A177-3AD203B41FA5}">
                      <a16:colId xmlns:a16="http://schemas.microsoft.com/office/drawing/2014/main" val="853376398"/>
                    </a:ext>
                  </a:extLst>
                </a:gridCol>
              </a:tblGrid>
              <a:tr h="951517">
                <a:tc>
                  <a:txBody>
                    <a:bodyPr/>
                    <a:lstStyle/>
                    <a:p>
                      <a:pPr algn="ctr"/>
                      <a:r>
                        <a:rPr lang="en-US" sz="2800" b="1" dirty="0"/>
                        <a:t>4</a:t>
                      </a:r>
                    </a:p>
                    <a:p>
                      <a:pPr algn="ctr"/>
                      <a:r>
                        <a:rPr lang="en-US" sz="2800" i="1" dirty="0"/>
                        <a:t>Understands</a:t>
                      </a:r>
                    </a:p>
                  </a:txBody>
                  <a:tcPr anchor="ctr">
                    <a:solidFill>
                      <a:schemeClr val="accent4">
                        <a:lumMod val="40000"/>
                        <a:lumOff val="60000"/>
                      </a:schemeClr>
                    </a:solidFill>
                  </a:tcPr>
                </a:tc>
                <a:tc>
                  <a:txBody>
                    <a:bodyPr/>
                    <a:lstStyle/>
                    <a:p>
                      <a:pPr algn="ctr"/>
                      <a:r>
                        <a:rPr lang="en-US" sz="3600" b="0" dirty="0"/>
                        <a:t>2+2=</a:t>
                      </a:r>
                    </a:p>
                  </a:txBody>
                  <a:tcPr anchor="ctr"/>
                </a:tc>
                <a:tc>
                  <a:txBody>
                    <a:bodyPr/>
                    <a:lstStyle/>
                    <a:p>
                      <a:pPr algn="ctr"/>
                      <a:r>
                        <a:rPr lang="en-US" sz="2800" b="1" dirty="0"/>
                        <a:t>4</a:t>
                      </a:r>
                    </a:p>
                    <a:p>
                      <a:pPr algn="ctr"/>
                      <a:r>
                        <a:rPr lang="en-US" sz="2800" i="1" dirty="0"/>
                        <a:t>Understands</a:t>
                      </a:r>
                    </a:p>
                  </a:txBody>
                  <a:tcPr>
                    <a:solidFill>
                      <a:schemeClr val="accent4">
                        <a:lumMod val="40000"/>
                        <a:lumOff val="60000"/>
                      </a:schemeClr>
                    </a:solidFill>
                  </a:tcPr>
                </a:tc>
                <a:extLst>
                  <a:ext uri="{0D108BD9-81ED-4DB2-BD59-A6C34878D82A}">
                    <a16:rowId xmlns:a16="http://schemas.microsoft.com/office/drawing/2014/main" val="3589685611"/>
                  </a:ext>
                </a:extLst>
              </a:tr>
              <a:tr h="951517">
                <a:tc>
                  <a:txBody>
                    <a:bodyPr/>
                    <a:lstStyle/>
                    <a:p>
                      <a:pPr algn="ctr"/>
                      <a:r>
                        <a:rPr lang="en-US" sz="2800" b="1" dirty="0"/>
                        <a:t>6</a:t>
                      </a:r>
                    </a:p>
                    <a:p>
                      <a:pPr algn="ctr"/>
                      <a:r>
                        <a:rPr lang="en-US" sz="2800" i="1" dirty="0"/>
                        <a:t>Does</a:t>
                      </a:r>
                      <a:r>
                        <a:rPr lang="en-US" sz="2800" i="1" baseline="0" dirty="0"/>
                        <a:t> Not Understand</a:t>
                      </a:r>
                      <a:endParaRPr lang="en-US" sz="2800" i="1" dirty="0"/>
                    </a:p>
                  </a:txBody>
                  <a:tcPr anchor="ctr">
                    <a:solidFill>
                      <a:schemeClr val="accent4">
                        <a:lumMod val="40000"/>
                        <a:lumOff val="60000"/>
                      </a:schemeClr>
                    </a:solidFill>
                  </a:tcPr>
                </a:tc>
                <a:tc>
                  <a:txBody>
                    <a:bodyPr/>
                    <a:lstStyle/>
                    <a:p>
                      <a:pPr algn="ctr"/>
                      <a:r>
                        <a:rPr lang="en-US" sz="3600" dirty="0"/>
                        <a:t>2+2=</a:t>
                      </a:r>
                    </a:p>
                  </a:txBody>
                  <a:tcPr anchor="ctr"/>
                </a:tc>
                <a:tc>
                  <a:txBody>
                    <a:bodyPr/>
                    <a:lstStyle/>
                    <a:p>
                      <a:pPr algn="ctr"/>
                      <a:r>
                        <a:rPr lang="en-US" sz="2800" b="1" dirty="0"/>
                        <a:t>4</a:t>
                      </a:r>
                    </a:p>
                    <a:p>
                      <a:pPr algn="ctr"/>
                      <a:r>
                        <a:rPr lang="en-US" sz="2800" i="1" dirty="0"/>
                        <a:t>Understands</a:t>
                      </a:r>
                    </a:p>
                  </a:txBody>
                  <a:tcPr>
                    <a:solidFill>
                      <a:schemeClr val="accent4">
                        <a:lumMod val="40000"/>
                        <a:lumOff val="60000"/>
                      </a:schemeClr>
                    </a:solidFill>
                  </a:tcPr>
                </a:tc>
                <a:extLst>
                  <a:ext uri="{0D108BD9-81ED-4DB2-BD59-A6C34878D82A}">
                    <a16:rowId xmlns:a16="http://schemas.microsoft.com/office/drawing/2014/main" val="3943989155"/>
                  </a:ext>
                </a:extLst>
              </a:tr>
              <a:tr h="951517">
                <a:tc>
                  <a:txBody>
                    <a:bodyPr/>
                    <a:lstStyle/>
                    <a:p>
                      <a:pPr algn="ctr"/>
                      <a:r>
                        <a:rPr lang="en-US" sz="2800" b="1" dirty="0"/>
                        <a:t>Son of God</a:t>
                      </a:r>
                    </a:p>
                    <a:p>
                      <a:pPr algn="ctr"/>
                      <a:r>
                        <a:rPr lang="en-US" sz="2800" i="1" dirty="0"/>
                        <a:t>Understands</a:t>
                      </a:r>
                    </a:p>
                  </a:txBody>
                  <a:tcPr anchor="ctr">
                    <a:solidFill>
                      <a:schemeClr val="accent4">
                        <a:lumMod val="40000"/>
                        <a:lumOff val="60000"/>
                      </a:schemeClr>
                    </a:solidFill>
                  </a:tcPr>
                </a:tc>
                <a:tc>
                  <a:txBody>
                    <a:bodyPr/>
                    <a:lstStyle/>
                    <a:p>
                      <a:pPr algn="ctr"/>
                      <a:r>
                        <a:rPr lang="en-US" sz="3600" dirty="0"/>
                        <a:t>Who</a:t>
                      </a:r>
                      <a:r>
                        <a:rPr lang="en-US" sz="3600" baseline="0" dirty="0"/>
                        <a:t> is Jesus?</a:t>
                      </a:r>
                      <a:endParaRPr lang="en-US" sz="3600" dirty="0"/>
                    </a:p>
                  </a:txBody>
                  <a:tcPr anchor="ctr"/>
                </a:tc>
                <a:tc>
                  <a:txBody>
                    <a:bodyPr/>
                    <a:lstStyle/>
                    <a:p>
                      <a:pPr algn="ctr"/>
                      <a:r>
                        <a:rPr lang="en-US" sz="2800" b="1" dirty="0"/>
                        <a:t>Son of God</a:t>
                      </a:r>
                    </a:p>
                    <a:p>
                      <a:pPr algn="ctr"/>
                      <a:r>
                        <a:rPr lang="en-US" sz="2800" i="1" dirty="0"/>
                        <a:t>Understands</a:t>
                      </a:r>
                    </a:p>
                  </a:txBody>
                  <a:tcPr>
                    <a:solidFill>
                      <a:schemeClr val="accent4">
                        <a:lumMod val="40000"/>
                        <a:lumOff val="60000"/>
                      </a:schemeClr>
                    </a:solidFill>
                  </a:tcPr>
                </a:tc>
                <a:extLst>
                  <a:ext uri="{0D108BD9-81ED-4DB2-BD59-A6C34878D82A}">
                    <a16:rowId xmlns:a16="http://schemas.microsoft.com/office/drawing/2014/main" val="2965077828"/>
                  </a:ext>
                </a:extLst>
              </a:tr>
              <a:tr h="951517">
                <a:tc>
                  <a:txBody>
                    <a:bodyPr/>
                    <a:lstStyle/>
                    <a:p>
                      <a:pPr algn="ctr"/>
                      <a:r>
                        <a:rPr lang="en-US" sz="2800" b="1" dirty="0"/>
                        <a:t>Son of God</a:t>
                      </a:r>
                    </a:p>
                    <a:p>
                      <a:pPr algn="ctr"/>
                      <a:r>
                        <a:rPr lang="en-US" sz="2800" i="1" dirty="0"/>
                        <a:t>Understands</a:t>
                      </a:r>
                    </a:p>
                  </a:txBody>
                  <a:tcPr anchor="ctr">
                    <a:solidFill>
                      <a:schemeClr val="accent4">
                        <a:lumMod val="40000"/>
                        <a:lumOff val="60000"/>
                      </a:schemeClr>
                    </a:solidFill>
                  </a:tcPr>
                </a:tc>
                <a:tc>
                  <a:txBody>
                    <a:bodyPr/>
                    <a:lstStyle/>
                    <a:p>
                      <a:pPr algn="ctr"/>
                      <a:r>
                        <a:rPr lang="en-US" sz="3600" dirty="0"/>
                        <a:t>Who is Jesus?</a:t>
                      </a:r>
                    </a:p>
                  </a:txBody>
                  <a:tcPr anchor="ctr"/>
                </a:tc>
                <a:tc>
                  <a:txBody>
                    <a:bodyPr/>
                    <a:lstStyle/>
                    <a:p>
                      <a:pPr algn="ctr"/>
                      <a:r>
                        <a:rPr lang="en-US" sz="2800" b="1" dirty="0"/>
                        <a:t>A Son</a:t>
                      </a:r>
                    </a:p>
                    <a:p>
                      <a:pPr algn="ctr"/>
                      <a:r>
                        <a:rPr lang="en-US" sz="2800" i="1" dirty="0"/>
                        <a:t>Does not Understand</a:t>
                      </a:r>
                    </a:p>
                  </a:txBody>
                  <a:tcPr>
                    <a:solidFill>
                      <a:schemeClr val="accent4">
                        <a:lumMod val="40000"/>
                        <a:lumOff val="60000"/>
                      </a:schemeClr>
                    </a:solidFill>
                  </a:tcPr>
                </a:tc>
                <a:extLst>
                  <a:ext uri="{0D108BD9-81ED-4DB2-BD59-A6C34878D82A}">
                    <a16:rowId xmlns:a16="http://schemas.microsoft.com/office/drawing/2014/main" val="1484666916"/>
                  </a:ext>
                </a:extLst>
              </a:tr>
            </a:tbl>
          </a:graphicData>
        </a:graphic>
      </p:graphicFrame>
    </p:spTree>
    <p:extLst>
      <p:ext uri="{BB962C8B-B14F-4D97-AF65-F5344CB8AC3E}">
        <p14:creationId xmlns:p14="http://schemas.microsoft.com/office/powerpoint/2010/main" val="36765863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663699" y="3987800"/>
            <a:ext cx="12928063" cy="3829676"/>
          </a:xfrm>
          <a:prstGeom prst="ellips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79556" y="0"/>
            <a:ext cx="4768529" cy="649750"/>
          </a:xfrm>
          <a:prstGeom prst="rect">
            <a:avLst/>
          </a:prstGeom>
          <a:noFill/>
        </p:spPr>
        <p:txBody>
          <a:bodyPr wrap="none" lIns="216747" tIns="108373" rIns="216747" bIns="108373">
            <a:spAutoFit/>
          </a:bodyPr>
          <a:lstStyle/>
          <a:p>
            <a:pPr algn="ctr"/>
            <a:r>
              <a:rPr lang="en-US" sz="2800"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 – Lesson Two</a:t>
            </a:r>
          </a:p>
        </p:txBody>
      </p:sp>
      <p:sp>
        <p:nvSpPr>
          <p:cNvPr id="3" name="TextBox 2"/>
          <p:cNvSpPr txBox="1"/>
          <p:nvPr/>
        </p:nvSpPr>
        <p:spPr>
          <a:xfrm>
            <a:off x="2320940" y="755197"/>
            <a:ext cx="11621453" cy="769441"/>
          </a:xfrm>
          <a:prstGeom prst="rect">
            <a:avLst/>
          </a:prstGeom>
          <a:solidFill>
            <a:srgbClr val="0070C0"/>
          </a:solidFill>
          <a:ln w="57150" cmpd="thickThin">
            <a:solidFill>
              <a:schemeClr val="tx1"/>
            </a:solidFill>
          </a:ln>
        </p:spPr>
        <p:txBody>
          <a:bodyPr wrap="square" rtlCol="0">
            <a:spAutoFit/>
          </a:bodyPr>
          <a:lstStyle/>
          <a:p>
            <a:pPr algn="ctr"/>
            <a:r>
              <a:rPr lang="en-US" sz="4400" dirty="0">
                <a:solidFill>
                  <a:schemeClr val="accent4">
                    <a:lumMod val="20000"/>
                    <a:lumOff val="80000"/>
                  </a:schemeClr>
                </a:solidFill>
                <a:effectLst>
                  <a:outerShdw blurRad="38100" dist="38100" dir="2700000" algn="tl">
                    <a:srgbClr val="000000">
                      <a:alpha val="43137"/>
                    </a:srgbClr>
                  </a:outerShdw>
                </a:effectLst>
              </a:rPr>
              <a:t>Applying The Bible Today</a:t>
            </a:r>
          </a:p>
        </p:txBody>
      </p:sp>
      <p:sp>
        <p:nvSpPr>
          <p:cNvPr id="4" name="TextBox 3"/>
          <p:cNvSpPr txBox="1"/>
          <p:nvPr/>
        </p:nvSpPr>
        <p:spPr>
          <a:xfrm>
            <a:off x="2903220" y="2125980"/>
            <a:ext cx="11224260" cy="5324535"/>
          </a:xfrm>
          <a:prstGeom prst="rect">
            <a:avLst/>
          </a:prstGeom>
          <a:noFill/>
        </p:spPr>
        <p:txBody>
          <a:bodyPr wrap="square" rtlCol="0">
            <a:spAutoFit/>
          </a:bodyPr>
          <a:lstStyle/>
          <a:p>
            <a:pPr marL="571500" indent="-571500">
              <a:buFont typeface="+mj-lt"/>
              <a:buAutoNum type="romanUcPeriod"/>
            </a:pPr>
            <a:r>
              <a:rPr lang="en-US" sz="4000" b="1" u="sng" dirty="0"/>
              <a:t>Can We Understand the Bible?</a:t>
            </a:r>
          </a:p>
          <a:p>
            <a:pPr marL="1028700" lvl="1" indent="-571500">
              <a:buFont typeface="+mj-lt"/>
              <a:buAutoNum type="alphaUcPeriod"/>
            </a:pPr>
            <a:r>
              <a:rPr lang="en-US" sz="4000" dirty="0"/>
              <a:t>The Bible can be understood</a:t>
            </a:r>
          </a:p>
          <a:p>
            <a:pPr marL="1028700" lvl="1" indent="-571500">
              <a:buFont typeface="+mj-lt"/>
              <a:buAutoNum type="alphaUcPeriod"/>
            </a:pPr>
            <a:r>
              <a:rPr lang="en-US" sz="4000" dirty="0"/>
              <a:t> We can understand it alike</a:t>
            </a:r>
          </a:p>
          <a:p>
            <a:pPr marL="1028700" lvl="1" indent="-571500">
              <a:buFont typeface="+mj-lt"/>
              <a:buAutoNum type="alphaUcPeriod"/>
            </a:pPr>
            <a:endParaRPr lang="en-US" sz="2000" dirty="0"/>
          </a:p>
          <a:p>
            <a:pPr marL="571500" indent="-571500">
              <a:buFont typeface="+mj-lt"/>
              <a:buAutoNum type="romanUcPeriod"/>
            </a:pPr>
            <a:r>
              <a:rPr lang="en-US" sz="4000" b="1" u="sng" dirty="0"/>
              <a:t>Does it Make a Difference What One Believes? </a:t>
            </a:r>
          </a:p>
          <a:p>
            <a:pPr marL="1028700" lvl="1" indent="-571500">
              <a:buFont typeface="+mj-lt"/>
              <a:buAutoNum type="alphaUcPeriod"/>
            </a:pPr>
            <a:r>
              <a:rPr lang="en-US" sz="4000" dirty="0"/>
              <a:t>A popular concept</a:t>
            </a:r>
          </a:p>
          <a:p>
            <a:pPr marL="1028700" lvl="1" indent="-571500">
              <a:buFont typeface="+mj-lt"/>
              <a:buAutoNum type="alphaUcPeriod"/>
            </a:pPr>
            <a:r>
              <a:rPr lang="en-US" sz="4000" dirty="0"/>
              <a:t>It makes a difference what one – </a:t>
            </a:r>
            <a:r>
              <a:rPr lang="en-US" sz="4000" i="1" dirty="0"/>
              <a:t>believes</a:t>
            </a:r>
          </a:p>
          <a:p>
            <a:pPr marL="1028700" lvl="1" indent="-571500">
              <a:buFont typeface="+mj-lt"/>
              <a:buAutoNum type="alphaUcPeriod"/>
            </a:pPr>
            <a:r>
              <a:rPr lang="en-US" sz="4000" dirty="0"/>
              <a:t>It makes a difference what one – </a:t>
            </a:r>
            <a:r>
              <a:rPr lang="en-US" sz="4000" i="1" dirty="0"/>
              <a:t>practices</a:t>
            </a:r>
            <a:r>
              <a:rPr lang="en-US" sz="4000" dirty="0"/>
              <a:t> </a:t>
            </a:r>
          </a:p>
          <a:p>
            <a:pPr marL="1028700" lvl="1" indent="-571500">
              <a:buFont typeface="+mj-lt"/>
              <a:buAutoNum type="alphaUcPeriod"/>
            </a:pPr>
            <a:r>
              <a:rPr lang="en-US" sz="4000" dirty="0"/>
              <a:t>Consequences</a:t>
            </a:r>
          </a:p>
        </p:txBody>
      </p:sp>
    </p:spTree>
    <p:extLst>
      <p:ext uri="{BB962C8B-B14F-4D97-AF65-F5344CB8AC3E}">
        <p14:creationId xmlns:p14="http://schemas.microsoft.com/office/powerpoint/2010/main" val="41196879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8)">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6670" y="412125"/>
            <a:ext cx="15119799" cy="822959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Object 5"/>
          <p:cNvGraphicFramePr>
            <a:graphicFrameLocks noChangeAspect="1"/>
          </p:cNvGraphicFramePr>
          <p:nvPr>
            <p:extLst>
              <p:ext uri="{D42A27DB-BD31-4B8C-83A1-F6EECF244321}">
                <p14:modId xmlns:p14="http://schemas.microsoft.com/office/powerpoint/2010/main" val="3550111658"/>
              </p:ext>
            </p:extLst>
          </p:nvPr>
        </p:nvGraphicFramePr>
        <p:xfrm>
          <a:off x="1076103" y="1485363"/>
          <a:ext cx="4025900" cy="6502400"/>
        </p:xfrm>
        <a:graphic>
          <a:graphicData uri="http://schemas.openxmlformats.org/presentationml/2006/ole">
            <mc:AlternateContent xmlns:mc="http://schemas.openxmlformats.org/markup-compatibility/2006">
              <mc:Choice xmlns:v="urn:schemas-microsoft-com:vml" Requires="v">
                <p:oleObj spid="_x0000_s3086" name="Drawing" r:id="rId3" imgW="1657440" imgH="2676600" progId="WPDraw30.Drawing">
                  <p:embed/>
                </p:oleObj>
              </mc:Choice>
              <mc:Fallback>
                <p:oleObj name="Drawing" r:id="rId3" imgW="1657440" imgH="2676600" progId="WPDraw30.Drawing">
                  <p:embed/>
                  <p:pic>
                    <p:nvPicPr>
                      <p:cNvPr id="7173"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103" y="1485363"/>
                        <a:ext cx="4025900" cy="650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2"/>
          <p:cNvSpPr txBox="1">
            <a:spLocks noChangeArrowheads="1"/>
          </p:cNvSpPr>
          <p:nvPr/>
        </p:nvSpPr>
        <p:spPr>
          <a:xfrm>
            <a:off x="3819302" y="794195"/>
            <a:ext cx="11867167" cy="1524000"/>
          </a:xfrm>
          <a:prstGeom prst="rect">
            <a:avLst/>
          </a:prstGeom>
        </p:spPr>
        <p:txBody>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r>
              <a:rPr lang="en-US" altLang="en-US" sz="8800" b="1" dirty="0">
                <a:solidFill>
                  <a:srgbClr val="002060"/>
                </a:solidFill>
              </a:rPr>
              <a:t>A Very Popular Concept</a:t>
            </a:r>
            <a:endParaRPr lang="en-US" altLang="en-US" sz="8000" b="1" dirty="0">
              <a:solidFill>
                <a:srgbClr val="002060"/>
              </a:solidFill>
            </a:endParaRPr>
          </a:p>
        </p:txBody>
      </p:sp>
      <p:sp>
        <p:nvSpPr>
          <p:cNvPr id="5" name="Rectangle 4"/>
          <p:cNvSpPr txBox="1">
            <a:spLocks noChangeArrowheads="1"/>
          </p:cNvSpPr>
          <p:nvPr/>
        </p:nvSpPr>
        <p:spPr>
          <a:xfrm>
            <a:off x="5417982" y="2253800"/>
            <a:ext cx="9952507" cy="3193960"/>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nSpc>
                <a:spcPct val="150000"/>
              </a:lnSpc>
            </a:pPr>
            <a:r>
              <a:rPr lang="en-US" altLang="en-US" sz="4800" dirty="0"/>
              <a:t>Faith alone - “Just believe in the Lord”</a:t>
            </a:r>
          </a:p>
          <a:p>
            <a:pPr>
              <a:lnSpc>
                <a:spcPct val="150000"/>
              </a:lnSpc>
            </a:pPr>
            <a:r>
              <a:rPr lang="en-US" altLang="en-US" sz="4800" dirty="0"/>
              <a:t>“Sincerity is all that matters”</a:t>
            </a:r>
          </a:p>
          <a:p>
            <a:pPr>
              <a:lnSpc>
                <a:spcPct val="150000"/>
              </a:lnSpc>
            </a:pPr>
            <a:r>
              <a:rPr lang="en-US" altLang="en-US" sz="4800" dirty="0"/>
              <a:t>“Join the church of your choice”</a:t>
            </a:r>
          </a:p>
          <a:p>
            <a:pPr>
              <a:lnSpc>
                <a:spcPct val="150000"/>
              </a:lnSpc>
            </a:pPr>
            <a:r>
              <a:rPr lang="en-US" altLang="en-US" sz="4800" dirty="0"/>
              <a:t>Good moral people = Christians</a:t>
            </a:r>
          </a:p>
          <a:p>
            <a:pPr>
              <a:lnSpc>
                <a:spcPct val="150000"/>
              </a:lnSpc>
            </a:pPr>
            <a:r>
              <a:rPr lang="en-US" altLang="en-US" sz="4800" dirty="0"/>
              <a:t>“We are all wrong about something”</a:t>
            </a:r>
          </a:p>
        </p:txBody>
      </p:sp>
    </p:spTree>
    <p:extLst>
      <p:ext uri="{BB962C8B-B14F-4D97-AF65-F5344CB8AC3E}">
        <p14:creationId xmlns:p14="http://schemas.microsoft.com/office/powerpoint/2010/main" val="150582629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ou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ox(ou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ox(ou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ox(ou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ox(out)">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168699" y="241865"/>
            <a:ext cx="11993094" cy="1524000"/>
          </a:xfrm>
        </p:spPr>
        <p:txBody>
          <a:bodyPr>
            <a:noAutofit/>
          </a:bodyPr>
          <a:lstStyle/>
          <a:p>
            <a:pPr algn="ctr"/>
            <a:r>
              <a:rPr lang="en-US" altLang="en-US" sz="8800" b="1" dirty="0">
                <a:solidFill>
                  <a:srgbClr val="3333FF"/>
                </a:solidFill>
                <a:latin typeface="+mn-lt"/>
              </a:rPr>
              <a:t>An Objective Standard</a:t>
            </a:r>
            <a:endParaRPr lang="en-US" altLang="en-US" sz="8000" b="1" dirty="0">
              <a:latin typeface="+mn-lt"/>
            </a:endParaRPr>
          </a:p>
        </p:txBody>
      </p:sp>
      <p:graphicFrame>
        <p:nvGraphicFramePr>
          <p:cNvPr id="11267" name="Object 3"/>
          <p:cNvGraphicFramePr>
            <a:graphicFrameLocks noChangeAspect="1"/>
          </p:cNvGraphicFramePr>
          <p:nvPr/>
        </p:nvGraphicFramePr>
        <p:xfrm>
          <a:off x="2946400" y="2133601"/>
          <a:ext cx="4064000" cy="1706033"/>
        </p:xfrm>
        <a:graphic>
          <a:graphicData uri="http://schemas.openxmlformats.org/presentationml/2006/ole">
            <mc:AlternateContent xmlns:mc="http://schemas.openxmlformats.org/markup-compatibility/2006">
              <mc:Choice xmlns:v="urn:schemas-microsoft-com:vml" Requires="v">
                <p:oleObj spid="_x0000_s4131" name="Drawing" r:id="rId3" imgW="3695760" imgH="1552680" progId="WPDraw30.Drawing">
                  <p:embed/>
                </p:oleObj>
              </mc:Choice>
              <mc:Fallback>
                <p:oleObj name="Drawing" r:id="rId3" imgW="3695760" imgH="1552680" progId="WPDraw30.Drawing">
                  <p:embed/>
                  <p:pic>
                    <p:nvPicPr>
                      <p:cNvPr id="1126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6400" y="2133601"/>
                        <a:ext cx="4064000" cy="1706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8" name="Object 4"/>
          <p:cNvGraphicFramePr>
            <a:graphicFrameLocks noChangeAspect="1"/>
          </p:cNvGraphicFramePr>
          <p:nvPr/>
        </p:nvGraphicFramePr>
        <p:xfrm>
          <a:off x="7112001" y="1930401"/>
          <a:ext cx="2603500" cy="927100"/>
        </p:xfrm>
        <a:graphic>
          <a:graphicData uri="http://schemas.openxmlformats.org/presentationml/2006/ole">
            <mc:AlternateContent xmlns:mc="http://schemas.openxmlformats.org/markup-compatibility/2006">
              <mc:Choice xmlns:v="urn:schemas-microsoft-com:vml" Requires="v">
                <p:oleObj spid="_x0000_s4132" name="Drawing" r:id="rId5" imgW="1952640" imgH="695160" progId="WPDraw30.Drawing">
                  <p:embed/>
                </p:oleObj>
              </mc:Choice>
              <mc:Fallback>
                <p:oleObj name="Drawing" r:id="rId5" imgW="1952640" imgH="695160" progId="WPDraw30.Drawing">
                  <p:embed/>
                  <p:pic>
                    <p:nvPicPr>
                      <p:cNvPr id="11268"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12001" y="1930401"/>
                        <a:ext cx="2603500"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9" name="Text Box 5"/>
          <p:cNvSpPr txBox="1">
            <a:spLocks noChangeArrowheads="1"/>
          </p:cNvSpPr>
          <p:nvPr/>
        </p:nvSpPr>
        <p:spPr bwMode="auto">
          <a:xfrm>
            <a:off x="9929673" y="2032000"/>
            <a:ext cx="3498072" cy="2062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267" b="1"/>
              <a:t>Makes A</a:t>
            </a:r>
          </a:p>
          <a:p>
            <a:pPr algn="ctr"/>
            <a:r>
              <a:rPr lang="en-US" altLang="en-US" sz="4267" b="1"/>
              <a:t>Difference</a:t>
            </a:r>
          </a:p>
          <a:p>
            <a:pPr algn="ctr"/>
            <a:r>
              <a:rPr lang="en-US" altLang="en-US" sz="4267" b="1"/>
              <a:t>What - Believe</a:t>
            </a:r>
          </a:p>
        </p:txBody>
      </p:sp>
      <p:graphicFrame>
        <p:nvGraphicFramePr>
          <p:cNvPr id="11270" name="Object 6"/>
          <p:cNvGraphicFramePr>
            <a:graphicFrameLocks noChangeAspect="1"/>
          </p:cNvGraphicFramePr>
          <p:nvPr/>
        </p:nvGraphicFramePr>
        <p:xfrm>
          <a:off x="7213601" y="3251201"/>
          <a:ext cx="2603500" cy="927100"/>
        </p:xfrm>
        <a:graphic>
          <a:graphicData uri="http://schemas.openxmlformats.org/presentationml/2006/ole">
            <mc:AlternateContent xmlns:mc="http://schemas.openxmlformats.org/markup-compatibility/2006">
              <mc:Choice xmlns:v="urn:schemas-microsoft-com:vml" Requires="v">
                <p:oleObj spid="_x0000_s4133" name="Drawing" r:id="rId7" imgW="1952640" imgH="695160" progId="WPDraw30.Drawing">
                  <p:embed/>
                </p:oleObj>
              </mc:Choice>
              <mc:Fallback>
                <p:oleObj name="Drawing" r:id="rId7" imgW="1952640" imgH="695160" progId="WPDraw30.Drawing">
                  <p:embed/>
                  <p:pic>
                    <p:nvPicPr>
                      <p:cNvPr id="1127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13601" y="3251201"/>
                        <a:ext cx="2603500"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2" name="Text Box 8"/>
          <p:cNvSpPr txBox="1">
            <a:spLocks noChangeArrowheads="1"/>
          </p:cNvSpPr>
          <p:nvPr/>
        </p:nvSpPr>
        <p:spPr bwMode="auto">
          <a:xfrm>
            <a:off x="4012920" y="2143141"/>
            <a:ext cx="1977529" cy="124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733" b="1" dirty="0"/>
              <a:t>Fixed</a:t>
            </a:r>
          </a:p>
          <a:p>
            <a:pPr algn="ctr"/>
            <a:r>
              <a:rPr lang="en-US" altLang="en-US" sz="3733" b="1" dirty="0"/>
              <a:t>Standard</a:t>
            </a:r>
            <a:endParaRPr lang="en-US" altLang="en-US" sz="3733" dirty="0"/>
          </a:p>
        </p:txBody>
      </p:sp>
      <p:sp>
        <p:nvSpPr>
          <p:cNvPr id="11273" name="Text Box 9"/>
          <p:cNvSpPr txBox="1">
            <a:spLocks noChangeArrowheads="1"/>
          </p:cNvSpPr>
          <p:nvPr/>
        </p:nvSpPr>
        <p:spPr bwMode="auto">
          <a:xfrm>
            <a:off x="2362559" y="4297496"/>
            <a:ext cx="11450827"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en-US" sz="3200" dirty="0"/>
              <a:t> </a:t>
            </a:r>
            <a:r>
              <a:rPr lang="en-US" altLang="en-US" sz="4400" b="1" dirty="0"/>
              <a:t>What is written </a:t>
            </a:r>
            <a:r>
              <a:rPr lang="en-US" altLang="en-US" sz="4400" b="1" dirty="0">
                <a:solidFill>
                  <a:srgbClr val="C00000"/>
                </a:solidFill>
              </a:rPr>
              <a:t>(2 Cor. 4:13)</a:t>
            </a:r>
          </a:p>
          <a:p>
            <a:pPr>
              <a:buFontTx/>
              <a:buChar char="•"/>
            </a:pPr>
            <a:r>
              <a:rPr lang="en-US" altLang="en-US" sz="4400" b="1" dirty="0"/>
              <a:t> Oracles of God </a:t>
            </a:r>
            <a:r>
              <a:rPr lang="en-US" altLang="en-US" sz="4400" b="1" dirty="0">
                <a:solidFill>
                  <a:srgbClr val="C00000"/>
                </a:solidFill>
              </a:rPr>
              <a:t>(1 Pet. 4:11)</a:t>
            </a:r>
          </a:p>
          <a:p>
            <a:pPr>
              <a:buFontTx/>
              <a:buChar char="•"/>
            </a:pPr>
            <a:r>
              <a:rPr lang="en-US" altLang="en-US" sz="4400" b="1" dirty="0"/>
              <a:t> Commandments</a:t>
            </a:r>
            <a:r>
              <a:rPr lang="en-US" altLang="en-US" sz="4400" b="1" dirty="0">
                <a:solidFill>
                  <a:srgbClr val="CC6600"/>
                </a:solidFill>
              </a:rPr>
              <a:t> </a:t>
            </a:r>
            <a:r>
              <a:rPr lang="en-US" altLang="en-US" sz="4400" b="1" dirty="0">
                <a:solidFill>
                  <a:srgbClr val="C00000"/>
                </a:solidFill>
              </a:rPr>
              <a:t>(1 Cor. 14:37)</a:t>
            </a:r>
          </a:p>
          <a:p>
            <a:pPr>
              <a:buFontTx/>
              <a:buChar char="•"/>
            </a:pPr>
            <a:r>
              <a:rPr lang="en-US" altLang="en-US" sz="4400" b="1" dirty="0"/>
              <a:t> Word of God </a:t>
            </a:r>
            <a:r>
              <a:rPr lang="en-US" altLang="en-US" sz="4400" b="1" dirty="0">
                <a:solidFill>
                  <a:srgbClr val="C00000"/>
                </a:solidFill>
              </a:rPr>
              <a:t>(1 Thess. 2:13)</a:t>
            </a:r>
          </a:p>
          <a:p>
            <a:pPr>
              <a:buFontTx/>
              <a:buChar char="•"/>
            </a:pPr>
            <a:r>
              <a:rPr lang="en-US" altLang="en-US" sz="4400" b="1" dirty="0"/>
              <a:t> Inspired Scriptures </a:t>
            </a:r>
            <a:r>
              <a:rPr lang="en-US" altLang="en-US" sz="4400" b="1" dirty="0">
                <a:solidFill>
                  <a:srgbClr val="C00000"/>
                </a:solidFill>
              </a:rPr>
              <a:t>(2 Tim. 3:16-17)</a:t>
            </a:r>
          </a:p>
          <a:p>
            <a:pPr>
              <a:buFontTx/>
              <a:buChar char="•"/>
            </a:pPr>
            <a:r>
              <a:rPr lang="en-US" altLang="en-US" sz="4400" b="1" dirty="0"/>
              <a:t> Words chosen by the Holy Spirit </a:t>
            </a:r>
            <a:r>
              <a:rPr lang="en-US" altLang="en-US" sz="4400" b="1" dirty="0">
                <a:solidFill>
                  <a:srgbClr val="C00000"/>
                </a:solidFill>
              </a:rPr>
              <a:t>(1 Cor. 2:9-13)</a:t>
            </a:r>
            <a:endParaRPr lang="en-US" altLang="en-US" sz="3200" dirty="0">
              <a:solidFill>
                <a:srgbClr val="C00000"/>
              </a:solidFill>
            </a:endParaRPr>
          </a:p>
        </p:txBody>
      </p:sp>
    </p:spTree>
    <p:extLst>
      <p:ext uri="{BB962C8B-B14F-4D97-AF65-F5344CB8AC3E}">
        <p14:creationId xmlns:p14="http://schemas.microsoft.com/office/powerpoint/2010/main" val="1511944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1272"/>
                                        </p:tgtEl>
                                        <p:attrNameLst>
                                          <p:attrName>style.visibility</p:attrName>
                                        </p:attrNameLst>
                                      </p:cBhvr>
                                      <p:to>
                                        <p:strVal val="visible"/>
                                      </p:to>
                                    </p:set>
                                    <p:anim calcmode="lin" valueType="num">
                                      <p:cBhvr>
                                        <p:cTn id="7" dur="500" fill="hold"/>
                                        <p:tgtEl>
                                          <p:spTgt spid="11272"/>
                                        </p:tgtEl>
                                        <p:attrNameLst>
                                          <p:attrName>ppt_w</p:attrName>
                                        </p:attrNameLst>
                                      </p:cBhvr>
                                      <p:tavLst>
                                        <p:tav tm="0">
                                          <p:val>
                                            <p:fltVal val="0"/>
                                          </p:val>
                                        </p:tav>
                                        <p:tav tm="100000">
                                          <p:val>
                                            <p:strVal val="#ppt_w"/>
                                          </p:val>
                                        </p:tav>
                                      </p:tavLst>
                                    </p:anim>
                                    <p:anim calcmode="lin" valueType="num">
                                      <p:cBhvr>
                                        <p:cTn id="8" dur="500" fill="hold"/>
                                        <p:tgtEl>
                                          <p:spTgt spid="11272"/>
                                        </p:tgtEl>
                                        <p:attrNameLst>
                                          <p:attrName>ppt_h</p:attrName>
                                        </p:attrNameLst>
                                      </p:cBhvr>
                                      <p:tavLst>
                                        <p:tav tm="0">
                                          <p:val>
                                            <p:fltVal val="0"/>
                                          </p:val>
                                        </p:tav>
                                        <p:tav tm="100000">
                                          <p:val>
                                            <p:strVal val="#ppt_h"/>
                                          </p:val>
                                        </p:tav>
                                      </p:tavLst>
                                    </p:anim>
                                    <p:anim calcmode="lin" valueType="num">
                                      <p:cBhvr>
                                        <p:cTn id="9" dur="500" fill="hold"/>
                                        <p:tgtEl>
                                          <p:spTgt spid="11272"/>
                                        </p:tgtEl>
                                        <p:attrNameLst>
                                          <p:attrName>ppt_x</p:attrName>
                                        </p:attrNameLst>
                                      </p:cBhvr>
                                      <p:tavLst>
                                        <p:tav tm="0">
                                          <p:val>
                                            <p:fltVal val="0.5"/>
                                          </p:val>
                                        </p:tav>
                                        <p:tav tm="100000">
                                          <p:val>
                                            <p:strVal val="#ppt_x"/>
                                          </p:val>
                                        </p:tav>
                                      </p:tavLst>
                                    </p:anim>
                                    <p:anim calcmode="lin" valueType="num">
                                      <p:cBhvr>
                                        <p:cTn id="10" dur="500" fill="hold"/>
                                        <p:tgtEl>
                                          <p:spTgt spid="11272"/>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11268"/>
                                        </p:tgtEl>
                                        <p:attrNameLst>
                                          <p:attrName>style.visibility</p:attrName>
                                        </p:attrNameLst>
                                      </p:cBhvr>
                                      <p:to>
                                        <p:strVal val="visible"/>
                                      </p:to>
                                    </p:set>
                                    <p:animEffect transition="in" filter="wipe(left)">
                                      <p:cBhvr>
                                        <p:cTn id="15" dur="500"/>
                                        <p:tgtEl>
                                          <p:spTgt spid="1126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11269"/>
                                        </p:tgtEl>
                                        <p:attrNameLst>
                                          <p:attrName>style.visibility</p:attrName>
                                        </p:attrNameLst>
                                      </p:cBhvr>
                                      <p:to>
                                        <p:strVal val="visible"/>
                                      </p:to>
                                    </p:set>
                                    <p:anim calcmode="lin" valueType="num">
                                      <p:cBhvr additive="base">
                                        <p:cTn id="20" dur="500" fill="hold"/>
                                        <p:tgtEl>
                                          <p:spTgt spid="11269"/>
                                        </p:tgtEl>
                                        <p:attrNameLst>
                                          <p:attrName>ppt_x</p:attrName>
                                        </p:attrNameLst>
                                      </p:cBhvr>
                                      <p:tavLst>
                                        <p:tav tm="0">
                                          <p:val>
                                            <p:strVal val="1+#ppt_w/2"/>
                                          </p:val>
                                        </p:tav>
                                        <p:tav tm="100000">
                                          <p:val>
                                            <p:strVal val="#ppt_x"/>
                                          </p:val>
                                        </p:tav>
                                      </p:tavLst>
                                    </p:anim>
                                    <p:anim calcmode="lin" valueType="num">
                                      <p:cBhvr additive="base">
                                        <p:cTn id="21" dur="500" fill="hold"/>
                                        <p:tgtEl>
                                          <p:spTgt spid="11269"/>
                                        </p:tgtEl>
                                        <p:attrNameLst>
                                          <p:attrName>ppt_y</p:attrName>
                                        </p:attrNameLst>
                                      </p:cBhvr>
                                      <p:tavLst>
                                        <p:tav tm="0">
                                          <p:val>
                                            <p:strVal val="#ppt_y"/>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nodeType="clickEffect">
                                  <p:stCondLst>
                                    <p:cond delay="0"/>
                                  </p:stCondLst>
                                  <p:childTnLst>
                                    <p:set>
                                      <p:cBhvr>
                                        <p:cTn id="25" dur="1" fill="hold">
                                          <p:stCondLst>
                                            <p:cond delay="0"/>
                                          </p:stCondLst>
                                        </p:cTn>
                                        <p:tgtEl>
                                          <p:spTgt spid="11270"/>
                                        </p:tgtEl>
                                        <p:attrNameLst>
                                          <p:attrName>style.visibility</p:attrName>
                                        </p:attrNameLst>
                                      </p:cBhvr>
                                      <p:to>
                                        <p:strVal val="visible"/>
                                      </p:to>
                                    </p:set>
                                    <p:animEffect transition="in" filter="wipe(right)">
                                      <p:cBhvr>
                                        <p:cTn id="26" dur="500"/>
                                        <p:tgtEl>
                                          <p:spTgt spid="1127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ntr" presetSubtype="32" fill="hold" grpId="0" nodeType="clickEffect">
                                  <p:stCondLst>
                                    <p:cond delay="0"/>
                                  </p:stCondLst>
                                  <p:childTnLst>
                                    <p:set>
                                      <p:cBhvr>
                                        <p:cTn id="30" dur="1" fill="hold">
                                          <p:stCondLst>
                                            <p:cond delay="0"/>
                                          </p:stCondLst>
                                        </p:cTn>
                                        <p:tgtEl>
                                          <p:spTgt spid="11273">
                                            <p:txEl>
                                              <p:pRg st="0" end="0"/>
                                            </p:txEl>
                                          </p:spTgt>
                                        </p:tgtEl>
                                        <p:attrNameLst>
                                          <p:attrName>style.visibility</p:attrName>
                                        </p:attrNameLst>
                                      </p:cBhvr>
                                      <p:to>
                                        <p:strVal val="visible"/>
                                      </p:to>
                                    </p:set>
                                    <p:animEffect transition="in" filter="box(out)">
                                      <p:cBhvr>
                                        <p:cTn id="31" dur="500"/>
                                        <p:tgtEl>
                                          <p:spTgt spid="11273">
                                            <p:txEl>
                                              <p:pRg st="0" end="0"/>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4" presetClass="entr" presetSubtype="32" fill="hold" grpId="0" nodeType="clickEffect">
                                  <p:stCondLst>
                                    <p:cond delay="0"/>
                                  </p:stCondLst>
                                  <p:childTnLst>
                                    <p:set>
                                      <p:cBhvr>
                                        <p:cTn id="35" dur="1" fill="hold">
                                          <p:stCondLst>
                                            <p:cond delay="0"/>
                                          </p:stCondLst>
                                        </p:cTn>
                                        <p:tgtEl>
                                          <p:spTgt spid="11273">
                                            <p:txEl>
                                              <p:pRg st="1" end="1"/>
                                            </p:txEl>
                                          </p:spTgt>
                                        </p:tgtEl>
                                        <p:attrNameLst>
                                          <p:attrName>style.visibility</p:attrName>
                                        </p:attrNameLst>
                                      </p:cBhvr>
                                      <p:to>
                                        <p:strVal val="visible"/>
                                      </p:to>
                                    </p:set>
                                    <p:animEffect transition="in" filter="box(out)">
                                      <p:cBhvr>
                                        <p:cTn id="36" dur="500"/>
                                        <p:tgtEl>
                                          <p:spTgt spid="11273">
                                            <p:txEl>
                                              <p:pRg st="1" end="1"/>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4" presetClass="entr" presetSubtype="32" fill="hold" grpId="0" nodeType="clickEffect">
                                  <p:stCondLst>
                                    <p:cond delay="0"/>
                                  </p:stCondLst>
                                  <p:childTnLst>
                                    <p:set>
                                      <p:cBhvr>
                                        <p:cTn id="40" dur="1" fill="hold">
                                          <p:stCondLst>
                                            <p:cond delay="0"/>
                                          </p:stCondLst>
                                        </p:cTn>
                                        <p:tgtEl>
                                          <p:spTgt spid="11273">
                                            <p:txEl>
                                              <p:pRg st="2" end="2"/>
                                            </p:txEl>
                                          </p:spTgt>
                                        </p:tgtEl>
                                        <p:attrNameLst>
                                          <p:attrName>style.visibility</p:attrName>
                                        </p:attrNameLst>
                                      </p:cBhvr>
                                      <p:to>
                                        <p:strVal val="visible"/>
                                      </p:to>
                                    </p:set>
                                    <p:animEffect transition="in" filter="box(out)">
                                      <p:cBhvr>
                                        <p:cTn id="41" dur="500"/>
                                        <p:tgtEl>
                                          <p:spTgt spid="11273">
                                            <p:txEl>
                                              <p:pRg st="2" end="2"/>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4" presetClass="entr" presetSubtype="32" fill="hold" grpId="0" nodeType="clickEffect">
                                  <p:stCondLst>
                                    <p:cond delay="0"/>
                                  </p:stCondLst>
                                  <p:childTnLst>
                                    <p:set>
                                      <p:cBhvr>
                                        <p:cTn id="45" dur="1" fill="hold">
                                          <p:stCondLst>
                                            <p:cond delay="0"/>
                                          </p:stCondLst>
                                        </p:cTn>
                                        <p:tgtEl>
                                          <p:spTgt spid="11273">
                                            <p:txEl>
                                              <p:pRg st="3" end="3"/>
                                            </p:txEl>
                                          </p:spTgt>
                                        </p:tgtEl>
                                        <p:attrNameLst>
                                          <p:attrName>style.visibility</p:attrName>
                                        </p:attrNameLst>
                                      </p:cBhvr>
                                      <p:to>
                                        <p:strVal val="visible"/>
                                      </p:to>
                                    </p:set>
                                    <p:animEffect transition="in" filter="box(out)">
                                      <p:cBhvr>
                                        <p:cTn id="46" dur="500"/>
                                        <p:tgtEl>
                                          <p:spTgt spid="11273">
                                            <p:txEl>
                                              <p:pRg st="3" end="3"/>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4" presetClass="entr" presetSubtype="32" fill="hold" grpId="0" nodeType="clickEffect">
                                  <p:stCondLst>
                                    <p:cond delay="0"/>
                                  </p:stCondLst>
                                  <p:childTnLst>
                                    <p:set>
                                      <p:cBhvr>
                                        <p:cTn id="50" dur="1" fill="hold">
                                          <p:stCondLst>
                                            <p:cond delay="0"/>
                                          </p:stCondLst>
                                        </p:cTn>
                                        <p:tgtEl>
                                          <p:spTgt spid="11273">
                                            <p:txEl>
                                              <p:pRg st="4" end="4"/>
                                            </p:txEl>
                                          </p:spTgt>
                                        </p:tgtEl>
                                        <p:attrNameLst>
                                          <p:attrName>style.visibility</p:attrName>
                                        </p:attrNameLst>
                                      </p:cBhvr>
                                      <p:to>
                                        <p:strVal val="visible"/>
                                      </p:to>
                                    </p:set>
                                    <p:animEffect transition="in" filter="box(out)">
                                      <p:cBhvr>
                                        <p:cTn id="51" dur="500"/>
                                        <p:tgtEl>
                                          <p:spTgt spid="11273">
                                            <p:txEl>
                                              <p:pRg st="4" end="4"/>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4" presetClass="entr" presetSubtype="32" fill="hold" grpId="0" nodeType="clickEffect">
                                  <p:stCondLst>
                                    <p:cond delay="0"/>
                                  </p:stCondLst>
                                  <p:childTnLst>
                                    <p:set>
                                      <p:cBhvr>
                                        <p:cTn id="55" dur="1" fill="hold">
                                          <p:stCondLst>
                                            <p:cond delay="0"/>
                                          </p:stCondLst>
                                        </p:cTn>
                                        <p:tgtEl>
                                          <p:spTgt spid="11273">
                                            <p:txEl>
                                              <p:pRg st="5" end="5"/>
                                            </p:txEl>
                                          </p:spTgt>
                                        </p:tgtEl>
                                        <p:attrNameLst>
                                          <p:attrName>style.visibility</p:attrName>
                                        </p:attrNameLst>
                                      </p:cBhvr>
                                      <p:to>
                                        <p:strVal val="visible"/>
                                      </p:to>
                                    </p:set>
                                    <p:animEffect transition="in" filter="box(out)">
                                      <p:cBhvr>
                                        <p:cTn id="56" dur="500"/>
                                        <p:tgtEl>
                                          <p:spTgt spid="1127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autoUpdateAnimBg="0"/>
      <p:bldP spid="11272" grpId="0" autoUpdateAnimBg="0"/>
      <p:bldP spid="1127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946400" y="0"/>
            <a:ext cx="10363200" cy="1524000"/>
          </a:xfrm>
        </p:spPr>
        <p:txBody>
          <a:bodyPr/>
          <a:lstStyle/>
          <a:p>
            <a:pPr algn="ctr"/>
            <a:r>
              <a:rPr lang="en-US" b="1" dirty="0">
                <a:solidFill>
                  <a:srgbClr val="3333FF"/>
                </a:solidFill>
                <a:latin typeface="Tahoma" pitchFamily="34" charset="0"/>
              </a:rPr>
              <a:t>2 Thess. 2:10-12</a:t>
            </a:r>
            <a:endParaRPr lang="en-US" dirty="0"/>
          </a:p>
        </p:txBody>
      </p:sp>
      <p:sp>
        <p:nvSpPr>
          <p:cNvPr id="13315" name="Rectangle 3"/>
          <p:cNvSpPr>
            <a:spLocks noChangeArrowheads="1"/>
          </p:cNvSpPr>
          <p:nvPr/>
        </p:nvSpPr>
        <p:spPr bwMode="auto">
          <a:xfrm>
            <a:off x="777525" y="1444560"/>
            <a:ext cx="14475853" cy="1016000"/>
          </a:xfrm>
          <a:prstGeom prst="rect">
            <a:avLst/>
          </a:prstGeom>
          <a:solidFill>
            <a:srgbClr val="FFFFCC"/>
          </a:solidFill>
          <a:ln w="9525">
            <a:solidFill>
              <a:schemeClr val="tx1"/>
            </a:solidFill>
            <a:miter lim="800000"/>
            <a:headEnd/>
            <a:tailEnd/>
          </a:ln>
          <a:effectLst/>
        </p:spPr>
        <p:txBody>
          <a:bodyPr wrap="none" anchor="ctr"/>
          <a:lstStyle/>
          <a:p>
            <a:pPr algn="ctr"/>
            <a:r>
              <a:rPr lang="en-US" sz="6000">
                <a:latin typeface="CooperBlack" pitchFamily="18" charset="0"/>
              </a:rPr>
              <a:t>Lie                                     Truth</a:t>
            </a:r>
          </a:p>
        </p:txBody>
      </p:sp>
      <p:sp>
        <p:nvSpPr>
          <p:cNvPr id="13317" name="Line 5"/>
          <p:cNvSpPr>
            <a:spLocks noChangeShapeType="1"/>
          </p:cNvSpPr>
          <p:nvPr/>
        </p:nvSpPr>
        <p:spPr bwMode="auto">
          <a:xfrm flipH="1">
            <a:off x="8128000" y="1444560"/>
            <a:ext cx="12408" cy="6683440"/>
          </a:xfrm>
          <a:prstGeom prst="line">
            <a:avLst/>
          </a:prstGeom>
          <a:noFill/>
          <a:ln w="28575">
            <a:solidFill>
              <a:schemeClr val="tx1"/>
            </a:solidFill>
            <a:round/>
            <a:headEnd/>
            <a:tailEnd/>
          </a:ln>
          <a:effectLst/>
        </p:spPr>
        <p:txBody>
          <a:bodyPr wrap="none" anchor="ctr"/>
          <a:lstStyle/>
          <a:p>
            <a:endParaRPr lang="en-US" sz="2400"/>
          </a:p>
        </p:txBody>
      </p:sp>
      <p:sp>
        <p:nvSpPr>
          <p:cNvPr id="13318" name="Text Box 6"/>
          <p:cNvSpPr txBox="1">
            <a:spLocks noChangeArrowheads="1"/>
          </p:cNvSpPr>
          <p:nvPr/>
        </p:nvSpPr>
        <p:spPr bwMode="auto">
          <a:xfrm>
            <a:off x="1239898" y="2777541"/>
            <a:ext cx="5368328" cy="3539046"/>
          </a:xfrm>
          <a:prstGeom prst="rect">
            <a:avLst/>
          </a:prstGeom>
          <a:noFill/>
          <a:ln w="9525">
            <a:noFill/>
            <a:miter lim="800000"/>
            <a:headEnd/>
            <a:tailEnd/>
          </a:ln>
          <a:effectLst/>
        </p:spPr>
        <p:txBody>
          <a:bodyPr wrap="none">
            <a:spAutoFit/>
          </a:bodyPr>
          <a:lstStyle/>
          <a:p>
            <a:pPr algn="ctr"/>
            <a:r>
              <a:rPr lang="en-US" sz="3733" b="1" dirty="0"/>
              <a:t>Deceived (v.10)</a:t>
            </a:r>
          </a:p>
          <a:p>
            <a:pPr algn="ctr"/>
            <a:r>
              <a:rPr lang="en-US" sz="3733" b="1" dirty="0"/>
              <a:t>Not love truth (</a:t>
            </a:r>
            <a:r>
              <a:rPr lang="en-US" sz="3733" b="1" dirty="0" err="1"/>
              <a:t>v.</a:t>
            </a:r>
            <a:r>
              <a:rPr lang="en-US" sz="3733" b="1" dirty="0"/>
              <a:t> 10)</a:t>
            </a:r>
          </a:p>
          <a:p>
            <a:pPr algn="ctr"/>
            <a:r>
              <a:rPr lang="en-US" sz="3733" b="1" dirty="0"/>
              <a:t>Deluded (</a:t>
            </a:r>
            <a:r>
              <a:rPr lang="en-US" sz="3733" b="1" dirty="0" err="1"/>
              <a:t>v.</a:t>
            </a:r>
            <a:r>
              <a:rPr lang="en-US" sz="3733" b="1" dirty="0"/>
              <a:t> 11)</a:t>
            </a:r>
          </a:p>
          <a:p>
            <a:pPr algn="ctr"/>
            <a:r>
              <a:rPr lang="en-US" sz="3733" b="1" dirty="0"/>
              <a:t>Believe lie (</a:t>
            </a:r>
            <a:r>
              <a:rPr lang="en-US" sz="3733" b="1" dirty="0" err="1"/>
              <a:t>v.</a:t>
            </a:r>
            <a:r>
              <a:rPr lang="en-US" sz="3733" b="1" dirty="0"/>
              <a:t> 11)</a:t>
            </a:r>
          </a:p>
          <a:p>
            <a:pPr algn="ctr"/>
            <a:r>
              <a:rPr lang="en-US" sz="3733" b="1" dirty="0"/>
              <a:t>Not believe truth (</a:t>
            </a:r>
            <a:r>
              <a:rPr lang="en-US" sz="3733" b="1" dirty="0" err="1"/>
              <a:t>v.</a:t>
            </a:r>
            <a:r>
              <a:rPr lang="en-US" sz="3733" b="1" dirty="0"/>
              <a:t> 12)</a:t>
            </a:r>
          </a:p>
          <a:p>
            <a:pPr algn="ctr"/>
            <a:r>
              <a:rPr lang="en-US" sz="3733" b="1" dirty="0"/>
              <a:t>Pleasure in </a:t>
            </a:r>
            <a:r>
              <a:rPr lang="en-US" sz="3733" b="1" dirty="0" err="1"/>
              <a:t>unright</a:t>
            </a:r>
            <a:r>
              <a:rPr lang="en-US" sz="3733" b="1" dirty="0"/>
              <a:t>. (</a:t>
            </a:r>
            <a:r>
              <a:rPr lang="en-US" sz="3733" b="1" dirty="0" err="1"/>
              <a:t>v.</a:t>
            </a:r>
            <a:r>
              <a:rPr lang="en-US" sz="3733" b="1" dirty="0"/>
              <a:t> 12</a:t>
            </a:r>
            <a:r>
              <a:rPr lang="en-US" sz="3733" dirty="0"/>
              <a:t>)</a:t>
            </a:r>
          </a:p>
        </p:txBody>
      </p:sp>
      <p:sp>
        <p:nvSpPr>
          <p:cNvPr id="13319" name="Text Box 7"/>
          <p:cNvSpPr txBox="1">
            <a:spLocks noChangeArrowheads="1"/>
          </p:cNvSpPr>
          <p:nvPr/>
        </p:nvSpPr>
        <p:spPr bwMode="auto">
          <a:xfrm>
            <a:off x="2059639" y="7078608"/>
            <a:ext cx="3912994" cy="1241237"/>
          </a:xfrm>
          <a:prstGeom prst="rect">
            <a:avLst/>
          </a:prstGeom>
          <a:noFill/>
          <a:ln w="9525">
            <a:noFill/>
            <a:miter lim="800000"/>
            <a:headEnd/>
            <a:tailEnd/>
          </a:ln>
          <a:effectLst/>
        </p:spPr>
        <p:txBody>
          <a:bodyPr wrap="none">
            <a:spAutoFit/>
          </a:bodyPr>
          <a:lstStyle/>
          <a:p>
            <a:pPr algn="ctr"/>
            <a:r>
              <a:rPr lang="en-US" sz="3733" b="1"/>
              <a:t>Perish (v. 10)</a:t>
            </a:r>
          </a:p>
          <a:p>
            <a:pPr algn="ctr"/>
            <a:r>
              <a:rPr lang="en-US" sz="3733" b="1"/>
              <a:t>Condemned (v. 12)</a:t>
            </a:r>
            <a:endParaRPr lang="en-US" sz="2400"/>
          </a:p>
        </p:txBody>
      </p:sp>
      <p:sp>
        <p:nvSpPr>
          <p:cNvPr id="13320" name="Text Box 8"/>
          <p:cNvSpPr txBox="1">
            <a:spLocks noChangeArrowheads="1"/>
          </p:cNvSpPr>
          <p:nvPr/>
        </p:nvSpPr>
        <p:spPr bwMode="auto">
          <a:xfrm>
            <a:off x="10007157" y="2881528"/>
            <a:ext cx="4072974" cy="1241237"/>
          </a:xfrm>
          <a:prstGeom prst="rect">
            <a:avLst/>
          </a:prstGeom>
          <a:noFill/>
          <a:ln w="9525">
            <a:noFill/>
            <a:miter lim="800000"/>
            <a:headEnd/>
            <a:tailEnd/>
          </a:ln>
          <a:effectLst/>
        </p:spPr>
        <p:txBody>
          <a:bodyPr wrap="none">
            <a:spAutoFit/>
          </a:bodyPr>
          <a:lstStyle/>
          <a:p>
            <a:pPr algn="ctr"/>
            <a:r>
              <a:rPr lang="en-US" sz="3733" b="1"/>
              <a:t>Love truth (v. 10)</a:t>
            </a:r>
          </a:p>
          <a:p>
            <a:pPr algn="ctr"/>
            <a:r>
              <a:rPr lang="en-US" sz="3733" b="1"/>
              <a:t>Believe truth (v. 12)</a:t>
            </a:r>
          </a:p>
        </p:txBody>
      </p:sp>
      <p:sp>
        <p:nvSpPr>
          <p:cNvPr id="13321" name="Text Box 9"/>
          <p:cNvSpPr txBox="1">
            <a:spLocks noChangeArrowheads="1"/>
          </p:cNvSpPr>
          <p:nvPr/>
        </p:nvSpPr>
        <p:spPr bwMode="auto">
          <a:xfrm>
            <a:off x="10577852" y="6708461"/>
            <a:ext cx="2678682" cy="666786"/>
          </a:xfrm>
          <a:prstGeom prst="rect">
            <a:avLst/>
          </a:prstGeom>
          <a:noFill/>
          <a:ln w="9525">
            <a:noFill/>
            <a:miter lim="800000"/>
            <a:headEnd/>
            <a:tailEnd/>
          </a:ln>
          <a:effectLst/>
        </p:spPr>
        <p:txBody>
          <a:bodyPr wrap="none">
            <a:spAutoFit/>
          </a:bodyPr>
          <a:lstStyle/>
          <a:p>
            <a:r>
              <a:rPr lang="en-US" sz="3733" b="1"/>
              <a:t>Saved (v. 10)</a:t>
            </a:r>
            <a:endParaRPr lang="en-US" sz="2400" b="1"/>
          </a:p>
        </p:txBody>
      </p:sp>
      <p:sp>
        <p:nvSpPr>
          <p:cNvPr id="13322" name="AutoShape 10"/>
          <p:cNvSpPr>
            <a:spLocks noChangeArrowheads="1"/>
          </p:cNvSpPr>
          <p:nvPr/>
        </p:nvSpPr>
        <p:spPr bwMode="auto">
          <a:xfrm>
            <a:off x="3640427" y="6333541"/>
            <a:ext cx="914400" cy="812800"/>
          </a:xfrm>
          <a:prstGeom prst="downArrow">
            <a:avLst>
              <a:gd name="adj1" fmla="val 50000"/>
              <a:gd name="adj2" fmla="val 25000"/>
            </a:avLst>
          </a:prstGeom>
          <a:solidFill>
            <a:srgbClr val="CC6600"/>
          </a:solidFill>
          <a:ln w="9525">
            <a:solidFill>
              <a:srgbClr val="CC6600"/>
            </a:solidFill>
            <a:miter lim="800000"/>
            <a:headEnd/>
            <a:tailEnd/>
          </a:ln>
          <a:effectLst/>
        </p:spPr>
        <p:txBody>
          <a:bodyPr wrap="none" anchor="ctr"/>
          <a:lstStyle/>
          <a:p>
            <a:endParaRPr lang="en-US" sz="2400"/>
          </a:p>
        </p:txBody>
      </p:sp>
      <p:sp>
        <p:nvSpPr>
          <p:cNvPr id="13323" name="AutoShape 11"/>
          <p:cNvSpPr>
            <a:spLocks noChangeArrowheads="1"/>
          </p:cNvSpPr>
          <p:nvPr/>
        </p:nvSpPr>
        <p:spPr bwMode="auto">
          <a:xfrm>
            <a:off x="11492252" y="5794061"/>
            <a:ext cx="914400" cy="812800"/>
          </a:xfrm>
          <a:prstGeom prst="downArrow">
            <a:avLst>
              <a:gd name="adj1" fmla="val 50000"/>
              <a:gd name="adj2" fmla="val 25000"/>
            </a:avLst>
          </a:prstGeom>
          <a:solidFill>
            <a:srgbClr val="CC6600"/>
          </a:solidFill>
          <a:ln w="9525">
            <a:solidFill>
              <a:srgbClr val="CC6600"/>
            </a:solidFill>
            <a:miter lim="800000"/>
            <a:headEnd/>
            <a:tailEnd/>
          </a:ln>
          <a:effectLst/>
        </p:spPr>
        <p:txBody>
          <a:bodyPr wrap="none" anchor="ctr"/>
          <a:lstStyle/>
          <a:p>
            <a:endParaRPr lang="en-US" sz="2400"/>
          </a:p>
        </p:txBody>
      </p:sp>
      <p:sp>
        <p:nvSpPr>
          <p:cNvPr id="2" name="TextBox 1"/>
          <p:cNvSpPr txBox="1"/>
          <p:nvPr/>
        </p:nvSpPr>
        <p:spPr>
          <a:xfrm>
            <a:off x="5467111" y="2788052"/>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18" name="TextBox 17"/>
          <p:cNvSpPr txBox="1"/>
          <p:nvPr/>
        </p:nvSpPr>
        <p:spPr>
          <a:xfrm>
            <a:off x="5274422" y="7055108"/>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19" name="TextBox 18"/>
          <p:cNvSpPr txBox="1"/>
          <p:nvPr/>
        </p:nvSpPr>
        <p:spPr>
          <a:xfrm>
            <a:off x="5864679" y="3292178"/>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20" name="TextBox 19"/>
          <p:cNvSpPr txBox="1"/>
          <p:nvPr/>
        </p:nvSpPr>
        <p:spPr>
          <a:xfrm>
            <a:off x="13710519" y="2884366"/>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21" name="TextBox 20"/>
          <p:cNvSpPr txBox="1"/>
          <p:nvPr/>
        </p:nvSpPr>
        <p:spPr>
          <a:xfrm>
            <a:off x="13420536" y="6722034"/>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22" name="TextBox 21"/>
          <p:cNvSpPr txBox="1"/>
          <p:nvPr/>
        </p:nvSpPr>
        <p:spPr>
          <a:xfrm>
            <a:off x="5506270" y="3898865"/>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23" name="TextBox 22"/>
          <p:cNvSpPr txBox="1"/>
          <p:nvPr/>
        </p:nvSpPr>
        <p:spPr>
          <a:xfrm>
            <a:off x="5592067" y="4450878"/>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24" name="TextBox 23"/>
          <p:cNvSpPr txBox="1"/>
          <p:nvPr/>
        </p:nvSpPr>
        <p:spPr>
          <a:xfrm>
            <a:off x="5875555" y="7674340"/>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25" name="TextBox 24"/>
          <p:cNvSpPr txBox="1"/>
          <p:nvPr/>
        </p:nvSpPr>
        <p:spPr>
          <a:xfrm>
            <a:off x="6188822" y="5009678"/>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26" name="TextBox 25"/>
          <p:cNvSpPr txBox="1"/>
          <p:nvPr/>
        </p:nvSpPr>
        <p:spPr>
          <a:xfrm>
            <a:off x="13930653" y="3361053"/>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27" name="TextBox 26"/>
          <p:cNvSpPr txBox="1"/>
          <p:nvPr/>
        </p:nvSpPr>
        <p:spPr>
          <a:xfrm>
            <a:off x="6476760" y="5651168"/>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4159553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p:cTn id="7" dur="1000" fill="hold"/>
                                        <p:tgtEl>
                                          <p:spTgt spid="13315"/>
                                        </p:tgtEl>
                                        <p:attrNameLst>
                                          <p:attrName>ppt_w</p:attrName>
                                        </p:attrNameLst>
                                      </p:cBhvr>
                                      <p:tavLst>
                                        <p:tav tm="0">
                                          <p:val>
                                            <p:fltVal val="0"/>
                                          </p:val>
                                        </p:tav>
                                        <p:tav tm="100000">
                                          <p:val>
                                            <p:strVal val="#ppt_w"/>
                                          </p:val>
                                        </p:tav>
                                      </p:tavLst>
                                    </p:anim>
                                    <p:anim calcmode="lin" valueType="num">
                                      <p:cBhvr>
                                        <p:cTn id="8" dur="1000" fill="hold"/>
                                        <p:tgtEl>
                                          <p:spTgt spid="13315"/>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9" presetClass="entr" presetSubtype="0" fill="hold" grpId="0" nodeType="afterEffect">
                                  <p:stCondLst>
                                    <p:cond delay="0"/>
                                  </p:stCondLst>
                                  <p:childTnLst>
                                    <p:set>
                                      <p:cBhvr>
                                        <p:cTn id="11" dur="1" fill="hold">
                                          <p:stCondLst>
                                            <p:cond delay="0"/>
                                          </p:stCondLst>
                                        </p:cTn>
                                        <p:tgtEl>
                                          <p:spTgt spid="13317"/>
                                        </p:tgtEl>
                                        <p:attrNameLst>
                                          <p:attrName>style.visibility</p:attrName>
                                        </p:attrNameLst>
                                      </p:cBhvr>
                                      <p:to>
                                        <p:strVal val="visible"/>
                                      </p:to>
                                    </p:set>
                                    <p:animEffect transition="in" filter="dissolve">
                                      <p:cBhvr>
                                        <p:cTn id="12" dur="500"/>
                                        <p:tgtEl>
                                          <p:spTgt spid="1331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3318">
                                            <p:txEl>
                                              <p:pRg st="0" end="0"/>
                                            </p:txEl>
                                          </p:spTgt>
                                        </p:tgtEl>
                                        <p:attrNameLst>
                                          <p:attrName>style.visibility</p:attrName>
                                        </p:attrNameLst>
                                      </p:cBhvr>
                                      <p:to>
                                        <p:strVal val="visible"/>
                                      </p:to>
                                    </p:set>
                                    <p:animEffect transition="in" filter="box(out)">
                                      <p:cBhvr>
                                        <p:cTn id="17" dur="500"/>
                                        <p:tgtEl>
                                          <p:spTgt spid="1331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3318">
                                            <p:txEl>
                                              <p:pRg st="1" end="1"/>
                                            </p:txEl>
                                          </p:spTgt>
                                        </p:tgtEl>
                                        <p:attrNameLst>
                                          <p:attrName>style.visibility</p:attrName>
                                        </p:attrNameLst>
                                      </p:cBhvr>
                                      <p:to>
                                        <p:strVal val="visible"/>
                                      </p:to>
                                    </p:set>
                                    <p:animEffect transition="in" filter="box(out)">
                                      <p:cBhvr>
                                        <p:cTn id="22" dur="500"/>
                                        <p:tgtEl>
                                          <p:spTgt spid="1331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3318">
                                            <p:txEl>
                                              <p:pRg st="2" end="2"/>
                                            </p:txEl>
                                          </p:spTgt>
                                        </p:tgtEl>
                                        <p:attrNameLst>
                                          <p:attrName>style.visibility</p:attrName>
                                        </p:attrNameLst>
                                      </p:cBhvr>
                                      <p:to>
                                        <p:strVal val="visible"/>
                                      </p:to>
                                    </p:set>
                                    <p:animEffect transition="in" filter="box(out)">
                                      <p:cBhvr>
                                        <p:cTn id="27" dur="500"/>
                                        <p:tgtEl>
                                          <p:spTgt spid="1331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3318">
                                            <p:txEl>
                                              <p:pRg st="3" end="3"/>
                                            </p:txEl>
                                          </p:spTgt>
                                        </p:tgtEl>
                                        <p:attrNameLst>
                                          <p:attrName>style.visibility</p:attrName>
                                        </p:attrNameLst>
                                      </p:cBhvr>
                                      <p:to>
                                        <p:strVal val="visible"/>
                                      </p:to>
                                    </p:set>
                                    <p:animEffect transition="in" filter="box(out)">
                                      <p:cBhvr>
                                        <p:cTn id="32" dur="500"/>
                                        <p:tgtEl>
                                          <p:spTgt spid="13318">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13318">
                                            <p:txEl>
                                              <p:pRg st="4" end="4"/>
                                            </p:txEl>
                                          </p:spTgt>
                                        </p:tgtEl>
                                        <p:attrNameLst>
                                          <p:attrName>style.visibility</p:attrName>
                                        </p:attrNameLst>
                                      </p:cBhvr>
                                      <p:to>
                                        <p:strVal val="visible"/>
                                      </p:to>
                                    </p:set>
                                    <p:animEffect transition="in" filter="box(out)">
                                      <p:cBhvr>
                                        <p:cTn id="37" dur="500"/>
                                        <p:tgtEl>
                                          <p:spTgt spid="1331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13318">
                                            <p:txEl>
                                              <p:pRg st="5" end="5"/>
                                            </p:txEl>
                                          </p:spTgt>
                                        </p:tgtEl>
                                        <p:attrNameLst>
                                          <p:attrName>style.visibility</p:attrName>
                                        </p:attrNameLst>
                                      </p:cBhvr>
                                      <p:to>
                                        <p:strVal val="visible"/>
                                      </p:to>
                                    </p:set>
                                    <p:animEffect transition="in" filter="box(out)">
                                      <p:cBhvr>
                                        <p:cTn id="42" dur="500"/>
                                        <p:tgtEl>
                                          <p:spTgt spid="13318">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13322"/>
                                        </p:tgtEl>
                                        <p:attrNameLst>
                                          <p:attrName>style.visibility</p:attrName>
                                        </p:attrNameLst>
                                      </p:cBhvr>
                                      <p:to>
                                        <p:strVal val="visible"/>
                                      </p:to>
                                    </p:set>
                                    <p:animEffect transition="in" filter="box(out)">
                                      <p:cBhvr>
                                        <p:cTn id="47" dur="500"/>
                                        <p:tgtEl>
                                          <p:spTgt spid="13322"/>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13319">
                                            <p:txEl>
                                              <p:pRg st="0" end="0"/>
                                            </p:txEl>
                                          </p:spTgt>
                                        </p:tgtEl>
                                        <p:attrNameLst>
                                          <p:attrName>style.visibility</p:attrName>
                                        </p:attrNameLst>
                                      </p:cBhvr>
                                      <p:to>
                                        <p:strVal val="visible"/>
                                      </p:to>
                                    </p:set>
                                    <p:animEffect transition="in" filter="box(out)">
                                      <p:cBhvr>
                                        <p:cTn id="52" dur="500"/>
                                        <p:tgtEl>
                                          <p:spTgt spid="13319">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32" fill="hold" grpId="0" nodeType="clickEffect">
                                  <p:stCondLst>
                                    <p:cond delay="0"/>
                                  </p:stCondLst>
                                  <p:childTnLst>
                                    <p:set>
                                      <p:cBhvr>
                                        <p:cTn id="56" dur="1" fill="hold">
                                          <p:stCondLst>
                                            <p:cond delay="0"/>
                                          </p:stCondLst>
                                        </p:cTn>
                                        <p:tgtEl>
                                          <p:spTgt spid="13319">
                                            <p:txEl>
                                              <p:pRg st="1" end="1"/>
                                            </p:txEl>
                                          </p:spTgt>
                                        </p:tgtEl>
                                        <p:attrNameLst>
                                          <p:attrName>style.visibility</p:attrName>
                                        </p:attrNameLst>
                                      </p:cBhvr>
                                      <p:to>
                                        <p:strVal val="visible"/>
                                      </p:to>
                                    </p:set>
                                    <p:animEffect transition="in" filter="box(out)">
                                      <p:cBhvr>
                                        <p:cTn id="57" dur="500"/>
                                        <p:tgtEl>
                                          <p:spTgt spid="13319">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grpId="0" nodeType="clickEffect">
                                  <p:stCondLst>
                                    <p:cond delay="0"/>
                                  </p:stCondLst>
                                  <p:childTnLst>
                                    <p:set>
                                      <p:cBhvr>
                                        <p:cTn id="61" dur="1" fill="hold">
                                          <p:stCondLst>
                                            <p:cond delay="0"/>
                                          </p:stCondLst>
                                        </p:cTn>
                                        <p:tgtEl>
                                          <p:spTgt spid="13320">
                                            <p:txEl>
                                              <p:pRg st="0" end="0"/>
                                            </p:txEl>
                                          </p:spTgt>
                                        </p:tgtEl>
                                        <p:attrNameLst>
                                          <p:attrName>style.visibility</p:attrName>
                                        </p:attrNameLst>
                                      </p:cBhvr>
                                      <p:to>
                                        <p:strVal val="visible"/>
                                      </p:to>
                                    </p:set>
                                    <p:animEffect transition="in" filter="box(out)">
                                      <p:cBhvr>
                                        <p:cTn id="62" dur="500"/>
                                        <p:tgtEl>
                                          <p:spTgt spid="13320">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32" fill="hold" grpId="0" nodeType="clickEffect">
                                  <p:stCondLst>
                                    <p:cond delay="0"/>
                                  </p:stCondLst>
                                  <p:childTnLst>
                                    <p:set>
                                      <p:cBhvr>
                                        <p:cTn id="66" dur="1" fill="hold">
                                          <p:stCondLst>
                                            <p:cond delay="0"/>
                                          </p:stCondLst>
                                        </p:cTn>
                                        <p:tgtEl>
                                          <p:spTgt spid="13320">
                                            <p:txEl>
                                              <p:pRg st="1" end="1"/>
                                            </p:txEl>
                                          </p:spTgt>
                                        </p:tgtEl>
                                        <p:attrNameLst>
                                          <p:attrName>style.visibility</p:attrName>
                                        </p:attrNameLst>
                                      </p:cBhvr>
                                      <p:to>
                                        <p:strVal val="visible"/>
                                      </p:to>
                                    </p:set>
                                    <p:animEffect transition="in" filter="box(out)">
                                      <p:cBhvr>
                                        <p:cTn id="67" dur="500"/>
                                        <p:tgtEl>
                                          <p:spTgt spid="13320">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32" fill="hold" grpId="0" nodeType="clickEffect">
                                  <p:stCondLst>
                                    <p:cond delay="0"/>
                                  </p:stCondLst>
                                  <p:childTnLst>
                                    <p:set>
                                      <p:cBhvr>
                                        <p:cTn id="71" dur="1" fill="hold">
                                          <p:stCondLst>
                                            <p:cond delay="0"/>
                                          </p:stCondLst>
                                        </p:cTn>
                                        <p:tgtEl>
                                          <p:spTgt spid="13323"/>
                                        </p:tgtEl>
                                        <p:attrNameLst>
                                          <p:attrName>style.visibility</p:attrName>
                                        </p:attrNameLst>
                                      </p:cBhvr>
                                      <p:to>
                                        <p:strVal val="visible"/>
                                      </p:to>
                                    </p:set>
                                    <p:animEffect transition="in" filter="box(out)">
                                      <p:cBhvr>
                                        <p:cTn id="72" dur="500"/>
                                        <p:tgtEl>
                                          <p:spTgt spid="13323"/>
                                        </p:tgtEl>
                                      </p:cBhvr>
                                    </p:animEffect>
                                  </p:childTnLst>
                                </p:cTn>
                              </p:par>
                            </p:childTnLst>
                          </p:cTn>
                        </p:par>
                      </p:childTnLst>
                    </p:cTn>
                  </p:par>
                  <p:par>
                    <p:cTn id="73" fill="hold">
                      <p:stCondLst>
                        <p:cond delay="indefinite"/>
                      </p:stCondLst>
                      <p:childTnLst>
                        <p:par>
                          <p:cTn id="74" fill="hold">
                            <p:stCondLst>
                              <p:cond delay="0"/>
                            </p:stCondLst>
                            <p:childTnLst>
                              <p:par>
                                <p:cTn id="75" presetID="4" presetClass="entr" presetSubtype="32" fill="hold" grpId="0" nodeType="clickEffect">
                                  <p:stCondLst>
                                    <p:cond delay="0"/>
                                  </p:stCondLst>
                                  <p:childTnLst>
                                    <p:set>
                                      <p:cBhvr>
                                        <p:cTn id="76" dur="1" fill="hold">
                                          <p:stCondLst>
                                            <p:cond delay="0"/>
                                          </p:stCondLst>
                                        </p:cTn>
                                        <p:tgtEl>
                                          <p:spTgt spid="13321">
                                            <p:txEl>
                                              <p:pRg st="0" end="0"/>
                                            </p:txEl>
                                          </p:spTgt>
                                        </p:tgtEl>
                                        <p:attrNameLst>
                                          <p:attrName>style.visibility</p:attrName>
                                        </p:attrNameLst>
                                      </p:cBhvr>
                                      <p:to>
                                        <p:strVal val="visible"/>
                                      </p:to>
                                    </p:set>
                                    <p:animEffect transition="in" filter="box(out)">
                                      <p:cBhvr>
                                        <p:cTn id="77" dur="500"/>
                                        <p:tgtEl>
                                          <p:spTgt spid="13321">
                                            <p:txEl>
                                              <p:pRg st="0" end="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2"/>
                                        </p:tgtEl>
                                        <p:attrNameLst>
                                          <p:attrName>style.visibility</p:attrName>
                                        </p:attrNameLst>
                                      </p:cBhvr>
                                      <p:to>
                                        <p:strVal val="visible"/>
                                      </p:to>
                                    </p:set>
                                    <p:animEffect transition="in" filter="wipe(left)">
                                      <p:cBhvr>
                                        <p:cTn id="82" dur="500"/>
                                        <p:tgtEl>
                                          <p:spTgt spid="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wipe(left)">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left)">
                                      <p:cBhvr>
                                        <p:cTn id="97" dur="500"/>
                                        <p:tgtEl>
                                          <p:spTgt spid="20"/>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wipe(left)">
                                      <p:cBhvr>
                                        <p:cTn id="102" dur="500"/>
                                        <p:tgtEl>
                                          <p:spTgt spid="21"/>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wipe(left)">
                                      <p:cBhvr>
                                        <p:cTn id="107" dur="500"/>
                                        <p:tgtEl>
                                          <p:spTgt spid="22"/>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23"/>
                                        </p:tgtEl>
                                        <p:attrNameLst>
                                          <p:attrName>style.visibility</p:attrName>
                                        </p:attrNameLst>
                                      </p:cBhvr>
                                      <p:to>
                                        <p:strVal val="visible"/>
                                      </p:to>
                                    </p:set>
                                    <p:animEffect transition="in" filter="wipe(left)">
                                      <p:cBhvr>
                                        <p:cTn id="112" dur="500"/>
                                        <p:tgtEl>
                                          <p:spTgt spid="23"/>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24"/>
                                        </p:tgtEl>
                                        <p:attrNameLst>
                                          <p:attrName>style.visibility</p:attrName>
                                        </p:attrNameLst>
                                      </p:cBhvr>
                                      <p:to>
                                        <p:strVal val="visible"/>
                                      </p:to>
                                    </p:set>
                                    <p:animEffect transition="in" filter="wipe(left)">
                                      <p:cBhvr>
                                        <p:cTn id="117" dur="500"/>
                                        <p:tgtEl>
                                          <p:spTgt spid="24"/>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wipe(left)">
                                      <p:cBhvr>
                                        <p:cTn id="122" dur="500"/>
                                        <p:tgtEl>
                                          <p:spTgt spid="25"/>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grpId="0" nodeType="clickEffect">
                                  <p:stCondLst>
                                    <p:cond delay="0"/>
                                  </p:stCondLst>
                                  <p:childTnLst>
                                    <p:set>
                                      <p:cBhvr>
                                        <p:cTn id="126" dur="1" fill="hold">
                                          <p:stCondLst>
                                            <p:cond delay="0"/>
                                          </p:stCondLst>
                                        </p:cTn>
                                        <p:tgtEl>
                                          <p:spTgt spid="26"/>
                                        </p:tgtEl>
                                        <p:attrNameLst>
                                          <p:attrName>style.visibility</p:attrName>
                                        </p:attrNameLst>
                                      </p:cBhvr>
                                      <p:to>
                                        <p:strVal val="visible"/>
                                      </p:to>
                                    </p:set>
                                    <p:animEffect transition="in" filter="wipe(left)">
                                      <p:cBhvr>
                                        <p:cTn id="127" dur="500"/>
                                        <p:tgtEl>
                                          <p:spTgt spid="26"/>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grpId="0" nodeType="clickEffect">
                                  <p:stCondLst>
                                    <p:cond delay="0"/>
                                  </p:stCondLst>
                                  <p:childTnLst>
                                    <p:set>
                                      <p:cBhvr>
                                        <p:cTn id="131" dur="1" fill="hold">
                                          <p:stCondLst>
                                            <p:cond delay="0"/>
                                          </p:stCondLst>
                                        </p:cTn>
                                        <p:tgtEl>
                                          <p:spTgt spid="27"/>
                                        </p:tgtEl>
                                        <p:attrNameLst>
                                          <p:attrName>style.visibility</p:attrName>
                                        </p:attrNameLst>
                                      </p:cBhvr>
                                      <p:to>
                                        <p:strVal val="visible"/>
                                      </p:to>
                                    </p:set>
                                    <p:animEffect transition="in" filter="wipe(left)">
                                      <p:cBhvr>
                                        <p:cTn id="1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autoUpdateAnimBg="0"/>
      <p:bldP spid="13317" grpId="0" animBg="1"/>
      <p:bldP spid="13318" grpId="0" build="p" autoUpdateAnimBg="0"/>
      <p:bldP spid="13319" grpId="0" build="p" autoUpdateAnimBg="0"/>
      <p:bldP spid="13320" grpId="0" build="p" autoUpdateAnimBg="0"/>
      <p:bldP spid="13321" grpId="0" build="p" autoUpdateAnimBg="0"/>
      <p:bldP spid="13322" grpId="0" animBg="1"/>
      <p:bldP spid="13323" grpId="0" animBg="1"/>
      <p:bldP spid="2" grpId="0"/>
      <p:bldP spid="18" grpId="0"/>
      <p:bldP spid="19" grpId="0"/>
      <p:bldP spid="20" grpId="0"/>
      <p:bldP spid="21" grpId="0"/>
      <p:bldP spid="22" grpId="0"/>
      <p:bldP spid="23" grpId="0"/>
      <p:bldP spid="24" grpId="0"/>
      <p:bldP spid="25" grpId="0"/>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5003" y="398530"/>
            <a:ext cx="15416011" cy="831367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8" name="Rectangle 2"/>
          <p:cNvSpPr>
            <a:spLocks noGrp="1" noChangeArrowheads="1"/>
          </p:cNvSpPr>
          <p:nvPr>
            <p:ph type="title"/>
          </p:nvPr>
        </p:nvSpPr>
        <p:spPr>
          <a:xfrm>
            <a:off x="2940051" y="398530"/>
            <a:ext cx="10363200" cy="1524000"/>
          </a:xfrm>
        </p:spPr>
        <p:txBody>
          <a:bodyPr/>
          <a:lstStyle/>
          <a:p>
            <a:pPr algn="ctr"/>
            <a:r>
              <a:rPr lang="en-US" sz="6400" b="1" dirty="0"/>
              <a:t>Believing A Lie</a:t>
            </a:r>
            <a:endParaRPr lang="en-US" cap="none" dirty="0">
              <a:solidFill>
                <a:schemeClr val="tx1"/>
              </a:solidFill>
            </a:endParaRPr>
          </a:p>
        </p:txBody>
      </p:sp>
      <p:sp>
        <p:nvSpPr>
          <p:cNvPr id="14340" name="Text Box 4"/>
          <p:cNvSpPr txBox="1">
            <a:spLocks noChangeArrowheads="1"/>
          </p:cNvSpPr>
          <p:nvPr/>
        </p:nvSpPr>
        <p:spPr bwMode="auto">
          <a:xfrm>
            <a:off x="6096000" y="1930400"/>
            <a:ext cx="3454400" cy="748988"/>
          </a:xfrm>
          <a:prstGeom prst="rect">
            <a:avLst/>
          </a:prstGeom>
          <a:noFill/>
          <a:ln w="9525">
            <a:noFill/>
            <a:miter lim="800000"/>
            <a:headEnd/>
            <a:tailEnd/>
          </a:ln>
          <a:effectLst/>
        </p:spPr>
        <p:txBody>
          <a:bodyPr wrap="square">
            <a:spAutoFit/>
          </a:bodyPr>
          <a:lstStyle/>
          <a:p>
            <a:pPr algn="ctr"/>
            <a:r>
              <a:rPr lang="en-US" sz="4267" b="1" dirty="0">
                <a:solidFill>
                  <a:srgbClr val="CC6600"/>
                </a:solidFill>
              </a:rPr>
              <a:t>1 Kings 13</a:t>
            </a:r>
            <a:endParaRPr lang="en-US" sz="4267" b="1" dirty="0"/>
          </a:p>
        </p:txBody>
      </p:sp>
      <p:sp>
        <p:nvSpPr>
          <p:cNvPr id="14346" name="Oval 10"/>
          <p:cNvSpPr>
            <a:spLocks noChangeArrowheads="1"/>
          </p:cNvSpPr>
          <p:nvPr/>
        </p:nvSpPr>
        <p:spPr bwMode="auto">
          <a:xfrm>
            <a:off x="2286000" y="2540000"/>
            <a:ext cx="5588000" cy="3759200"/>
          </a:xfrm>
          <a:prstGeom prst="ellipse">
            <a:avLst/>
          </a:prstGeom>
          <a:solidFill>
            <a:srgbClr val="E7BC29"/>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sz="3733" b="1" u="sng" dirty="0">
                <a:latin typeface="Arial Narrow" pitchFamily="34" charset="0"/>
              </a:rPr>
              <a:t>Truth:</a:t>
            </a:r>
          </a:p>
          <a:p>
            <a:pPr algn="ctr"/>
            <a:endParaRPr lang="en-US" sz="2400" dirty="0">
              <a:latin typeface="Arial Narrow" pitchFamily="34" charset="0"/>
            </a:endParaRPr>
          </a:p>
          <a:p>
            <a:pPr algn="ctr"/>
            <a:r>
              <a:rPr lang="en-US" sz="3733" dirty="0">
                <a:latin typeface="Arial Narrow" pitchFamily="34" charset="0"/>
              </a:rPr>
              <a:t>Do not eat bread</a:t>
            </a:r>
          </a:p>
          <a:p>
            <a:pPr algn="ctr"/>
            <a:r>
              <a:rPr lang="en-US" sz="3733" dirty="0">
                <a:latin typeface="Arial Narrow" pitchFamily="34" charset="0"/>
              </a:rPr>
              <a:t>Do not drink water</a:t>
            </a:r>
          </a:p>
          <a:p>
            <a:pPr algn="ctr"/>
            <a:r>
              <a:rPr lang="en-US" sz="3733" dirty="0">
                <a:latin typeface="Arial Narrow" pitchFamily="34" charset="0"/>
              </a:rPr>
              <a:t>Do not return </a:t>
            </a:r>
          </a:p>
          <a:p>
            <a:pPr algn="ctr"/>
            <a:r>
              <a:rPr lang="en-US" sz="3733" dirty="0">
                <a:latin typeface="Arial Narrow" pitchFamily="34" charset="0"/>
              </a:rPr>
              <a:t>by the same way</a:t>
            </a:r>
          </a:p>
          <a:p>
            <a:pPr algn="ctr"/>
            <a:endParaRPr lang="en-US" sz="2400" dirty="0">
              <a:latin typeface="Arial Narrow" pitchFamily="34" charset="0"/>
            </a:endParaRPr>
          </a:p>
        </p:txBody>
      </p:sp>
      <p:sp>
        <p:nvSpPr>
          <p:cNvPr id="14348" name="Oval 12"/>
          <p:cNvSpPr>
            <a:spLocks noChangeArrowheads="1"/>
          </p:cNvSpPr>
          <p:nvPr/>
        </p:nvSpPr>
        <p:spPr bwMode="auto">
          <a:xfrm>
            <a:off x="8636000" y="2540000"/>
            <a:ext cx="5181600" cy="3759200"/>
          </a:xfrm>
          <a:prstGeom prst="ellipse">
            <a:avLst/>
          </a:prstGeom>
          <a:solidFill>
            <a:srgbClr val="E7BC29"/>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sz="3733" b="1" u="sng" dirty="0">
                <a:latin typeface="Arial Narrow" pitchFamily="34" charset="0"/>
              </a:rPr>
              <a:t>Lie:</a:t>
            </a:r>
          </a:p>
          <a:p>
            <a:pPr algn="ctr"/>
            <a:endParaRPr lang="en-US" sz="2400" dirty="0">
              <a:latin typeface="Arial Narrow" pitchFamily="34" charset="0"/>
            </a:endParaRPr>
          </a:p>
          <a:p>
            <a:pPr algn="ctr"/>
            <a:r>
              <a:rPr lang="en-US" sz="3733" dirty="0">
                <a:latin typeface="Arial Narrow" pitchFamily="34" charset="0"/>
              </a:rPr>
              <a:t>“Bring him back to your</a:t>
            </a:r>
          </a:p>
          <a:p>
            <a:pPr algn="ctr"/>
            <a:r>
              <a:rPr lang="en-US" sz="3733" dirty="0">
                <a:latin typeface="Arial Narrow" pitchFamily="34" charset="0"/>
              </a:rPr>
              <a:t>house, that he </a:t>
            </a:r>
          </a:p>
          <a:p>
            <a:pPr algn="ctr"/>
            <a:r>
              <a:rPr lang="en-US" sz="3733" dirty="0">
                <a:latin typeface="Arial Narrow" pitchFamily="34" charset="0"/>
              </a:rPr>
              <a:t>may eat bread</a:t>
            </a:r>
          </a:p>
          <a:p>
            <a:pPr algn="ctr"/>
            <a:r>
              <a:rPr lang="en-US" sz="3733" dirty="0">
                <a:latin typeface="Arial Narrow" pitchFamily="34" charset="0"/>
              </a:rPr>
              <a:t>and drink water.”</a:t>
            </a:r>
          </a:p>
          <a:p>
            <a:pPr algn="ctr"/>
            <a:endParaRPr lang="en-US" sz="2400" dirty="0">
              <a:latin typeface="Arial Narrow" pitchFamily="34" charset="0"/>
            </a:endParaRPr>
          </a:p>
        </p:txBody>
      </p:sp>
      <p:graphicFrame>
        <p:nvGraphicFramePr>
          <p:cNvPr id="23552" name="Object 0"/>
          <p:cNvGraphicFramePr>
            <a:graphicFrameLocks noChangeAspect="1"/>
          </p:cNvGraphicFramePr>
          <p:nvPr/>
        </p:nvGraphicFramePr>
        <p:xfrm>
          <a:off x="7416801" y="4267200"/>
          <a:ext cx="1409700" cy="4445000"/>
        </p:xfrm>
        <a:graphic>
          <a:graphicData uri="http://schemas.openxmlformats.org/presentationml/2006/ole">
            <mc:AlternateContent xmlns:mc="http://schemas.openxmlformats.org/markup-compatibility/2006">
              <mc:Choice xmlns:v="urn:schemas-microsoft-com:vml" Requires="v">
                <p:oleObj spid="_x0000_s19462" name="Drawing" r:id="rId3" imgW="905040" imgH="2857680" progId="WPDraw30.Drawing">
                  <p:embed/>
                </p:oleObj>
              </mc:Choice>
              <mc:Fallback>
                <p:oleObj name="Drawing" r:id="rId3" imgW="905040" imgH="2857680" progId="WPDraw30.Drawing">
                  <p:embed/>
                  <p:pic>
                    <p:nvPicPr>
                      <p:cNvPr id="23552" name="Object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6801" y="4267200"/>
                        <a:ext cx="1409700" cy="444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3" name="Object 1"/>
          <p:cNvGraphicFramePr>
            <a:graphicFrameLocks noChangeAspect="1"/>
          </p:cNvGraphicFramePr>
          <p:nvPr/>
        </p:nvGraphicFramePr>
        <p:xfrm>
          <a:off x="9144000" y="6000751"/>
          <a:ext cx="4470400" cy="3073400"/>
        </p:xfrm>
        <a:graphic>
          <a:graphicData uri="http://schemas.openxmlformats.org/presentationml/2006/ole">
            <mc:AlternateContent xmlns:mc="http://schemas.openxmlformats.org/markup-compatibility/2006">
              <mc:Choice xmlns:v="urn:schemas-microsoft-com:vml" Requires="v">
                <p:oleObj spid="_x0000_s19463" name="Drawing" r:id="rId5" imgW="3228840" imgH="2219400" progId="WPDraw30.Drawing">
                  <p:embed/>
                </p:oleObj>
              </mc:Choice>
              <mc:Fallback>
                <p:oleObj name="Drawing" r:id="rId5" imgW="3228840" imgH="2219400" progId="WPDraw30.Drawing">
                  <p:embed/>
                  <p:pic>
                    <p:nvPicPr>
                      <p:cNvPr id="23553"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0" y="6000751"/>
                        <a:ext cx="4470400" cy="307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51" name="AutoShape 15"/>
          <p:cNvSpPr>
            <a:spLocks noChangeArrowheads="1"/>
          </p:cNvSpPr>
          <p:nvPr/>
        </p:nvSpPr>
        <p:spPr bwMode="auto">
          <a:xfrm>
            <a:off x="8331200" y="5283200"/>
            <a:ext cx="1524000" cy="609600"/>
          </a:xfrm>
          <a:prstGeom prst="curvedUpArrow">
            <a:avLst>
              <a:gd name="adj1" fmla="val 50000"/>
              <a:gd name="adj2" fmla="val 100000"/>
              <a:gd name="adj3" fmla="val 33333"/>
            </a:avLst>
          </a:prstGeom>
          <a:solidFill>
            <a:schemeClr val="accent1"/>
          </a:solidFill>
          <a:ln w="9525">
            <a:solidFill>
              <a:schemeClr val="tx1"/>
            </a:solidFill>
            <a:miter lim="800000"/>
            <a:headEnd/>
            <a:tailEnd/>
          </a:ln>
          <a:effectLst/>
        </p:spPr>
        <p:txBody>
          <a:bodyPr wrap="none" anchor="ctr"/>
          <a:lstStyle/>
          <a:p>
            <a:endParaRPr lang="en-US" sz="2400"/>
          </a:p>
        </p:txBody>
      </p:sp>
    </p:spTree>
    <p:extLst>
      <p:ext uri="{BB962C8B-B14F-4D97-AF65-F5344CB8AC3E}">
        <p14:creationId xmlns:p14="http://schemas.microsoft.com/office/powerpoint/2010/main" val="19209591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346"/>
                                        </p:tgtEl>
                                        <p:attrNameLst>
                                          <p:attrName>style.visibility</p:attrName>
                                        </p:attrNameLst>
                                      </p:cBhvr>
                                      <p:to>
                                        <p:strVal val="visible"/>
                                      </p:to>
                                    </p:set>
                                    <p:animEffect transition="in" filter="box(in)">
                                      <p:cBhvr>
                                        <p:cTn id="7" dur="1250"/>
                                        <p:tgtEl>
                                          <p:spTgt spid="1434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348"/>
                                        </p:tgtEl>
                                        <p:attrNameLst>
                                          <p:attrName>style.visibility</p:attrName>
                                        </p:attrNameLst>
                                      </p:cBhvr>
                                      <p:to>
                                        <p:strVal val="visible"/>
                                      </p:to>
                                    </p:set>
                                    <p:animEffect transition="in" filter="box(in)">
                                      <p:cBhvr>
                                        <p:cTn id="12" dur="1250"/>
                                        <p:tgtEl>
                                          <p:spTgt spid="1434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23552"/>
                                        </p:tgtEl>
                                        <p:attrNameLst>
                                          <p:attrName>style.visibility</p:attrName>
                                        </p:attrNameLst>
                                      </p:cBhvr>
                                      <p:to>
                                        <p:strVal val="visible"/>
                                      </p:to>
                                    </p:set>
                                    <p:anim calcmode="lin" valueType="num">
                                      <p:cBhvr additive="base">
                                        <p:cTn id="17" dur="500" fill="hold"/>
                                        <p:tgtEl>
                                          <p:spTgt spid="23552"/>
                                        </p:tgtEl>
                                        <p:attrNameLst>
                                          <p:attrName>ppt_x</p:attrName>
                                        </p:attrNameLst>
                                      </p:cBhvr>
                                      <p:tavLst>
                                        <p:tav tm="0">
                                          <p:val>
                                            <p:strVal val="#ppt_x"/>
                                          </p:val>
                                        </p:tav>
                                        <p:tav tm="100000">
                                          <p:val>
                                            <p:strVal val="#ppt_x"/>
                                          </p:val>
                                        </p:tav>
                                      </p:tavLst>
                                    </p:anim>
                                    <p:anim calcmode="lin" valueType="num">
                                      <p:cBhvr additive="base">
                                        <p:cTn id="18" dur="500" fill="hold"/>
                                        <p:tgtEl>
                                          <p:spTgt spid="23552"/>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4351"/>
                                        </p:tgtEl>
                                        <p:attrNameLst>
                                          <p:attrName>style.visibility</p:attrName>
                                        </p:attrNameLst>
                                      </p:cBhvr>
                                      <p:to>
                                        <p:strVal val="visible"/>
                                      </p:to>
                                    </p:set>
                                    <p:animEffect transition="in" filter="dissolve">
                                      <p:cBhvr>
                                        <p:cTn id="23" dur="500"/>
                                        <p:tgtEl>
                                          <p:spTgt spid="1435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23553"/>
                                        </p:tgtEl>
                                        <p:attrNameLst>
                                          <p:attrName>style.visibility</p:attrName>
                                        </p:attrNameLst>
                                      </p:cBhvr>
                                      <p:to>
                                        <p:strVal val="visible"/>
                                      </p:to>
                                    </p:set>
                                    <p:anim calcmode="lin" valueType="num">
                                      <p:cBhvr additive="base">
                                        <p:cTn id="28" dur="500" fill="hold"/>
                                        <p:tgtEl>
                                          <p:spTgt spid="23553"/>
                                        </p:tgtEl>
                                        <p:attrNameLst>
                                          <p:attrName>ppt_x</p:attrName>
                                        </p:attrNameLst>
                                      </p:cBhvr>
                                      <p:tavLst>
                                        <p:tav tm="0">
                                          <p:val>
                                            <p:strVal val="1+#ppt_w/2"/>
                                          </p:val>
                                        </p:tav>
                                        <p:tav tm="100000">
                                          <p:val>
                                            <p:strVal val="#ppt_x"/>
                                          </p:val>
                                        </p:tav>
                                      </p:tavLst>
                                    </p:anim>
                                    <p:anim calcmode="lin" valueType="num">
                                      <p:cBhvr additive="base">
                                        <p:cTn id="29" dur="500" fill="hold"/>
                                        <p:tgtEl>
                                          <p:spTgt spid="235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6" grpId="0" animBg="1" autoUpdateAnimBg="0"/>
      <p:bldP spid="14348" grpId="0" animBg="1" autoUpdateAnimBg="0"/>
      <p:bldP spid="1435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0912" y="1133341"/>
            <a:ext cx="5280338" cy="6247864"/>
          </a:xfrm>
          <a:prstGeom prst="rect">
            <a:avLst/>
          </a:prstGeom>
          <a:noFill/>
        </p:spPr>
        <p:txBody>
          <a:bodyPr wrap="square" rtlCol="0">
            <a:spAutoFit/>
          </a:bodyPr>
          <a:lstStyle/>
          <a:p>
            <a:pPr algn="ctr"/>
            <a:r>
              <a:rPr lang="en-US" sz="8000" dirty="0">
                <a:solidFill>
                  <a:srgbClr val="0070C0"/>
                </a:solidFill>
              </a:rPr>
              <a:t>It Makes a Difference What One </a:t>
            </a:r>
            <a:r>
              <a:rPr lang="en-US" sz="8000" b="1" u="sng" dirty="0">
                <a:solidFill>
                  <a:srgbClr val="0070C0"/>
                </a:solidFill>
              </a:rPr>
              <a:t>Practices</a:t>
            </a:r>
            <a:r>
              <a:rPr lang="en-US" sz="8000" dirty="0">
                <a:solidFill>
                  <a:srgbClr val="0070C0"/>
                </a:solidFill>
              </a:rPr>
              <a:t> in Religion</a:t>
            </a:r>
          </a:p>
        </p:txBody>
      </p:sp>
      <p:sp>
        <p:nvSpPr>
          <p:cNvPr id="4" name="TextBox 3"/>
          <p:cNvSpPr txBox="1"/>
          <p:nvPr/>
        </p:nvSpPr>
        <p:spPr>
          <a:xfrm>
            <a:off x="7060485" y="1961415"/>
            <a:ext cx="9195515" cy="2308324"/>
          </a:xfrm>
          <a:prstGeom prst="rect">
            <a:avLst/>
          </a:prstGeom>
          <a:noFill/>
        </p:spPr>
        <p:txBody>
          <a:bodyPr wrap="square" rtlCol="0">
            <a:spAutoFit/>
          </a:bodyPr>
          <a:lstStyle/>
          <a:p>
            <a:pPr marL="285750" indent="-285750">
              <a:buFont typeface="Arial" panose="020B0604020202020204" pitchFamily="34" charset="0"/>
              <a:buChar char="•"/>
            </a:pPr>
            <a:r>
              <a:rPr lang="en-US" sz="4800" dirty="0"/>
              <a:t>If not – Can do anything!</a:t>
            </a:r>
          </a:p>
          <a:p>
            <a:pPr marL="914400" lvl="1" indent="-457200">
              <a:buFont typeface="Wingdings" panose="05000000000000000000" pitchFamily="2" charset="2"/>
              <a:buChar char="ü"/>
            </a:pPr>
            <a:r>
              <a:rPr lang="en-US" sz="4800" dirty="0"/>
              <a:t>Handle snakes</a:t>
            </a:r>
          </a:p>
          <a:p>
            <a:pPr marL="914400" lvl="1" indent="-457200">
              <a:buFont typeface="Wingdings" panose="05000000000000000000" pitchFamily="2" charset="2"/>
              <a:buChar char="ü"/>
            </a:pPr>
            <a:r>
              <a:rPr lang="en-US" sz="4800" dirty="0"/>
              <a:t>Immoral acts</a:t>
            </a:r>
          </a:p>
        </p:txBody>
      </p:sp>
      <p:graphicFrame>
        <p:nvGraphicFramePr>
          <p:cNvPr id="5" name="Object 16"/>
          <p:cNvGraphicFramePr>
            <a:graphicFrameLocks noChangeAspect="1"/>
          </p:cNvGraphicFramePr>
          <p:nvPr>
            <p:extLst>
              <p:ext uri="{D42A27DB-BD31-4B8C-83A1-F6EECF244321}">
                <p14:modId xmlns:p14="http://schemas.microsoft.com/office/powerpoint/2010/main" val="1670755223"/>
              </p:ext>
            </p:extLst>
          </p:nvPr>
        </p:nvGraphicFramePr>
        <p:xfrm>
          <a:off x="6991081" y="5924283"/>
          <a:ext cx="3777992" cy="2278602"/>
        </p:xfrm>
        <a:graphic>
          <a:graphicData uri="http://schemas.openxmlformats.org/presentationml/2006/ole">
            <mc:AlternateContent xmlns:mc="http://schemas.openxmlformats.org/markup-compatibility/2006">
              <mc:Choice xmlns:v="urn:schemas-microsoft-com:vml" Requires="v">
                <p:oleObj spid="_x0000_s5144" name="Drawing" r:id="rId3" imgW="3048120" imgH="1838160" progId="WPDraw30.Drawing">
                  <p:embed/>
                </p:oleObj>
              </mc:Choice>
              <mc:Fallback>
                <p:oleObj name="Drawing" r:id="rId3" imgW="3048120" imgH="1838160" progId="WPDraw30.Drawing">
                  <p:embed/>
                  <p:pic>
                    <p:nvPicPr>
                      <p:cNvPr id="15376"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1081" y="5924283"/>
                        <a:ext cx="3777992" cy="2278602"/>
                      </a:xfrm>
                      <a:prstGeom prst="rect">
                        <a:avLst/>
                      </a:prstGeom>
                      <a:noFill/>
                      <a:ln>
                        <a:noFill/>
                      </a:ln>
                      <a:effectLst/>
                    </p:spPr>
                  </p:pic>
                </p:oleObj>
              </mc:Fallback>
            </mc:AlternateContent>
          </a:graphicData>
        </a:graphic>
      </p:graphicFrame>
      <p:graphicFrame>
        <p:nvGraphicFramePr>
          <p:cNvPr id="6" name="Object 22"/>
          <p:cNvGraphicFramePr>
            <a:graphicFrameLocks noChangeAspect="1"/>
          </p:cNvGraphicFramePr>
          <p:nvPr>
            <p:extLst>
              <p:ext uri="{D42A27DB-BD31-4B8C-83A1-F6EECF244321}">
                <p14:modId xmlns:p14="http://schemas.microsoft.com/office/powerpoint/2010/main" val="2132751208"/>
              </p:ext>
            </p:extLst>
          </p:nvPr>
        </p:nvGraphicFramePr>
        <p:xfrm>
          <a:off x="11612994" y="5527690"/>
          <a:ext cx="4137868" cy="3100198"/>
        </p:xfrm>
        <a:graphic>
          <a:graphicData uri="http://schemas.openxmlformats.org/presentationml/2006/ole">
            <mc:AlternateContent xmlns:mc="http://schemas.openxmlformats.org/markup-compatibility/2006">
              <mc:Choice xmlns:v="urn:schemas-microsoft-com:vml" Requires="v">
                <p:oleObj spid="_x0000_s5145" name="Drawing" r:id="rId5" imgW="3076560" imgH="2305080" progId="WPDraw30.Drawing">
                  <p:embed/>
                </p:oleObj>
              </mc:Choice>
              <mc:Fallback>
                <p:oleObj name="Drawing" r:id="rId5" imgW="3076560" imgH="2305080" progId="WPDraw30.Drawing">
                  <p:embed/>
                  <p:pic>
                    <p:nvPicPr>
                      <p:cNvPr id="15382"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12994" y="5527690"/>
                        <a:ext cx="4137868" cy="310019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541233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dissolv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0912" y="1133341"/>
            <a:ext cx="5280338" cy="6247864"/>
          </a:xfrm>
          <a:prstGeom prst="rect">
            <a:avLst/>
          </a:prstGeom>
          <a:noFill/>
        </p:spPr>
        <p:txBody>
          <a:bodyPr wrap="square" rtlCol="0">
            <a:spAutoFit/>
          </a:bodyPr>
          <a:lstStyle/>
          <a:p>
            <a:pPr algn="ctr"/>
            <a:r>
              <a:rPr lang="en-US" sz="8000" dirty="0">
                <a:solidFill>
                  <a:srgbClr val="0070C0"/>
                </a:solidFill>
              </a:rPr>
              <a:t>It Makes a Difference What One </a:t>
            </a:r>
            <a:r>
              <a:rPr lang="en-US" sz="8000" b="1" u="sng" dirty="0">
                <a:solidFill>
                  <a:srgbClr val="0070C0"/>
                </a:solidFill>
              </a:rPr>
              <a:t>Practices</a:t>
            </a:r>
            <a:r>
              <a:rPr lang="en-US" sz="8000" dirty="0">
                <a:solidFill>
                  <a:srgbClr val="0070C0"/>
                </a:solidFill>
              </a:rPr>
              <a:t> in Religion</a:t>
            </a:r>
          </a:p>
        </p:txBody>
      </p:sp>
      <p:sp>
        <p:nvSpPr>
          <p:cNvPr id="7" name="Text Box 5"/>
          <p:cNvSpPr txBox="1">
            <a:spLocks noChangeArrowheads="1"/>
          </p:cNvSpPr>
          <p:nvPr/>
        </p:nvSpPr>
        <p:spPr bwMode="auto">
          <a:xfrm>
            <a:off x="6324599" y="3355872"/>
            <a:ext cx="9414308" cy="4050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50000"/>
              </a:lnSpc>
              <a:buFontTx/>
              <a:buChar char="•"/>
            </a:pPr>
            <a:r>
              <a:rPr lang="en-US" altLang="en-US" sz="4400" dirty="0">
                <a:latin typeface="+mj-lt"/>
              </a:rPr>
              <a:t> According to the pattern </a:t>
            </a:r>
            <a:r>
              <a:rPr lang="en-US" altLang="en-US" sz="4400" dirty="0">
                <a:solidFill>
                  <a:srgbClr val="C00000"/>
                </a:solidFill>
                <a:latin typeface="+mj-lt"/>
              </a:rPr>
              <a:t>(Heb. 8:5)</a:t>
            </a:r>
          </a:p>
          <a:p>
            <a:pPr>
              <a:lnSpc>
                <a:spcPct val="150000"/>
              </a:lnSpc>
              <a:buFontTx/>
              <a:buChar char="•"/>
            </a:pPr>
            <a:r>
              <a:rPr lang="en-US" altLang="en-US" sz="4400" dirty="0">
                <a:latin typeface="+mj-lt"/>
              </a:rPr>
              <a:t> In the name of the Lord </a:t>
            </a:r>
            <a:r>
              <a:rPr lang="en-US" altLang="en-US" sz="4400" dirty="0">
                <a:solidFill>
                  <a:srgbClr val="C00000"/>
                </a:solidFill>
                <a:latin typeface="+mj-lt"/>
              </a:rPr>
              <a:t>(Col. 3:17)</a:t>
            </a:r>
          </a:p>
          <a:p>
            <a:pPr>
              <a:lnSpc>
                <a:spcPct val="150000"/>
              </a:lnSpc>
              <a:buFontTx/>
              <a:buChar char="•"/>
            </a:pPr>
            <a:r>
              <a:rPr lang="en-US" altLang="en-US" sz="4400" dirty="0">
                <a:latin typeface="+mj-lt"/>
              </a:rPr>
              <a:t> Within the doctrine of Christ </a:t>
            </a:r>
            <a:r>
              <a:rPr lang="en-US" altLang="en-US" sz="4400" dirty="0">
                <a:solidFill>
                  <a:srgbClr val="C00000"/>
                </a:solidFill>
                <a:latin typeface="+mj-lt"/>
              </a:rPr>
              <a:t>(2 John 9)</a:t>
            </a:r>
          </a:p>
          <a:p>
            <a:pPr>
              <a:lnSpc>
                <a:spcPct val="150000"/>
              </a:lnSpc>
              <a:buFontTx/>
              <a:buChar char="•"/>
            </a:pPr>
            <a:r>
              <a:rPr lang="en-US" altLang="en-US" sz="4400" dirty="0">
                <a:latin typeface="+mj-lt"/>
              </a:rPr>
              <a:t> By the rule </a:t>
            </a:r>
            <a:r>
              <a:rPr lang="en-US" altLang="en-US" sz="4400" dirty="0">
                <a:solidFill>
                  <a:srgbClr val="C00000"/>
                </a:solidFill>
                <a:latin typeface="+mj-lt"/>
              </a:rPr>
              <a:t>(Phil. 3:16)</a:t>
            </a:r>
          </a:p>
        </p:txBody>
      </p:sp>
      <p:pic>
        <p:nvPicPr>
          <p:cNvPr id="2" name="Picture 1"/>
          <p:cNvPicPr>
            <a:picLocks noChangeAspect="1"/>
          </p:cNvPicPr>
          <p:nvPr/>
        </p:nvPicPr>
        <p:blipFill>
          <a:blip r:embed="rId2"/>
          <a:stretch>
            <a:fillRect/>
          </a:stretch>
        </p:blipFill>
        <p:spPr>
          <a:xfrm>
            <a:off x="6054261" y="765928"/>
            <a:ext cx="5356421" cy="2388324"/>
          </a:xfrm>
          <a:prstGeom prst="rect">
            <a:avLst/>
          </a:prstGeom>
        </p:spPr>
      </p:pic>
      <p:sp>
        <p:nvSpPr>
          <p:cNvPr id="9" name="TextBox 8"/>
          <p:cNvSpPr txBox="1"/>
          <p:nvPr/>
        </p:nvSpPr>
        <p:spPr>
          <a:xfrm>
            <a:off x="11281893" y="353485"/>
            <a:ext cx="4211391" cy="2800767"/>
          </a:xfrm>
          <a:prstGeom prst="rect">
            <a:avLst/>
          </a:prstGeom>
          <a:noFill/>
        </p:spPr>
        <p:txBody>
          <a:bodyPr wrap="square" rtlCol="0">
            <a:spAutoFit/>
          </a:bodyPr>
          <a:lstStyle/>
          <a:p>
            <a:pPr algn="ctr"/>
            <a:r>
              <a:rPr lang="en-US" sz="4400" dirty="0"/>
              <a:t>Our Practice</a:t>
            </a:r>
          </a:p>
          <a:p>
            <a:pPr algn="ctr"/>
            <a:r>
              <a:rPr lang="en-US" sz="4400" dirty="0"/>
              <a:t>Must Be</a:t>
            </a:r>
          </a:p>
          <a:p>
            <a:pPr algn="ctr"/>
            <a:r>
              <a:rPr lang="en-US" sz="4400" dirty="0"/>
              <a:t>Authorized</a:t>
            </a:r>
          </a:p>
          <a:p>
            <a:pPr algn="ctr"/>
            <a:r>
              <a:rPr lang="en-US" sz="4400" dirty="0"/>
              <a:t>By Word of God</a:t>
            </a:r>
          </a:p>
        </p:txBody>
      </p:sp>
    </p:spTree>
    <p:extLst>
      <p:ext uri="{BB962C8B-B14F-4D97-AF65-F5344CB8AC3E}">
        <p14:creationId xmlns:p14="http://schemas.microsoft.com/office/powerpoint/2010/main" val="40238328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pPr algn="ctr"/>
            <a:r>
              <a:rPr lang="en-US" altLang="en-US" sz="7200" b="1" dirty="0">
                <a:solidFill>
                  <a:srgbClr val="660033"/>
                </a:solidFill>
              </a:rPr>
              <a:t>The Difference It Makes</a:t>
            </a:r>
            <a:endParaRPr lang="en-US" altLang="en-US" sz="6600" dirty="0"/>
          </a:p>
        </p:txBody>
      </p:sp>
      <p:sp>
        <p:nvSpPr>
          <p:cNvPr id="17411" name="Text Box 3"/>
          <p:cNvSpPr txBox="1">
            <a:spLocks noChangeArrowheads="1"/>
          </p:cNvSpPr>
          <p:nvPr/>
        </p:nvSpPr>
        <p:spPr bwMode="auto">
          <a:xfrm>
            <a:off x="4876800" y="2743200"/>
            <a:ext cx="652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800" b="1" i="1" dirty="0">
                <a:solidFill>
                  <a:srgbClr val="3333FF"/>
                </a:solidFill>
              </a:rPr>
              <a:t>Our Practice Affects Our:</a:t>
            </a:r>
            <a:endParaRPr lang="en-US" altLang="en-US" sz="4800" b="1" dirty="0">
              <a:solidFill>
                <a:srgbClr val="3333FF"/>
              </a:solidFill>
            </a:endParaRPr>
          </a:p>
        </p:txBody>
      </p:sp>
      <p:sp>
        <p:nvSpPr>
          <p:cNvPr id="17412" name="Oval 4"/>
          <p:cNvSpPr>
            <a:spLocks noChangeArrowheads="1"/>
          </p:cNvSpPr>
          <p:nvPr/>
        </p:nvSpPr>
        <p:spPr bwMode="auto">
          <a:xfrm>
            <a:off x="2434107" y="4368799"/>
            <a:ext cx="5389093" cy="3139583"/>
          </a:xfrm>
          <a:prstGeom prst="ellipse">
            <a:avLst/>
          </a:prstGeom>
          <a:solidFill>
            <a:schemeClr val="accent4">
              <a:lumMod val="60000"/>
              <a:lumOff val="40000"/>
            </a:schemeClr>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4000" b="1"/>
              <a:t>Fellowship with God</a:t>
            </a:r>
          </a:p>
          <a:p>
            <a:pPr algn="ctr"/>
            <a:r>
              <a:rPr lang="en-US" altLang="en-US" sz="4000"/>
              <a:t>(2 John 9)</a:t>
            </a:r>
          </a:p>
        </p:txBody>
      </p:sp>
      <p:sp>
        <p:nvSpPr>
          <p:cNvPr id="17413" name="Oval 5"/>
          <p:cNvSpPr>
            <a:spLocks noChangeArrowheads="1"/>
          </p:cNvSpPr>
          <p:nvPr/>
        </p:nvSpPr>
        <p:spPr bwMode="auto">
          <a:xfrm>
            <a:off x="8710053" y="4177046"/>
            <a:ext cx="5389093" cy="3139583"/>
          </a:xfrm>
          <a:prstGeom prst="ellipse">
            <a:avLst/>
          </a:prstGeom>
          <a:solidFill>
            <a:schemeClr val="accent4">
              <a:lumMod val="60000"/>
              <a:lumOff val="40000"/>
            </a:schemeClr>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4000" b="1"/>
              <a:t>Eternal Salvation</a:t>
            </a:r>
            <a:endParaRPr lang="en-US" altLang="en-US" sz="4000"/>
          </a:p>
          <a:p>
            <a:pPr algn="ctr"/>
            <a:r>
              <a:rPr lang="en-US" altLang="en-US" sz="4000"/>
              <a:t>(Matt. 7:22-23)</a:t>
            </a:r>
          </a:p>
        </p:txBody>
      </p:sp>
    </p:spTree>
    <p:extLst>
      <p:ext uri="{BB962C8B-B14F-4D97-AF65-F5344CB8AC3E}">
        <p14:creationId xmlns:p14="http://schemas.microsoft.com/office/powerpoint/2010/main" val="23601732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wipe(up)">
                                      <p:cBhvr>
                                        <p:cTn id="7" dur="500"/>
                                        <p:tgtEl>
                                          <p:spTgt spid="174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17412"/>
                                        </p:tgtEl>
                                        <p:attrNameLst>
                                          <p:attrName>style.visibility</p:attrName>
                                        </p:attrNameLst>
                                      </p:cBhvr>
                                      <p:to>
                                        <p:strVal val="visible"/>
                                      </p:to>
                                    </p:set>
                                    <p:anim calcmode="lin" valueType="num">
                                      <p:cBhvr>
                                        <p:cTn id="12" dur="1000" fill="hold"/>
                                        <p:tgtEl>
                                          <p:spTgt spid="17412"/>
                                        </p:tgtEl>
                                        <p:attrNameLst>
                                          <p:attrName>ppt_w</p:attrName>
                                        </p:attrNameLst>
                                      </p:cBhvr>
                                      <p:tavLst>
                                        <p:tav tm="0">
                                          <p:val>
                                            <p:fltVal val="0"/>
                                          </p:val>
                                        </p:tav>
                                        <p:tav tm="100000">
                                          <p:val>
                                            <p:strVal val="#ppt_w"/>
                                          </p:val>
                                        </p:tav>
                                      </p:tavLst>
                                    </p:anim>
                                    <p:anim calcmode="lin" valueType="num">
                                      <p:cBhvr>
                                        <p:cTn id="13" dur="1000" fill="hold"/>
                                        <p:tgtEl>
                                          <p:spTgt spid="17412"/>
                                        </p:tgtEl>
                                        <p:attrNameLst>
                                          <p:attrName>ppt_h</p:attrName>
                                        </p:attrNameLst>
                                      </p:cBhvr>
                                      <p:tavLst>
                                        <p:tav tm="0">
                                          <p:val>
                                            <p:fltVal val="0"/>
                                          </p:val>
                                        </p:tav>
                                        <p:tav tm="100000">
                                          <p:val>
                                            <p:strVal val="#ppt_h"/>
                                          </p:val>
                                        </p:tav>
                                      </p:tavLst>
                                    </p:anim>
                                    <p:anim calcmode="lin" valueType="num">
                                      <p:cBhvr>
                                        <p:cTn id="14" dur="1000" fill="hold"/>
                                        <p:tgtEl>
                                          <p:spTgt spid="1741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741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5" presetClass="entr" presetSubtype="0" fill="hold" grpId="0" nodeType="clickEffect">
                                  <p:stCondLst>
                                    <p:cond delay="0"/>
                                  </p:stCondLst>
                                  <p:childTnLst>
                                    <p:set>
                                      <p:cBhvr>
                                        <p:cTn id="19" dur="1" fill="hold">
                                          <p:stCondLst>
                                            <p:cond delay="0"/>
                                          </p:stCondLst>
                                        </p:cTn>
                                        <p:tgtEl>
                                          <p:spTgt spid="17413"/>
                                        </p:tgtEl>
                                        <p:attrNameLst>
                                          <p:attrName>style.visibility</p:attrName>
                                        </p:attrNameLst>
                                      </p:cBhvr>
                                      <p:to>
                                        <p:strVal val="visible"/>
                                      </p:to>
                                    </p:set>
                                    <p:anim calcmode="lin" valueType="num">
                                      <p:cBhvr>
                                        <p:cTn id="20" dur="1000" fill="hold"/>
                                        <p:tgtEl>
                                          <p:spTgt spid="17413"/>
                                        </p:tgtEl>
                                        <p:attrNameLst>
                                          <p:attrName>ppt_w</p:attrName>
                                        </p:attrNameLst>
                                      </p:cBhvr>
                                      <p:tavLst>
                                        <p:tav tm="0">
                                          <p:val>
                                            <p:fltVal val="0"/>
                                          </p:val>
                                        </p:tav>
                                        <p:tav tm="100000">
                                          <p:val>
                                            <p:strVal val="#ppt_w"/>
                                          </p:val>
                                        </p:tav>
                                      </p:tavLst>
                                    </p:anim>
                                    <p:anim calcmode="lin" valueType="num">
                                      <p:cBhvr>
                                        <p:cTn id="21" dur="1000" fill="hold"/>
                                        <p:tgtEl>
                                          <p:spTgt spid="17413"/>
                                        </p:tgtEl>
                                        <p:attrNameLst>
                                          <p:attrName>ppt_h</p:attrName>
                                        </p:attrNameLst>
                                      </p:cBhvr>
                                      <p:tavLst>
                                        <p:tav tm="0">
                                          <p:val>
                                            <p:fltVal val="0"/>
                                          </p:val>
                                        </p:tav>
                                        <p:tav tm="100000">
                                          <p:val>
                                            <p:strVal val="#ppt_h"/>
                                          </p:val>
                                        </p:tav>
                                      </p:tavLst>
                                    </p:anim>
                                    <p:anim calcmode="lin" valueType="num">
                                      <p:cBhvr>
                                        <p:cTn id="22" dur="1000" fill="hold"/>
                                        <p:tgtEl>
                                          <p:spTgt spid="1741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741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utoUpdateAnimBg="0"/>
      <p:bldP spid="17412" grpId="0" animBg="1" autoUpdateAnimBg="0"/>
      <p:bldP spid="17413"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946400" y="0"/>
            <a:ext cx="10363200" cy="1524000"/>
          </a:xfrm>
        </p:spPr>
        <p:txBody>
          <a:bodyPr>
            <a:normAutofit/>
          </a:bodyPr>
          <a:lstStyle/>
          <a:p>
            <a:pPr algn="ctr"/>
            <a:r>
              <a:rPr lang="en-US" altLang="en-US" sz="9600" dirty="0"/>
              <a:t>Consequences</a:t>
            </a:r>
            <a:endParaRPr lang="en-US" altLang="en-US" sz="8800" dirty="0"/>
          </a:p>
        </p:txBody>
      </p:sp>
      <p:sp>
        <p:nvSpPr>
          <p:cNvPr id="18443" name="Text Box 11"/>
          <p:cNvSpPr txBox="1">
            <a:spLocks noChangeArrowheads="1"/>
          </p:cNvSpPr>
          <p:nvPr/>
        </p:nvSpPr>
        <p:spPr bwMode="auto">
          <a:xfrm>
            <a:off x="1125646" y="1559215"/>
            <a:ext cx="5147563" cy="124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733" b="1" dirty="0">
                <a:solidFill>
                  <a:srgbClr val="3333FF"/>
                </a:solidFill>
                <a:latin typeface="Tahoma" panose="020B0604030504040204" pitchFamily="34" charset="0"/>
              </a:rPr>
              <a:t>If It </a:t>
            </a:r>
            <a:r>
              <a:rPr lang="en-US" altLang="en-US" sz="3733" b="1" i="1" dirty="0">
                <a:solidFill>
                  <a:srgbClr val="3333FF"/>
                </a:solidFill>
                <a:latin typeface="Tahoma" panose="020B0604030504040204" pitchFamily="34" charset="0"/>
              </a:rPr>
              <a:t>Doesn’t</a:t>
            </a:r>
            <a:r>
              <a:rPr lang="en-US" altLang="en-US" sz="3733" b="1" dirty="0">
                <a:solidFill>
                  <a:srgbClr val="3333FF"/>
                </a:solidFill>
                <a:latin typeface="Tahoma" panose="020B0604030504040204" pitchFamily="34" charset="0"/>
              </a:rPr>
              <a:t> </a:t>
            </a:r>
          </a:p>
          <a:p>
            <a:pPr algn="ctr"/>
            <a:r>
              <a:rPr lang="en-US" altLang="en-US" sz="3733" b="1" dirty="0">
                <a:solidFill>
                  <a:srgbClr val="3333FF"/>
                </a:solidFill>
                <a:latin typeface="Tahoma" panose="020B0604030504040204" pitchFamily="34" charset="0"/>
              </a:rPr>
              <a:t>Make Any Difference</a:t>
            </a:r>
            <a:endParaRPr lang="en-US" altLang="en-US" sz="2400" dirty="0">
              <a:solidFill>
                <a:srgbClr val="3333FF"/>
              </a:solidFill>
            </a:endParaRPr>
          </a:p>
        </p:txBody>
      </p:sp>
      <p:sp>
        <p:nvSpPr>
          <p:cNvPr id="18445" name="Line 13"/>
          <p:cNvSpPr>
            <a:spLocks noChangeShapeType="1"/>
          </p:cNvSpPr>
          <p:nvPr/>
        </p:nvSpPr>
        <p:spPr bwMode="auto">
          <a:xfrm>
            <a:off x="8115121" y="2246648"/>
            <a:ext cx="0" cy="6096000"/>
          </a:xfrm>
          <a:prstGeom prst="line">
            <a:avLst/>
          </a:prstGeom>
          <a:noFill/>
          <a:ln w="762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18446" name="Text Box 14"/>
          <p:cNvSpPr txBox="1">
            <a:spLocks noChangeArrowheads="1"/>
          </p:cNvSpPr>
          <p:nvPr/>
        </p:nvSpPr>
        <p:spPr bwMode="auto">
          <a:xfrm>
            <a:off x="10136960" y="1626029"/>
            <a:ext cx="4565672" cy="124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733" b="1" dirty="0">
                <a:solidFill>
                  <a:srgbClr val="3333FF"/>
                </a:solidFill>
                <a:latin typeface="Tahoma" panose="020B0604030504040204" pitchFamily="34" charset="0"/>
              </a:rPr>
              <a:t>If It </a:t>
            </a:r>
            <a:r>
              <a:rPr lang="en-US" altLang="en-US" sz="3733" b="1" i="1" dirty="0">
                <a:solidFill>
                  <a:srgbClr val="3333FF"/>
                </a:solidFill>
                <a:latin typeface="Tahoma" panose="020B0604030504040204" pitchFamily="34" charset="0"/>
              </a:rPr>
              <a:t>Does</a:t>
            </a:r>
            <a:r>
              <a:rPr lang="en-US" altLang="en-US" sz="3733" b="1" dirty="0">
                <a:solidFill>
                  <a:srgbClr val="3333FF"/>
                </a:solidFill>
                <a:latin typeface="Tahoma" panose="020B0604030504040204" pitchFamily="34" charset="0"/>
              </a:rPr>
              <a:t> </a:t>
            </a:r>
          </a:p>
          <a:p>
            <a:pPr algn="ctr"/>
            <a:r>
              <a:rPr lang="en-US" altLang="en-US" sz="3733" b="1" dirty="0">
                <a:solidFill>
                  <a:srgbClr val="3333FF"/>
                </a:solidFill>
                <a:latin typeface="Tahoma" panose="020B0604030504040204" pitchFamily="34" charset="0"/>
              </a:rPr>
              <a:t>Make A Difference</a:t>
            </a:r>
            <a:endParaRPr lang="en-US" altLang="en-US" sz="2400" b="1" dirty="0">
              <a:solidFill>
                <a:srgbClr val="3333FF"/>
              </a:solidFill>
              <a:latin typeface="Tahoma" panose="020B0604030504040204" pitchFamily="34" charset="0"/>
            </a:endParaRPr>
          </a:p>
        </p:txBody>
      </p:sp>
      <p:sp>
        <p:nvSpPr>
          <p:cNvPr id="18447" name="Text Box 15"/>
          <p:cNvSpPr txBox="1">
            <a:spLocks noChangeArrowheads="1"/>
          </p:cNvSpPr>
          <p:nvPr/>
        </p:nvSpPr>
        <p:spPr bwMode="auto">
          <a:xfrm>
            <a:off x="279041" y="3251200"/>
            <a:ext cx="721200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spcBef>
                <a:spcPct val="50000"/>
              </a:spcBef>
              <a:buFont typeface="Arial" panose="020B0604020202020204" pitchFamily="34" charset="0"/>
              <a:buChar char="•"/>
            </a:pPr>
            <a:r>
              <a:rPr lang="en-US" altLang="en-US" sz="3200" b="1" dirty="0"/>
              <a:t> Doesn’t matter </a:t>
            </a:r>
            <a:r>
              <a:rPr lang="en-US" altLang="en-US" sz="3200" b="1" i="1" dirty="0">
                <a:solidFill>
                  <a:srgbClr val="C00000"/>
                </a:solidFill>
              </a:rPr>
              <a:t>whether</a:t>
            </a:r>
            <a:r>
              <a:rPr lang="en-US" altLang="en-US" sz="3200" b="1" dirty="0"/>
              <a:t> one believes or not</a:t>
            </a:r>
          </a:p>
          <a:p>
            <a:pPr marL="342900" indent="-342900">
              <a:spcBef>
                <a:spcPct val="50000"/>
              </a:spcBef>
              <a:buFont typeface="Arial" panose="020B0604020202020204" pitchFamily="34" charset="0"/>
              <a:buChar char="•"/>
            </a:pPr>
            <a:r>
              <a:rPr lang="en-US" altLang="en-US" sz="3200" b="1" dirty="0"/>
              <a:t> Doesn’t make any difference whether one believes the </a:t>
            </a:r>
            <a:r>
              <a:rPr lang="en-US" altLang="en-US" sz="3200" b="1" i="1" dirty="0">
                <a:solidFill>
                  <a:srgbClr val="C00000"/>
                </a:solidFill>
              </a:rPr>
              <a:t>Bible</a:t>
            </a:r>
            <a:endParaRPr lang="en-US" altLang="en-US" sz="3200" b="1" dirty="0">
              <a:solidFill>
                <a:srgbClr val="C00000"/>
              </a:solidFill>
            </a:endParaRPr>
          </a:p>
          <a:p>
            <a:pPr marL="342900" indent="-342900">
              <a:spcBef>
                <a:spcPct val="50000"/>
              </a:spcBef>
              <a:buFont typeface="Arial" panose="020B0604020202020204" pitchFamily="34" charset="0"/>
              <a:buChar char="•"/>
            </a:pPr>
            <a:r>
              <a:rPr lang="en-US" altLang="en-US" sz="3200" b="1" dirty="0"/>
              <a:t> What Bible says - </a:t>
            </a:r>
            <a:r>
              <a:rPr lang="en-US" altLang="en-US" sz="3200" b="1" i="1" dirty="0">
                <a:solidFill>
                  <a:srgbClr val="C00000"/>
                </a:solidFill>
              </a:rPr>
              <a:t>unimportant</a:t>
            </a:r>
            <a:endParaRPr lang="en-US" altLang="en-US" sz="3200" b="1" dirty="0">
              <a:solidFill>
                <a:srgbClr val="C00000"/>
              </a:solidFill>
            </a:endParaRPr>
          </a:p>
          <a:p>
            <a:pPr marL="342900" indent="-342900">
              <a:spcBef>
                <a:spcPct val="50000"/>
              </a:spcBef>
              <a:buFont typeface="Arial" panose="020B0604020202020204" pitchFamily="34" charset="0"/>
              <a:buChar char="•"/>
            </a:pPr>
            <a:r>
              <a:rPr lang="en-US" altLang="en-US" sz="3200" b="1" dirty="0"/>
              <a:t> What God says - </a:t>
            </a:r>
            <a:r>
              <a:rPr lang="en-US" altLang="en-US" sz="3200" b="1" i="1" dirty="0">
                <a:solidFill>
                  <a:srgbClr val="C00000"/>
                </a:solidFill>
              </a:rPr>
              <a:t>unimportant</a:t>
            </a:r>
            <a:endParaRPr lang="en-US" altLang="en-US" sz="3200" b="1" dirty="0">
              <a:solidFill>
                <a:srgbClr val="C00000"/>
              </a:solidFill>
            </a:endParaRPr>
          </a:p>
        </p:txBody>
      </p:sp>
      <p:sp>
        <p:nvSpPr>
          <p:cNvPr id="18448" name="Text Box 16"/>
          <p:cNvSpPr txBox="1">
            <a:spLocks noChangeArrowheads="1"/>
          </p:cNvSpPr>
          <p:nvPr/>
        </p:nvSpPr>
        <p:spPr bwMode="auto">
          <a:xfrm>
            <a:off x="8488609" y="3387143"/>
            <a:ext cx="7512608"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85750">
              <a:tabLst>
                <a:tab pos="228600" algn="l"/>
              </a:tabLst>
              <a:defRPr sz="2400">
                <a:solidFill>
                  <a:schemeClr val="tx1"/>
                </a:solidFill>
                <a:latin typeface="Times New Roman" panose="02020603050405020304" pitchFamily="18" charset="0"/>
              </a:defRPr>
            </a:lvl1pPr>
            <a:lvl2pPr defTabSz="285750">
              <a:tabLst>
                <a:tab pos="228600" algn="l"/>
              </a:tabLst>
              <a:defRPr sz="2400">
                <a:solidFill>
                  <a:schemeClr val="tx1"/>
                </a:solidFill>
                <a:latin typeface="Times New Roman" panose="02020603050405020304" pitchFamily="18" charset="0"/>
              </a:defRPr>
            </a:lvl2pPr>
            <a:lvl3pPr defTabSz="285750">
              <a:tabLst>
                <a:tab pos="228600" algn="l"/>
              </a:tabLst>
              <a:defRPr sz="2400">
                <a:solidFill>
                  <a:schemeClr val="tx1"/>
                </a:solidFill>
                <a:latin typeface="Times New Roman" panose="02020603050405020304" pitchFamily="18" charset="0"/>
              </a:defRPr>
            </a:lvl3pPr>
            <a:lvl4pPr defTabSz="285750">
              <a:tabLst>
                <a:tab pos="228600" algn="l"/>
              </a:tabLst>
              <a:defRPr sz="2400">
                <a:solidFill>
                  <a:schemeClr val="tx1"/>
                </a:solidFill>
                <a:latin typeface="Times New Roman" panose="02020603050405020304" pitchFamily="18" charset="0"/>
              </a:defRPr>
            </a:lvl4pPr>
            <a:lvl5pPr defTabSz="285750">
              <a:tabLst>
                <a:tab pos="228600" algn="l"/>
              </a:tabLst>
              <a:defRPr sz="2400">
                <a:solidFill>
                  <a:schemeClr val="tx1"/>
                </a:solidFill>
                <a:latin typeface="Times New Roman" panose="02020603050405020304" pitchFamily="18" charset="0"/>
              </a:defRPr>
            </a:lvl5pPr>
            <a:lvl6pPr defTabSz="28575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defTabSz="28575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defTabSz="28575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defTabSz="28575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marL="457200" indent="-457200">
              <a:spcBef>
                <a:spcPct val="50000"/>
              </a:spcBef>
              <a:buFont typeface="Arial" panose="020B0604020202020204" pitchFamily="34" charset="0"/>
              <a:buChar char="•"/>
            </a:pPr>
            <a:r>
              <a:rPr lang="en-US" altLang="en-US" sz="3200" b="1" dirty="0">
                <a:latin typeface="+mn-lt"/>
              </a:rPr>
              <a:t> I need to know the truth </a:t>
            </a:r>
            <a:r>
              <a:rPr lang="en-US" altLang="en-US" sz="3200" b="1" dirty="0">
                <a:solidFill>
                  <a:srgbClr val="C00000"/>
                </a:solidFill>
                <a:latin typeface="+mn-lt"/>
              </a:rPr>
              <a:t>(John 8:32)</a:t>
            </a:r>
          </a:p>
          <a:p>
            <a:pPr marL="457200" indent="-457200">
              <a:spcBef>
                <a:spcPct val="50000"/>
              </a:spcBef>
              <a:buFont typeface="Arial" panose="020B0604020202020204" pitchFamily="34" charset="0"/>
              <a:buChar char="•"/>
            </a:pPr>
            <a:r>
              <a:rPr lang="en-US" altLang="en-US" sz="3200" b="1" dirty="0">
                <a:latin typeface="+mn-lt"/>
              </a:rPr>
              <a:t> I need to study &amp; examine what I am taught </a:t>
            </a:r>
            <a:r>
              <a:rPr lang="en-US" altLang="en-US" sz="3200" b="1" dirty="0">
                <a:solidFill>
                  <a:srgbClr val="C00000"/>
                </a:solidFill>
                <a:latin typeface="+mn-lt"/>
              </a:rPr>
              <a:t>(Acts 17:11)</a:t>
            </a:r>
          </a:p>
          <a:p>
            <a:pPr marL="457200" indent="-457200">
              <a:spcBef>
                <a:spcPct val="50000"/>
              </a:spcBef>
              <a:buFont typeface="Arial" panose="020B0604020202020204" pitchFamily="34" charset="0"/>
              <a:buChar char="•"/>
            </a:pPr>
            <a:r>
              <a:rPr lang="en-US" altLang="en-US" sz="3200" b="1" dirty="0">
                <a:latin typeface="+mn-lt"/>
              </a:rPr>
              <a:t> I need to obey truth </a:t>
            </a:r>
            <a:r>
              <a:rPr lang="en-US" altLang="en-US" sz="3200" b="1" dirty="0">
                <a:solidFill>
                  <a:srgbClr val="C00000"/>
                </a:solidFill>
                <a:latin typeface="+mn-lt"/>
              </a:rPr>
              <a:t>(1 Pet. 1:22)</a:t>
            </a:r>
          </a:p>
          <a:p>
            <a:pPr marL="457200" indent="-457200">
              <a:spcBef>
                <a:spcPct val="50000"/>
              </a:spcBef>
              <a:buFont typeface="Arial" panose="020B0604020202020204" pitchFamily="34" charset="0"/>
              <a:buChar char="•"/>
            </a:pPr>
            <a:r>
              <a:rPr lang="en-US" altLang="en-US" sz="3200" b="1" dirty="0">
                <a:latin typeface="+mn-lt"/>
              </a:rPr>
              <a:t> I need to be careful </a:t>
            </a:r>
            <a:r>
              <a:rPr lang="en-US" altLang="en-US" sz="3200" b="1" dirty="0">
                <a:solidFill>
                  <a:srgbClr val="C00000"/>
                </a:solidFill>
                <a:latin typeface="+mn-lt"/>
              </a:rPr>
              <a:t>(Eph. 	5:15)</a:t>
            </a:r>
          </a:p>
        </p:txBody>
      </p:sp>
    </p:spTree>
    <p:extLst>
      <p:ext uri="{BB962C8B-B14F-4D97-AF65-F5344CB8AC3E}">
        <p14:creationId xmlns:p14="http://schemas.microsoft.com/office/powerpoint/2010/main" val="27756078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8443"/>
                                        </p:tgtEl>
                                        <p:attrNameLst>
                                          <p:attrName>style.visibility</p:attrName>
                                        </p:attrNameLst>
                                      </p:cBhvr>
                                      <p:to>
                                        <p:strVal val="visible"/>
                                      </p:to>
                                    </p:set>
                                    <p:animEffect transition="in" filter="box(out)">
                                      <p:cBhvr>
                                        <p:cTn id="7" dur="500"/>
                                        <p:tgtEl>
                                          <p:spTgt spid="184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8" fill="hold" grpId="0" nodeType="clickEffect">
                                  <p:stCondLst>
                                    <p:cond delay="0"/>
                                  </p:stCondLst>
                                  <p:childTnLst>
                                    <p:set>
                                      <p:cBhvr>
                                        <p:cTn id="11" dur="1" fill="hold">
                                          <p:stCondLst>
                                            <p:cond delay="0"/>
                                          </p:stCondLst>
                                        </p:cTn>
                                        <p:tgtEl>
                                          <p:spTgt spid="18447">
                                            <p:txEl>
                                              <p:pRg st="0" end="0"/>
                                            </p:txEl>
                                          </p:spTgt>
                                        </p:tgtEl>
                                        <p:attrNameLst>
                                          <p:attrName>style.visibility</p:attrName>
                                        </p:attrNameLst>
                                      </p:cBhvr>
                                      <p:to>
                                        <p:strVal val="visible"/>
                                      </p:to>
                                    </p:set>
                                    <p:anim calcmode="lin" valueType="num">
                                      <p:cBhvr>
                                        <p:cTn id="12" dur="500" fill="hold"/>
                                        <p:tgtEl>
                                          <p:spTgt spid="18447">
                                            <p:txEl>
                                              <p:pRg st="0" end="0"/>
                                            </p:txEl>
                                          </p:spTgt>
                                        </p:tgtEl>
                                        <p:attrNameLst>
                                          <p:attrName>ppt_x</p:attrName>
                                        </p:attrNameLst>
                                      </p:cBhvr>
                                      <p:tavLst>
                                        <p:tav tm="0">
                                          <p:val>
                                            <p:strVal val="#ppt_x-#ppt_w/2"/>
                                          </p:val>
                                        </p:tav>
                                        <p:tav tm="100000">
                                          <p:val>
                                            <p:strVal val="#ppt_x"/>
                                          </p:val>
                                        </p:tav>
                                      </p:tavLst>
                                    </p:anim>
                                    <p:anim calcmode="lin" valueType="num">
                                      <p:cBhvr>
                                        <p:cTn id="13" dur="500" fill="hold"/>
                                        <p:tgtEl>
                                          <p:spTgt spid="18447">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1844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844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7" presetClass="entr" presetSubtype="8" fill="hold" grpId="0" nodeType="clickEffect">
                                  <p:stCondLst>
                                    <p:cond delay="0"/>
                                  </p:stCondLst>
                                  <p:childTnLst>
                                    <p:set>
                                      <p:cBhvr>
                                        <p:cTn id="19" dur="1" fill="hold">
                                          <p:stCondLst>
                                            <p:cond delay="0"/>
                                          </p:stCondLst>
                                        </p:cTn>
                                        <p:tgtEl>
                                          <p:spTgt spid="18447">
                                            <p:txEl>
                                              <p:pRg st="1" end="1"/>
                                            </p:txEl>
                                          </p:spTgt>
                                        </p:tgtEl>
                                        <p:attrNameLst>
                                          <p:attrName>style.visibility</p:attrName>
                                        </p:attrNameLst>
                                      </p:cBhvr>
                                      <p:to>
                                        <p:strVal val="visible"/>
                                      </p:to>
                                    </p:set>
                                    <p:anim calcmode="lin" valueType="num">
                                      <p:cBhvr>
                                        <p:cTn id="20" dur="500" fill="hold"/>
                                        <p:tgtEl>
                                          <p:spTgt spid="18447">
                                            <p:txEl>
                                              <p:pRg st="1" end="1"/>
                                            </p:txEl>
                                          </p:spTgt>
                                        </p:tgtEl>
                                        <p:attrNameLst>
                                          <p:attrName>ppt_x</p:attrName>
                                        </p:attrNameLst>
                                      </p:cBhvr>
                                      <p:tavLst>
                                        <p:tav tm="0">
                                          <p:val>
                                            <p:strVal val="#ppt_x-#ppt_w/2"/>
                                          </p:val>
                                        </p:tav>
                                        <p:tav tm="100000">
                                          <p:val>
                                            <p:strVal val="#ppt_x"/>
                                          </p:val>
                                        </p:tav>
                                      </p:tavLst>
                                    </p:anim>
                                    <p:anim calcmode="lin" valueType="num">
                                      <p:cBhvr>
                                        <p:cTn id="21" dur="500" fill="hold"/>
                                        <p:tgtEl>
                                          <p:spTgt spid="18447">
                                            <p:txEl>
                                              <p:pRg st="1" end="1"/>
                                            </p:txEl>
                                          </p:spTgt>
                                        </p:tgtEl>
                                        <p:attrNameLst>
                                          <p:attrName>ppt_y</p:attrName>
                                        </p:attrNameLst>
                                      </p:cBhvr>
                                      <p:tavLst>
                                        <p:tav tm="0">
                                          <p:val>
                                            <p:strVal val="#ppt_y"/>
                                          </p:val>
                                        </p:tav>
                                        <p:tav tm="100000">
                                          <p:val>
                                            <p:strVal val="#ppt_y"/>
                                          </p:val>
                                        </p:tav>
                                      </p:tavLst>
                                    </p:anim>
                                    <p:anim calcmode="lin" valueType="num">
                                      <p:cBhvr>
                                        <p:cTn id="22" dur="500" fill="hold"/>
                                        <p:tgtEl>
                                          <p:spTgt spid="18447">
                                            <p:txEl>
                                              <p:pRg st="1" end="1"/>
                                            </p:txEl>
                                          </p:spTgt>
                                        </p:tgtEl>
                                        <p:attrNameLst>
                                          <p:attrName>ppt_w</p:attrName>
                                        </p:attrNameLst>
                                      </p:cBhvr>
                                      <p:tavLst>
                                        <p:tav tm="0">
                                          <p:val>
                                            <p:fltVal val="0"/>
                                          </p:val>
                                        </p:tav>
                                        <p:tav tm="100000">
                                          <p:val>
                                            <p:strVal val="#ppt_w"/>
                                          </p:val>
                                        </p:tav>
                                      </p:tavLst>
                                    </p:anim>
                                    <p:anim calcmode="lin" valueType="num">
                                      <p:cBhvr>
                                        <p:cTn id="23" dur="500" fill="hold"/>
                                        <p:tgtEl>
                                          <p:spTgt spid="1844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7" presetClass="entr" presetSubtype="8" fill="hold" grpId="0" nodeType="clickEffect">
                                  <p:stCondLst>
                                    <p:cond delay="0"/>
                                  </p:stCondLst>
                                  <p:childTnLst>
                                    <p:set>
                                      <p:cBhvr>
                                        <p:cTn id="27" dur="1" fill="hold">
                                          <p:stCondLst>
                                            <p:cond delay="0"/>
                                          </p:stCondLst>
                                        </p:cTn>
                                        <p:tgtEl>
                                          <p:spTgt spid="18447">
                                            <p:txEl>
                                              <p:pRg st="2" end="2"/>
                                            </p:txEl>
                                          </p:spTgt>
                                        </p:tgtEl>
                                        <p:attrNameLst>
                                          <p:attrName>style.visibility</p:attrName>
                                        </p:attrNameLst>
                                      </p:cBhvr>
                                      <p:to>
                                        <p:strVal val="visible"/>
                                      </p:to>
                                    </p:set>
                                    <p:anim calcmode="lin" valueType="num">
                                      <p:cBhvr>
                                        <p:cTn id="28" dur="500" fill="hold"/>
                                        <p:tgtEl>
                                          <p:spTgt spid="18447">
                                            <p:txEl>
                                              <p:pRg st="2" end="2"/>
                                            </p:txEl>
                                          </p:spTgt>
                                        </p:tgtEl>
                                        <p:attrNameLst>
                                          <p:attrName>ppt_x</p:attrName>
                                        </p:attrNameLst>
                                      </p:cBhvr>
                                      <p:tavLst>
                                        <p:tav tm="0">
                                          <p:val>
                                            <p:strVal val="#ppt_x-#ppt_w/2"/>
                                          </p:val>
                                        </p:tav>
                                        <p:tav tm="100000">
                                          <p:val>
                                            <p:strVal val="#ppt_x"/>
                                          </p:val>
                                        </p:tav>
                                      </p:tavLst>
                                    </p:anim>
                                    <p:anim calcmode="lin" valueType="num">
                                      <p:cBhvr>
                                        <p:cTn id="29" dur="500" fill="hold"/>
                                        <p:tgtEl>
                                          <p:spTgt spid="18447">
                                            <p:txEl>
                                              <p:pRg st="2" end="2"/>
                                            </p:txEl>
                                          </p:spTgt>
                                        </p:tgtEl>
                                        <p:attrNameLst>
                                          <p:attrName>ppt_y</p:attrName>
                                        </p:attrNameLst>
                                      </p:cBhvr>
                                      <p:tavLst>
                                        <p:tav tm="0">
                                          <p:val>
                                            <p:strVal val="#ppt_y"/>
                                          </p:val>
                                        </p:tav>
                                        <p:tav tm="100000">
                                          <p:val>
                                            <p:strVal val="#ppt_y"/>
                                          </p:val>
                                        </p:tav>
                                      </p:tavLst>
                                    </p:anim>
                                    <p:anim calcmode="lin" valueType="num">
                                      <p:cBhvr>
                                        <p:cTn id="30" dur="500" fill="hold"/>
                                        <p:tgtEl>
                                          <p:spTgt spid="18447">
                                            <p:txEl>
                                              <p:pRg st="2" end="2"/>
                                            </p:txEl>
                                          </p:spTgt>
                                        </p:tgtEl>
                                        <p:attrNameLst>
                                          <p:attrName>ppt_w</p:attrName>
                                        </p:attrNameLst>
                                      </p:cBhvr>
                                      <p:tavLst>
                                        <p:tav tm="0">
                                          <p:val>
                                            <p:fltVal val="0"/>
                                          </p:val>
                                        </p:tav>
                                        <p:tav tm="100000">
                                          <p:val>
                                            <p:strVal val="#ppt_w"/>
                                          </p:val>
                                        </p:tav>
                                      </p:tavLst>
                                    </p:anim>
                                    <p:anim calcmode="lin" valueType="num">
                                      <p:cBhvr>
                                        <p:cTn id="31" dur="500" fill="hold"/>
                                        <p:tgtEl>
                                          <p:spTgt spid="1844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17" presetClass="entr" presetSubtype="8" fill="hold" grpId="0" nodeType="clickEffect">
                                  <p:stCondLst>
                                    <p:cond delay="0"/>
                                  </p:stCondLst>
                                  <p:childTnLst>
                                    <p:set>
                                      <p:cBhvr>
                                        <p:cTn id="35" dur="1" fill="hold">
                                          <p:stCondLst>
                                            <p:cond delay="0"/>
                                          </p:stCondLst>
                                        </p:cTn>
                                        <p:tgtEl>
                                          <p:spTgt spid="18447">
                                            <p:txEl>
                                              <p:pRg st="3" end="3"/>
                                            </p:txEl>
                                          </p:spTgt>
                                        </p:tgtEl>
                                        <p:attrNameLst>
                                          <p:attrName>style.visibility</p:attrName>
                                        </p:attrNameLst>
                                      </p:cBhvr>
                                      <p:to>
                                        <p:strVal val="visible"/>
                                      </p:to>
                                    </p:set>
                                    <p:anim calcmode="lin" valueType="num">
                                      <p:cBhvr>
                                        <p:cTn id="36" dur="500" fill="hold"/>
                                        <p:tgtEl>
                                          <p:spTgt spid="18447">
                                            <p:txEl>
                                              <p:pRg st="3" end="3"/>
                                            </p:txEl>
                                          </p:spTgt>
                                        </p:tgtEl>
                                        <p:attrNameLst>
                                          <p:attrName>ppt_x</p:attrName>
                                        </p:attrNameLst>
                                      </p:cBhvr>
                                      <p:tavLst>
                                        <p:tav tm="0">
                                          <p:val>
                                            <p:strVal val="#ppt_x-#ppt_w/2"/>
                                          </p:val>
                                        </p:tav>
                                        <p:tav tm="100000">
                                          <p:val>
                                            <p:strVal val="#ppt_x"/>
                                          </p:val>
                                        </p:tav>
                                      </p:tavLst>
                                    </p:anim>
                                    <p:anim calcmode="lin" valueType="num">
                                      <p:cBhvr>
                                        <p:cTn id="37" dur="500" fill="hold"/>
                                        <p:tgtEl>
                                          <p:spTgt spid="18447">
                                            <p:txEl>
                                              <p:pRg st="3" end="3"/>
                                            </p:txEl>
                                          </p:spTgt>
                                        </p:tgtEl>
                                        <p:attrNameLst>
                                          <p:attrName>ppt_y</p:attrName>
                                        </p:attrNameLst>
                                      </p:cBhvr>
                                      <p:tavLst>
                                        <p:tav tm="0">
                                          <p:val>
                                            <p:strVal val="#ppt_y"/>
                                          </p:val>
                                        </p:tav>
                                        <p:tav tm="100000">
                                          <p:val>
                                            <p:strVal val="#ppt_y"/>
                                          </p:val>
                                        </p:tav>
                                      </p:tavLst>
                                    </p:anim>
                                    <p:anim calcmode="lin" valueType="num">
                                      <p:cBhvr>
                                        <p:cTn id="38" dur="500" fill="hold"/>
                                        <p:tgtEl>
                                          <p:spTgt spid="18447">
                                            <p:txEl>
                                              <p:pRg st="3" end="3"/>
                                            </p:txEl>
                                          </p:spTgt>
                                        </p:tgtEl>
                                        <p:attrNameLst>
                                          <p:attrName>ppt_w</p:attrName>
                                        </p:attrNameLst>
                                      </p:cBhvr>
                                      <p:tavLst>
                                        <p:tav tm="0">
                                          <p:val>
                                            <p:fltVal val="0"/>
                                          </p:val>
                                        </p:tav>
                                        <p:tav tm="100000">
                                          <p:val>
                                            <p:strVal val="#ppt_w"/>
                                          </p:val>
                                        </p:tav>
                                      </p:tavLst>
                                    </p:anim>
                                    <p:anim calcmode="lin" valueType="num">
                                      <p:cBhvr>
                                        <p:cTn id="39" dur="500" fill="hold"/>
                                        <p:tgtEl>
                                          <p:spTgt spid="1844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4" presetClass="entr" presetSubtype="32" fill="hold" grpId="0" nodeType="clickEffect">
                                  <p:stCondLst>
                                    <p:cond delay="0"/>
                                  </p:stCondLst>
                                  <p:childTnLst>
                                    <p:set>
                                      <p:cBhvr>
                                        <p:cTn id="43" dur="1" fill="hold">
                                          <p:stCondLst>
                                            <p:cond delay="0"/>
                                          </p:stCondLst>
                                        </p:cTn>
                                        <p:tgtEl>
                                          <p:spTgt spid="18446"/>
                                        </p:tgtEl>
                                        <p:attrNameLst>
                                          <p:attrName>style.visibility</p:attrName>
                                        </p:attrNameLst>
                                      </p:cBhvr>
                                      <p:to>
                                        <p:strVal val="visible"/>
                                      </p:to>
                                    </p:set>
                                    <p:animEffect transition="in" filter="box(out)">
                                      <p:cBhvr>
                                        <p:cTn id="44" dur="500"/>
                                        <p:tgtEl>
                                          <p:spTgt spid="18446"/>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7" presetClass="entr" presetSubtype="8" fill="hold" grpId="0" nodeType="clickEffect">
                                  <p:stCondLst>
                                    <p:cond delay="0"/>
                                  </p:stCondLst>
                                  <p:childTnLst>
                                    <p:set>
                                      <p:cBhvr>
                                        <p:cTn id="48" dur="1" fill="hold">
                                          <p:stCondLst>
                                            <p:cond delay="0"/>
                                          </p:stCondLst>
                                        </p:cTn>
                                        <p:tgtEl>
                                          <p:spTgt spid="18448">
                                            <p:txEl>
                                              <p:pRg st="0" end="0"/>
                                            </p:txEl>
                                          </p:spTgt>
                                        </p:tgtEl>
                                        <p:attrNameLst>
                                          <p:attrName>style.visibility</p:attrName>
                                        </p:attrNameLst>
                                      </p:cBhvr>
                                      <p:to>
                                        <p:strVal val="visible"/>
                                      </p:to>
                                    </p:set>
                                    <p:anim calcmode="lin" valueType="num">
                                      <p:cBhvr>
                                        <p:cTn id="49" dur="500" fill="hold"/>
                                        <p:tgtEl>
                                          <p:spTgt spid="18448">
                                            <p:txEl>
                                              <p:pRg st="0" end="0"/>
                                            </p:txEl>
                                          </p:spTgt>
                                        </p:tgtEl>
                                        <p:attrNameLst>
                                          <p:attrName>ppt_x</p:attrName>
                                        </p:attrNameLst>
                                      </p:cBhvr>
                                      <p:tavLst>
                                        <p:tav tm="0">
                                          <p:val>
                                            <p:strVal val="#ppt_x-#ppt_w/2"/>
                                          </p:val>
                                        </p:tav>
                                        <p:tav tm="100000">
                                          <p:val>
                                            <p:strVal val="#ppt_x"/>
                                          </p:val>
                                        </p:tav>
                                      </p:tavLst>
                                    </p:anim>
                                    <p:anim calcmode="lin" valueType="num">
                                      <p:cBhvr>
                                        <p:cTn id="50" dur="500" fill="hold"/>
                                        <p:tgtEl>
                                          <p:spTgt spid="18448">
                                            <p:txEl>
                                              <p:pRg st="0" end="0"/>
                                            </p:txEl>
                                          </p:spTgt>
                                        </p:tgtEl>
                                        <p:attrNameLst>
                                          <p:attrName>ppt_y</p:attrName>
                                        </p:attrNameLst>
                                      </p:cBhvr>
                                      <p:tavLst>
                                        <p:tav tm="0">
                                          <p:val>
                                            <p:strVal val="#ppt_y"/>
                                          </p:val>
                                        </p:tav>
                                        <p:tav tm="100000">
                                          <p:val>
                                            <p:strVal val="#ppt_y"/>
                                          </p:val>
                                        </p:tav>
                                      </p:tavLst>
                                    </p:anim>
                                    <p:anim calcmode="lin" valueType="num">
                                      <p:cBhvr>
                                        <p:cTn id="51" dur="500" fill="hold"/>
                                        <p:tgtEl>
                                          <p:spTgt spid="18448">
                                            <p:txEl>
                                              <p:pRg st="0" end="0"/>
                                            </p:txEl>
                                          </p:spTgt>
                                        </p:tgtEl>
                                        <p:attrNameLst>
                                          <p:attrName>ppt_w</p:attrName>
                                        </p:attrNameLst>
                                      </p:cBhvr>
                                      <p:tavLst>
                                        <p:tav tm="0">
                                          <p:val>
                                            <p:fltVal val="0"/>
                                          </p:val>
                                        </p:tav>
                                        <p:tav tm="100000">
                                          <p:val>
                                            <p:strVal val="#ppt_w"/>
                                          </p:val>
                                        </p:tav>
                                      </p:tavLst>
                                    </p:anim>
                                    <p:anim calcmode="lin" valueType="num">
                                      <p:cBhvr>
                                        <p:cTn id="52" dur="500" fill="hold"/>
                                        <p:tgtEl>
                                          <p:spTgt spid="1844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17" presetClass="entr" presetSubtype="8" fill="hold" grpId="0" nodeType="clickEffect">
                                  <p:stCondLst>
                                    <p:cond delay="0"/>
                                  </p:stCondLst>
                                  <p:childTnLst>
                                    <p:set>
                                      <p:cBhvr>
                                        <p:cTn id="56" dur="1" fill="hold">
                                          <p:stCondLst>
                                            <p:cond delay="0"/>
                                          </p:stCondLst>
                                        </p:cTn>
                                        <p:tgtEl>
                                          <p:spTgt spid="18448">
                                            <p:txEl>
                                              <p:pRg st="1" end="1"/>
                                            </p:txEl>
                                          </p:spTgt>
                                        </p:tgtEl>
                                        <p:attrNameLst>
                                          <p:attrName>style.visibility</p:attrName>
                                        </p:attrNameLst>
                                      </p:cBhvr>
                                      <p:to>
                                        <p:strVal val="visible"/>
                                      </p:to>
                                    </p:set>
                                    <p:anim calcmode="lin" valueType="num">
                                      <p:cBhvr>
                                        <p:cTn id="57" dur="500" fill="hold"/>
                                        <p:tgtEl>
                                          <p:spTgt spid="18448">
                                            <p:txEl>
                                              <p:pRg st="1" end="1"/>
                                            </p:txEl>
                                          </p:spTgt>
                                        </p:tgtEl>
                                        <p:attrNameLst>
                                          <p:attrName>ppt_x</p:attrName>
                                        </p:attrNameLst>
                                      </p:cBhvr>
                                      <p:tavLst>
                                        <p:tav tm="0">
                                          <p:val>
                                            <p:strVal val="#ppt_x-#ppt_w/2"/>
                                          </p:val>
                                        </p:tav>
                                        <p:tav tm="100000">
                                          <p:val>
                                            <p:strVal val="#ppt_x"/>
                                          </p:val>
                                        </p:tav>
                                      </p:tavLst>
                                    </p:anim>
                                    <p:anim calcmode="lin" valueType="num">
                                      <p:cBhvr>
                                        <p:cTn id="58" dur="500" fill="hold"/>
                                        <p:tgtEl>
                                          <p:spTgt spid="18448">
                                            <p:txEl>
                                              <p:pRg st="1" end="1"/>
                                            </p:txEl>
                                          </p:spTgt>
                                        </p:tgtEl>
                                        <p:attrNameLst>
                                          <p:attrName>ppt_y</p:attrName>
                                        </p:attrNameLst>
                                      </p:cBhvr>
                                      <p:tavLst>
                                        <p:tav tm="0">
                                          <p:val>
                                            <p:strVal val="#ppt_y"/>
                                          </p:val>
                                        </p:tav>
                                        <p:tav tm="100000">
                                          <p:val>
                                            <p:strVal val="#ppt_y"/>
                                          </p:val>
                                        </p:tav>
                                      </p:tavLst>
                                    </p:anim>
                                    <p:anim calcmode="lin" valueType="num">
                                      <p:cBhvr>
                                        <p:cTn id="59" dur="500" fill="hold"/>
                                        <p:tgtEl>
                                          <p:spTgt spid="18448">
                                            <p:txEl>
                                              <p:pRg st="1" end="1"/>
                                            </p:txEl>
                                          </p:spTgt>
                                        </p:tgtEl>
                                        <p:attrNameLst>
                                          <p:attrName>ppt_w</p:attrName>
                                        </p:attrNameLst>
                                      </p:cBhvr>
                                      <p:tavLst>
                                        <p:tav tm="0">
                                          <p:val>
                                            <p:fltVal val="0"/>
                                          </p:val>
                                        </p:tav>
                                        <p:tav tm="100000">
                                          <p:val>
                                            <p:strVal val="#ppt_w"/>
                                          </p:val>
                                        </p:tav>
                                      </p:tavLst>
                                    </p:anim>
                                    <p:anim calcmode="lin" valueType="num">
                                      <p:cBhvr>
                                        <p:cTn id="60" dur="500" fill="hold"/>
                                        <p:tgtEl>
                                          <p:spTgt spid="1844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17" presetClass="entr" presetSubtype="8" fill="hold" grpId="0" nodeType="clickEffect">
                                  <p:stCondLst>
                                    <p:cond delay="0"/>
                                  </p:stCondLst>
                                  <p:childTnLst>
                                    <p:set>
                                      <p:cBhvr>
                                        <p:cTn id="64" dur="1" fill="hold">
                                          <p:stCondLst>
                                            <p:cond delay="0"/>
                                          </p:stCondLst>
                                        </p:cTn>
                                        <p:tgtEl>
                                          <p:spTgt spid="18448">
                                            <p:txEl>
                                              <p:pRg st="2" end="2"/>
                                            </p:txEl>
                                          </p:spTgt>
                                        </p:tgtEl>
                                        <p:attrNameLst>
                                          <p:attrName>style.visibility</p:attrName>
                                        </p:attrNameLst>
                                      </p:cBhvr>
                                      <p:to>
                                        <p:strVal val="visible"/>
                                      </p:to>
                                    </p:set>
                                    <p:anim calcmode="lin" valueType="num">
                                      <p:cBhvr>
                                        <p:cTn id="65" dur="500" fill="hold"/>
                                        <p:tgtEl>
                                          <p:spTgt spid="18448">
                                            <p:txEl>
                                              <p:pRg st="2" end="2"/>
                                            </p:txEl>
                                          </p:spTgt>
                                        </p:tgtEl>
                                        <p:attrNameLst>
                                          <p:attrName>ppt_x</p:attrName>
                                        </p:attrNameLst>
                                      </p:cBhvr>
                                      <p:tavLst>
                                        <p:tav tm="0">
                                          <p:val>
                                            <p:strVal val="#ppt_x-#ppt_w/2"/>
                                          </p:val>
                                        </p:tav>
                                        <p:tav tm="100000">
                                          <p:val>
                                            <p:strVal val="#ppt_x"/>
                                          </p:val>
                                        </p:tav>
                                      </p:tavLst>
                                    </p:anim>
                                    <p:anim calcmode="lin" valueType="num">
                                      <p:cBhvr>
                                        <p:cTn id="66" dur="500" fill="hold"/>
                                        <p:tgtEl>
                                          <p:spTgt spid="18448">
                                            <p:txEl>
                                              <p:pRg st="2" end="2"/>
                                            </p:txEl>
                                          </p:spTgt>
                                        </p:tgtEl>
                                        <p:attrNameLst>
                                          <p:attrName>ppt_y</p:attrName>
                                        </p:attrNameLst>
                                      </p:cBhvr>
                                      <p:tavLst>
                                        <p:tav tm="0">
                                          <p:val>
                                            <p:strVal val="#ppt_y"/>
                                          </p:val>
                                        </p:tav>
                                        <p:tav tm="100000">
                                          <p:val>
                                            <p:strVal val="#ppt_y"/>
                                          </p:val>
                                        </p:tav>
                                      </p:tavLst>
                                    </p:anim>
                                    <p:anim calcmode="lin" valueType="num">
                                      <p:cBhvr>
                                        <p:cTn id="67" dur="500" fill="hold"/>
                                        <p:tgtEl>
                                          <p:spTgt spid="18448">
                                            <p:txEl>
                                              <p:pRg st="2" end="2"/>
                                            </p:txEl>
                                          </p:spTgt>
                                        </p:tgtEl>
                                        <p:attrNameLst>
                                          <p:attrName>ppt_w</p:attrName>
                                        </p:attrNameLst>
                                      </p:cBhvr>
                                      <p:tavLst>
                                        <p:tav tm="0">
                                          <p:val>
                                            <p:fltVal val="0"/>
                                          </p:val>
                                        </p:tav>
                                        <p:tav tm="100000">
                                          <p:val>
                                            <p:strVal val="#ppt_w"/>
                                          </p:val>
                                        </p:tav>
                                      </p:tavLst>
                                    </p:anim>
                                    <p:anim calcmode="lin" valueType="num">
                                      <p:cBhvr>
                                        <p:cTn id="68" dur="500" fill="hold"/>
                                        <p:tgtEl>
                                          <p:spTgt spid="18448">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17" presetClass="entr" presetSubtype="8" fill="hold" grpId="0" nodeType="clickEffect">
                                  <p:stCondLst>
                                    <p:cond delay="0"/>
                                  </p:stCondLst>
                                  <p:childTnLst>
                                    <p:set>
                                      <p:cBhvr>
                                        <p:cTn id="72" dur="1" fill="hold">
                                          <p:stCondLst>
                                            <p:cond delay="0"/>
                                          </p:stCondLst>
                                        </p:cTn>
                                        <p:tgtEl>
                                          <p:spTgt spid="18448">
                                            <p:txEl>
                                              <p:pRg st="3" end="3"/>
                                            </p:txEl>
                                          </p:spTgt>
                                        </p:tgtEl>
                                        <p:attrNameLst>
                                          <p:attrName>style.visibility</p:attrName>
                                        </p:attrNameLst>
                                      </p:cBhvr>
                                      <p:to>
                                        <p:strVal val="visible"/>
                                      </p:to>
                                    </p:set>
                                    <p:anim calcmode="lin" valueType="num">
                                      <p:cBhvr>
                                        <p:cTn id="73" dur="500" fill="hold"/>
                                        <p:tgtEl>
                                          <p:spTgt spid="18448">
                                            <p:txEl>
                                              <p:pRg st="3" end="3"/>
                                            </p:txEl>
                                          </p:spTgt>
                                        </p:tgtEl>
                                        <p:attrNameLst>
                                          <p:attrName>ppt_x</p:attrName>
                                        </p:attrNameLst>
                                      </p:cBhvr>
                                      <p:tavLst>
                                        <p:tav tm="0">
                                          <p:val>
                                            <p:strVal val="#ppt_x-#ppt_w/2"/>
                                          </p:val>
                                        </p:tav>
                                        <p:tav tm="100000">
                                          <p:val>
                                            <p:strVal val="#ppt_x"/>
                                          </p:val>
                                        </p:tav>
                                      </p:tavLst>
                                    </p:anim>
                                    <p:anim calcmode="lin" valueType="num">
                                      <p:cBhvr>
                                        <p:cTn id="74" dur="500" fill="hold"/>
                                        <p:tgtEl>
                                          <p:spTgt spid="18448">
                                            <p:txEl>
                                              <p:pRg st="3" end="3"/>
                                            </p:txEl>
                                          </p:spTgt>
                                        </p:tgtEl>
                                        <p:attrNameLst>
                                          <p:attrName>ppt_y</p:attrName>
                                        </p:attrNameLst>
                                      </p:cBhvr>
                                      <p:tavLst>
                                        <p:tav tm="0">
                                          <p:val>
                                            <p:strVal val="#ppt_y"/>
                                          </p:val>
                                        </p:tav>
                                        <p:tav tm="100000">
                                          <p:val>
                                            <p:strVal val="#ppt_y"/>
                                          </p:val>
                                        </p:tav>
                                      </p:tavLst>
                                    </p:anim>
                                    <p:anim calcmode="lin" valueType="num">
                                      <p:cBhvr>
                                        <p:cTn id="75" dur="500" fill="hold"/>
                                        <p:tgtEl>
                                          <p:spTgt spid="18448">
                                            <p:txEl>
                                              <p:pRg st="3" end="3"/>
                                            </p:txEl>
                                          </p:spTgt>
                                        </p:tgtEl>
                                        <p:attrNameLst>
                                          <p:attrName>ppt_w</p:attrName>
                                        </p:attrNameLst>
                                      </p:cBhvr>
                                      <p:tavLst>
                                        <p:tav tm="0">
                                          <p:val>
                                            <p:fltVal val="0"/>
                                          </p:val>
                                        </p:tav>
                                        <p:tav tm="100000">
                                          <p:val>
                                            <p:strVal val="#ppt_w"/>
                                          </p:val>
                                        </p:tav>
                                      </p:tavLst>
                                    </p:anim>
                                    <p:anim calcmode="lin" valueType="num">
                                      <p:cBhvr>
                                        <p:cTn id="76" dur="500" fill="hold"/>
                                        <p:tgtEl>
                                          <p:spTgt spid="18448">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3" grpId="0" autoUpdateAnimBg="0"/>
      <p:bldP spid="18446" grpId="0" autoUpdateAnimBg="0"/>
      <p:bldP spid="18447" grpId="0" build="p" autoUpdateAnimBg="0"/>
      <p:bldP spid="18448" grpId="0" uiExpand="1"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379526" y="420352"/>
            <a:ext cx="12928063" cy="3159975"/>
          </a:xfrm>
          <a:prstGeom prst="ellips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083329" y="712817"/>
            <a:ext cx="11224260" cy="6555641"/>
          </a:xfrm>
          <a:prstGeom prst="rect">
            <a:avLst/>
          </a:prstGeom>
          <a:noFill/>
        </p:spPr>
        <p:txBody>
          <a:bodyPr wrap="square" rtlCol="0">
            <a:spAutoFit/>
          </a:bodyPr>
          <a:lstStyle/>
          <a:p>
            <a:pPr marL="857250" indent="-857250">
              <a:buFont typeface="+mj-lt"/>
              <a:buAutoNum type="romanUcPeriod" startAt="3"/>
            </a:pPr>
            <a:r>
              <a:rPr lang="en-US" sz="4000" b="1" u="sng" dirty="0"/>
              <a:t>The Two Covenants</a:t>
            </a:r>
          </a:p>
          <a:p>
            <a:pPr marL="1028700" lvl="1" indent="-571500">
              <a:buFont typeface="+mj-lt"/>
              <a:buAutoNum type="alphaUcPeriod"/>
            </a:pPr>
            <a:r>
              <a:rPr lang="en-US" sz="4000" dirty="0"/>
              <a:t>The two covenants are different</a:t>
            </a:r>
          </a:p>
          <a:p>
            <a:pPr marL="1028700" lvl="1" indent="-571500">
              <a:buFont typeface="+mj-lt"/>
              <a:buAutoNum type="alphaUcPeriod"/>
            </a:pPr>
            <a:r>
              <a:rPr lang="en-US" sz="4000" dirty="0"/>
              <a:t> The Old Covenant has been taken away</a:t>
            </a:r>
          </a:p>
          <a:p>
            <a:pPr marL="1028700" lvl="1" indent="-571500">
              <a:buFont typeface="+mj-lt"/>
              <a:buAutoNum type="alphaUcPeriod"/>
            </a:pPr>
            <a:r>
              <a:rPr lang="en-US" sz="4000" dirty="0"/>
              <a:t>We are under the New Covenant</a:t>
            </a:r>
          </a:p>
          <a:p>
            <a:pPr marL="1028700" lvl="1" indent="-571500">
              <a:buFont typeface="+mj-lt"/>
              <a:buAutoNum type="alphaUcPeriod"/>
            </a:pPr>
            <a:endParaRPr lang="en-US" sz="2000" dirty="0"/>
          </a:p>
          <a:p>
            <a:pPr marL="571500" indent="-571500">
              <a:buFont typeface="+mj-lt"/>
              <a:buAutoNum type="romanUcPeriod" startAt="3"/>
            </a:pPr>
            <a:r>
              <a:rPr lang="en-US" sz="4000" b="1" dirty="0"/>
              <a:t> </a:t>
            </a:r>
            <a:r>
              <a:rPr lang="en-US" sz="4000" b="1" u="sng" dirty="0"/>
              <a:t>The Authority of the Word</a:t>
            </a:r>
          </a:p>
          <a:p>
            <a:pPr marL="1028700" lvl="1" indent="-571500">
              <a:buFont typeface="+mj-lt"/>
              <a:buAutoNum type="alphaUcPeriod"/>
            </a:pPr>
            <a:r>
              <a:rPr lang="en-US" sz="4000" dirty="0"/>
              <a:t>From the mind of God to the written word</a:t>
            </a:r>
          </a:p>
          <a:p>
            <a:pPr marL="1028700" lvl="1" indent="-571500">
              <a:buFont typeface="+mj-lt"/>
              <a:buAutoNum type="alphaUcPeriod"/>
            </a:pPr>
            <a:r>
              <a:rPr lang="en-US" sz="4000" dirty="0"/>
              <a:t>The Bible has the power and authority of God behind it</a:t>
            </a:r>
          </a:p>
          <a:p>
            <a:pPr marL="1657350" lvl="2" indent="-742950">
              <a:buFont typeface="+mj-lt"/>
              <a:buAutoNum type="arabicPeriod"/>
            </a:pPr>
            <a:r>
              <a:rPr lang="en-US" sz="4000" i="1" dirty="0"/>
              <a:t>To accept it is to accept God</a:t>
            </a:r>
          </a:p>
          <a:p>
            <a:pPr marL="1657350" lvl="2" indent="-742950">
              <a:buFont typeface="+mj-lt"/>
              <a:buAutoNum type="arabicPeriod"/>
            </a:pPr>
            <a:r>
              <a:rPr lang="en-US" sz="4000" i="1" dirty="0"/>
              <a:t>To reject it is to reject God</a:t>
            </a:r>
            <a:endParaRPr lang="en-US" sz="4000" dirty="0"/>
          </a:p>
        </p:txBody>
      </p:sp>
    </p:spTree>
    <p:extLst>
      <p:ext uri="{BB962C8B-B14F-4D97-AF65-F5344CB8AC3E}">
        <p14:creationId xmlns:p14="http://schemas.microsoft.com/office/powerpoint/2010/main" val="26849931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6481" y="1136910"/>
            <a:ext cx="5384800" cy="7092688"/>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dirty="0">
                <a:solidFill>
                  <a:srgbClr val="FFFF00"/>
                </a:solidFill>
              </a:rPr>
              <a:t>Israel</a:t>
            </a:r>
          </a:p>
          <a:p>
            <a:pPr algn="ctr">
              <a:defRPr/>
            </a:pPr>
            <a:r>
              <a:rPr lang="en-US" sz="3200" dirty="0">
                <a:solidFill>
                  <a:schemeClr val="bg1"/>
                </a:solidFill>
              </a:rPr>
              <a:t>(Exo. 20:2; 31:13, 16, 17; Deut. 5:1-3)</a:t>
            </a:r>
          </a:p>
          <a:p>
            <a:pPr algn="ctr">
              <a:defRPr/>
            </a:pPr>
            <a:endParaRPr lang="en-US" sz="2400" dirty="0">
              <a:solidFill>
                <a:schemeClr val="bg1"/>
              </a:solidFill>
            </a:endParaRPr>
          </a:p>
          <a:p>
            <a:pPr algn="ctr">
              <a:defRPr/>
            </a:pPr>
            <a:endParaRPr lang="en-US" sz="2400" dirty="0">
              <a:solidFill>
                <a:schemeClr val="bg1"/>
              </a:solidFill>
            </a:endParaRPr>
          </a:p>
          <a:p>
            <a:pPr algn="ctr">
              <a:defRPr/>
            </a:pPr>
            <a:r>
              <a:rPr lang="en-US" sz="4400" dirty="0">
                <a:solidFill>
                  <a:srgbClr val="FFFF00"/>
                </a:solidFill>
              </a:rPr>
              <a:t>Added – Trans.    </a:t>
            </a:r>
          </a:p>
          <a:p>
            <a:pPr algn="ctr">
              <a:defRPr/>
            </a:pPr>
            <a:r>
              <a:rPr lang="en-US" sz="4400" dirty="0">
                <a:solidFill>
                  <a:srgbClr val="FFFF00"/>
                </a:solidFill>
              </a:rPr>
              <a:t>Bring Men to Christ</a:t>
            </a:r>
          </a:p>
          <a:p>
            <a:pPr algn="ctr">
              <a:defRPr/>
            </a:pPr>
            <a:r>
              <a:rPr lang="en-US" sz="3200" dirty="0">
                <a:solidFill>
                  <a:schemeClr val="bg1"/>
                </a:solidFill>
              </a:rPr>
              <a:t>(Gal. 3:17-25)</a:t>
            </a:r>
          </a:p>
          <a:p>
            <a:pPr algn="ctr">
              <a:defRPr/>
            </a:pPr>
            <a:endParaRPr lang="en-US" sz="2400" dirty="0">
              <a:solidFill>
                <a:schemeClr val="bg1"/>
              </a:solidFill>
            </a:endParaRPr>
          </a:p>
          <a:p>
            <a:pPr algn="ctr">
              <a:defRPr/>
            </a:pPr>
            <a:endParaRPr lang="en-US" sz="2400" dirty="0">
              <a:solidFill>
                <a:schemeClr val="bg1"/>
              </a:solidFill>
            </a:endParaRPr>
          </a:p>
          <a:p>
            <a:pPr algn="ctr">
              <a:defRPr/>
            </a:pPr>
            <a:r>
              <a:rPr lang="en-US" sz="4400" dirty="0">
                <a:solidFill>
                  <a:srgbClr val="FFFF00"/>
                </a:solidFill>
              </a:rPr>
              <a:t>Till Seed Come</a:t>
            </a:r>
          </a:p>
          <a:p>
            <a:pPr algn="ctr">
              <a:defRPr/>
            </a:pPr>
            <a:r>
              <a:rPr lang="en-US" sz="3200" dirty="0">
                <a:solidFill>
                  <a:schemeClr val="bg1"/>
                </a:solidFill>
              </a:rPr>
              <a:t>(Gal. 3:19; Rom. 7:1-4; Gal. 3:24-25)</a:t>
            </a:r>
          </a:p>
        </p:txBody>
      </p:sp>
      <p:sp>
        <p:nvSpPr>
          <p:cNvPr id="4" name="Rectangle 3"/>
          <p:cNvSpPr/>
          <p:nvPr/>
        </p:nvSpPr>
        <p:spPr>
          <a:xfrm>
            <a:off x="9981839" y="1136910"/>
            <a:ext cx="5384800" cy="7092688"/>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dirty="0">
                <a:solidFill>
                  <a:srgbClr val="FFFF00"/>
                </a:solidFill>
              </a:rPr>
              <a:t>All Men</a:t>
            </a:r>
          </a:p>
          <a:p>
            <a:pPr algn="ctr">
              <a:defRPr/>
            </a:pPr>
            <a:r>
              <a:rPr lang="en-US" sz="3200" dirty="0">
                <a:solidFill>
                  <a:schemeClr val="bg1"/>
                </a:solidFill>
              </a:rPr>
              <a:t>(Mark 16:15-16; Mt. 28:29-20)</a:t>
            </a:r>
          </a:p>
          <a:p>
            <a:pPr algn="ctr">
              <a:defRPr/>
            </a:pPr>
            <a:endParaRPr lang="en-US" sz="3200" dirty="0">
              <a:solidFill>
                <a:schemeClr val="bg1"/>
              </a:solidFill>
            </a:endParaRPr>
          </a:p>
          <a:p>
            <a:pPr algn="ctr">
              <a:defRPr/>
            </a:pPr>
            <a:endParaRPr lang="en-US" sz="3200" dirty="0">
              <a:solidFill>
                <a:schemeClr val="bg1"/>
              </a:solidFill>
            </a:endParaRPr>
          </a:p>
          <a:p>
            <a:pPr algn="ctr">
              <a:defRPr/>
            </a:pPr>
            <a:r>
              <a:rPr lang="en-US" sz="4400" dirty="0">
                <a:solidFill>
                  <a:srgbClr val="FFFF00"/>
                </a:solidFill>
              </a:rPr>
              <a:t>Salvation</a:t>
            </a:r>
          </a:p>
          <a:p>
            <a:pPr algn="ctr">
              <a:defRPr/>
            </a:pPr>
            <a:r>
              <a:rPr lang="en-US" sz="3200" dirty="0">
                <a:solidFill>
                  <a:schemeClr val="bg1"/>
                </a:solidFill>
              </a:rPr>
              <a:t>(Rom. 1:16-17; 8:1-2)</a:t>
            </a:r>
          </a:p>
          <a:p>
            <a:pPr algn="ctr">
              <a:defRPr/>
            </a:pPr>
            <a:endParaRPr lang="en-US" sz="3200" dirty="0">
              <a:solidFill>
                <a:schemeClr val="bg1"/>
              </a:solidFill>
            </a:endParaRPr>
          </a:p>
          <a:p>
            <a:pPr algn="ctr">
              <a:defRPr/>
            </a:pPr>
            <a:endParaRPr lang="en-US" sz="3200" dirty="0">
              <a:solidFill>
                <a:schemeClr val="bg1"/>
              </a:solidFill>
            </a:endParaRPr>
          </a:p>
          <a:p>
            <a:pPr algn="ctr">
              <a:defRPr/>
            </a:pPr>
            <a:r>
              <a:rPr lang="en-US" sz="4400" dirty="0">
                <a:solidFill>
                  <a:srgbClr val="FFFF00"/>
                </a:solidFill>
              </a:rPr>
              <a:t>Till End</a:t>
            </a:r>
          </a:p>
          <a:p>
            <a:pPr algn="ctr">
              <a:defRPr/>
            </a:pPr>
            <a:r>
              <a:rPr lang="en-US" sz="3200" dirty="0">
                <a:solidFill>
                  <a:schemeClr val="bg1"/>
                </a:solidFill>
              </a:rPr>
              <a:t>(Matt. 28:19-20)</a:t>
            </a:r>
          </a:p>
          <a:p>
            <a:pPr algn="ctr">
              <a:defRPr/>
            </a:pPr>
            <a:endParaRPr lang="en-US" sz="2667" dirty="0">
              <a:solidFill>
                <a:schemeClr val="bg1"/>
              </a:solidFill>
            </a:endParaRPr>
          </a:p>
        </p:txBody>
      </p:sp>
      <p:sp>
        <p:nvSpPr>
          <p:cNvPr id="5" name="Rounded Rectangle 4"/>
          <p:cNvSpPr/>
          <p:nvPr/>
        </p:nvSpPr>
        <p:spPr>
          <a:xfrm>
            <a:off x="5323713" y="1479656"/>
            <a:ext cx="5602310" cy="6096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chemeClr val="tx1"/>
                </a:solidFill>
              </a:rPr>
              <a:t>To Whom Given</a:t>
            </a:r>
          </a:p>
        </p:txBody>
      </p:sp>
      <p:sp>
        <p:nvSpPr>
          <p:cNvPr id="6" name="Rounded Rectangle 5"/>
          <p:cNvSpPr/>
          <p:nvPr/>
        </p:nvSpPr>
        <p:spPr>
          <a:xfrm>
            <a:off x="5327021" y="3663716"/>
            <a:ext cx="5633672" cy="6096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chemeClr val="tx1"/>
                </a:solidFill>
              </a:rPr>
              <a:t>Purpose</a:t>
            </a:r>
          </a:p>
        </p:txBody>
      </p:sp>
      <p:sp>
        <p:nvSpPr>
          <p:cNvPr id="7" name="Rounded Rectangle 6"/>
          <p:cNvSpPr/>
          <p:nvPr/>
        </p:nvSpPr>
        <p:spPr>
          <a:xfrm>
            <a:off x="5443319" y="6067353"/>
            <a:ext cx="5657999" cy="6096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chemeClr val="tx1"/>
                </a:solidFill>
              </a:rPr>
              <a:t>Duration</a:t>
            </a:r>
          </a:p>
        </p:txBody>
      </p:sp>
      <p:sp>
        <p:nvSpPr>
          <p:cNvPr id="28683" name="TextBox 7"/>
          <p:cNvSpPr txBox="1">
            <a:spLocks noChangeArrowheads="1"/>
          </p:cNvSpPr>
          <p:nvPr/>
        </p:nvSpPr>
        <p:spPr bwMode="auto">
          <a:xfrm>
            <a:off x="1486081" y="140863"/>
            <a:ext cx="4165600"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altLang="en-US" sz="4267" dirty="0"/>
              <a:t>Old Testament</a:t>
            </a:r>
          </a:p>
        </p:txBody>
      </p:sp>
      <p:sp>
        <p:nvSpPr>
          <p:cNvPr id="28684" name="TextBox 8"/>
          <p:cNvSpPr txBox="1">
            <a:spLocks noChangeArrowheads="1"/>
          </p:cNvSpPr>
          <p:nvPr/>
        </p:nvSpPr>
        <p:spPr bwMode="auto">
          <a:xfrm>
            <a:off x="10591439" y="221238"/>
            <a:ext cx="4165600"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altLang="en-US" sz="4267" dirty="0"/>
              <a:t>New Testament</a:t>
            </a:r>
          </a:p>
        </p:txBody>
      </p:sp>
      <p:grpSp>
        <p:nvGrpSpPr>
          <p:cNvPr id="3" name="Group 2"/>
          <p:cNvGrpSpPr>
            <a:grpSpLocks/>
          </p:cNvGrpSpPr>
          <p:nvPr/>
        </p:nvGrpSpPr>
        <p:grpSpPr bwMode="auto">
          <a:xfrm>
            <a:off x="5491527" y="8230993"/>
            <a:ext cx="5236573" cy="913007"/>
            <a:chOff x="3096014" y="5791200"/>
            <a:chExt cx="3022073" cy="684621"/>
          </a:xfrm>
        </p:grpSpPr>
        <p:sp>
          <p:nvSpPr>
            <p:cNvPr id="10" name="TextBox 9"/>
            <p:cNvSpPr txBox="1"/>
            <p:nvPr/>
          </p:nvSpPr>
          <p:spPr>
            <a:xfrm>
              <a:off x="3775397" y="5791200"/>
              <a:ext cx="1663306" cy="684621"/>
            </a:xfrm>
            <a:prstGeom prst="rect">
              <a:avLst/>
            </a:prstGeom>
            <a:noFill/>
          </p:spPr>
          <p:txBody>
            <a:bodyPr wrap="none">
              <a:spAutoFit/>
            </a:bodyPr>
            <a:lstStyle/>
            <a:p>
              <a:pPr>
                <a:defRPr/>
              </a:pPr>
              <a:r>
                <a:rPr lang="en-US" sz="5333" b="1" dirty="0">
                  <a:solidFill>
                    <a:schemeClr val="bg1"/>
                  </a:solidFill>
                  <a:effectLst>
                    <a:outerShdw blurRad="38100" dist="38100" dir="2700000" algn="tl">
                      <a:srgbClr val="000000">
                        <a:alpha val="43137"/>
                      </a:srgbClr>
                    </a:outerShdw>
                  </a:effectLst>
                </a:rPr>
                <a:t> </a:t>
              </a:r>
              <a:r>
                <a:rPr lang="en-US" sz="5333" b="1" dirty="0">
                  <a:effectLst>
                    <a:outerShdw blurRad="38100" dist="38100" dir="2700000" algn="tl">
                      <a:srgbClr val="000000">
                        <a:alpha val="43137"/>
                      </a:srgbClr>
                    </a:outerShdw>
                  </a:effectLst>
                </a:rPr>
                <a:t>Different</a:t>
              </a:r>
            </a:p>
          </p:txBody>
        </p:sp>
        <p:sp>
          <p:nvSpPr>
            <p:cNvPr id="13" name="Bent Arrow 12"/>
            <p:cNvSpPr/>
            <p:nvPr/>
          </p:nvSpPr>
          <p:spPr>
            <a:xfrm rot="16200000">
              <a:off x="3183315" y="5797543"/>
              <a:ext cx="380925" cy="555528"/>
            </a:xfrm>
            <a:prstGeom prst="ben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tx1"/>
                </a:solidFill>
              </a:endParaRPr>
            </a:p>
          </p:txBody>
        </p:sp>
        <p:sp>
          <p:nvSpPr>
            <p:cNvPr id="14" name="Bent Arrow 13"/>
            <p:cNvSpPr/>
            <p:nvPr/>
          </p:nvSpPr>
          <p:spPr>
            <a:xfrm rot="5400000" flipH="1">
              <a:off x="5649860" y="5780083"/>
              <a:ext cx="380925" cy="555528"/>
            </a:xfrm>
            <a:prstGeom prst="ben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tx1"/>
                </a:solidFill>
              </a:endParaRPr>
            </a:p>
          </p:txBody>
        </p:sp>
      </p:grpSp>
    </p:spTree>
    <p:extLst>
      <p:ext uri="{BB962C8B-B14F-4D97-AF65-F5344CB8AC3E}">
        <p14:creationId xmlns:p14="http://schemas.microsoft.com/office/powerpoint/2010/main" val="4868808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out)">
                                      <p:cBhvr>
                                        <p:cTn id="12" dur="20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Vertical)">
                                      <p:cBhvr>
                                        <p:cTn id="1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http://www.betmishpachah.org/sitebuildercontent/sitebuilderpictures/Torah.jpg"/>
          <p:cNvPicPr>
            <a:picLocks noChangeAspect="1" noChangeArrowheads="1"/>
          </p:cNvPicPr>
          <p:nvPr/>
        </p:nvPicPr>
        <p:blipFill>
          <a:blip r:embed="rId2" cstate="print"/>
          <a:srcRect/>
          <a:stretch>
            <a:fillRect/>
          </a:stretch>
        </p:blipFill>
        <p:spPr bwMode="auto">
          <a:xfrm>
            <a:off x="832833" y="344510"/>
            <a:ext cx="3017949" cy="4518493"/>
          </a:xfrm>
          <a:prstGeom prst="ellipse">
            <a:avLst/>
          </a:prstGeom>
          <a:ln>
            <a:noFill/>
          </a:ln>
          <a:effectLst>
            <a:softEdge rad="112500"/>
          </a:effectLst>
        </p:spPr>
      </p:pic>
      <p:sp>
        <p:nvSpPr>
          <p:cNvPr id="25" name="Rectangle 24"/>
          <p:cNvSpPr/>
          <p:nvPr/>
        </p:nvSpPr>
        <p:spPr>
          <a:xfrm>
            <a:off x="5792031" y="697434"/>
            <a:ext cx="8097730" cy="212365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rgbClr val="002060"/>
                </a:solidFill>
                <a:effectLst/>
              </a:rPr>
              <a:t>The Old Covenant</a:t>
            </a:r>
          </a:p>
          <a:p>
            <a:pPr algn="ctr"/>
            <a:r>
              <a:rPr lang="en-US" sz="6600" b="1" dirty="0">
                <a:ln/>
                <a:solidFill>
                  <a:srgbClr val="002060"/>
                </a:solidFill>
              </a:rPr>
              <a:t>Has Been Taken Away</a:t>
            </a:r>
            <a:endParaRPr lang="en-US" sz="6600" b="1" cap="none" spc="0" dirty="0">
              <a:ln/>
              <a:solidFill>
                <a:srgbClr val="002060"/>
              </a:solidFill>
              <a:effectLst/>
            </a:endParaRPr>
          </a:p>
        </p:txBody>
      </p:sp>
      <p:sp>
        <p:nvSpPr>
          <p:cNvPr id="26" name="TextBox 25"/>
          <p:cNvSpPr txBox="1"/>
          <p:nvPr/>
        </p:nvSpPr>
        <p:spPr>
          <a:xfrm>
            <a:off x="4353059" y="3284113"/>
            <a:ext cx="9234152" cy="3416320"/>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sz="4800" dirty="0"/>
              <a:t> Dead to the law </a:t>
            </a:r>
            <a:r>
              <a:rPr lang="en-US" sz="4800" dirty="0">
                <a:solidFill>
                  <a:srgbClr val="C00000"/>
                </a:solidFill>
              </a:rPr>
              <a:t>(Rom. 7:1-4)</a:t>
            </a:r>
          </a:p>
          <a:p>
            <a:pPr marL="285750" indent="-285750">
              <a:lnSpc>
                <a:spcPct val="150000"/>
              </a:lnSpc>
              <a:buFont typeface="Wingdings" panose="05000000000000000000" pitchFamily="2" charset="2"/>
              <a:buChar char="ü"/>
            </a:pPr>
            <a:r>
              <a:rPr lang="en-US" sz="4800" dirty="0"/>
              <a:t> Nailed to the cross </a:t>
            </a:r>
            <a:r>
              <a:rPr lang="en-US" sz="4800" dirty="0">
                <a:solidFill>
                  <a:srgbClr val="C00000"/>
                </a:solidFill>
              </a:rPr>
              <a:t>(Col. 2:14)</a:t>
            </a:r>
          </a:p>
          <a:p>
            <a:pPr marL="285750" indent="-285750">
              <a:lnSpc>
                <a:spcPct val="150000"/>
              </a:lnSpc>
              <a:buFont typeface="Wingdings" panose="05000000000000000000" pitchFamily="2" charset="2"/>
              <a:buChar char="ü"/>
            </a:pPr>
            <a:r>
              <a:rPr lang="en-US" sz="4800" dirty="0"/>
              <a:t> No longer under it </a:t>
            </a:r>
            <a:r>
              <a:rPr lang="en-US" sz="4800" dirty="0">
                <a:solidFill>
                  <a:srgbClr val="C00000"/>
                </a:solidFill>
              </a:rPr>
              <a:t>(Gal. 3:24-25)</a:t>
            </a:r>
          </a:p>
        </p:txBody>
      </p:sp>
    </p:spTree>
    <p:extLst>
      <p:ext uri="{BB962C8B-B14F-4D97-AF65-F5344CB8AC3E}">
        <p14:creationId xmlns:p14="http://schemas.microsoft.com/office/powerpoint/2010/main" val="3954197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fade">
                                      <p:cBhvr>
                                        <p:cTn id="7" dur="1000"/>
                                        <p:tgtEl>
                                          <p:spTgt spid="26">
                                            <p:txEl>
                                              <p:pRg st="0" end="0"/>
                                            </p:txEl>
                                          </p:spTgt>
                                        </p:tgtEl>
                                      </p:cBhvr>
                                    </p:animEffect>
                                    <p:anim calcmode="lin" valueType="num">
                                      <p:cBhvr>
                                        <p:cTn id="8" dur="10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xEl>
                                              <p:pRg st="1" end="1"/>
                                            </p:txEl>
                                          </p:spTgt>
                                        </p:tgtEl>
                                        <p:attrNameLst>
                                          <p:attrName>style.visibility</p:attrName>
                                        </p:attrNameLst>
                                      </p:cBhvr>
                                      <p:to>
                                        <p:strVal val="visible"/>
                                      </p:to>
                                    </p:set>
                                    <p:animEffect transition="in" filter="fade">
                                      <p:cBhvr>
                                        <p:cTn id="14" dur="1000"/>
                                        <p:tgtEl>
                                          <p:spTgt spid="26">
                                            <p:txEl>
                                              <p:pRg st="1" end="1"/>
                                            </p:txEl>
                                          </p:spTgt>
                                        </p:tgtEl>
                                      </p:cBhvr>
                                    </p:animEffect>
                                    <p:anim calcmode="lin" valueType="num">
                                      <p:cBhvr>
                                        <p:cTn id="15" dur="10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xEl>
                                              <p:pRg st="2" end="2"/>
                                            </p:txEl>
                                          </p:spTgt>
                                        </p:tgtEl>
                                        <p:attrNameLst>
                                          <p:attrName>style.visibility</p:attrName>
                                        </p:attrNameLst>
                                      </p:cBhvr>
                                      <p:to>
                                        <p:strVal val="visible"/>
                                      </p:to>
                                    </p:set>
                                    <p:animEffect transition="in" filter="fade">
                                      <p:cBhvr>
                                        <p:cTn id="21" dur="1000"/>
                                        <p:tgtEl>
                                          <p:spTgt spid="26">
                                            <p:txEl>
                                              <p:pRg st="2" end="2"/>
                                            </p:txEl>
                                          </p:spTgt>
                                        </p:tgtEl>
                                      </p:cBhvr>
                                    </p:animEffect>
                                    <p:anim calcmode="lin" valueType="num">
                                      <p:cBhvr>
                                        <p:cTn id="22" dur="1000" fill="hold"/>
                                        <p:tgtEl>
                                          <p:spTgt spid="2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a:grpSpLocks/>
          </p:cNvGrpSpPr>
          <p:nvPr/>
        </p:nvGrpSpPr>
        <p:grpSpPr bwMode="auto">
          <a:xfrm>
            <a:off x="4634964" y="2494211"/>
            <a:ext cx="7073900" cy="3771900"/>
            <a:chOff x="1981200" y="2971800"/>
            <a:chExt cx="5305425" cy="2828925"/>
          </a:xfrm>
        </p:grpSpPr>
        <p:graphicFrame>
          <p:nvGraphicFramePr>
            <p:cNvPr id="10245" name="Object 2"/>
            <p:cNvGraphicFramePr>
              <a:graphicFrameLocks noChangeAspect="1"/>
            </p:cNvGraphicFramePr>
            <p:nvPr/>
          </p:nvGraphicFramePr>
          <p:xfrm>
            <a:off x="1981200" y="3581400"/>
            <a:ext cx="5305425" cy="2219325"/>
          </p:xfrm>
          <a:graphic>
            <a:graphicData uri="http://schemas.openxmlformats.org/presentationml/2006/ole">
              <mc:AlternateContent xmlns:mc="http://schemas.openxmlformats.org/markup-compatibility/2006">
                <mc:Choice xmlns:v="urn:schemas-microsoft-com:vml" Requires="v">
                  <p:oleObj spid="_x0000_s6157" name="Drawing" r:id="rId3" imgW="5314950" imgH="2228850" progId="WPDraw30.Drawing">
                    <p:embed/>
                  </p:oleObj>
                </mc:Choice>
                <mc:Fallback>
                  <p:oleObj name="Drawing" r:id="rId3" imgW="5314950" imgH="2228850" progId="WPDraw30.Drawing">
                    <p:embed/>
                    <p:pic>
                      <p:nvPicPr>
                        <p:cNvPr id="1024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581400"/>
                          <a:ext cx="5305425"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6" name="TextBox 6"/>
            <p:cNvSpPr txBox="1">
              <a:spLocks noChangeArrowheads="1"/>
            </p:cNvSpPr>
            <p:nvPr/>
          </p:nvSpPr>
          <p:spPr bwMode="auto">
            <a:xfrm>
              <a:off x="3375484" y="3886200"/>
              <a:ext cx="72760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altLang="en-US" sz="4800" dirty="0"/>
                <a:t>Old</a:t>
              </a:r>
            </a:p>
          </p:txBody>
        </p:sp>
        <p:sp>
          <p:nvSpPr>
            <p:cNvPr id="10247" name="TextBox 7"/>
            <p:cNvSpPr txBox="1">
              <a:spLocks noChangeArrowheads="1"/>
            </p:cNvSpPr>
            <p:nvPr/>
          </p:nvSpPr>
          <p:spPr bwMode="auto">
            <a:xfrm>
              <a:off x="4964513" y="3886200"/>
              <a:ext cx="894716"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altLang="en-US" sz="4800"/>
                <a:t>New</a:t>
              </a:r>
            </a:p>
          </p:txBody>
        </p:sp>
        <p:sp>
          <p:nvSpPr>
            <p:cNvPr id="9" name="Curved Down Arrow 8"/>
            <p:cNvSpPr/>
            <p:nvPr/>
          </p:nvSpPr>
          <p:spPr>
            <a:xfrm>
              <a:off x="3429000" y="2971800"/>
              <a:ext cx="2438400" cy="838200"/>
            </a:xfrm>
            <a:prstGeom prst="curvedDownArrow">
              <a:avLst>
                <a:gd name="adj1" fmla="val 25000"/>
                <a:gd name="adj2" fmla="val 97651"/>
                <a:gd name="adj3" fmla="val 39545"/>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tx1"/>
                </a:solidFill>
              </a:endParaRPr>
            </a:p>
          </p:txBody>
        </p:sp>
        <p:sp>
          <p:nvSpPr>
            <p:cNvPr id="10249" name="TextBox 9"/>
            <p:cNvSpPr txBox="1">
              <a:spLocks noChangeArrowheads="1"/>
            </p:cNvSpPr>
            <p:nvPr/>
          </p:nvSpPr>
          <p:spPr bwMode="auto">
            <a:xfrm rot="20783172">
              <a:off x="2819400" y="4659742"/>
              <a:ext cx="1295400"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altLang="en-US" sz="3200"/>
                <a:t>Jer. 31</a:t>
              </a:r>
            </a:p>
          </p:txBody>
        </p:sp>
      </p:grpSp>
      <p:sp>
        <p:nvSpPr>
          <p:cNvPr id="3" name="Rectangle 2"/>
          <p:cNvSpPr/>
          <p:nvPr/>
        </p:nvSpPr>
        <p:spPr>
          <a:xfrm>
            <a:off x="566670" y="412124"/>
            <a:ext cx="15094040" cy="829399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59854" y="487850"/>
            <a:ext cx="13844788" cy="923330"/>
          </a:xfrm>
          <a:prstGeom prst="rect">
            <a:avLst/>
          </a:prstGeom>
          <a:noFill/>
        </p:spPr>
        <p:txBody>
          <a:bodyPr wrap="square" rtlCol="0">
            <a:spAutoFit/>
          </a:bodyPr>
          <a:lstStyle/>
          <a:p>
            <a:r>
              <a:rPr lang="en-US" sz="5400" dirty="0"/>
              <a:t>Today We Are Under The New Covenant</a:t>
            </a:r>
          </a:p>
        </p:txBody>
      </p:sp>
      <p:sp>
        <p:nvSpPr>
          <p:cNvPr id="6" name="TextBox 5"/>
          <p:cNvSpPr txBox="1"/>
          <p:nvPr/>
        </p:nvSpPr>
        <p:spPr>
          <a:xfrm>
            <a:off x="2369712" y="7070616"/>
            <a:ext cx="11912958" cy="830997"/>
          </a:xfrm>
          <a:prstGeom prst="rect">
            <a:avLst/>
          </a:prstGeom>
          <a:noFill/>
        </p:spPr>
        <p:txBody>
          <a:bodyPr wrap="square" rtlCol="0">
            <a:spAutoFit/>
          </a:bodyPr>
          <a:lstStyle/>
          <a:p>
            <a:pPr algn="ctr"/>
            <a:r>
              <a:rPr lang="en-US" sz="4800" dirty="0"/>
              <a:t>God Promised A New Covenant Would Come</a:t>
            </a:r>
          </a:p>
        </p:txBody>
      </p:sp>
    </p:spTree>
    <p:extLst>
      <p:ext uri="{BB962C8B-B14F-4D97-AF65-F5344CB8AC3E}">
        <p14:creationId xmlns:p14="http://schemas.microsoft.com/office/powerpoint/2010/main" val="13797400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44800" y="304801"/>
            <a:ext cx="10566400" cy="8462701"/>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ctr">
              <a:defRPr/>
            </a:pPr>
            <a:r>
              <a:rPr lang="en-US" sz="3733" b="1" u="sng" dirty="0">
                <a:latin typeface="Times New Roman" pitchFamily="18" charset="0"/>
                <a:cs typeface="Times New Roman" pitchFamily="18" charset="0"/>
              </a:rPr>
              <a:t>Jeremiah 31:31-34</a:t>
            </a:r>
          </a:p>
          <a:p>
            <a:pPr>
              <a:defRPr/>
            </a:pPr>
            <a:endParaRPr lang="en-US" sz="3200" dirty="0">
              <a:latin typeface="Times New Roman" pitchFamily="18" charset="0"/>
              <a:cs typeface="Times New Roman" pitchFamily="18" charset="0"/>
            </a:endParaRPr>
          </a:p>
          <a:p>
            <a:pPr>
              <a:defRPr/>
            </a:pPr>
            <a:r>
              <a:rPr lang="en-US" sz="2933" dirty="0">
                <a:latin typeface="Times New Roman" pitchFamily="18" charset="0"/>
                <a:cs typeface="Times New Roman" pitchFamily="18" charset="0"/>
              </a:rPr>
              <a:t>31 "Behold, the days are coming, says the LORD, when I will make a new covenant with the house of Israel and with the house of Judah-</a:t>
            </a:r>
          </a:p>
          <a:p>
            <a:pPr>
              <a:defRPr/>
            </a:pPr>
            <a:endParaRPr lang="en-US" sz="2133" dirty="0">
              <a:latin typeface="Times New Roman" pitchFamily="18" charset="0"/>
              <a:cs typeface="Times New Roman" pitchFamily="18" charset="0"/>
            </a:endParaRPr>
          </a:p>
          <a:p>
            <a:pPr>
              <a:defRPr/>
            </a:pPr>
            <a:r>
              <a:rPr lang="en-US" sz="2933" dirty="0">
                <a:latin typeface="Times New Roman" pitchFamily="18" charset="0"/>
                <a:cs typeface="Times New Roman" pitchFamily="18" charset="0"/>
              </a:rPr>
              <a:t>32 not according to the covenant that I made with their fathers in the day that I took them by the hand to lead them out of the land of Egypt, My covenant which they broke, though I was a husband to them, says the LORD. </a:t>
            </a:r>
          </a:p>
          <a:p>
            <a:pPr>
              <a:defRPr/>
            </a:pPr>
            <a:endParaRPr lang="en-US" sz="2133" dirty="0">
              <a:latin typeface="Times New Roman" pitchFamily="18" charset="0"/>
              <a:cs typeface="Times New Roman" pitchFamily="18" charset="0"/>
            </a:endParaRPr>
          </a:p>
          <a:p>
            <a:pPr>
              <a:defRPr/>
            </a:pPr>
            <a:r>
              <a:rPr lang="en-US" sz="2933" dirty="0">
                <a:latin typeface="Times New Roman" pitchFamily="18" charset="0"/>
                <a:cs typeface="Times New Roman" pitchFamily="18" charset="0"/>
              </a:rPr>
              <a:t>33 But this is the covenant that I will make with the house of Israel after those days, says the LORD: I will put My law in their minds, and write it on their hearts; and I will be their God, and they shall be My people. </a:t>
            </a:r>
          </a:p>
          <a:p>
            <a:pPr>
              <a:defRPr/>
            </a:pPr>
            <a:endParaRPr lang="en-US" sz="2133" dirty="0">
              <a:latin typeface="Times New Roman" pitchFamily="18" charset="0"/>
              <a:cs typeface="Times New Roman" pitchFamily="18" charset="0"/>
            </a:endParaRPr>
          </a:p>
          <a:p>
            <a:pPr>
              <a:defRPr/>
            </a:pPr>
            <a:r>
              <a:rPr lang="en-US" sz="2933" dirty="0">
                <a:latin typeface="Times New Roman" pitchFamily="18" charset="0"/>
                <a:cs typeface="Times New Roman" pitchFamily="18" charset="0"/>
              </a:rPr>
              <a:t>34 No more shall every man teach his neighbor, and every man his brother, saying, 'Know the LORD,' for they all shall know Me, from the least of them to the greatest of them, says the LORD. For I will forgive their iniquity, and their sin I will remember no more."</a:t>
            </a:r>
          </a:p>
        </p:txBody>
      </p:sp>
      <p:cxnSp>
        <p:nvCxnSpPr>
          <p:cNvPr id="5" name="Straight Connector 4"/>
          <p:cNvCxnSpPr/>
          <p:nvPr/>
        </p:nvCxnSpPr>
        <p:spPr>
          <a:xfrm>
            <a:off x="3251200" y="2336800"/>
            <a:ext cx="2032000" cy="211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454400" y="3048000"/>
            <a:ext cx="8839200" cy="211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647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41600" y="448151"/>
            <a:ext cx="10972800" cy="8257582"/>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ctr">
              <a:defRPr/>
            </a:pPr>
            <a:r>
              <a:rPr lang="en-US" sz="3733" b="1" u="sng" dirty="0"/>
              <a:t>Heb 8:7-13</a:t>
            </a:r>
          </a:p>
          <a:p>
            <a:pPr>
              <a:defRPr/>
            </a:pPr>
            <a:endParaRPr lang="en-US" sz="2400" dirty="0"/>
          </a:p>
          <a:p>
            <a:pPr>
              <a:defRPr/>
            </a:pPr>
            <a:r>
              <a:rPr lang="en-US" sz="2933" dirty="0">
                <a:latin typeface="Times New Roman" pitchFamily="18" charset="0"/>
                <a:cs typeface="Times New Roman" pitchFamily="18" charset="0"/>
              </a:rPr>
              <a:t>7 For if that first covenant had been faultless, then no place would have been sought for a second.</a:t>
            </a:r>
          </a:p>
          <a:p>
            <a:pPr>
              <a:defRPr/>
            </a:pPr>
            <a:r>
              <a:rPr lang="en-US" sz="2933" dirty="0">
                <a:latin typeface="Times New Roman" pitchFamily="18" charset="0"/>
                <a:cs typeface="Times New Roman" pitchFamily="18" charset="0"/>
              </a:rPr>
              <a:t> </a:t>
            </a:r>
          </a:p>
          <a:p>
            <a:pPr>
              <a:defRPr/>
            </a:pPr>
            <a:r>
              <a:rPr lang="en-US" sz="2933" dirty="0">
                <a:latin typeface="Times New Roman" pitchFamily="18" charset="0"/>
                <a:cs typeface="Times New Roman" pitchFamily="18" charset="0"/>
              </a:rPr>
              <a:t>8 Because finding fault with them, He says: "Behold, the days are coming, says the LORD, when I will make a new covenant with the house of Israel and with the house of Judah– </a:t>
            </a:r>
          </a:p>
          <a:p>
            <a:pPr>
              <a:defRPr/>
            </a:pPr>
            <a:r>
              <a:rPr lang="en-US" sz="2933" dirty="0">
                <a:latin typeface="Times New Roman" pitchFamily="18" charset="0"/>
                <a:cs typeface="Times New Roman" pitchFamily="18" charset="0"/>
              </a:rPr>
              <a:t> </a:t>
            </a:r>
          </a:p>
          <a:p>
            <a:pPr>
              <a:defRPr/>
            </a:pPr>
            <a:r>
              <a:rPr lang="en-US" sz="2933" dirty="0">
                <a:latin typeface="Times New Roman" pitchFamily="18" charset="0"/>
                <a:cs typeface="Times New Roman" pitchFamily="18" charset="0"/>
              </a:rPr>
              <a:t>9 not according to the covenant that I made with their fathers in the day when I took them by the hand to lead them out of the land of Egypt; because they did not continue in My covenant, and I disregarded them, says the LORD. </a:t>
            </a:r>
          </a:p>
          <a:p>
            <a:pPr>
              <a:defRPr/>
            </a:pPr>
            <a:r>
              <a:rPr lang="en-US" sz="2933" dirty="0">
                <a:latin typeface="Times New Roman" pitchFamily="18" charset="0"/>
                <a:cs typeface="Times New Roman" pitchFamily="18" charset="0"/>
              </a:rPr>
              <a:t> </a:t>
            </a:r>
            <a:endParaRPr lang="en-US" sz="1333" dirty="0">
              <a:latin typeface="Times New Roman" pitchFamily="18" charset="0"/>
              <a:cs typeface="Times New Roman" pitchFamily="18" charset="0"/>
            </a:endParaRPr>
          </a:p>
          <a:p>
            <a:pPr>
              <a:defRPr/>
            </a:pPr>
            <a:r>
              <a:rPr lang="en-US" sz="2933" dirty="0">
                <a:latin typeface="Times New Roman" pitchFamily="18" charset="0"/>
                <a:cs typeface="Times New Roman" pitchFamily="18" charset="0"/>
              </a:rPr>
              <a:t>10 For this is the covenant that I will make with the house of Israel after those days, says the LORD: I will put My laws in their mind and write them on their hearts; and I will be their God, and they shall be My people.  </a:t>
            </a:r>
          </a:p>
        </p:txBody>
      </p:sp>
      <p:cxnSp>
        <p:nvCxnSpPr>
          <p:cNvPr id="3" name="Straight Connector 2"/>
          <p:cNvCxnSpPr/>
          <p:nvPr/>
        </p:nvCxnSpPr>
        <p:spPr>
          <a:xfrm>
            <a:off x="4572000" y="1930400"/>
            <a:ext cx="2032000" cy="211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5384800" y="2336800"/>
            <a:ext cx="1219200" cy="211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9448800" y="3657600"/>
            <a:ext cx="2032000" cy="211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946400" y="4978400"/>
            <a:ext cx="8940800" cy="211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11905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0000" y="1016000"/>
            <a:ext cx="10972800" cy="5549533"/>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ctr">
              <a:defRPr/>
            </a:pPr>
            <a:r>
              <a:rPr lang="en-US" sz="3733" b="1" u="sng" dirty="0"/>
              <a:t>Heb 8:7-13</a:t>
            </a:r>
          </a:p>
          <a:p>
            <a:pPr>
              <a:defRPr/>
            </a:pPr>
            <a:endParaRPr lang="en-US" sz="2400" dirty="0"/>
          </a:p>
          <a:p>
            <a:pPr>
              <a:defRPr/>
            </a:pPr>
            <a:r>
              <a:rPr lang="en-US" sz="2933" dirty="0">
                <a:latin typeface="Times New Roman" pitchFamily="18" charset="0"/>
                <a:cs typeface="Times New Roman" pitchFamily="18" charset="0"/>
              </a:rPr>
              <a:t>11 None of them shall teach his neighbor, and none his brother, saying, 'Know the LORD,' for all shall know Me, from the least of them to the greatest of them.  </a:t>
            </a:r>
          </a:p>
          <a:p>
            <a:pPr>
              <a:defRPr/>
            </a:pPr>
            <a:endParaRPr lang="en-US" sz="2933" dirty="0">
              <a:latin typeface="Times New Roman" pitchFamily="18" charset="0"/>
              <a:cs typeface="Times New Roman" pitchFamily="18" charset="0"/>
            </a:endParaRPr>
          </a:p>
          <a:p>
            <a:pPr>
              <a:defRPr/>
            </a:pPr>
            <a:r>
              <a:rPr lang="en-US" sz="2933" dirty="0">
                <a:latin typeface="Times New Roman" pitchFamily="18" charset="0"/>
                <a:cs typeface="Times New Roman" pitchFamily="18" charset="0"/>
              </a:rPr>
              <a:t>12 For I will be merciful to their unrighteousness, and their sins and their lawless deeds I will remember no more."  </a:t>
            </a:r>
          </a:p>
          <a:p>
            <a:pPr>
              <a:defRPr/>
            </a:pPr>
            <a:endParaRPr lang="en-US" sz="2933" dirty="0">
              <a:latin typeface="Times New Roman" pitchFamily="18" charset="0"/>
              <a:cs typeface="Times New Roman" pitchFamily="18" charset="0"/>
            </a:endParaRPr>
          </a:p>
          <a:p>
            <a:pPr>
              <a:defRPr/>
            </a:pPr>
            <a:r>
              <a:rPr lang="en-US" sz="2933" dirty="0">
                <a:latin typeface="Times New Roman" pitchFamily="18" charset="0"/>
                <a:cs typeface="Times New Roman" pitchFamily="18" charset="0"/>
              </a:rPr>
              <a:t>13 In that He says, "A new covenant," He has made the first obsolete. Now what is becoming obsolete and growing old is ready to vanish away. </a:t>
            </a:r>
          </a:p>
        </p:txBody>
      </p:sp>
      <p:cxnSp>
        <p:nvCxnSpPr>
          <p:cNvPr id="3" name="Straight Connector 2"/>
          <p:cNvCxnSpPr/>
          <p:nvPr/>
        </p:nvCxnSpPr>
        <p:spPr>
          <a:xfrm>
            <a:off x="5588000" y="5588000"/>
            <a:ext cx="2540000" cy="211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0972800" y="5588000"/>
            <a:ext cx="2032000" cy="211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8128000" y="5994400"/>
            <a:ext cx="4470400" cy="211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540000" y="6502400"/>
            <a:ext cx="1016000" cy="211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87819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22" presetClass="entr" presetSubtype="8"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betmishpachah.org/sitebuildercontent/sitebuilderpictures/Torah.jpg"/>
          <p:cNvPicPr>
            <a:picLocks noChangeAspect="1" noChangeArrowheads="1"/>
          </p:cNvPicPr>
          <p:nvPr/>
        </p:nvPicPr>
        <p:blipFill>
          <a:blip r:embed="rId2" cstate="print"/>
          <a:srcRect/>
          <a:stretch>
            <a:fillRect/>
          </a:stretch>
        </p:blipFill>
        <p:spPr bwMode="auto">
          <a:xfrm>
            <a:off x="12595538" y="459346"/>
            <a:ext cx="2829059" cy="4235686"/>
          </a:xfrm>
          <a:prstGeom prst="ellipse">
            <a:avLst/>
          </a:prstGeom>
          <a:ln>
            <a:noFill/>
          </a:ln>
          <a:effectLst>
            <a:softEdge rad="112500"/>
          </a:effectLst>
        </p:spPr>
      </p:pic>
      <p:sp>
        <p:nvSpPr>
          <p:cNvPr id="14340" name="TextBox 10"/>
          <p:cNvSpPr txBox="1">
            <a:spLocks noChangeArrowheads="1"/>
          </p:cNvSpPr>
          <p:nvPr/>
        </p:nvSpPr>
        <p:spPr bwMode="auto">
          <a:xfrm>
            <a:off x="2006242" y="639650"/>
            <a:ext cx="89408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altLang="en-US" sz="8000" b="1" u="sng" dirty="0">
                <a:latin typeface="+mj-lt"/>
              </a:rPr>
              <a:t>Two Conclusions:</a:t>
            </a:r>
          </a:p>
        </p:txBody>
      </p:sp>
      <p:sp>
        <p:nvSpPr>
          <p:cNvPr id="12" name="TextBox 11"/>
          <p:cNvSpPr txBox="1"/>
          <p:nvPr/>
        </p:nvSpPr>
        <p:spPr>
          <a:xfrm>
            <a:off x="2006242" y="3259786"/>
            <a:ext cx="10885510" cy="2062359"/>
          </a:xfrm>
          <a:prstGeom prst="rect">
            <a:avLst/>
          </a:prstGeom>
          <a:noFill/>
        </p:spPr>
        <p:txBody>
          <a:bodyPr wrap="square">
            <a:spAutoFit/>
          </a:bodyPr>
          <a:lstStyle/>
          <a:p>
            <a:pPr marL="609585" indent="-609585">
              <a:lnSpc>
                <a:spcPct val="150000"/>
              </a:lnSpc>
              <a:buFontTx/>
              <a:buAutoNum type="arabicPeriod"/>
              <a:defRPr/>
            </a:pPr>
            <a:r>
              <a:rPr lang="en-US" sz="4267" i="1" dirty="0">
                <a:solidFill>
                  <a:srgbClr val="002060"/>
                </a:solidFill>
              </a:rPr>
              <a:t>There would be a NEW covenant</a:t>
            </a:r>
          </a:p>
          <a:p>
            <a:pPr marL="609585" indent="-609585">
              <a:lnSpc>
                <a:spcPct val="150000"/>
              </a:lnSpc>
              <a:buFontTx/>
              <a:buAutoNum type="arabicPeriod"/>
              <a:defRPr/>
            </a:pPr>
            <a:r>
              <a:rPr lang="en-US" sz="4267" i="1" dirty="0">
                <a:solidFill>
                  <a:srgbClr val="002060"/>
                </a:solidFill>
              </a:rPr>
              <a:t>The New would be different than the Old</a:t>
            </a:r>
          </a:p>
        </p:txBody>
      </p:sp>
    </p:spTree>
    <p:extLst>
      <p:ext uri="{BB962C8B-B14F-4D97-AF65-F5344CB8AC3E}">
        <p14:creationId xmlns:p14="http://schemas.microsoft.com/office/powerpoint/2010/main" val="32742150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801849687"/>
              </p:ext>
            </p:extLst>
          </p:nvPr>
        </p:nvGraphicFramePr>
        <p:xfrm>
          <a:off x="919945" y="1712890"/>
          <a:ext cx="4424680" cy="6381750"/>
        </p:xfrm>
        <a:graphic>
          <a:graphicData uri="http://schemas.openxmlformats.org/presentationml/2006/ole">
            <mc:AlternateContent xmlns:mc="http://schemas.openxmlformats.org/markup-compatibility/2006">
              <mc:Choice xmlns:v="urn:schemas-microsoft-com:vml" Requires="v">
                <p:oleObj spid="_x0000_s7181" name="GALLERY" r:id="rId3" imgW="1539463" imgH="2220050" progId="GALLERYClipart">
                  <p:embed/>
                </p:oleObj>
              </mc:Choice>
              <mc:Fallback>
                <p:oleObj name="GALLERY" r:id="rId3" imgW="1539463" imgH="2220050" progId="GALLERYClipart">
                  <p:embed/>
                  <p:pic>
                    <p:nvPicPr>
                      <p:cNvPr id="2"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945" y="1712890"/>
                        <a:ext cx="4424680" cy="6381750"/>
                      </a:xfrm>
                      <a:prstGeom prst="rect">
                        <a:avLst/>
                      </a:prstGeom>
                      <a:noFill/>
                      <a:ln>
                        <a:noFill/>
                      </a:ln>
                      <a:effectLst/>
                    </p:spPr>
                  </p:pic>
                </p:oleObj>
              </mc:Fallback>
            </mc:AlternateContent>
          </a:graphicData>
        </a:graphic>
      </p:graphicFrame>
      <p:sp>
        <p:nvSpPr>
          <p:cNvPr id="3" name="TextBox 2"/>
          <p:cNvSpPr txBox="1"/>
          <p:nvPr/>
        </p:nvSpPr>
        <p:spPr>
          <a:xfrm>
            <a:off x="450761" y="546711"/>
            <a:ext cx="15480405" cy="830997"/>
          </a:xfrm>
          <a:prstGeom prst="rect">
            <a:avLst/>
          </a:prstGeom>
          <a:noFill/>
        </p:spPr>
        <p:txBody>
          <a:bodyPr wrap="square" rtlCol="0">
            <a:spAutoFit/>
          </a:bodyPr>
          <a:lstStyle/>
          <a:p>
            <a:pPr algn="ctr"/>
            <a:r>
              <a:rPr lang="en-US" sz="4800" dirty="0"/>
              <a:t>The New Covenant Became Law Upon the Death of Christ</a:t>
            </a:r>
          </a:p>
        </p:txBody>
      </p:sp>
      <p:sp>
        <p:nvSpPr>
          <p:cNvPr id="4" name="TextBox 3"/>
          <p:cNvSpPr txBox="1"/>
          <p:nvPr/>
        </p:nvSpPr>
        <p:spPr>
          <a:xfrm>
            <a:off x="6336406" y="3953815"/>
            <a:ext cx="8512935" cy="3231654"/>
          </a:xfrm>
          <a:prstGeom prst="rect">
            <a:avLst/>
          </a:prstGeom>
          <a:noFill/>
        </p:spPr>
        <p:txBody>
          <a:bodyPr wrap="square" rtlCol="0">
            <a:spAutoFit/>
          </a:bodyPr>
          <a:lstStyle/>
          <a:p>
            <a:r>
              <a:rPr lang="en-US" sz="3600" baseline="30000" dirty="0">
                <a:latin typeface="Times New Roman" panose="02020603050405020304" pitchFamily="18" charset="0"/>
                <a:cs typeface="Times New Roman" panose="02020603050405020304" pitchFamily="18" charset="0"/>
              </a:rPr>
              <a:t>16 </a:t>
            </a:r>
            <a:r>
              <a:rPr lang="en-US" sz="3600" dirty="0">
                <a:latin typeface="Times New Roman" panose="02020603050405020304" pitchFamily="18" charset="0"/>
                <a:cs typeface="Times New Roman" panose="02020603050405020304" pitchFamily="18" charset="0"/>
              </a:rPr>
              <a:t>For where there </a:t>
            </a:r>
            <a:r>
              <a:rPr lang="en-US" sz="3600" i="1" dirty="0">
                <a:latin typeface="Times New Roman" panose="02020603050405020304" pitchFamily="18" charset="0"/>
                <a:cs typeface="Times New Roman" panose="02020603050405020304" pitchFamily="18" charset="0"/>
              </a:rPr>
              <a:t>is</a:t>
            </a:r>
            <a:r>
              <a:rPr lang="en-US" sz="3600" dirty="0">
                <a:latin typeface="Times New Roman" panose="02020603050405020304" pitchFamily="18" charset="0"/>
                <a:cs typeface="Times New Roman" panose="02020603050405020304" pitchFamily="18" charset="0"/>
              </a:rPr>
              <a:t> a testament, there must also of necessity be the death of the testator.</a:t>
            </a:r>
          </a:p>
          <a:p>
            <a:endParaRPr lang="en-US" sz="3600" baseline="30000" dirty="0">
              <a:latin typeface="Times New Roman" panose="02020603050405020304" pitchFamily="18" charset="0"/>
              <a:cs typeface="Times New Roman" panose="02020603050405020304" pitchFamily="18" charset="0"/>
            </a:endParaRPr>
          </a:p>
          <a:p>
            <a:r>
              <a:rPr lang="en-US" sz="3600" baseline="30000" dirty="0">
                <a:latin typeface="Times New Roman" panose="02020603050405020304" pitchFamily="18" charset="0"/>
                <a:cs typeface="Times New Roman" panose="02020603050405020304" pitchFamily="18" charset="0"/>
              </a:rPr>
              <a:t>17 </a:t>
            </a:r>
            <a:r>
              <a:rPr lang="en-US" sz="3600" dirty="0">
                <a:latin typeface="Times New Roman" panose="02020603050405020304" pitchFamily="18" charset="0"/>
                <a:cs typeface="Times New Roman" panose="02020603050405020304" pitchFamily="18" charset="0"/>
              </a:rPr>
              <a:t>For a testament </a:t>
            </a:r>
            <a:r>
              <a:rPr lang="en-US" sz="3600" i="1" dirty="0">
                <a:latin typeface="Times New Roman" panose="02020603050405020304" pitchFamily="18" charset="0"/>
                <a:cs typeface="Times New Roman" panose="02020603050405020304" pitchFamily="18" charset="0"/>
              </a:rPr>
              <a:t>is</a:t>
            </a:r>
            <a:r>
              <a:rPr lang="en-US" sz="3600" dirty="0">
                <a:latin typeface="Times New Roman" panose="02020603050405020304" pitchFamily="18" charset="0"/>
                <a:cs typeface="Times New Roman" panose="02020603050405020304" pitchFamily="18" charset="0"/>
              </a:rPr>
              <a:t> in force after men are dead, since it has no power at all while the testator lives. </a:t>
            </a:r>
          </a:p>
        </p:txBody>
      </p:sp>
      <p:sp>
        <p:nvSpPr>
          <p:cNvPr id="5" name="Rounded Rectangle 4"/>
          <p:cNvSpPr/>
          <p:nvPr/>
        </p:nvSpPr>
        <p:spPr>
          <a:xfrm>
            <a:off x="8628844" y="2871989"/>
            <a:ext cx="3928057" cy="927278"/>
          </a:xfrm>
          <a:prstGeom prst="round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rPr>
              <a:t>Heb. 9:16-17</a:t>
            </a:r>
          </a:p>
        </p:txBody>
      </p:sp>
    </p:spTree>
    <p:extLst>
      <p:ext uri="{BB962C8B-B14F-4D97-AF65-F5344CB8AC3E}">
        <p14:creationId xmlns:p14="http://schemas.microsoft.com/office/powerpoint/2010/main" val="38339756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379526" y="3459768"/>
            <a:ext cx="12928063" cy="3808690"/>
          </a:xfrm>
          <a:prstGeom prst="ellips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083329" y="712817"/>
            <a:ext cx="11224260" cy="6555641"/>
          </a:xfrm>
          <a:prstGeom prst="rect">
            <a:avLst/>
          </a:prstGeom>
          <a:noFill/>
        </p:spPr>
        <p:txBody>
          <a:bodyPr wrap="square" rtlCol="0">
            <a:spAutoFit/>
          </a:bodyPr>
          <a:lstStyle/>
          <a:p>
            <a:pPr marL="857250" indent="-857250">
              <a:buFont typeface="+mj-lt"/>
              <a:buAutoNum type="romanUcPeriod" startAt="3"/>
            </a:pPr>
            <a:r>
              <a:rPr lang="en-US" sz="4000" b="1" u="sng" dirty="0"/>
              <a:t>The Two Covenants</a:t>
            </a:r>
          </a:p>
          <a:p>
            <a:pPr marL="1028700" lvl="1" indent="-571500">
              <a:buFont typeface="+mj-lt"/>
              <a:buAutoNum type="alphaUcPeriod"/>
            </a:pPr>
            <a:r>
              <a:rPr lang="en-US" sz="4000" dirty="0"/>
              <a:t>The two covenants are different</a:t>
            </a:r>
          </a:p>
          <a:p>
            <a:pPr marL="1028700" lvl="1" indent="-571500">
              <a:buFont typeface="+mj-lt"/>
              <a:buAutoNum type="alphaUcPeriod"/>
            </a:pPr>
            <a:r>
              <a:rPr lang="en-US" sz="4000" dirty="0"/>
              <a:t> The Old Covenant has been taken away</a:t>
            </a:r>
          </a:p>
          <a:p>
            <a:pPr marL="1028700" lvl="1" indent="-571500">
              <a:buFont typeface="+mj-lt"/>
              <a:buAutoNum type="alphaUcPeriod"/>
            </a:pPr>
            <a:r>
              <a:rPr lang="en-US" sz="4000" dirty="0"/>
              <a:t>We are under the New Covenant</a:t>
            </a:r>
          </a:p>
          <a:p>
            <a:pPr marL="1028700" lvl="1" indent="-571500">
              <a:buFont typeface="+mj-lt"/>
              <a:buAutoNum type="alphaUcPeriod"/>
            </a:pPr>
            <a:endParaRPr lang="en-US" sz="2000" dirty="0"/>
          </a:p>
          <a:p>
            <a:pPr marL="571500" indent="-571500">
              <a:buFont typeface="+mj-lt"/>
              <a:buAutoNum type="romanUcPeriod" startAt="3"/>
            </a:pPr>
            <a:r>
              <a:rPr lang="en-US" sz="4000" b="1" dirty="0"/>
              <a:t> </a:t>
            </a:r>
            <a:r>
              <a:rPr lang="en-US" sz="4000" b="1" u="sng" dirty="0"/>
              <a:t>The Authority of the Word</a:t>
            </a:r>
          </a:p>
          <a:p>
            <a:pPr marL="1028700" lvl="1" indent="-571500">
              <a:buFont typeface="+mj-lt"/>
              <a:buAutoNum type="alphaUcPeriod"/>
            </a:pPr>
            <a:r>
              <a:rPr lang="en-US" sz="4000" dirty="0"/>
              <a:t>From the mind of God to the written word</a:t>
            </a:r>
          </a:p>
          <a:p>
            <a:pPr marL="1028700" lvl="1" indent="-571500">
              <a:buFont typeface="+mj-lt"/>
              <a:buAutoNum type="alphaUcPeriod"/>
            </a:pPr>
            <a:r>
              <a:rPr lang="en-US" sz="4000" dirty="0"/>
              <a:t>The Bible has the power and authority of God behind it</a:t>
            </a:r>
          </a:p>
          <a:p>
            <a:pPr marL="1657350" lvl="2" indent="-742950">
              <a:buFont typeface="+mj-lt"/>
              <a:buAutoNum type="arabicPeriod"/>
            </a:pPr>
            <a:r>
              <a:rPr lang="en-US" sz="4000" i="1" dirty="0"/>
              <a:t>To accept it is to accept God</a:t>
            </a:r>
          </a:p>
          <a:p>
            <a:pPr marL="1657350" lvl="2" indent="-742950">
              <a:buFont typeface="+mj-lt"/>
              <a:buAutoNum type="arabicPeriod"/>
            </a:pPr>
            <a:r>
              <a:rPr lang="en-US" sz="4000" i="1" dirty="0"/>
              <a:t>To reject it is to reject God</a:t>
            </a:r>
            <a:endParaRPr lang="en-US" sz="4000" dirty="0"/>
          </a:p>
        </p:txBody>
      </p:sp>
    </p:spTree>
    <p:extLst>
      <p:ext uri="{BB962C8B-B14F-4D97-AF65-F5344CB8AC3E}">
        <p14:creationId xmlns:p14="http://schemas.microsoft.com/office/powerpoint/2010/main" val="31128254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5002" y="115705"/>
            <a:ext cx="15029646" cy="1107996"/>
          </a:xfrm>
          <a:prstGeom prst="rect">
            <a:avLst/>
          </a:prstGeom>
          <a:noFill/>
        </p:spPr>
        <p:txBody>
          <a:bodyPr wrap="square" rtlCol="0">
            <a:spAutoFit/>
          </a:bodyPr>
          <a:lstStyle/>
          <a:p>
            <a:pPr algn="ctr"/>
            <a:r>
              <a:rPr lang="en-US" sz="6600" dirty="0"/>
              <a:t>From the Mind of God to the Written Word</a:t>
            </a:r>
          </a:p>
        </p:txBody>
      </p:sp>
      <p:sp>
        <p:nvSpPr>
          <p:cNvPr id="7" name="12-Point Star 6"/>
          <p:cNvSpPr/>
          <p:nvPr/>
        </p:nvSpPr>
        <p:spPr>
          <a:xfrm>
            <a:off x="1390918" y="1545876"/>
            <a:ext cx="3580327" cy="2382180"/>
          </a:xfrm>
          <a:prstGeom prst="star12">
            <a:avLst>
              <a:gd name="adj" fmla="val 42090"/>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God</a:t>
            </a:r>
          </a:p>
        </p:txBody>
      </p:sp>
      <p:sp>
        <p:nvSpPr>
          <p:cNvPr id="8" name="TextBox 7"/>
          <p:cNvSpPr txBox="1"/>
          <p:nvPr/>
        </p:nvSpPr>
        <p:spPr>
          <a:xfrm>
            <a:off x="1519707" y="4031087"/>
            <a:ext cx="3129566" cy="584775"/>
          </a:xfrm>
          <a:prstGeom prst="rect">
            <a:avLst/>
          </a:prstGeom>
          <a:noFill/>
        </p:spPr>
        <p:txBody>
          <a:bodyPr wrap="square" rtlCol="0">
            <a:spAutoFit/>
          </a:bodyPr>
          <a:lstStyle/>
          <a:p>
            <a:pPr algn="ctr"/>
            <a:r>
              <a:rPr lang="en-US" sz="3200" dirty="0"/>
              <a:t>Heb. 1:1-2</a:t>
            </a:r>
          </a:p>
        </p:txBody>
      </p:sp>
      <p:pic>
        <p:nvPicPr>
          <p:cNvPr id="8194" name="Picture 2" descr="Image result for Jesus Chri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0349" y="1642186"/>
            <a:ext cx="2155556" cy="2580735"/>
          </a:xfrm>
          <a:prstGeom prst="rect">
            <a:avLst/>
          </a:prstGeom>
          <a:noFill/>
          <a:extLst>
            <a:ext uri="{909E8E84-426E-40DD-AFC4-6F175D3DCCD1}">
              <a14:hiddenFill xmlns:a14="http://schemas.microsoft.com/office/drawing/2010/main">
                <a:solidFill>
                  <a:srgbClr val="FFFFFF"/>
                </a:solidFill>
              </a14:hiddenFill>
            </a:ext>
          </a:extLst>
        </p:spPr>
      </p:pic>
      <p:sp>
        <p:nvSpPr>
          <p:cNvPr id="10" name="Right Arrow 9"/>
          <p:cNvSpPr/>
          <p:nvPr/>
        </p:nvSpPr>
        <p:spPr>
          <a:xfrm>
            <a:off x="5177307" y="2459864"/>
            <a:ext cx="1532586" cy="7856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769735" y="4265755"/>
            <a:ext cx="4340180" cy="1077218"/>
          </a:xfrm>
          <a:prstGeom prst="rect">
            <a:avLst/>
          </a:prstGeom>
          <a:noFill/>
        </p:spPr>
        <p:txBody>
          <a:bodyPr wrap="square" rtlCol="0">
            <a:spAutoFit/>
          </a:bodyPr>
          <a:lstStyle/>
          <a:p>
            <a:pPr algn="ctr"/>
            <a:r>
              <a:rPr lang="en-US" sz="3200" dirty="0"/>
              <a:t>Matt. 28:18</a:t>
            </a:r>
          </a:p>
          <a:p>
            <a:pPr algn="ctr"/>
            <a:r>
              <a:rPr lang="en-US" sz="3200" dirty="0"/>
              <a:t>John 16:13; 1 Cor. 14:37</a:t>
            </a:r>
          </a:p>
        </p:txBody>
      </p:sp>
      <p:sp>
        <p:nvSpPr>
          <p:cNvPr id="13" name="12-Point Star 12"/>
          <p:cNvSpPr/>
          <p:nvPr/>
        </p:nvSpPr>
        <p:spPr>
          <a:xfrm>
            <a:off x="11318383" y="1597185"/>
            <a:ext cx="3580327" cy="2382180"/>
          </a:xfrm>
          <a:prstGeom prst="star12">
            <a:avLst>
              <a:gd name="adj" fmla="val 42090"/>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Holy</a:t>
            </a:r>
          </a:p>
          <a:p>
            <a:pPr algn="ctr"/>
            <a:r>
              <a:rPr lang="en-US" sz="5400" dirty="0">
                <a:solidFill>
                  <a:schemeClr val="tx1"/>
                </a:solidFill>
              </a:rPr>
              <a:t>Spirit</a:t>
            </a:r>
          </a:p>
        </p:txBody>
      </p:sp>
      <p:sp>
        <p:nvSpPr>
          <p:cNvPr id="14" name="Right Arrow 13"/>
          <p:cNvSpPr/>
          <p:nvPr/>
        </p:nvSpPr>
        <p:spPr>
          <a:xfrm>
            <a:off x="9460851" y="2360094"/>
            <a:ext cx="1532586" cy="7856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6" name="Picture 4" descr="Image result for apostles"/>
          <p:cNvPicPr>
            <a:picLocks noChangeAspect="1" noChangeArrowheads="1"/>
          </p:cNvPicPr>
          <p:nvPr/>
        </p:nvPicPr>
        <p:blipFill rotWithShape="1">
          <a:blip r:embed="rId3">
            <a:extLst>
              <a:ext uri="{28A0092B-C50C-407E-A947-70E740481C1C}">
                <a14:useLocalDpi xmlns:a14="http://schemas.microsoft.com/office/drawing/2010/main" val="0"/>
              </a:ext>
            </a:extLst>
          </a:blip>
          <a:srcRect b="12273"/>
          <a:stretch/>
        </p:blipFill>
        <p:spPr bwMode="auto">
          <a:xfrm>
            <a:off x="11604084" y="5126339"/>
            <a:ext cx="3008921" cy="3230589"/>
          </a:xfrm>
          <a:prstGeom prst="rect">
            <a:avLst/>
          </a:prstGeom>
          <a:ln>
            <a:noFill/>
          </a:ln>
          <a:effectLst>
            <a:outerShdw blurRad="149987" dist="250190" dir="8460000" algn="ctr">
              <a:srgbClr val="000000">
                <a:alpha val="28000"/>
              </a:srgbClr>
            </a:outerShdw>
            <a:softEdge rad="112500"/>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11" name="Down Arrow 10"/>
          <p:cNvSpPr/>
          <p:nvPr/>
        </p:nvSpPr>
        <p:spPr>
          <a:xfrm>
            <a:off x="12592619" y="4535675"/>
            <a:ext cx="978795" cy="9234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10993437" y="7791101"/>
            <a:ext cx="4340180" cy="584775"/>
          </a:xfrm>
          <a:prstGeom prst="rect">
            <a:avLst/>
          </a:prstGeom>
          <a:solidFill>
            <a:schemeClr val="tx1"/>
          </a:solidFill>
        </p:spPr>
        <p:txBody>
          <a:bodyPr wrap="square" rtlCol="0">
            <a:spAutoFit/>
          </a:bodyPr>
          <a:lstStyle/>
          <a:p>
            <a:pPr algn="ctr"/>
            <a:r>
              <a:rPr lang="en-US" sz="3200" dirty="0">
                <a:solidFill>
                  <a:schemeClr val="bg1"/>
                </a:solidFill>
              </a:rPr>
              <a:t>Apostles &amp; Prophets</a:t>
            </a:r>
          </a:p>
        </p:txBody>
      </p:sp>
      <p:pic>
        <p:nvPicPr>
          <p:cNvPr id="8198" name="Picture 6" descr="Image result for scro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1806" y="5459084"/>
            <a:ext cx="2606179" cy="24084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2" name="Right Arrow 21"/>
          <p:cNvSpPr/>
          <p:nvPr/>
        </p:nvSpPr>
        <p:spPr>
          <a:xfrm rot="10800000">
            <a:off x="8261250" y="5991828"/>
            <a:ext cx="2297306" cy="7856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4971245" y="7691268"/>
            <a:ext cx="3129566" cy="1077218"/>
          </a:xfrm>
          <a:prstGeom prst="rect">
            <a:avLst/>
          </a:prstGeom>
          <a:noFill/>
        </p:spPr>
        <p:txBody>
          <a:bodyPr wrap="square" rtlCol="0">
            <a:spAutoFit/>
          </a:bodyPr>
          <a:lstStyle/>
          <a:p>
            <a:pPr algn="ctr"/>
            <a:r>
              <a:rPr lang="en-US" sz="3200" dirty="0"/>
              <a:t>Original Writings</a:t>
            </a:r>
          </a:p>
          <a:p>
            <a:pPr algn="ctr"/>
            <a:r>
              <a:rPr lang="en-US" sz="3200" dirty="0"/>
              <a:t>Eph. 3:3-5</a:t>
            </a:r>
          </a:p>
        </p:txBody>
      </p:sp>
      <p:sp>
        <p:nvSpPr>
          <p:cNvPr id="24" name="TextBox 23"/>
          <p:cNvSpPr txBox="1"/>
          <p:nvPr/>
        </p:nvSpPr>
        <p:spPr>
          <a:xfrm>
            <a:off x="11045364" y="8503659"/>
            <a:ext cx="4126360" cy="584775"/>
          </a:xfrm>
          <a:prstGeom prst="rect">
            <a:avLst/>
          </a:prstGeom>
          <a:noFill/>
        </p:spPr>
        <p:txBody>
          <a:bodyPr wrap="square" rtlCol="0">
            <a:spAutoFit/>
          </a:bodyPr>
          <a:lstStyle/>
          <a:p>
            <a:pPr algn="ctr"/>
            <a:r>
              <a:rPr lang="en-US" sz="3200" dirty="0"/>
              <a:t>Eph.3:3-5; 1 Cor. 2:9-13</a:t>
            </a:r>
          </a:p>
        </p:txBody>
      </p:sp>
      <p:sp>
        <p:nvSpPr>
          <p:cNvPr id="18" name="Rounded Rectangle 17"/>
          <p:cNvSpPr/>
          <p:nvPr/>
        </p:nvSpPr>
        <p:spPr>
          <a:xfrm>
            <a:off x="425002" y="5086946"/>
            <a:ext cx="4299205" cy="37795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effectLst>
                  <a:outerShdw blurRad="38100" dist="38100" dir="2700000" algn="tl">
                    <a:srgbClr val="000000">
                      <a:alpha val="43137"/>
                    </a:srgbClr>
                  </a:outerShdw>
                </a:effectLst>
              </a:rPr>
              <a:t>The word has the power and authority of God behind it!</a:t>
            </a:r>
            <a:endParaRPr lang="en-US" sz="4400" dirty="0">
              <a:effectLst>
                <a:outerShdw blurRad="38100" dist="38100" dir="2700000" algn="tl">
                  <a:srgbClr val="000000">
                    <a:alpha val="43137"/>
                  </a:srgbClr>
                </a:outerShdw>
              </a:effectLst>
            </a:endParaRPr>
          </a:p>
        </p:txBody>
      </p:sp>
      <p:sp>
        <p:nvSpPr>
          <p:cNvPr id="27" name="TextBox 26"/>
          <p:cNvSpPr txBox="1"/>
          <p:nvPr/>
        </p:nvSpPr>
        <p:spPr>
          <a:xfrm>
            <a:off x="10709387" y="3504648"/>
            <a:ext cx="4745261" cy="1077218"/>
          </a:xfrm>
          <a:prstGeom prst="rect">
            <a:avLst/>
          </a:prstGeom>
          <a:noFill/>
        </p:spPr>
        <p:txBody>
          <a:bodyPr wrap="square" rtlCol="0">
            <a:spAutoFit/>
          </a:bodyPr>
          <a:lstStyle/>
          <a:p>
            <a:pPr algn="ctr"/>
            <a:r>
              <a:rPr lang="en-US" sz="3200" dirty="0"/>
              <a:t>John 14:26; 15:26; 16:13</a:t>
            </a:r>
          </a:p>
          <a:p>
            <a:pPr algn="ctr"/>
            <a:r>
              <a:rPr lang="en-US" sz="3200" dirty="0"/>
              <a:t>Matt. 10:19</a:t>
            </a:r>
          </a:p>
        </p:txBody>
      </p:sp>
    </p:spTree>
    <p:extLst>
      <p:ext uri="{BB962C8B-B14F-4D97-AF65-F5344CB8AC3E}">
        <p14:creationId xmlns:p14="http://schemas.microsoft.com/office/powerpoint/2010/main" val="36671056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wipe(left)">
                                      <p:cBhvr>
                                        <p:cTn id="12" dur="500"/>
                                        <p:tgtEl>
                                          <p:spTgt spid="819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8196"/>
                                        </p:tgtEl>
                                        <p:attrNameLst>
                                          <p:attrName>style.visibility</p:attrName>
                                        </p:attrNameLst>
                                      </p:cBhvr>
                                      <p:to>
                                        <p:strVal val="visible"/>
                                      </p:to>
                                    </p:set>
                                    <p:animEffect transition="in" filter="wipe(up)">
                                      <p:cBhvr>
                                        <p:cTn id="38" dur="500"/>
                                        <p:tgtEl>
                                          <p:spTgt spid="8196"/>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up)">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right)">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2" fill="hold" nodeType="clickEffect">
                                  <p:stCondLst>
                                    <p:cond delay="0"/>
                                  </p:stCondLst>
                                  <p:childTnLst>
                                    <p:set>
                                      <p:cBhvr>
                                        <p:cTn id="53" dur="1" fill="hold">
                                          <p:stCondLst>
                                            <p:cond delay="0"/>
                                          </p:stCondLst>
                                        </p:cTn>
                                        <p:tgtEl>
                                          <p:spTgt spid="8198"/>
                                        </p:tgtEl>
                                        <p:attrNameLst>
                                          <p:attrName>style.visibility</p:attrName>
                                        </p:attrNameLst>
                                      </p:cBhvr>
                                      <p:to>
                                        <p:strVal val="visible"/>
                                      </p:to>
                                    </p:set>
                                    <p:animEffect transition="in" filter="wipe(right)">
                                      <p:cBhvr>
                                        <p:cTn id="54" dur="500"/>
                                        <p:tgtEl>
                                          <p:spTgt spid="8198"/>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righ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3"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heel(3)">
                                      <p:cBhvr>
                                        <p:cTn id="6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animBg="1"/>
      <p:bldP spid="14" grpId="0" animBg="1"/>
      <p:bldP spid="11" grpId="0" animBg="1"/>
      <p:bldP spid="19" grpId="0" animBg="1"/>
      <p:bldP spid="22" grpId="0" animBg="1"/>
      <p:bldP spid="23" grpId="0"/>
      <p:bldP spid="24" grpId="0"/>
      <p:bldP spid="18" grpId="0" animBg="1"/>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346" name="Text Box 18"/>
          <p:cNvSpPr txBox="1">
            <a:spLocks noChangeArrowheads="1"/>
          </p:cNvSpPr>
          <p:nvPr/>
        </p:nvSpPr>
        <p:spPr bwMode="auto">
          <a:xfrm>
            <a:off x="2336800" y="2336801"/>
            <a:ext cx="6705600" cy="5919056"/>
          </a:xfrm>
          <a:prstGeom prst="rect">
            <a:avLst/>
          </a:prstGeom>
          <a:solidFill>
            <a:schemeClr val="bg1"/>
          </a:solidFill>
          <a:ln w="9525">
            <a:solidFill>
              <a:srgbClr val="000000"/>
            </a:solidFill>
            <a:miter lim="800000"/>
            <a:headEnd/>
            <a:tailEnd/>
          </a:ln>
          <a:effectLst>
            <a:outerShdw dist="143684" dir="2700000" algn="ctr" rotWithShape="0">
              <a:srgbClr val="000000">
                <a:alpha val="50000"/>
              </a:srgbClr>
            </a:outerShdw>
          </a:effectLst>
        </p:spPr>
        <p:txBody>
          <a:bodyP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ctr">
              <a:spcBef>
                <a:spcPct val="0"/>
              </a:spcBef>
              <a:buClrTx/>
              <a:buSzTx/>
              <a:buFontTx/>
              <a:buNone/>
            </a:pPr>
            <a:r>
              <a:rPr lang="en-US" altLang="en-US" sz="4267" b="1" u="sng">
                <a:solidFill>
                  <a:srgbClr val="000000"/>
                </a:solidFill>
                <a:latin typeface="Arial" panose="020B0604020202020204" pitchFamily="34" charset="0"/>
              </a:rPr>
              <a:t>John 13:34-35</a:t>
            </a:r>
          </a:p>
          <a:p>
            <a:pPr>
              <a:spcBef>
                <a:spcPct val="0"/>
              </a:spcBef>
              <a:buClrTx/>
              <a:buSzTx/>
              <a:buFontTx/>
              <a:buNone/>
            </a:pPr>
            <a:endParaRPr lang="en-US" altLang="en-US" sz="3733">
              <a:solidFill>
                <a:srgbClr val="000000"/>
              </a:solidFill>
              <a:latin typeface="Arial" panose="020B0604020202020204" pitchFamily="34" charset="0"/>
            </a:endParaRPr>
          </a:p>
          <a:p>
            <a:pPr>
              <a:spcBef>
                <a:spcPct val="0"/>
              </a:spcBef>
              <a:buClrTx/>
              <a:buSzTx/>
              <a:buFontTx/>
              <a:buNone/>
            </a:pPr>
            <a:r>
              <a:rPr lang="en-US" altLang="en-US" sz="3733">
                <a:solidFill>
                  <a:srgbClr val="000000"/>
                </a:solidFill>
                <a:latin typeface="Arial" panose="020B0604020202020204" pitchFamily="34" charset="0"/>
              </a:rPr>
              <a:t>34 A new commandment I give to you, that you love one another; as I have loved you, that you also love one another. </a:t>
            </a:r>
          </a:p>
          <a:p>
            <a:pPr>
              <a:spcBef>
                <a:spcPct val="0"/>
              </a:spcBef>
              <a:buClrTx/>
              <a:buSzTx/>
              <a:buFontTx/>
              <a:buNone/>
            </a:pPr>
            <a:endParaRPr lang="en-US" altLang="en-US" sz="3733">
              <a:solidFill>
                <a:srgbClr val="000000"/>
              </a:solidFill>
              <a:latin typeface="Arial" panose="020B0604020202020204" pitchFamily="34" charset="0"/>
            </a:endParaRPr>
          </a:p>
          <a:p>
            <a:pPr>
              <a:spcBef>
                <a:spcPct val="0"/>
              </a:spcBef>
              <a:buClrTx/>
              <a:buSzTx/>
              <a:buFontTx/>
              <a:buNone/>
            </a:pPr>
            <a:r>
              <a:rPr lang="en-US" altLang="en-US" sz="3733">
                <a:solidFill>
                  <a:srgbClr val="000000"/>
                </a:solidFill>
                <a:latin typeface="Arial" panose="020B0604020202020204" pitchFamily="34" charset="0"/>
              </a:rPr>
              <a:t>35 By this all will know that you are My disciples, if you have love for one another."</a:t>
            </a:r>
          </a:p>
        </p:txBody>
      </p:sp>
      <p:sp>
        <p:nvSpPr>
          <p:cNvPr id="99347" name="Line 19"/>
          <p:cNvSpPr>
            <a:spLocks noChangeShapeType="1"/>
          </p:cNvSpPr>
          <p:nvPr/>
        </p:nvSpPr>
        <p:spPr bwMode="auto">
          <a:xfrm>
            <a:off x="3556000" y="4165600"/>
            <a:ext cx="4064000" cy="0"/>
          </a:xfrm>
          <a:prstGeom prst="line">
            <a:avLst/>
          </a:prstGeom>
          <a:noFill/>
          <a:ln w="762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99348" name="AutoShape 20"/>
          <p:cNvSpPr>
            <a:spLocks noChangeArrowheads="1"/>
          </p:cNvSpPr>
          <p:nvPr/>
        </p:nvSpPr>
        <p:spPr bwMode="auto">
          <a:xfrm>
            <a:off x="7823200" y="3962400"/>
            <a:ext cx="2032000" cy="406400"/>
          </a:xfrm>
          <a:prstGeom prst="rightArrow">
            <a:avLst>
              <a:gd name="adj1" fmla="val 50000"/>
              <a:gd name="adj2" fmla="val 125000"/>
            </a:avLst>
          </a:prstGeom>
          <a:solidFill>
            <a:srgbClr val="FFFF00"/>
          </a:solidFill>
          <a:ln w="9525">
            <a:solidFill>
              <a:srgbClr val="000000"/>
            </a:solidFill>
            <a:miter lim="800000"/>
            <a:headEnd/>
            <a:tailEnd/>
          </a:ln>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spcBef>
                <a:spcPct val="0"/>
              </a:spcBef>
              <a:buClrTx/>
              <a:buSzTx/>
              <a:buFontTx/>
              <a:buNone/>
            </a:pPr>
            <a:endParaRPr lang="en-US" altLang="en-US" sz="3733">
              <a:latin typeface="Arial" panose="020B0604020202020204" pitchFamily="34" charset="0"/>
            </a:endParaRPr>
          </a:p>
        </p:txBody>
      </p:sp>
      <p:sp>
        <p:nvSpPr>
          <p:cNvPr id="99349" name="Text Box 21"/>
          <p:cNvSpPr txBox="1">
            <a:spLocks noChangeArrowheads="1"/>
          </p:cNvSpPr>
          <p:nvPr/>
        </p:nvSpPr>
        <p:spPr bwMode="auto">
          <a:xfrm>
            <a:off x="10261600" y="3362235"/>
            <a:ext cx="4262705" cy="1200329"/>
          </a:xfrm>
          <a:prstGeom prst="rect">
            <a:avLst/>
          </a:prstGeom>
          <a:noFill/>
          <a:ln w="9525">
            <a:noFill/>
            <a:miter lim="800000"/>
            <a:headEnd/>
            <a:tailEnd/>
          </a:ln>
          <a:effectLst/>
        </p:spPr>
        <p:txBody>
          <a:bodyPr wrap="none">
            <a:spAutoFit/>
          </a:bodyPr>
          <a:lstStyle/>
          <a:p>
            <a:pPr>
              <a:defRPr/>
            </a:pPr>
            <a:r>
              <a:rPr lang="en-US" sz="3600" dirty="0">
                <a:effectLst>
                  <a:outerShdw blurRad="38100" dist="38100" dir="2700000" algn="tl">
                    <a:srgbClr val="000000"/>
                  </a:outerShdw>
                </a:effectLst>
                <a:latin typeface="Arial" charset="0"/>
              </a:rPr>
              <a:t>1. Command /</a:t>
            </a:r>
          </a:p>
          <a:p>
            <a:pPr>
              <a:defRPr/>
            </a:pPr>
            <a:r>
              <a:rPr lang="en-US" sz="3600" dirty="0">
                <a:effectLst>
                  <a:outerShdw blurRad="38100" dist="38100" dir="2700000" algn="tl">
                    <a:srgbClr val="000000"/>
                  </a:outerShdw>
                </a:effectLst>
                <a:latin typeface="Arial" charset="0"/>
              </a:rPr>
              <a:t>    Direct Statement </a:t>
            </a:r>
          </a:p>
        </p:txBody>
      </p:sp>
      <p:sp>
        <p:nvSpPr>
          <p:cNvPr id="99350" name="Line 22"/>
          <p:cNvSpPr>
            <a:spLocks noChangeShapeType="1"/>
          </p:cNvSpPr>
          <p:nvPr/>
        </p:nvSpPr>
        <p:spPr bwMode="auto">
          <a:xfrm>
            <a:off x="4368800" y="5283200"/>
            <a:ext cx="4064000" cy="0"/>
          </a:xfrm>
          <a:prstGeom prst="line">
            <a:avLst/>
          </a:prstGeom>
          <a:noFill/>
          <a:ln w="762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99351" name="AutoShape 23"/>
          <p:cNvSpPr>
            <a:spLocks noChangeArrowheads="1"/>
          </p:cNvSpPr>
          <p:nvPr/>
        </p:nvSpPr>
        <p:spPr bwMode="auto">
          <a:xfrm>
            <a:off x="7823200" y="5384800"/>
            <a:ext cx="2032000" cy="406400"/>
          </a:xfrm>
          <a:prstGeom prst="rightArrow">
            <a:avLst>
              <a:gd name="adj1" fmla="val 50000"/>
              <a:gd name="adj2" fmla="val 125000"/>
            </a:avLst>
          </a:prstGeom>
          <a:solidFill>
            <a:srgbClr val="FFFF00"/>
          </a:solidFill>
          <a:ln w="9525">
            <a:solidFill>
              <a:srgbClr val="000000"/>
            </a:solidFill>
            <a:miter lim="800000"/>
            <a:headEnd/>
            <a:tailEnd/>
          </a:ln>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spcBef>
                <a:spcPct val="0"/>
              </a:spcBef>
              <a:buClrTx/>
              <a:buSzTx/>
              <a:buFontTx/>
              <a:buNone/>
            </a:pPr>
            <a:endParaRPr lang="en-US" altLang="en-US" sz="3733">
              <a:latin typeface="Arial" panose="020B0604020202020204" pitchFamily="34" charset="0"/>
            </a:endParaRPr>
          </a:p>
        </p:txBody>
      </p:sp>
      <p:sp>
        <p:nvSpPr>
          <p:cNvPr id="99352" name="Text Box 24"/>
          <p:cNvSpPr txBox="1">
            <a:spLocks noChangeArrowheads="1"/>
          </p:cNvSpPr>
          <p:nvPr/>
        </p:nvSpPr>
        <p:spPr bwMode="auto">
          <a:xfrm>
            <a:off x="10278490" y="5264834"/>
            <a:ext cx="4686598" cy="646331"/>
          </a:xfrm>
          <a:prstGeom prst="rect">
            <a:avLst/>
          </a:prstGeom>
          <a:noFill/>
          <a:ln w="9525">
            <a:noFill/>
            <a:miter lim="800000"/>
            <a:headEnd/>
            <a:tailEnd/>
          </a:ln>
          <a:effectLst/>
        </p:spPr>
        <p:txBody>
          <a:bodyPr wrap="square">
            <a:spAutoFit/>
          </a:bodyPr>
          <a:lstStyle/>
          <a:p>
            <a:pPr>
              <a:tabLst>
                <a:tab pos="467772" algn="l"/>
              </a:tabLst>
              <a:defRPr/>
            </a:pPr>
            <a:r>
              <a:rPr lang="en-US" sz="3600" dirty="0">
                <a:effectLst>
                  <a:outerShdw blurRad="38100" dist="38100" dir="2700000" algn="tl">
                    <a:srgbClr val="000000"/>
                  </a:outerShdw>
                </a:effectLst>
                <a:latin typeface="Arial" charset="0"/>
              </a:rPr>
              <a:t>2. Approved Example</a:t>
            </a:r>
          </a:p>
        </p:txBody>
      </p:sp>
      <p:sp>
        <p:nvSpPr>
          <p:cNvPr id="99353" name="Line 25"/>
          <p:cNvSpPr>
            <a:spLocks noChangeShapeType="1"/>
          </p:cNvSpPr>
          <p:nvPr/>
        </p:nvSpPr>
        <p:spPr bwMode="auto">
          <a:xfrm>
            <a:off x="3759200" y="7620000"/>
            <a:ext cx="4368800" cy="0"/>
          </a:xfrm>
          <a:prstGeom prst="line">
            <a:avLst/>
          </a:prstGeom>
          <a:noFill/>
          <a:ln w="762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99354" name="Line 26"/>
          <p:cNvSpPr>
            <a:spLocks noChangeShapeType="1"/>
          </p:cNvSpPr>
          <p:nvPr/>
        </p:nvSpPr>
        <p:spPr bwMode="auto">
          <a:xfrm>
            <a:off x="2540000" y="8128000"/>
            <a:ext cx="4064000" cy="0"/>
          </a:xfrm>
          <a:prstGeom prst="line">
            <a:avLst/>
          </a:prstGeom>
          <a:noFill/>
          <a:ln w="762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99355" name="AutoShape 27"/>
          <p:cNvSpPr>
            <a:spLocks noChangeArrowheads="1"/>
          </p:cNvSpPr>
          <p:nvPr/>
        </p:nvSpPr>
        <p:spPr bwMode="auto">
          <a:xfrm>
            <a:off x="7924800" y="7620000"/>
            <a:ext cx="2032000" cy="406400"/>
          </a:xfrm>
          <a:prstGeom prst="rightArrow">
            <a:avLst>
              <a:gd name="adj1" fmla="val 50000"/>
              <a:gd name="adj2" fmla="val 125000"/>
            </a:avLst>
          </a:prstGeom>
          <a:solidFill>
            <a:srgbClr val="FFFF00"/>
          </a:solidFill>
          <a:ln w="9525">
            <a:solidFill>
              <a:srgbClr val="000000"/>
            </a:solidFill>
            <a:miter lim="800000"/>
            <a:headEnd/>
            <a:tailEnd/>
          </a:ln>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spcBef>
                <a:spcPct val="0"/>
              </a:spcBef>
              <a:buClrTx/>
              <a:buSzTx/>
              <a:buFontTx/>
              <a:buNone/>
            </a:pPr>
            <a:endParaRPr lang="en-US" altLang="en-US" sz="3733">
              <a:latin typeface="Arial" panose="020B0604020202020204" pitchFamily="34" charset="0"/>
            </a:endParaRPr>
          </a:p>
        </p:txBody>
      </p:sp>
      <p:sp>
        <p:nvSpPr>
          <p:cNvPr id="99356" name="Text Box 28"/>
          <p:cNvSpPr txBox="1">
            <a:spLocks noChangeArrowheads="1"/>
          </p:cNvSpPr>
          <p:nvPr/>
        </p:nvSpPr>
        <p:spPr bwMode="auto">
          <a:xfrm>
            <a:off x="10278490" y="7500034"/>
            <a:ext cx="4929555" cy="646331"/>
          </a:xfrm>
          <a:prstGeom prst="rect">
            <a:avLst/>
          </a:prstGeom>
          <a:noFill/>
          <a:ln w="9525">
            <a:noFill/>
            <a:miter lim="800000"/>
            <a:headEnd/>
            <a:tailEnd/>
          </a:ln>
          <a:effectLst/>
        </p:spPr>
        <p:txBody>
          <a:bodyPr wrap="none">
            <a:spAutoFit/>
          </a:bodyPr>
          <a:lstStyle/>
          <a:p>
            <a:pPr>
              <a:tabLst>
                <a:tab pos="467772" algn="l"/>
              </a:tabLst>
              <a:defRPr/>
            </a:pPr>
            <a:r>
              <a:rPr lang="en-US" sz="3600" dirty="0">
                <a:effectLst>
                  <a:outerShdw blurRad="38100" dist="38100" dir="2700000" algn="tl">
                    <a:srgbClr val="000000"/>
                  </a:outerShdw>
                </a:effectLst>
                <a:latin typeface="Arial" charset="0"/>
              </a:rPr>
              <a:t>3. Necessary Inference</a:t>
            </a:r>
          </a:p>
        </p:txBody>
      </p:sp>
      <p:sp>
        <p:nvSpPr>
          <p:cNvPr id="14" name="TextBox 13"/>
          <p:cNvSpPr txBox="1"/>
          <p:nvPr/>
        </p:nvSpPr>
        <p:spPr>
          <a:xfrm>
            <a:off x="409977" y="527040"/>
            <a:ext cx="15029646" cy="1107996"/>
          </a:xfrm>
          <a:prstGeom prst="rect">
            <a:avLst/>
          </a:prstGeom>
          <a:noFill/>
        </p:spPr>
        <p:txBody>
          <a:bodyPr wrap="square" rtlCol="0">
            <a:spAutoFit/>
          </a:bodyPr>
          <a:lstStyle/>
          <a:p>
            <a:pPr algn="ctr"/>
            <a:r>
              <a:rPr lang="en-US" sz="6600" dirty="0"/>
              <a:t>How God Teaches &amp; Authorizes</a:t>
            </a:r>
          </a:p>
        </p:txBody>
      </p:sp>
      <p:sp>
        <p:nvSpPr>
          <p:cNvPr id="15" name="Rectangle 14"/>
          <p:cNvSpPr/>
          <p:nvPr/>
        </p:nvSpPr>
        <p:spPr>
          <a:xfrm>
            <a:off x="296214" y="314365"/>
            <a:ext cx="15609194" cy="848590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66739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9346"/>
                                        </p:tgtEl>
                                        <p:attrNameLst>
                                          <p:attrName>style.visibility</p:attrName>
                                        </p:attrNameLst>
                                      </p:cBhvr>
                                      <p:to>
                                        <p:strVal val="visible"/>
                                      </p:to>
                                    </p:set>
                                    <p:animEffect transition="in" filter="wipe(up)">
                                      <p:cBhvr>
                                        <p:cTn id="7" dur="1000"/>
                                        <p:tgtEl>
                                          <p:spTgt spid="993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9347"/>
                                        </p:tgtEl>
                                        <p:attrNameLst>
                                          <p:attrName>style.visibility</p:attrName>
                                        </p:attrNameLst>
                                      </p:cBhvr>
                                      <p:to>
                                        <p:strVal val="visible"/>
                                      </p:to>
                                    </p:set>
                                    <p:animEffect transition="in" filter="wipe(left)">
                                      <p:cBhvr>
                                        <p:cTn id="12" dur="500"/>
                                        <p:tgtEl>
                                          <p:spTgt spid="993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9348"/>
                                        </p:tgtEl>
                                        <p:attrNameLst>
                                          <p:attrName>style.visibility</p:attrName>
                                        </p:attrNameLst>
                                      </p:cBhvr>
                                      <p:to>
                                        <p:strVal val="visible"/>
                                      </p:to>
                                    </p:set>
                                    <p:animEffect transition="in" filter="wipe(left)">
                                      <p:cBhvr>
                                        <p:cTn id="17" dur="500"/>
                                        <p:tgtEl>
                                          <p:spTgt spid="9934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9349"/>
                                        </p:tgtEl>
                                        <p:attrNameLst>
                                          <p:attrName>style.visibility</p:attrName>
                                        </p:attrNameLst>
                                      </p:cBhvr>
                                      <p:to>
                                        <p:strVal val="visible"/>
                                      </p:to>
                                    </p:set>
                                    <p:animEffect transition="in" filter="fade">
                                      <p:cBhvr>
                                        <p:cTn id="20" dur="2000"/>
                                        <p:tgtEl>
                                          <p:spTgt spid="9934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99350"/>
                                        </p:tgtEl>
                                        <p:attrNameLst>
                                          <p:attrName>style.visibility</p:attrName>
                                        </p:attrNameLst>
                                      </p:cBhvr>
                                      <p:to>
                                        <p:strVal val="visible"/>
                                      </p:to>
                                    </p:set>
                                    <p:animEffect transition="in" filter="wipe(left)">
                                      <p:cBhvr>
                                        <p:cTn id="25" dur="500"/>
                                        <p:tgtEl>
                                          <p:spTgt spid="9935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9351"/>
                                        </p:tgtEl>
                                        <p:attrNameLst>
                                          <p:attrName>style.visibility</p:attrName>
                                        </p:attrNameLst>
                                      </p:cBhvr>
                                      <p:to>
                                        <p:strVal val="visible"/>
                                      </p:to>
                                    </p:set>
                                    <p:animEffect transition="in" filter="wipe(left)">
                                      <p:cBhvr>
                                        <p:cTn id="30" dur="500"/>
                                        <p:tgtEl>
                                          <p:spTgt spid="9935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9352"/>
                                        </p:tgtEl>
                                        <p:attrNameLst>
                                          <p:attrName>style.visibility</p:attrName>
                                        </p:attrNameLst>
                                      </p:cBhvr>
                                      <p:to>
                                        <p:strVal val="visible"/>
                                      </p:to>
                                    </p:set>
                                    <p:animEffect transition="in" filter="fade">
                                      <p:cBhvr>
                                        <p:cTn id="33" dur="2000"/>
                                        <p:tgtEl>
                                          <p:spTgt spid="9935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99353"/>
                                        </p:tgtEl>
                                        <p:attrNameLst>
                                          <p:attrName>style.visibility</p:attrName>
                                        </p:attrNameLst>
                                      </p:cBhvr>
                                      <p:to>
                                        <p:strVal val="visible"/>
                                      </p:to>
                                    </p:set>
                                    <p:animEffect transition="in" filter="wipe(left)">
                                      <p:cBhvr>
                                        <p:cTn id="38" dur="500"/>
                                        <p:tgtEl>
                                          <p:spTgt spid="9935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99354"/>
                                        </p:tgtEl>
                                        <p:attrNameLst>
                                          <p:attrName>style.visibility</p:attrName>
                                        </p:attrNameLst>
                                      </p:cBhvr>
                                      <p:to>
                                        <p:strVal val="visible"/>
                                      </p:to>
                                    </p:set>
                                    <p:animEffect transition="in" filter="wipe(left)">
                                      <p:cBhvr>
                                        <p:cTn id="43" dur="500"/>
                                        <p:tgtEl>
                                          <p:spTgt spid="9935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99355"/>
                                        </p:tgtEl>
                                        <p:attrNameLst>
                                          <p:attrName>style.visibility</p:attrName>
                                        </p:attrNameLst>
                                      </p:cBhvr>
                                      <p:to>
                                        <p:strVal val="visible"/>
                                      </p:to>
                                    </p:set>
                                    <p:animEffect transition="in" filter="wipe(left)">
                                      <p:cBhvr>
                                        <p:cTn id="48" dur="500"/>
                                        <p:tgtEl>
                                          <p:spTgt spid="9935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99356"/>
                                        </p:tgtEl>
                                        <p:attrNameLst>
                                          <p:attrName>style.visibility</p:attrName>
                                        </p:attrNameLst>
                                      </p:cBhvr>
                                      <p:to>
                                        <p:strVal val="visible"/>
                                      </p:to>
                                    </p:set>
                                    <p:animEffect transition="in" filter="fade">
                                      <p:cBhvr>
                                        <p:cTn id="51" dur="2000"/>
                                        <p:tgtEl>
                                          <p:spTgt spid="99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46" grpId="0" animBg="1"/>
      <p:bldP spid="99348" grpId="0" animBg="1"/>
      <p:bldP spid="99349" grpId="0"/>
      <p:bldP spid="99351" grpId="0" animBg="1"/>
      <p:bldP spid="99352" grpId="0"/>
      <p:bldP spid="99355" grpId="0" animBg="1"/>
      <p:bldP spid="99356" grpId="0"/>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701" name="Rectangle 24"/>
          <p:cNvSpPr>
            <a:spLocks noChangeArrowheads="1"/>
          </p:cNvSpPr>
          <p:nvPr/>
        </p:nvSpPr>
        <p:spPr bwMode="auto">
          <a:xfrm>
            <a:off x="1632756" y="3191101"/>
            <a:ext cx="5283200" cy="812800"/>
          </a:xfrm>
          <a:prstGeom prst="rect">
            <a:avLst/>
          </a:prstGeom>
          <a:solidFill>
            <a:srgbClr val="FFFFCC"/>
          </a:solidFill>
          <a:ln w="9525">
            <a:solidFill>
              <a:srgbClr val="000000"/>
            </a:solidFill>
            <a:miter lim="800000"/>
            <a:headEnd/>
            <a:tailEnd/>
          </a:ln>
          <a:effectLst>
            <a:outerShdw dist="161645" dir="2700000" algn="ctr" rotWithShape="0">
              <a:srgbClr val="000000">
                <a:alpha val="50000"/>
              </a:srgbClr>
            </a:outerShdw>
          </a:effec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ctr">
              <a:spcBef>
                <a:spcPct val="0"/>
              </a:spcBef>
              <a:buClrTx/>
              <a:buSzTx/>
              <a:buFontTx/>
              <a:buNone/>
            </a:pPr>
            <a:r>
              <a:rPr lang="en-US" altLang="en-US" sz="3733" b="1">
                <a:latin typeface="Arial" panose="020B0604020202020204" pitchFamily="34" charset="0"/>
              </a:rPr>
              <a:t>Command / Statement</a:t>
            </a:r>
          </a:p>
        </p:txBody>
      </p:sp>
      <p:sp>
        <p:nvSpPr>
          <p:cNvPr id="29702" name="Rectangle 25"/>
          <p:cNvSpPr>
            <a:spLocks noChangeArrowheads="1"/>
          </p:cNvSpPr>
          <p:nvPr/>
        </p:nvSpPr>
        <p:spPr bwMode="auto">
          <a:xfrm>
            <a:off x="1632756" y="5070701"/>
            <a:ext cx="5283200" cy="812800"/>
          </a:xfrm>
          <a:prstGeom prst="rect">
            <a:avLst/>
          </a:prstGeom>
          <a:solidFill>
            <a:srgbClr val="FFFFCC"/>
          </a:solidFill>
          <a:ln w="9525">
            <a:solidFill>
              <a:srgbClr val="000000"/>
            </a:solidFill>
            <a:miter lim="800000"/>
            <a:headEnd/>
            <a:tailEnd/>
          </a:ln>
          <a:effectLst>
            <a:outerShdw dist="161645" dir="2700000" algn="ctr" rotWithShape="0">
              <a:srgbClr val="000000">
                <a:alpha val="50000"/>
              </a:srgbClr>
            </a:outerShdw>
          </a:effec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ctr">
              <a:spcBef>
                <a:spcPct val="0"/>
              </a:spcBef>
              <a:buClrTx/>
              <a:buSzTx/>
              <a:buFontTx/>
              <a:buNone/>
            </a:pPr>
            <a:r>
              <a:rPr lang="en-US" altLang="en-US" sz="3733" b="1">
                <a:latin typeface="Arial" panose="020B0604020202020204" pitchFamily="34" charset="0"/>
              </a:rPr>
              <a:t>Approved Example</a:t>
            </a:r>
          </a:p>
        </p:txBody>
      </p:sp>
      <p:sp>
        <p:nvSpPr>
          <p:cNvPr id="29703" name="Rectangle 26"/>
          <p:cNvSpPr>
            <a:spLocks noChangeArrowheads="1"/>
          </p:cNvSpPr>
          <p:nvPr/>
        </p:nvSpPr>
        <p:spPr bwMode="auto">
          <a:xfrm>
            <a:off x="1632756" y="6950301"/>
            <a:ext cx="5283200" cy="812800"/>
          </a:xfrm>
          <a:prstGeom prst="rect">
            <a:avLst/>
          </a:prstGeom>
          <a:solidFill>
            <a:srgbClr val="FFFFCC"/>
          </a:solidFill>
          <a:ln w="9525">
            <a:solidFill>
              <a:srgbClr val="000000"/>
            </a:solidFill>
            <a:miter lim="800000"/>
            <a:headEnd/>
            <a:tailEnd/>
          </a:ln>
          <a:effectLst>
            <a:outerShdw dist="161645" dir="2700000" algn="ctr" rotWithShape="0">
              <a:srgbClr val="000000">
                <a:alpha val="50000"/>
              </a:srgbClr>
            </a:outerShdw>
          </a:effec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ctr">
              <a:spcBef>
                <a:spcPct val="0"/>
              </a:spcBef>
              <a:buClrTx/>
              <a:buSzTx/>
              <a:buFontTx/>
              <a:buNone/>
            </a:pPr>
            <a:r>
              <a:rPr lang="en-US" altLang="en-US" sz="3733" b="1">
                <a:latin typeface="Arial" panose="020B0604020202020204" pitchFamily="34" charset="0"/>
              </a:rPr>
              <a:t>Necessary Inference</a:t>
            </a:r>
          </a:p>
        </p:txBody>
      </p:sp>
      <p:sp>
        <p:nvSpPr>
          <p:cNvPr id="28678" name="Oval 27"/>
          <p:cNvSpPr>
            <a:spLocks noChangeArrowheads="1"/>
          </p:cNvSpPr>
          <p:nvPr/>
        </p:nvSpPr>
        <p:spPr bwMode="auto">
          <a:xfrm>
            <a:off x="5591579" y="1427156"/>
            <a:ext cx="5032777" cy="1242096"/>
          </a:xfrm>
          <a:prstGeom prst="ellipse">
            <a:avLst/>
          </a:prstGeom>
          <a:solidFill>
            <a:srgbClr val="00206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4000" b="1">
                <a:solidFill>
                  <a:srgbClr val="FFFF00"/>
                </a:solidFill>
                <a:latin typeface="Arial" charset="0"/>
              </a:rPr>
              <a:t>Acts 15</a:t>
            </a:r>
          </a:p>
        </p:txBody>
      </p:sp>
      <p:sp>
        <p:nvSpPr>
          <p:cNvPr id="33820" name="Text Box 28"/>
          <p:cNvSpPr txBox="1">
            <a:spLocks noChangeArrowheads="1"/>
          </p:cNvSpPr>
          <p:nvPr/>
        </p:nvSpPr>
        <p:spPr bwMode="auto">
          <a:xfrm>
            <a:off x="7220756" y="3089501"/>
            <a:ext cx="6807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spcBef>
                <a:spcPct val="50000"/>
              </a:spcBef>
              <a:buClrTx/>
              <a:buSzTx/>
              <a:buFontTx/>
              <a:buNone/>
            </a:pPr>
            <a:r>
              <a:rPr lang="en-US" altLang="en-US" sz="3600" u="sng" dirty="0">
                <a:solidFill>
                  <a:srgbClr val="C00000"/>
                </a:solidFill>
                <a:latin typeface="Arial" panose="020B0604020202020204" pitchFamily="34" charset="0"/>
              </a:rPr>
              <a:t>VV. 13-21</a:t>
            </a:r>
            <a:r>
              <a:rPr lang="en-US" altLang="en-US" sz="3600" dirty="0">
                <a:solidFill>
                  <a:srgbClr val="C00000"/>
                </a:solidFill>
                <a:latin typeface="Arial" panose="020B0604020202020204" pitchFamily="34" charset="0"/>
              </a:rPr>
              <a:t> </a:t>
            </a:r>
            <a:r>
              <a:rPr lang="en-US" altLang="en-US" sz="3600" dirty="0">
                <a:latin typeface="Arial" panose="020B0604020202020204" pitchFamily="34" charset="0"/>
              </a:rPr>
              <a:t>– James appealed to direct statement from Amos 9</a:t>
            </a:r>
          </a:p>
        </p:txBody>
      </p:sp>
      <p:sp>
        <p:nvSpPr>
          <p:cNvPr id="33821" name="Text Box 29"/>
          <p:cNvSpPr txBox="1">
            <a:spLocks noChangeArrowheads="1"/>
          </p:cNvSpPr>
          <p:nvPr/>
        </p:nvSpPr>
        <p:spPr bwMode="auto">
          <a:xfrm>
            <a:off x="7220756" y="4939468"/>
            <a:ext cx="748691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spcBef>
                <a:spcPct val="50000"/>
              </a:spcBef>
              <a:buClrTx/>
              <a:buSzTx/>
              <a:buFontTx/>
              <a:buNone/>
            </a:pPr>
            <a:r>
              <a:rPr lang="en-US" altLang="en-US" sz="3600" u="sng" dirty="0">
                <a:solidFill>
                  <a:srgbClr val="C00000"/>
                </a:solidFill>
                <a:latin typeface="Arial" panose="020B0604020202020204" pitchFamily="34" charset="0"/>
              </a:rPr>
              <a:t>V. 12</a:t>
            </a:r>
            <a:r>
              <a:rPr lang="en-US" altLang="en-US" sz="3600" dirty="0">
                <a:solidFill>
                  <a:srgbClr val="C00000"/>
                </a:solidFill>
                <a:latin typeface="Arial" panose="020B0604020202020204" pitchFamily="34" charset="0"/>
              </a:rPr>
              <a:t> </a:t>
            </a:r>
            <a:r>
              <a:rPr lang="en-US" altLang="en-US" sz="3600" dirty="0">
                <a:latin typeface="Arial" panose="020B0604020202020204" pitchFamily="34" charset="0"/>
              </a:rPr>
              <a:t>– Paul &amp; Barnabas appealed to example of their work &amp; miracles</a:t>
            </a:r>
          </a:p>
        </p:txBody>
      </p:sp>
      <p:sp>
        <p:nvSpPr>
          <p:cNvPr id="33822" name="Text Box 30"/>
          <p:cNvSpPr txBox="1">
            <a:spLocks noChangeArrowheads="1"/>
          </p:cNvSpPr>
          <p:nvPr/>
        </p:nvSpPr>
        <p:spPr bwMode="auto">
          <a:xfrm>
            <a:off x="7220756" y="6869868"/>
            <a:ext cx="748691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spcBef>
                <a:spcPct val="50000"/>
              </a:spcBef>
              <a:buClrTx/>
              <a:buSzTx/>
              <a:buFontTx/>
              <a:buNone/>
            </a:pPr>
            <a:r>
              <a:rPr lang="en-US" altLang="en-US" sz="3600" u="sng" dirty="0">
                <a:solidFill>
                  <a:srgbClr val="C00000"/>
                </a:solidFill>
                <a:latin typeface="Arial" panose="020B0604020202020204" pitchFamily="34" charset="0"/>
              </a:rPr>
              <a:t>VV. 7-11</a:t>
            </a:r>
            <a:r>
              <a:rPr lang="en-US" altLang="en-US" sz="3600" dirty="0">
                <a:solidFill>
                  <a:srgbClr val="C00000"/>
                </a:solidFill>
                <a:latin typeface="Arial" panose="020B0604020202020204" pitchFamily="34" charset="0"/>
              </a:rPr>
              <a:t> </a:t>
            </a:r>
            <a:r>
              <a:rPr lang="en-US" altLang="en-US" sz="3600" dirty="0">
                <a:latin typeface="Arial" panose="020B0604020202020204" pitchFamily="34" charset="0"/>
              </a:rPr>
              <a:t>– Peter appealed to events at Cornelius’ house – infers…</a:t>
            </a:r>
          </a:p>
        </p:txBody>
      </p:sp>
      <p:sp>
        <p:nvSpPr>
          <p:cNvPr id="11" name="TextBox 10"/>
          <p:cNvSpPr txBox="1"/>
          <p:nvPr/>
        </p:nvSpPr>
        <p:spPr>
          <a:xfrm>
            <a:off x="0" y="401903"/>
            <a:ext cx="16256000" cy="1107996"/>
          </a:xfrm>
          <a:prstGeom prst="rect">
            <a:avLst/>
          </a:prstGeom>
          <a:noFill/>
        </p:spPr>
        <p:txBody>
          <a:bodyPr wrap="square" rtlCol="0">
            <a:spAutoFit/>
          </a:bodyPr>
          <a:lstStyle/>
          <a:p>
            <a:pPr algn="ctr"/>
            <a:r>
              <a:rPr lang="en-US" sz="6600" dirty="0"/>
              <a:t>Establishing Bible Authority</a:t>
            </a:r>
          </a:p>
        </p:txBody>
      </p:sp>
      <p:sp>
        <p:nvSpPr>
          <p:cNvPr id="3" name="Rectangle 2"/>
          <p:cNvSpPr/>
          <p:nvPr/>
        </p:nvSpPr>
        <p:spPr>
          <a:xfrm>
            <a:off x="296214" y="314365"/>
            <a:ext cx="15609194" cy="848590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48080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3820"/>
                                        </p:tgtEl>
                                        <p:attrNameLst>
                                          <p:attrName>style.visibility</p:attrName>
                                        </p:attrNameLst>
                                      </p:cBhvr>
                                      <p:to>
                                        <p:strVal val="visible"/>
                                      </p:to>
                                    </p:set>
                                    <p:anim calcmode="lin" valueType="num">
                                      <p:cBhvr>
                                        <p:cTn id="7" dur="1000" fill="hold"/>
                                        <p:tgtEl>
                                          <p:spTgt spid="33820"/>
                                        </p:tgtEl>
                                        <p:attrNameLst>
                                          <p:attrName>ppt_x</p:attrName>
                                        </p:attrNameLst>
                                      </p:cBhvr>
                                      <p:tavLst>
                                        <p:tav tm="0">
                                          <p:val>
                                            <p:strVal val="#ppt_x-.2"/>
                                          </p:val>
                                        </p:tav>
                                        <p:tav tm="100000">
                                          <p:val>
                                            <p:strVal val="#ppt_x"/>
                                          </p:val>
                                        </p:tav>
                                      </p:tavLst>
                                    </p:anim>
                                    <p:anim calcmode="lin" valueType="num">
                                      <p:cBhvr>
                                        <p:cTn id="8" dur="1000" fill="hold"/>
                                        <p:tgtEl>
                                          <p:spTgt spid="33820"/>
                                        </p:tgtEl>
                                        <p:attrNameLst>
                                          <p:attrName>ppt_y</p:attrName>
                                        </p:attrNameLst>
                                      </p:cBhvr>
                                      <p:tavLst>
                                        <p:tav tm="0">
                                          <p:val>
                                            <p:strVal val="#ppt_y"/>
                                          </p:val>
                                        </p:tav>
                                        <p:tav tm="100000">
                                          <p:val>
                                            <p:strVal val="#ppt_y"/>
                                          </p:val>
                                        </p:tav>
                                      </p:tavLst>
                                    </p:anim>
                                    <p:animEffect transition="in" filter="wipe(right)" prLst="gradientSize: 0.1">
                                      <p:cBhvr>
                                        <p:cTn id="9" dur="1000"/>
                                        <p:tgtEl>
                                          <p:spTgt spid="3382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3821"/>
                                        </p:tgtEl>
                                        <p:attrNameLst>
                                          <p:attrName>style.visibility</p:attrName>
                                        </p:attrNameLst>
                                      </p:cBhvr>
                                      <p:to>
                                        <p:strVal val="visible"/>
                                      </p:to>
                                    </p:set>
                                    <p:anim calcmode="lin" valueType="num">
                                      <p:cBhvr>
                                        <p:cTn id="14" dur="1000" fill="hold"/>
                                        <p:tgtEl>
                                          <p:spTgt spid="33821"/>
                                        </p:tgtEl>
                                        <p:attrNameLst>
                                          <p:attrName>ppt_x</p:attrName>
                                        </p:attrNameLst>
                                      </p:cBhvr>
                                      <p:tavLst>
                                        <p:tav tm="0">
                                          <p:val>
                                            <p:strVal val="#ppt_x-.2"/>
                                          </p:val>
                                        </p:tav>
                                        <p:tav tm="100000">
                                          <p:val>
                                            <p:strVal val="#ppt_x"/>
                                          </p:val>
                                        </p:tav>
                                      </p:tavLst>
                                    </p:anim>
                                    <p:anim calcmode="lin" valueType="num">
                                      <p:cBhvr>
                                        <p:cTn id="15" dur="1000" fill="hold"/>
                                        <p:tgtEl>
                                          <p:spTgt spid="33821"/>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382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3822"/>
                                        </p:tgtEl>
                                        <p:attrNameLst>
                                          <p:attrName>style.visibility</p:attrName>
                                        </p:attrNameLst>
                                      </p:cBhvr>
                                      <p:to>
                                        <p:strVal val="visible"/>
                                      </p:to>
                                    </p:set>
                                    <p:anim calcmode="lin" valueType="num">
                                      <p:cBhvr>
                                        <p:cTn id="21" dur="1000" fill="hold"/>
                                        <p:tgtEl>
                                          <p:spTgt spid="33822"/>
                                        </p:tgtEl>
                                        <p:attrNameLst>
                                          <p:attrName>ppt_x</p:attrName>
                                        </p:attrNameLst>
                                      </p:cBhvr>
                                      <p:tavLst>
                                        <p:tav tm="0">
                                          <p:val>
                                            <p:strVal val="#ppt_x-.2"/>
                                          </p:val>
                                        </p:tav>
                                        <p:tav tm="100000">
                                          <p:val>
                                            <p:strVal val="#ppt_x"/>
                                          </p:val>
                                        </p:tav>
                                      </p:tavLst>
                                    </p:anim>
                                    <p:anim calcmode="lin" valueType="num">
                                      <p:cBhvr>
                                        <p:cTn id="22" dur="1000" fill="hold"/>
                                        <p:tgtEl>
                                          <p:spTgt spid="33822"/>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3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0" grpId="0"/>
      <p:bldP spid="33821" grpId="0"/>
      <p:bldP spid="338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90227" y="5063175"/>
            <a:ext cx="8470900" cy="1453492"/>
          </a:xfrm>
          <a:prstGeom prst="ellips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8968" y="3068824"/>
            <a:ext cx="7546359" cy="336328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011016" y="-122952"/>
            <a:ext cx="12477690" cy="2407475"/>
          </a:xfrm>
          <a:prstGeom prst="rect">
            <a:avLst/>
          </a:prstGeom>
          <a:noFill/>
        </p:spPr>
        <p:txBody>
          <a:bodyPr wrap="none" lIns="216747" tIns="108373" rIns="216747" bIns="108373">
            <a:spAutoFit/>
          </a:bodyPr>
          <a:lstStyle/>
          <a:p>
            <a:pPr algn="ctr"/>
            <a:r>
              <a:rPr lang="en-US" sz="14222"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a:t>
            </a:r>
          </a:p>
        </p:txBody>
      </p:sp>
      <p:sp>
        <p:nvSpPr>
          <p:cNvPr id="6" name="TextBox 5"/>
          <p:cNvSpPr txBox="1"/>
          <p:nvPr/>
        </p:nvSpPr>
        <p:spPr>
          <a:xfrm>
            <a:off x="752386" y="2952982"/>
            <a:ext cx="13736320" cy="5517793"/>
          </a:xfrm>
          <a:prstGeom prst="rect">
            <a:avLst/>
          </a:prstGeom>
          <a:noFill/>
        </p:spPr>
        <p:txBody>
          <a:bodyPr wrap="square" rtlCol="0">
            <a:spAutoFit/>
          </a:bodyPr>
          <a:lstStyle/>
          <a:p>
            <a:pPr marL="812810" indent="-812810">
              <a:lnSpc>
                <a:spcPct val="150000"/>
              </a:lnSpc>
              <a:buFont typeface="+mj-lt"/>
              <a:buAutoNum type="arabicPeriod"/>
            </a:pPr>
            <a:r>
              <a:rPr lang="en-US" sz="4800" dirty="0">
                <a:latin typeface="+mj-lt"/>
                <a:cs typeface="Times New Roman" panose="02020603050405020304" pitchFamily="18" charset="0"/>
              </a:rPr>
              <a:t>The Bible is God’s Word</a:t>
            </a:r>
          </a:p>
          <a:p>
            <a:pPr marL="812810" indent="-812810">
              <a:lnSpc>
                <a:spcPct val="150000"/>
              </a:lnSpc>
              <a:buFont typeface="+mj-lt"/>
              <a:buAutoNum type="arabicPeriod"/>
            </a:pPr>
            <a:r>
              <a:rPr lang="en-US" sz="4800" dirty="0">
                <a:latin typeface="+mj-lt"/>
                <a:cs typeface="Times New Roman" panose="02020603050405020304" pitchFamily="18" charset="0"/>
              </a:rPr>
              <a:t>Applying the Bible Today</a:t>
            </a:r>
          </a:p>
          <a:p>
            <a:pPr marL="812810" indent="-812810">
              <a:lnSpc>
                <a:spcPct val="150000"/>
              </a:lnSpc>
              <a:buFont typeface="+mj-lt"/>
              <a:buAutoNum type="arabicPeriod"/>
            </a:pPr>
            <a:r>
              <a:rPr lang="en-US" sz="4800" dirty="0">
                <a:latin typeface="+mj-lt"/>
                <a:cs typeface="Times New Roman" panose="02020603050405020304" pitchFamily="18" charset="0"/>
              </a:rPr>
              <a:t>The Theme of the Bible</a:t>
            </a:r>
          </a:p>
          <a:p>
            <a:pPr marL="812810" indent="-812810">
              <a:lnSpc>
                <a:spcPct val="150000"/>
              </a:lnSpc>
              <a:buFont typeface="+mj-lt"/>
              <a:buAutoNum type="arabicPeriod"/>
            </a:pPr>
            <a:r>
              <a:rPr lang="en-US" sz="4800" dirty="0">
                <a:latin typeface="+mj-lt"/>
                <a:cs typeface="Times New Roman" panose="02020603050405020304" pitchFamily="18" charset="0"/>
              </a:rPr>
              <a:t>What the Bible Says about Salvation</a:t>
            </a:r>
          </a:p>
          <a:p>
            <a:pPr marL="812810" indent="-812810">
              <a:lnSpc>
                <a:spcPct val="150000"/>
              </a:lnSpc>
              <a:buFont typeface="+mj-lt"/>
              <a:buAutoNum type="arabicPeriod"/>
            </a:pPr>
            <a:r>
              <a:rPr lang="en-US" sz="4800" dirty="0">
                <a:latin typeface="+mj-lt"/>
                <a:cs typeface="Times New Roman" panose="02020603050405020304" pitchFamily="18" charset="0"/>
              </a:rPr>
              <a:t>The Church in the Bible</a:t>
            </a:r>
          </a:p>
        </p:txBody>
      </p:sp>
      <p:sp>
        <p:nvSpPr>
          <p:cNvPr id="7" name="TextBox 6"/>
          <p:cNvSpPr txBox="1"/>
          <p:nvPr/>
        </p:nvSpPr>
        <p:spPr>
          <a:xfrm>
            <a:off x="2791581" y="8639896"/>
            <a:ext cx="11189547" cy="461665"/>
          </a:xfrm>
          <a:prstGeom prst="rect">
            <a:avLst/>
          </a:prstGeom>
          <a:noFill/>
        </p:spPr>
        <p:txBody>
          <a:bodyPr wrap="square" rtlCol="0">
            <a:spAutoFit/>
          </a:bodyPr>
          <a:lstStyle/>
          <a:p>
            <a:pPr algn="ctr"/>
            <a:r>
              <a:rPr lang="en-US" sz="2400" i="1" dirty="0">
                <a:solidFill>
                  <a:srgbClr val="C00000"/>
                </a:solidFill>
              </a:rPr>
              <a:t>Each Lesson Last One Hour Or Less</a:t>
            </a:r>
          </a:p>
        </p:txBody>
      </p:sp>
      <p:sp>
        <p:nvSpPr>
          <p:cNvPr id="8" name="Rounded Rectangle 7"/>
          <p:cNvSpPr/>
          <p:nvPr/>
        </p:nvSpPr>
        <p:spPr>
          <a:xfrm>
            <a:off x="3121025" y="1908967"/>
            <a:ext cx="10257671" cy="87489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4">
                    <a:lumMod val="20000"/>
                    <a:lumOff val="80000"/>
                  </a:schemeClr>
                </a:solidFill>
              </a:rPr>
              <a:t>A Five Lesson Home Bible Study</a:t>
            </a:r>
          </a:p>
        </p:txBody>
      </p:sp>
      <p:sp>
        <p:nvSpPr>
          <p:cNvPr id="2" name="Rectangle 1"/>
          <p:cNvSpPr/>
          <p:nvPr/>
        </p:nvSpPr>
        <p:spPr>
          <a:xfrm>
            <a:off x="587830" y="339634"/>
            <a:ext cx="15126788" cy="830026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26999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67579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924</TotalTime>
  <Words>2032</Words>
  <Application>Microsoft Office PowerPoint</Application>
  <PresentationFormat>Custom</PresentationFormat>
  <Paragraphs>359</Paragraphs>
  <Slides>36</Slides>
  <Notes>0</Notes>
  <HiddenSlides>2</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36</vt:i4>
      </vt:variant>
    </vt:vector>
  </HeadingPairs>
  <TitlesOfParts>
    <vt:vector size="48" baseType="lpstr">
      <vt:lpstr>Arial</vt:lpstr>
      <vt:lpstr>Times New Roman</vt:lpstr>
      <vt:lpstr>Calibri Light</vt:lpstr>
      <vt:lpstr>CooperBlack</vt:lpstr>
      <vt:lpstr>Calibri</vt:lpstr>
      <vt:lpstr>Arial Narrow</vt:lpstr>
      <vt:lpstr>Wingdings</vt:lpstr>
      <vt:lpstr>Tahoma</vt:lpstr>
      <vt:lpstr>Office Theme</vt:lpstr>
      <vt:lpstr>Corel Presentations 8 Drawing</vt:lpstr>
      <vt:lpstr>Drawing</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 Objective Standard</vt:lpstr>
      <vt:lpstr>2 Thess. 2:10-12</vt:lpstr>
      <vt:lpstr>Believing A Lie</vt:lpstr>
      <vt:lpstr>PowerPoint Presentation</vt:lpstr>
      <vt:lpstr>PowerPoint Presentation</vt:lpstr>
      <vt:lpstr>The Difference It Makes</vt:lpstr>
      <vt:lpstr>Consequences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50</cp:revision>
  <cp:lastPrinted>2016-06-19T04:16:48Z</cp:lastPrinted>
  <dcterms:created xsi:type="dcterms:W3CDTF">2016-06-18T21:46:42Z</dcterms:created>
  <dcterms:modified xsi:type="dcterms:W3CDTF">2016-06-26T12:24:17Z</dcterms:modified>
</cp:coreProperties>
</file>