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28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3" r:id="rId25"/>
    <p:sldId id="284" r:id="rId26"/>
    <p:sldId id="287" r:id="rId27"/>
    <p:sldId id="285" r:id="rId28"/>
    <p:sldId id="288" r:id="rId29"/>
    <p:sldId id="290" r:id="rId30"/>
    <p:sldId id="289" r:id="rId31"/>
    <p:sldId id="281" r:id="rId32"/>
  </p:sldIdLst>
  <p:sldSz cx="16256000" cy="9144000"/>
  <p:notesSz cx="7010400" cy="9296400"/>
  <p:embeddedFontLst>
    <p:embeddedFont>
      <p:font typeface="Calibri Light" panose="020F0302020204030204" pitchFamily="34" charset="0"/>
      <p:regular r:id="rId35"/>
      <p: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Arial Narrow" panose="020B0606020202030204" pitchFamily="34" charset="0"/>
      <p:regular r:id="rId41"/>
      <p:bold r:id="rId42"/>
      <p:italic r:id="rId43"/>
      <p:boldItalic r:id="rId44"/>
    </p:embeddedFont>
    <p:embeddedFont>
      <p:font typeface="AR ESSENCE" panose="02000000000000000000" pitchFamily="2" charset="0"/>
      <p:regular r:id="rId45"/>
    </p:embeddedFont>
    <p:embeddedFont>
      <p:font typeface="Baskerville Old Face" panose="02020602080505020303" pitchFamily="18" charset="0"/>
      <p:regular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6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41AB1-1D9D-4309-9F67-D1F4FC58DAA7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B7D74-651F-4DB7-BA9C-8A12EC2AB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76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EBB0F5-06D4-4D51-9A83-00D8285F1191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B8B3AF-4015-43E6-8A45-5D6B84E85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3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http://www.faithhelper.com/ntrel2.htm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9C0B2-9AA0-4486-B458-C31F086795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56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41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82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32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00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1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15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53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20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65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28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7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FF0C-C712-4793-830B-3DF0FCD0E525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5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054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77800" y="2899703"/>
            <a:ext cx="8470900" cy="14534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68" y="3068824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1016" y="-122952"/>
            <a:ext cx="12477690" cy="2407475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14222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386" y="2952982"/>
            <a:ext cx="13736320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Bible is God’s Word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Applying the Bible Today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Theme of the Bible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What the Bible Says about Salvation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Church in the Bible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1581" y="8639896"/>
            <a:ext cx="1118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Each Lesson Last One Hour Or Less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21025" y="1908967"/>
            <a:ext cx="10257671" cy="87489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 Five Lesson Home Bible Study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88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452" y="0"/>
            <a:ext cx="4776736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Bible Is God’s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The Resurrection of Christ from the Dead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Why begin here?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Evidence of the resurrection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God Is and His Word is True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God is…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His Word is True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Inspiration of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Plenary (Complete)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Verbal (Every word)</a:t>
            </a:r>
          </a:p>
        </p:txBody>
      </p:sp>
    </p:spTree>
    <p:extLst>
      <p:ext uri="{BB962C8B-B14F-4D97-AF65-F5344CB8AC3E}">
        <p14:creationId xmlns:p14="http://schemas.microsoft.com/office/powerpoint/2010/main" val="241698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81020" y="896047"/>
            <a:ext cx="10493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5400" i="1" kern="0" dirty="0">
                <a:solidFill>
                  <a:srgbClr val="002060"/>
                </a:solidFill>
              </a:rPr>
              <a:t>If Jesus was raised from the dead: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3806914" y="2354332"/>
            <a:ext cx="4461873" cy="1542132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 Is….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5619103" y="3295464"/>
            <a:ext cx="4617367" cy="1790326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is the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of God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7507164" y="4484790"/>
            <a:ext cx="4541495" cy="2096797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is True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9319353" y="5980588"/>
            <a:ext cx="4617367" cy="208976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“Hub” of Gospel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3369221" y="3803830"/>
            <a:ext cx="8712926" cy="14465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Begin Here?</a:t>
            </a:r>
          </a:p>
        </p:txBody>
      </p:sp>
    </p:spTree>
    <p:extLst>
      <p:ext uri="{BB962C8B-B14F-4D97-AF65-F5344CB8AC3E}">
        <p14:creationId xmlns:p14="http://schemas.microsoft.com/office/powerpoint/2010/main" val="1012599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700" y="233430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The Empty Tomb</a:t>
            </a:r>
          </a:p>
        </p:txBody>
      </p:sp>
    </p:spTree>
    <p:extLst>
      <p:ext uri="{BB962C8B-B14F-4D97-AF65-F5344CB8AC3E}">
        <p14:creationId xmlns:p14="http://schemas.microsoft.com/office/powerpoint/2010/main" val="150919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97" y="2078276"/>
            <a:ext cx="6799510" cy="400896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39176" y="664977"/>
            <a:ext cx="46185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AR ESSENCE" panose="02000000000000000000" pitchFamily="2" charset="0"/>
              </a:rPr>
              <a:t>The Tomb Itself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00799" y="2313136"/>
            <a:ext cx="7162041" cy="35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+mj-lt"/>
              <a:buAutoNum type="arabicPeriod"/>
            </a:pPr>
            <a:r>
              <a:rPr lang="en-US" sz="3733" u="sng" dirty="0">
                <a:latin typeface="Arial Narrow" panose="020B0606020202030204" pitchFamily="34" charset="0"/>
              </a:rPr>
              <a:t>New Tomb</a:t>
            </a:r>
            <a:r>
              <a:rPr lang="en-US" sz="3733" dirty="0">
                <a:latin typeface="Arial Narrow" panose="020B0606020202030204" pitchFamily="34" charset="0"/>
              </a:rPr>
              <a:t> </a:t>
            </a:r>
            <a:r>
              <a:rPr lang="en-US" sz="3733" dirty="0">
                <a:solidFill>
                  <a:srgbClr val="C00000"/>
                </a:solidFill>
                <a:latin typeface="Arial Narrow" panose="020B0606020202030204" pitchFamily="34" charset="0"/>
              </a:rPr>
              <a:t>(Luke 23:53; John 19:41)</a:t>
            </a:r>
          </a:p>
          <a:p>
            <a:pPr marL="457189" indent="-457189">
              <a:buFont typeface="+mj-lt"/>
              <a:buAutoNum type="arabicPeriod"/>
            </a:pPr>
            <a:endParaRPr lang="en-US" sz="1867" dirty="0">
              <a:latin typeface="Arial Narrow" panose="020B0606020202030204" pitchFamily="34" charset="0"/>
            </a:endParaRPr>
          </a:p>
          <a:p>
            <a:pPr marL="457189" indent="-457189">
              <a:buFont typeface="+mj-lt"/>
              <a:buAutoNum type="arabicPeriod"/>
            </a:pPr>
            <a:r>
              <a:rPr lang="en-US" sz="3733" u="sng" dirty="0">
                <a:latin typeface="Arial Narrow" panose="020B0606020202030204" pitchFamily="34" charset="0"/>
              </a:rPr>
              <a:t>Made of Solid Rock</a:t>
            </a:r>
            <a:r>
              <a:rPr lang="en-US" sz="3733" dirty="0">
                <a:latin typeface="Arial Narrow" panose="020B0606020202030204" pitchFamily="34" charset="0"/>
              </a:rPr>
              <a:t> </a:t>
            </a:r>
            <a:r>
              <a:rPr lang="en-US" sz="3733" dirty="0">
                <a:solidFill>
                  <a:srgbClr val="C00000"/>
                </a:solidFill>
                <a:latin typeface="Arial Narrow" panose="020B0606020202030204" pitchFamily="34" charset="0"/>
              </a:rPr>
              <a:t>(Matt. 27:60; Mark 15:46)</a:t>
            </a:r>
          </a:p>
          <a:p>
            <a:pPr marL="457189" indent="-457189">
              <a:buFont typeface="+mj-lt"/>
              <a:buAutoNum type="arabicPeriod"/>
            </a:pPr>
            <a:endParaRPr lang="en-US" sz="1867" dirty="0">
              <a:latin typeface="Arial Narrow" panose="020B0606020202030204" pitchFamily="34" charset="0"/>
            </a:endParaRPr>
          </a:p>
          <a:p>
            <a:pPr marL="457189" indent="-457189">
              <a:buFont typeface="+mj-lt"/>
              <a:buAutoNum type="arabicPeriod"/>
            </a:pPr>
            <a:r>
              <a:rPr lang="en-US" sz="3733" u="sng" dirty="0">
                <a:latin typeface="Arial Narrow" panose="020B0606020202030204" pitchFamily="34" charset="0"/>
              </a:rPr>
              <a:t>Only Opening Sealed with a Great Stone</a:t>
            </a:r>
            <a:r>
              <a:rPr lang="en-US" sz="3733" dirty="0">
                <a:latin typeface="Arial Narrow" panose="020B0606020202030204" pitchFamily="34" charset="0"/>
              </a:rPr>
              <a:t> </a:t>
            </a:r>
            <a:r>
              <a:rPr lang="en-US" sz="3733" dirty="0">
                <a:solidFill>
                  <a:srgbClr val="C00000"/>
                </a:solidFill>
                <a:latin typeface="Arial Narrow" panose="020B0606020202030204" pitchFamily="34" charset="0"/>
              </a:rPr>
              <a:t>(Mark 16:4; Matt. 27:62-66)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60059" y="7322682"/>
            <a:ext cx="10481480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b="1" i="1" dirty="0">
                <a:solidFill>
                  <a:srgbClr val="002060"/>
                </a:solidFill>
                <a:latin typeface="Arial Narrow" panose="020B0606020202030204" pitchFamily="34" charset="0"/>
              </a:rPr>
              <a:t>Found in the tomb: linen cloths &amp; face cloth (John 20:6-7)</a:t>
            </a:r>
          </a:p>
        </p:txBody>
      </p:sp>
    </p:spTree>
    <p:extLst>
      <p:ext uri="{BB962C8B-B14F-4D97-AF65-F5344CB8AC3E}">
        <p14:creationId xmlns:p14="http://schemas.microsoft.com/office/powerpoint/2010/main" val="1627253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700" y="2334309"/>
            <a:ext cx="701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The Empty Tomb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Tomb was empty (Matt. 28:6)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How did it become empty?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</a:rPr>
              <a:t>“Swoon” Theory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</a:rPr>
              <a:t>Disciples stole it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</a:rPr>
              <a:t>Enemies stole it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</a:rPr>
              <a:t>Really raised from dead!</a:t>
            </a:r>
          </a:p>
        </p:txBody>
      </p:sp>
    </p:spTree>
    <p:extLst>
      <p:ext uri="{BB962C8B-B14F-4D97-AF65-F5344CB8AC3E}">
        <p14:creationId xmlns:p14="http://schemas.microsoft.com/office/powerpoint/2010/main" val="2461829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The Empty Tomb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Transformation of Disciples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Hearts were troubled (John 14:1-3)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Shortly after – Changed!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Peter is an example: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</a:rPr>
              <a:t>Prior to death (Matt. 26:69-75)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</a:rPr>
              <a:t>At tomb (Luke 24:12)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</a:rPr>
              <a:t>Within days he was bold:</a:t>
            </a:r>
          </a:p>
          <a:p>
            <a:pPr marL="1943100" lvl="3" indent="-571500"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rgbClr val="002060"/>
                </a:solidFill>
              </a:rPr>
              <a:t>Acts 4:19-20</a:t>
            </a:r>
          </a:p>
          <a:p>
            <a:pPr marL="1943100" lvl="3" indent="-571500"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rgbClr val="002060"/>
                </a:solidFill>
              </a:rPr>
              <a:t>Acts 5:29</a:t>
            </a:r>
          </a:p>
        </p:txBody>
      </p:sp>
    </p:spTree>
    <p:extLst>
      <p:ext uri="{BB962C8B-B14F-4D97-AF65-F5344CB8AC3E}">
        <p14:creationId xmlns:p14="http://schemas.microsoft.com/office/powerpoint/2010/main" val="3807528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The Empty Tomb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Transformation of Disciples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Change in the Jews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They wanted to kill Jesus (Mk. 15:13-14)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Heard sermon about resurrection (Acts 2:21-36)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2060"/>
                </a:solidFill>
              </a:rPr>
              <a:t>Convinced &amp; obeyed (Acts 2:37-41)</a:t>
            </a:r>
          </a:p>
        </p:txBody>
      </p:sp>
    </p:spTree>
    <p:extLst>
      <p:ext uri="{BB962C8B-B14F-4D97-AF65-F5344CB8AC3E}">
        <p14:creationId xmlns:p14="http://schemas.microsoft.com/office/powerpoint/2010/main" val="959552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The Empty Tomb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Transformation of Disciples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Change in the Jews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Witnesses</a:t>
            </a:r>
          </a:p>
        </p:txBody>
      </p:sp>
    </p:spTree>
    <p:extLst>
      <p:ext uri="{BB962C8B-B14F-4D97-AF65-F5344CB8AC3E}">
        <p14:creationId xmlns:p14="http://schemas.microsoft.com/office/powerpoint/2010/main" val="3461990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5982" y="508849"/>
            <a:ext cx="106927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Criteria for Witnesses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7375" y="4196460"/>
            <a:ext cx="5345089" cy="173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2667" b="1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Simon Greenleaf</a:t>
            </a:r>
          </a:p>
          <a:p>
            <a:pPr algn="ctr" defTabSz="1219170">
              <a:defRPr/>
            </a:pPr>
            <a:r>
              <a:rPr lang="en-US" sz="2667" i="1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Testimony of the Evangelist</a:t>
            </a:r>
          </a:p>
          <a:p>
            <a:pPr algn="ctr" defTabSz="1219170">
              <a:defRPr/>
            </a:pPr>
            <a:r>
              <a:rPr lang="en-US" sz="2667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Practiced law 1806-1853</a:t>
            </a:r>
          </a:p>
          <a:p>
            <a:pPr algn="ctr" defTabSz="1219170">
              <a:defRPr/>
            </a:pPr>
            <a:r>
              <a:rPr lang="en-US" sz="2667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Professor at Harvard Law School</a:t>
            </a:r>
          </a:p>
        </p:txBody>
      </p:sp>
      <p:pic>
        <p:nvPicPr>
          <p:cNvPr id="3074" name="Picture 2" descr="http://naotg.wpengine.netdna-cdn.com/wp-content/uploads/2015/03/Simon-Greenle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426" y="1237770"/>
            <a:ext cx="3067133" cy="3067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01515" y="1488747"/>
            <a:ext cx="75902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“The credit due to the testimony of witnesses depends upon firstly, their </a:t>
            </a:r>
            <a:r>
              <a:rPr lang="en-US" sz="4000" b="1" dirty="0">
                <a:latin typeface="Arial Narrow" panose="020B0606020202030204" pitchFamily="34" charset="0"/>
              </a:rPr>
              <a:t>honesty</a:t>
            </a:r>
            <a:r>
              <a:rPr lang="en-US" sz="4000" dirty="0">
                <a:latin typeface="Arial Narrow" panose="020B0606020202030204" pitchFamily="34" charset="0"/>
              </a:rPr>
              <a:t>; secondly, their </a:t>
            </a:r>
            <a:r>
              <a:rPr lang="en-US" sz="4000" b="1" dirty="0">
                <a:latin typeface="Arial Narrow" panose="020B0606020202030204" pitchFamily="34" charset="0"/>
              </a:rPr>
              <a:t>ability</a:t>
            </a:r>
            <a:r>
              <a:rPr lang="en-US" sz="4000" dirty="0">
                <a:latin typeface="Arial Narrow" panose="020B0606020202030204" pitchFamily="34" charset="0"/>
              </a:rPr>
              <a:t>; thirdly, their </a:t>
            </a:r>
            <a:r>
              <a:rPr lang="en-US" sz="4000" b="1" dirty="0">
                <a:latin typeface="Arial Narrow" panose="020B0606020202030204" pitchFamily="34" charset="0"/>
              </a:rPr>
              <a:t>numbe</a:t>
            </a:r>
            <a:r>
              <a:rPr lang="en-US" sz="4000" dirty="0">
                <a:latin typeface="Arial Narrow" panose="020B0606020202030204" pitchFamily="34" charset="0"/>
              </a:rPr>
              <a:t>r and the consistency of their testimony; fourthly, the </a:t>
            </a:r>
            <a:r>
              <a:rPr lang="en-US" sz="4000" b="1" dirty="0">
                <a:latin typeface="Arial Narrow" panose="020B0606020202030204" pitchFamily="34" charset="0"/>
              </a:rPr>
              <a:t>conformity of their testimony with experience</a:t>
            </a:r>
            <a:r>
              <a:rPr lang="en-US" sz="4000" dirty="0">
                <a:latin typeface="Arial Narrow" panose="020B0606020202030204" pitchFamily="34" charset="0"/>
              </a:rPr>
              <a:t>; and fifthly, the </a:t>
            </a:r>
            <a:r>
              <a:rPr lang="en-US" sz="4000" b="1" dirty="0">
                <a:latin typeface="Arial Narrow" panose="020B0606020202030204" pitchFamily="34" charset="0"/>
              </a:rPr>
              <a:t>coincidence of their testimony with collateral circumstances</a:t>
            </a:r>
            <a:r>
              <a:rPr lang="en-US" sz="4000" dirty="0">
                <a:latin typeface="Arial Narrow" panose="020B0606020202030204" pitchFamily="34" charset="0"/>
              </a:rPr>
              <a:t>” (p. 28)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4090" y="6340802"/>
            <a:ext cx="5857899" cy="230832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defTabSz="1219170">
              <a:buFont typeface="+mj-lt"/>
              <a:buAutoNum type="arabicPeriod"/>
              <a:defRPr/>
            </a:pPr>
            <a:r>
              <a:rPr lang="en-US" sz="48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Honesty</a:t>
            </a:r>
          </a:p>
          <a:p>
            <a:pPr marL="514350" indent="-514350" defTabSz="1219170">
              <a:buFont typeface="+mj-lt"/>
              <a:buAutoNum type="arabicPeriod"/>
              <a:defRPr/>
            </a:pPr>
            <a:r>
              <a:rPr lang="en-US" sz="48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Ability</a:t>
            </a:r>
          </a:p>
          <a:p>
            <a:pPr marL="514350" indent="-514350" defTabSz="1219170">
              <a:buFont typeface="+mj-lt"/>
              <a:buAutoNum type="arabicPeriod"/>
              <a:defRPr/>
            </a:pPr>
            <a:r>
              <a:rPr lang="en-US" sz="48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Number  (agreement)</a:t>
            </a:r>
          </a:p>
        </p:txBody>
      </p:sp>
    </p:spTree>
    <p:extLst>
      <p:ext uri="{BB962C8B-B14F-4D97-AF65-F5344CB8AC3E}">
        <p14:creationId xmlns:p14="http://schemas.microsoft.com/office/powerpoint/2010/main" val="370594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salemwebnetwork.com/cms/blog/2467094/witn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4" y="228600"/>
            <a:ext cx="4506021" cy="3351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8929885">
            <a:off x="-482599" y="4889500"/>
            <a:ext cx="6057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002060"/>
                </a:solidFill>
              </a:rPr>
              <a:t>Witnesses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75895" y="670272"/>
            <a:ext cx="11273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600" b="1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Honest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Suffered for cause (would they if knew it was a lie?)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Tell of own faults:</a:t>
            </a:r>
          </a:p>
          <a:p>
            <a:pPr marL="2438339" lvl="3" indent="-609585" defTabSz="1219170">
              <a:buFont typeface="Wingdings" pitchFamily="2" charset="2"/>
              <a:buChar char="ü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Peter’s denial (Matt. 26:69-75)</a:t>
            </a:r>
          </a:p>
          <a:p>
            <a:pPr marL="2438339" lvl="3" indent="-609585" defTabSz="1219170">
              <a:buFont typeface="Wingdings" pitchFamily="2" charset="2"/>
              <a:buChar char="ü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Ambition (Matt. 20:20-28)</a:t>
            </a:r>
          </a:p>
          <a:p>
            <a:pPr marL="2438339" lvl="3" indent="-609585" defTabSz="1219170">
              <a:buFont typeface="Wingdings" pitchFamily="2" charset="2"/>
              <a:buChar char="ü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Failure to understand (Jn. 20:9)</a:t>
            </a:r>
          </a:p>
          <a:p>
            <a:pPr marL="1676358" lvl="2" indent="-457189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Reasons for lying cannot be found:</a:t>
            </a:r>
          </a:p>
          <a:p>
            <a:pPr marL="2285943" lvl="3" indent="-457189" defTabSz="1219170">
              <a:buFont typeface="Wingdings" pitchFamily="2" charset="2"/>
              <a:buChar char="ü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Fear – testified in face of death!</a:t>
            </a:r>
          </a:p>
          <a:p>
            <a:pPr marL="2285943" lvl="3" indent="-457189" defTabSz="1219170">
              <a:buFont typeface="Wingdings" pitchFamily="2" charset="2"/>
              <a:buChar char="ü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Greed – had nothing to gain</a:t>
            </a:r>
          </a:p>
          <a:p>
            <a:pPr marL="2285943" lvl="3" indent="-457189" defTabSz="1219170">
              <a:buFont typeface="Wingdings" pitchFamily="2" charset="2"/>
              <a:buChar char="ü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Ambition – no power was gained</a:t>
            </a:r>
          </a:p>
        </p:txBody>
      </p:sp>
    </p:spTree>
    <p:extLst>
      <p:ext uri="{BB962C8B-B14F-4D97-AF65-F5344CB8AC3E}">
        <p14:creationId xmlns:p14="http://schemas.microsoft.com/office/powerpoint/2010/main" val="1279534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salemwebnetwork.com/cms/blog/2467094/witn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4" y="228600"/>
            <a:ext cx="4506021" cy="3351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8929885">
            <a:off x="-482599" y="4889500"/>
            <a:ext cx="6057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002060"/>
                </a:solidFill>
              </a:rPr>
              <a:t>Witnesses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0990" y="683988"/>
            <a:ext cx="10692713" cy="468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600" b="1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Honest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endParaRPr lang="en-US" sz="1050" b="1" i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600" b="1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Competent (Ability)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Been with Christ since his baptism (Acts 1:21-22)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Matthew was a tax collector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Luke was a doctor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Peter, Andrew, James &amp; John were business men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John noted details (</a:t>
            </a:r>
            <a:r>
              <a:rPr lang="en-US" sz="3600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Jno</a:t>
            </a: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. 20:7)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highly educated</a:t>
            </a:r>
          </a:p>
        </p:txBody>
      </p:sp>
    </p:spTree>
    <p:extLst>
      <p:ext uri="{BB962C8B-B14F-4D97-AF65-F5344CB8AC3E}">
        <p14:creationId xmlns:p14="http://schemas.microsoft.com/office/powerpoint/2010/main" val="1518248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salemwebnetwork.com/cms/blog/2467094/witn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4" y="228600"/>
            <a:ext cx="4506021" cy="3351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8929885">
            <a:off x="-482599" y="4889500"/>
            <a:ext cx="6057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002060"/>
                </a:solidFill>
              </a:rPr>
              <a:t>Witnesses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0989" y="671280"/>
            <a:ext cx="1146501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600" b="1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Honest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endParaRPr lang="en-US" sz="1050" b="1" i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600" b="1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Competent (Ability)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endParaRPr lang="en-US" sz="1050" b="1" i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600" b="1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Number (and agreement)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Reach point need no more witness needed (cf. Lk. 22:71)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All said the same thing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6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Over 500 claimed they saw him (1 Cor. 15:6)</a:t>
            </a:r>
          </a:p>
        </p:txBody>
      </p:sp>
    </p:spTree>
    <p:extLst>
      <p:ext uri="{BB962C8B-B14F-4D97-AF65-F5344CB8AC3E}">
        <p14:creationId xmlns:p14="http://schemas.microsoft.com/office/powerpoint/2010/main" val="331327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The Empty Tomb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Transformation of Disciples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Change in the Jews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Witnesses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 Appearances (John 20:25-28)</a:t>
            </a:r>
          </a:p>
        </p:txBody>
      </p:sp>
      <p:pic>
        <p:nvPicPr>
          <p:cNvPr id="5" name="Picture 2" descr="https://media.licdn.com/mpr/mpr/shrinknp_400_400/AAEAAQAAAAAAAAJjAAAAJDM4OTE4MjMyLWY5OWMtNDliZS1hY2VmLTFmNDM5ZmI0ZDljM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604" y="5792695"/>
            <a:ext cx="4900160" cy="27195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22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8978" y="1316370"/>
            <a:ext cx="11037122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Mary Magdalene (Jn. 20:14-18; Mk. 16:9)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Two other women (Mt. 28:9)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Simon –</a:t>
            </a:r>
            <a:r>
              <a:rPr kumimoji="0" 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Cephas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 (</a:t>
            </a:r>
            <a:r>
              <a:rPr kumimoji="0" 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24:34; 1 Cor. 15:5)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Two on road to Emmaus (</a:t>
            </a:r>
            <a:r>
              <a:rPr kumimoji="0" 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24:13)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The eleven (</a:t>
            </a:r>
            <a:r>
              <a:rPr kumimoji="0" 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24:33-49; Mk. 16:14; Jn. 20:19-23)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Over 500 at once (1 Cor. 15:6)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James (1 Cor. 15:7)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All apostles –including Thomas (1 Cor. 15:7; Jn. 20:26-29)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Peter, Thomas, Nathanael, James, John, and others (Jn. 21:1-14)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Eleven giving great comm. (Mt. 28:16-20)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Eleven at Jerusalem (</a:t>
            </a:r>
            <a:r>
              <a:rPr kumimoji="0" 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24:44-49; Acts 1:3-8)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Eleven at mount of Olives (</a:t>
            </a:r>
            <a:r>
              <a:rPr kumimoji="0" 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Lk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. 24:50-53: Acts 1:9-11)</a:t>
            </a:r>
          </a:p>
          <a:p>
            <a:pPr marL="914400" marR="0" lvl="1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</a:rPr>
              <a:t>Paul (1 Cor. 15:8; Acts 9:1-9)</a:t>
            </a:r>
          </a:p>
        </p:txBody>
      </p:sp>
      <p:pic>
        <p:nvPicPr>
          <p:cNvPr id="3" name="Picture 2" descr="https://media.licdn.com/mpr/mpr/shrinknp_400_400/AAEAAQAAAAAAAAJjAAAAJDM4OTE4MjMyLWY5OWMtNDliZS1hY2VmLTFmNDM5ZmI0ZDljM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594" y="750795"/>
            <a:ext cx="6061270" cy="3364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0578" y="509495"/>
            <a:ext cx="7150922" cy="101566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Appeared to Many</a:t>
            </a:r>
          </a:p>
        </p:txBody>
      </p:sp>
    </p:spTree>
    <p:extLst>
      <p:ext uri="{BB962C8B-B14F-4D97-AF65-F5344CB8AC3E}">
        <p14:creationId xmlns:p14="http://schemas.microsoft.com/office/powerpoint/2010/main" val="408494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The Empty Tomb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Transformation of Disciples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Change in the Jews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Witnesses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Appearances (John 20:25-28)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3600" kern="0" dirty="0">
                <a:solidFill>
                  <a:srgbClr val="002060"/>
                </a:solidFill>
              </a:rPr>
              <a:t> Conversion of Saul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84830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7090" y="479879"/>
            <a:ext cx="10692713" cy="91300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5333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Conversion of Saul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8892" y="1500501"/>
            <a:ext cx="10930724" cy="5293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defTabSz="121917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Argument Presented by Lord George </a:t>
            </a: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in 1747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Gilbert West – Resurrection of Christ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Lord </a:t>
            </a:r>
            <a:r>
              <a:rPr lang="en-US" sz="3200" i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</a:t>
            </a: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– Conversion of Saul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Set out to disprove the resurrection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Changed – to believe in resurrection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</a:t>
            </a: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: “The conversion was of itself a demonstration sufficient to prove Christianity to be a divine revelation”</a:t>
            </a:r>
          </a:p>
        </p:txBody>
      </p:sp>
    </p:spTree>
    <p:extLst>
      <p:ext uri="{BB962C8B-B14F-4D97-AF65-F5344CB8AC3E}">
        <p14:creationId xmlns:p14="http://schemas.microsoft.com/office/powerpoint/2010/main" val="528804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7090" y="479879"/>
            <a:ext cx="10692713" cy="91300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5333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Conversion of Saul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6781" y="1523280"/>
            <a:ext cx="10845209" cy="4677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defTabSz="121917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Argument Presented by Lord George </a:t>
            </a: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in 1747</a:t>
            </a:r>
            <a:endParaRPr lang="en-US" sz="1000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Lyttelton’s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Four Propositions: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an imposter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an enthusiast – imagination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deceived (by others)</a:t>
            </a:r>
          </a:p>
          <a:p>
            <a:pPr marL="1219170" lvl="1" indent="-609585" defTabSz="121917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What he said about his conversion – really happened</a:t>
            </a:r>
          </a:p>
        </p:txBody>
      </p:sp>
    </p:spTree>
    <p:extLst>
      <p:ext uri="{BB962C8B-B14F-4D97-AF65-F5344CB8AC3E}">
        <p14:creationId xmlns:p14="http://schemas.microsoft.com/office/powerpoint/2010/main" val="4221504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7090" y="479879"/>
            <a:ext cx="10692713" cy="91300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5333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Conversion of Saul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7090" y="1511654"/>
            <a:ext cx="10888195" cy="532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Argument Presented by Lord George </a:t>
            </a: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in 1747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800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000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Lyttelton’s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Four Propositions: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800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000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not an imposter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No motive for lying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Money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Reputation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Power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Placed his story on road to Damascus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Miracles he worked shows he as not a fraud (Acts 13, 14, 16)</a:t>
            </a:r>
          </a:p>
        </p:txBody>
      </p:sp>
    </p:spTree>
    <p:extLst>
      <p:ext uri="{BB962C8B-B14F-4D97-AF65-F5344CB8AC3E}">
        <p14:creationId xmlns:p14="http://schemas.microsoft.com/office/powerpoint/2010/main" val="2861288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7090" y="479879"/>
            <a:ext cx="10692713" cy="91300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5333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Conversion of Saul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97089" y="1562457"/>
            <a:ext cx="10959079" cy="645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Argument Presented by Lord George </a:t>
            </a: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in 1747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333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Lyttelton’s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Four Propositions: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333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not an imposter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333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not an enthusiast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An enthusiast sees things he is looking for – Saul was not looking for resurrected Lord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Were other witnesses (Acts 22, 26)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No marks of an enthusiast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Temper – wild and unreasonable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Ignorance – (cf. Acts 26:24)</a:t>
            </a:r>
          </a:p>
          <a:p>
            <a:pPr marL="1828754" lvl="2" indent="-609585" defTabSz="1219170">
              <a:buFont typeface="Arial" pitchFamily="34" charset="0"/>
              <a:buChar char="•"/>
              <a:defRPr/>
            </a:pPr>
            <a:r>
              <a:rPr lang="en-US" sz="3200" kern="0" dirty="0">
                <a:solidFill>
                  <a:srgbClr val="000000"/>
                </a:solidFill>
                <a:latin typeface="Arial Narrow" panose="020B0606020202030204" pitchFamily="34" charset="0"/>
              </a:rPr>
              <a:t>Misguided zeal</a:t>
            </a:r>
          </a:p>
        </p:txBody>
      </p:sp>
    </p:spTree>
    <p:extLst>
      <p:ext uri="{BB962C8B-B14F-4D97-AF65-F5344CB8AC3E}">
        <p14:creationId xmlns:p14="http://schemas.microsoft.com/office/powerpoint/2010/main" val="2984960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7090" y="479879"/>
            <a:ext cx="10692713" cy="91300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5333" b="1" dirty="0">
                <a:solidFill>
                  <a:prstClr val="black"/>
                </a:solidFill>
                <a:latin typeface="Baskerville Old Face" panose="02020602080505020303" pitchFamily="18" charset="0"/>
              </a:rPr>
              <a:t>Conversion of Saul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97090" y="1503011"/>
            <a:ext cx="10944901" cy="5754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Argument Presented by Lord George </a:t>
            </a: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in 1747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333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Lyttelton’s</a:t>
            </a: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 Four Propositions: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333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not an imposter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333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not an enthusiast</a:t>
            </a: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endParaRPr lang="en-US" sz="1333" b="1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09585" indent="-609585" defTabSz="1219170">
              <a:buFont typeface="Wingdings" panose="05000000000000000000" pitchFamily="2" charset="2"/>
              <a:buChar char="v"/>
              <a:defRPr/>
            </a:pPr>
            <a:r>
              <a:rPr lang="en-US" sz="3733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Paul was not deceived by others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Impossible to produce a light brighter than noon sun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Could not cause the voice to be heard</a:t>
            </a:r>
          </a:p>
          <a:p>
            <a:pPr marL="1219170" lvl="1" indent="-609585" defTabSz="1219170">
              <a:buFont typeface="+mj-lt"/>
              <a:buAutoNum type="arabicPeriod"/>
              <a:defRPr/>
            </a:pPr>
            <a:r>
              <a:rPr lang="en-US" sz="3200" i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Nor could they cause Saul to be blind for 3 days (and then return his sight)</a:t>
            </a:r>
            <a:endParaRPr lang="en-US" sz="3200" kern="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000" y="7341946"/>
            <a:ext cx="12207445" cy="1405641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4267" kern="0" dirty="0">
                <a:solidFill>
                  <a:srgbClr val="FFFF00"/>
                </a:solidFill>
                <a:latin typeface="Arial Narrow" panose="020B0606020202030204" pitchFamily="34" charset="0"/>
              </a:rPr>
              <a:t>Only Conclusion:</a:t>
            </a:r>
          </a:p>
          <a:p>
            <a:pPr algn="ctr" defTabSz="1219170">
              <a:defRPr/>
            </a:pPr>
            <a:r>
              <a:rPr lang="en-US" sz="4267" kern="0" dirty="0">
                <a:solidFill>
                  <a:srgbClr val="FFFF00"/>
                </a:solidFill>
                <a:latin typeface="Arial Narrow" panose="020B0606020202030204" pitchFamily="34" charset="0"/>
              </a:rPr>
              <a:t>It Really Did Happen!</a:t>
            </a:r>
          </a:p>
        </p:txBody>
      </p:sp>
    </p:spTree>
    <p:extLst>
      <p:ext uri="{BB962C8B-B14F-4D97-AF65-F5344CB8AC3E}">
        <p14:creationId xmlns:p14="http://schemas.microsoft.com/office/powerpoint/2010/main" val="2352641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The Empty Tomb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Transformation of Disciples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Change in the Jews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Witnesses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Appearances (John 20:25-28)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3600" kern="0" dirty="0">
                <a:solidFill>
                  <a:srgbClr val="002060"/>
                </a:solidFill>
              </a:rPr>
              <a:t> Conversion of Saul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Manuscript Evidence</a:t>
            </a:r>
          </a:p>
        </p:txBody>
      </p:sp>
    </p:spTree>
    <p:extLst>
      <p:ext uri="{BB962C8B-B14F-4D97-AF65-F5344CB8AC3E}">
        <p14:creationId xmlns:p14="http://schemas.microsoft.com/office/powerpoint/2010/main" val="2437635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586" t="44792" r="42606" b="17708"/>
          <a:stretch>
            <a:fillRect/>
          </a:stretch>
        </p:blipFill>
        <p:spPr bwMode="auto">
          <a:xfrm>
            <a:off x="886884" y="3149600"/>
            <a:ext cx="14391216" cy="534107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420100" y="858520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http://www.faithhelper.com/ntrel2.htm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18106" y="643500"/>
            <a:ext cx="2501893" cy="2024088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73304" tIns="86653" rIns="173304" bIns="86653" anchor="ctr"/>
          <a:lstStyle/>
          <a:p>
            <a:pPr algn="ctr" defTabSz="1733241"/>
            <a:r>
              <a:rPr lang="en-US" sz="3733" dirty="0">
                <a:solidFill>
                  <a:srgbClr val="0000FF"/>
                </a:solidFill>
                <a:latin typeface="Arial Narrow" panose="020B0606020202030204" pitchFamily="34" charset="0"/>
              </a:rPr>
              <a:t>Original</a:t>
            </a:r>
          </a:p>
          <a:p>
            <a:pPr algn="ctr" defTabSz="1733241"/>
            <a:r>
              <a:rPr lang="en-US" sz="3733" dirty="0">
                <a:solidFill>
                  <a:srgbClr val="0000FF"/>
                </a:solidFill>
                <a:latin typeface="Arial Narrow" panose="020B0606020202030204" pitchFamily="34" charset="0"/>
              </a:rPr>
              <a:t>Autograph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409041" y="643501"/>
            <a:ext cx="3941216" cy="2003337"/>
            <a:chOff x="1865" y="770"/>
            <a:chExt cx="1309" cy="66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304" y="770"/>
              <a:ext cx="870" cy="665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73332" tIns="86667" rIns="173332" bIns="86667" anchor="ctr"/>
            <a:lstStyle/>
            <a:p>
              <a:pPr algn="ctr" defTabSz="1733241"/>
              <a:r>
                <a:rPr lang="en-US" sz="3733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MS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1865" y="912"/>
              <a:ext cx="343" cy="384"/>
            </a:xfrm>
            <a:prstGeom prst="rightArrow">
              <a:avLst>
                <a:gd name="adj1" fmla="val 50000"/>
                <a:gd name="adj2" fmla="val 34375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739985" y="643500"/>
            <a:ext cx="3908097" cy="2003337"/>
            <a:chOff x="1876" y="770"/>
            <a:chExt cx="1298" cy="665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304" y="770"/>
              <a:ext cx="870" cy="665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73332" tIns="86667" rIns="173332" bIns="86667" anchor="ctr"/>
            <a:lstStyle/>
            <a:p>
              <a:pPr algn="ctr" defTabSz="1733241"/>
              <a:r>
                <a:rPr lang="en-US" sz="3733" dirty="0">
                  <a:solidFill>
                    <a:srgbClr val="0000FF"/>
                  </a:solidFill>
                  <a:latin typeface="Arial Narrow" panose="020B0606020202030204" pitchFamily="34" charset="0"/>
                </a:rPr>
                <a:t>MS</a:t>
              </a:r>
            </a:p>
          </p:txBody>
        </p:sp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>
              <a:off x="1876" y="912"/>
              <a:ext cx="332" cy="384"/>
            </a:xfrm>
            <a:prstGeom prst="rightArrow">
              <a:avLst>
                <a:gd name="adj1" fmla="val 50000"/>
                <a:gd name="adj2" fmla="val 34375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>
                <a:latin typeface="Arial Narrow" panose="020B060602020203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 rot="20927661">
            <a:off x="10870429" y="1591079"/>
            <a:ext cx="3206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00000"/>
                </a:solidFill>
              </a:rPr>
              <a:t>5,000+</a:t>
            </a:r>
          </a:p>
        </p:txBody>
      </p:sp>
    </p:spTree>
    <p:extLst>
      <p:ext uri="{BB962C8B-B14F-4D97-AF65-F5344CB8AC3E}">
        <p14:creationId xmlns:p14="http://schemas.microsoft.com/office/powerpoint/2010/main" val="2554737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663700" y="3987800"/>
            <a:ext cx="9207500" cy="2438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5452" y="0"/>
            <a:ext cx="4776736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Back to the Bible – Lesson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Bible Is God’s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Resurrection of Christ from the Dead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Why begin here?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Evidence of the resurrection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God Is and His Word is True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God is…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His Word is True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Inspiration of the Bible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Plenary (Complete)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Verbal (Every word)</a:t>
            </a:r>
          </a:p>
        </p:txBody>
      </p:sp>
    </p:spTree>
    <p:extLst>
      <p:ext uri="{BB962C8B-B14F-4D97-AF65-F5344CB8AC3E}">
        <p14:creationId xmlns:p14="http://schemas.microsoft.com/office/powerpoint/2010/main" val="3296364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3257551" y="400050"/>
            <a:ext cx="9901238" cy="2671763"/>
          </a:xfrm>
          <a:prstGeom prst="flowChartMerg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Therefore</a:t>
            </a:r>
          </a:p>
        </p:txBody>
      </p:sp>
      <p:sp>
        <p:nvSpPr>
          <p:cNvPr id="3" name="TextBox 2"/>
          <p:cNvSpPr txBox="1"/>
          <p:nvPr/>
        </p:nvSpPr>
        <p:spPr>
          <a:xfrm rot="20867370">
            <a:off x="314909" y="1844161"/>
            <a:ext cx="81581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u="sng" dirty="0"/>
              <a:t>God is….</a:t>
            </a:r>
            <a:endParaRPr lang="en-US" sz="4800" b="1" u="sng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We can know there is a God!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We can know there is evidence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My faith is not a blind leap</a:t>
            </a:r>
          </a:p>
        </p:txBody>
      </p:sp>
      <p:sp>
        <p:nvSpPr>
          <p:cNvPr id="4" name="TextBox 3"/>
          <p:cNvSpPr txBox="1"/>
          <p:nvPr/>
        </p:nvSpPr>
        <p:spPr>
          <a:xfrm rot="20836781">
            <a:off x="7618519" y="2292529"/>
            <a:ext cx="815816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u="sng" dirty="0"/>
              <a:t>Word of God is True</a:t>
            </a:r>
            <a:endParaRPr lang="en-US" sz="4800" b="1" u="sng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Agreement with science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Prophecy Fulfilled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Historically Accurate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Unity of writers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Archaeology</a:t>
            </a:r>
          </a:p>
        </p:txBody>
      </p:sp>
    </p:spTree>
    <p:extLst>
      <p:ext uri="{BB962C8B-B14F-4D97-AF65-F5344CB8AC3E}">
        <p14:creationId xmlns:p14="http://schemas.microsoft.com/office/powerpoint/2010/main" val="1298142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6500" y="6146800"/>
            <a:ext cx="9207500" cy="2438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5452" y="0"/>
            <a:ext cx="4776736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Back to the Bible – Lesson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Bible Is God’s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Resurrection of Christ from the Dead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Why begin here?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Evidence of the resurrection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God Is and His Word is True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God is…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His Word is True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Inspiration of the Bible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Plenary (Complete)</a:t>
            </a:r>
          </a:p>
          <a:p>
            <a:pPr marL="1028700" marR="0" lvl="1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Verbal (Every word)</a:t>
            </a:r>
          </a:p>
        </p:txBody>
      </p:sp>
    </p:spTree>
    <p:extLst>
      <p:ext uri="{BB962C8B-B14F-4D97-AF65-F5344CB8AC3E}">
        <p14:creationId xmlns:p14="http://schemas.microsoft.com/office/powerpoint/2010/main" val="1601818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530" y="1882962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88129" y="2537779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Plenary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0075" y="242887"/>
            <a:ext cx="147732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/>
              <a:t>Inspiration of The Bible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1550" y="5457825"/>
            <a:ext cx="7015162" cy="3328988"/>
          </a:xfrm>
          <a:prstGeom prst="roundRect">
            <a:avLst>
              <a:gd name="adj" fmla="val 20223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Bible</a:t>
            </a:r>
          </a:p>
          <a:p>
            <a:pPr algn="ctr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Scripture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given by inspiration of God, and is profitable for doctrine, for reproof, for correction, for instruction in righteousness,”</a:t>
            </a:r>
          </a:p>
          <a:p>
            <a:pPr algn="ctr"/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Tim. 3:16)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501" y="2506539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Plenary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3477" y="2104935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Verbal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8709" y="2071591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Verbal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6313539" y="3198805"/>
            <a:ext cx="814388" cy="20318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9049469" y="2812821"/>
            <a:ext cx="814388" cy="2433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8428858" y="5457825"/>
            <a:ext cx="7015162" cy="3328988"/>
          </a:xfrm>
          <a:prstGeom prst="roundRect">
            <a:avLst>
              <a:gd name="adj" fmla="val 20223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Word</a:t>
            </a:r>
          </a:p>
          <a:p>
            <a:pPr algn="ctr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“These things we also speak, not in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which man’s wisdom teaches but which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Holy Spirit teaches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comparing spiritual things with spiritual.</a:t>
            </a:r>
          </a:p>
          <a:p>
            <a:pPr algn="ctr"/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2:13)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712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909" y="3943350"/>
            <a:ext cx="6829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</a:rPr>
              <a:t>If The Bible Is God’s Word, Then I Should:</a:t>
            </a:r>
          </a:p>
        </p:txBody>
      </p:sp>
      <p:pic>
        <p:nvPicPr>
          <p:cNvPr id="3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0" y="794381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58212" y="1403063"/>
            <a:ext cx="6343651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400" dirty="0"/>
              <a:t>Accept it as God’s word </a:t>
            </a:r>
            <a:r>
              <a:rPr lang="en-US" sz="4400" dirty="0">
                <a:solidFill>
                  <a:srgbClr val="C00000"/>
                </a:solidFill>
              </a:rPr>
              <a:t>(1 Thess. 2:13)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Believe what it says </a:t>
            </a:r>
            <a:r>
              <a:rPr lang="en-US" sz="4400" dirty="0">
                <a:solidFill>
                  <a:srgbClr val="C00000"/>
                </a:solidFill>
              </a:rPr>
              <a:t>(Rom. 10:17)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Seek to know and understand it </a:t>
            </a:r>
            <a:r>
              <a:rPr lang="en-US" sz="4400" dirty="0">
                <a:solidFill>
                  <a:srgbClr val="C00000"/>
                </a:solidFill>
              </a:rPr>
              <a:t>(John 8:32)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Want to do what it says (</a:t>
            </a:r>
            <a:r>
              <a:rPr lang="en-US" sz="4400" dirty="0">
                <a:solidFill>
                  <a:srgbClr val="C00000"/>
                </a:solidFill>
              </a:rPr>
              <a:t>Matt. 7:21; John 12:48)</a:t>
            </a:r>
          </a:p>
        </p:txBody>
      </p:sp>
    </p:spTree>
    <p:extLst>
      <p:ext uri="{BB962C8B-B14F-4D97-AF65-F5344CB8AC3E}">
        <p14:creationId xmlns:p14="http://schemas.microsoft.com/office/powerpoint/2010/main" val="710142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90227" y="4059559"/>
            <a:ext cx="8470900" cy="14534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68" y="3068824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1016" y="-122952"/>
            <a:ext cx="12477690" cy="2407475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14222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386" y="2952982"/>
            <a:ext cx="13736320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Bible is God’s Word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Applying the Bible Today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Theme of the Bible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What the Bible Says about Salvation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Church in the Bible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1581" y="8639896"/>
            <a:ext cx="1118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Each Lesson Last One Hour Or Less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21025" y="1908967"/>
            <a:ext cx="10257671" cy="87489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 Five Lesson Home Bible Study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99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757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</TotalTime>
  <Words>1451</Words>
  <Application>Microsoft Office PowerPoint</Application>
  <PresentationFormat>Custom</PresentationFormat>
  <Paragraphs>276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Times New Roman</vt:lpstr>
      <vt:lpstr>Calibri Light</vt:lpstr>
      <vt:lpstr>Calibri</vt:lpstr>
      <vt:lpstr>Arial Narrow</vt:lpstr>
      <vt:lpstr>AR ESSENCE</vt:lpstr>
      <vt:lpstr>Wingdings</vt:lpstr>
      <vt:lpstr>Baskerville Old Face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26</cp:revision>
  <cp:lastPrinted>2016-06-19T04:16:48Z</cp:lastPrinted>
  <dcterms:created xsi:type="dcterms:W3CDTF">2016-06-18T21:46:42Z</dcterms:created>
  <dcterms:modified xsi:type="dcterms:W3CDTF">2016-06-26T17:00:54Z</dcterms:modified>
</cp:coreProperties>
</file>