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20" r:id="rId2"/>
    <p:sldMasterId id="2147483732" r:id="rId3"/>
    <p:sldMasterId id="2147483787" r:id="rId4"/>
  </p:sldMasterIdLst>
  <p:notesMasterIdLst>
    <p:notesMasterId r:id="rId32"/>
  </p:notesMasterIdLst>
  <p:sldIdLst>
    <p:sldId id="301" r:id="rId5"/>
    <p:sldId id="256" r:id="rId6"/>
    <p:sldId id="262" r:id="rId7"/>
    <p:sldId id="265" r:id="rId8"/>
    <p:sldId id="263" r:id="rId9"/>
    <p:sldId id="275" r:id="rId10"/>
    <p:sldId id="276" r:id="rId11"/>
    <p:sldId id="277" r:id="rId12"/>
    <p:sldId id="278" r:id="rId13"/>
    <p:sldId id="264" r:id="rId14"/>
    <p:sldId id="270" r:id="rId15"/>
    <p:sldId id="279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73" r:id="rId29"/>
    <p:sldId id="293" r:id="rId30"/>
    <p:sldId id="294" r:id="rId31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33"/>
      <p:bold r:id="rId34"/>
      <p:italic r:id="rId35"/>
      <p:boldItalic r:id="rId36"/>
    </p:embeddedFont>
    <p:embeddedFont>
      <p:font typeface="Arial Rounded MT Bold" panose="020F0704030504030204" pitchFamily="34" charset="0"/>
      <p:regular r:id="rId37"/>
    </p:embeddedFont>
    <p:embeddedFont>
      <p:font typeface="Impact" panose="020B0806030902050204" pitchFamily="34" charset="0"/>
      <p:regular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Wingdings 2" panose="05020102010507070707" pitchFamily="18" charset="2"/>
      <p:regular r:id="rId43"/>
    </p:embeddedFont>
    <p:embeddedFont>
      <p:font typeface="Comic Sans MS" panose="030F0702030302020204" pitchFamily="66" charset="0"/>
      <p:regular r:id="rId44"/>
      <p:bold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434" autoAdjust="0"/>
  </p:normalViewPr>
  <p:slideViewPr>
    <p:cSldViewPr>
      <p:cViewPr varScale="1">
        <p:scale>
          <a:sx n="67" d="100"/>
          <a:sy n="67" d="100"/>
        </p:scale>
        <p:origin x="139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76B169-7F1E-48B8-8D87-247720269657}" type="datetimeFigureOut">
              <a:rPr lang="en-US" smtClean="0"/>
              <a:pPr/>
              <a:t>2/26/2015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CDC32-F97E-4112-9D88-2F5E4D338A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915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CDC32-F97E-4112-9D88-2F5E4D338A8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941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79CB-2C0A-4853-A6E2-37FDD733C59D}" type="datetimeFigureOut">
              <a:rPr lang="en-US" smtClean="0"/>
              <a:pPr/>
              <a:t>2/26/2015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4683FBA-E301-4334-843F-B44869B12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79CB-2C0A-4853-A6E2-37FDD733C59D}" type="datetimeFigureOut">
              <a:rPr lang="en-US" smtClean="0"/>
              <a:pPr/>
              <a:t>2/26/2015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4683FBA-E301-4334-843F-B44869B12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79CB-2C0A-4853-A6E2-37FDD733C59D}" type="datetimeFigureOut">
              <a:rPr lang="en-US" smtClean="0"/>
              <a:pPr/>
              <a:t>2/26/2015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3FBA-E301-4334-843F-B44869B12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79CB-2C0A-4853-A6E2-37FDD733C59D}" type="datetimeFigureOut">
              <a:rPr lang="en-US" smtClean="0"/>
              <a:pPr/>
              <a:t>2/26/2015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3FBA-E301-4334-843F-B44869B12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79CB-2C0A-4853-A6E2-37FDD733C59D}" type="datetimeFigureOut">
              <a:rPr lang="en-US" smtClean="0"/>
              <a:pPr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4683FBA-E301-4334-843F-B44869B129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79CB-2C0A-4853-A6E2-37FDD733C59D}" type="datetimeFigureOut">
              <a:rPr lang="en-US" smtClean="0"/>
              <a:pPr/>
              <a:t>2/26/2015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3FBA-E301-4334-843F-B44869B12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79CB-2C0A-4853-A6E2-37FDD733C59D}" type="datetimeFigureOut">
              <a:rPr lang="en-US" smtClean="0"/>
              <a:pPr/>
              <a:t>2/26/2015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3FBA-E301-4334-843F-B44869B12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79CB-2C0A-4853-A6E2-37FDD733C59D}" type="datetimeFigureOut">
              <a:rPr lang="en-US" smtClean="0"/>
              <a:pPr/>
              <a:t>2/26/2015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3FBA-E301-4334-843F-B44869B12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79CB-2C0A-4853-A6E2-37FDD733C59D}" type="datetimeFigureOut">
              <a:rPr lang="en-US" smtClean="0"/>
              <a:pPr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3FBA-E301-4334-843F-B44869B129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med"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79CB-2C0A-4853-A6E2-37FDD733C59D}" type="datetimeFigureOut">
              <a:rPr lang="en-US" smtClean="0"/>
              <a:pPr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3FBA-E301-4334-843F-B44869B12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79CB-2C0A-4853-A6E2-37FDD733C59D}" type="datetimeFigureOut">
              <a:rPr lang="en-US" smtClean="0"/>
              <a:pPr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3FBA-E301-4334-843F-B44869B12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113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7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443163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903663"/>
            <a:ext cx="6400800" cy="657225"/>
          </a:xfrm>
          <a:effectLst>
            <a:outerShdw dist="17961" dir="2700000" algn="ctr" rotWithShape="0">
              <a:srgbClr val="000066">
                <a:alpha val="50000"/>
              </a:srgbClr>
            </a:outerShdw>
          </a:effectLst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dt" sz="quarter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80DD057-550B-4DDD-B0A3-79403BA7682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ABFCA9E-6228-42A4-820E-1B6D33C9FC8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72674F5-D9F7-4909-907A-7169F6EE96A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06625"/>
            <a:ext cx="3810000" cy="4194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06625"/>
            <a:ext cx="3810000" cy="4194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C1A0B46-8C3A-47AC-9FD7-9D6E76537DC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5FA5579-2F0A-4690-9A2C-AE84E353BFD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0BF1DE-DF4A-42B5-AEB1-B0EA6581794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152151-8C88-4019-8491-FD9F172A394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AA546E2-E993-4B2E-B094-8368BFC8734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141C88C-8159-4E48-AE8E-2ED71752EEA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6D95B7-3454-48C0-98D3-94184AC391D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431800"/>
            <a:ext cx="1962150" cy="5969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31800"/>
            <a:ext cx="5734050" cy="5969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9F9EEF-27E0-4444-9F8B-D743A777282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113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1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443163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903663"/>
            <a:ext cx="6400800" cy="657225"/>
          </a:xfrm>
          <a:effectLst>
            <a:outerShdw dist="17961" dir="2700000" algn="ctr" rotWithShape="0">
              <a:srgbClr val="000066">
                <a:alpha val="50000"/>
              </a:srgbClr>
            </a:outerShdw>
          </a:effectLst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quarter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EECDEB7-472D-4A15-BF0D-7AC2561FBC5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349A78-42F6-44F9-B816-6F60AF6F78C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4671032-9F18-450E-97EC-3B644FC995B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06625"/>
            <a:ext cx="3810000" cy="4194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06625"/>
            <a:ext cx="3810000" cy="4194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4C9F001-9AE7-4117-8851-41DAA84C7E8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4FF299-409B-4E8D-A3C8-3E0D0264D1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B32A874-6FA9-4CBD-A6B3-8925EC76304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7781E0-6EAD-4E2C-8693-FA8CAD04F9C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C8A609C-4247-4C02-808F-D38BF22BAB7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92518B4-8A59-43E8-8584-6EA96919AD5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6FC2C6D-E13F-4E2F-951D-B428A8942D0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431800"/>
            <a:ext cx="1962150" cy="5969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31800"/>
            <a:ext cx="5734050" cy="5969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3C70325-CBAF-4305-A6BA-1639822A019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7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076" name="Rectangle 4"/>
              <p:cNvSpPr>
                <a:spLocks noChangeArrowheads="1"/>
              </p:cNvSpPr>
              <p:nvPr/>
            </p:nvSpPr>
            <p:spPr bwMode="white">
              <a:xfrm>
                <a:off x="0" y="0"/>
                <a:ext cx="5760" cy="1600"/>
              </a:xfrm>
              <a:prstGeom prst="rect">
                <a:avLst/>
              </a:prstGeom>
              <a:gradFill rotWithShape="0">
                <a:gsLst>
                  <a:gs pos="0">
                    <a:schemeClr val="hlink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77" name="Rectangle 5"/>
              <p:cNvSpPr>
                <a:spLocks noChangeArrowheads="1"/>
              </p:cNvSpPr>
              <p:nvPr/>
            </p:nvSpPr>
            <p:spPr bwMode="white">
              <a:xfrm>
                <a:off x="0" y="1600"/>
                <a:ext cx="5760" cy="2720"/>
              </a:xfrm>
              <a:prstGeom prst="rect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endParaRPr>
              </a:p>
            </p:txBody>
          </p:sp>
        </p:grpSp>
        <p:pic>
          <p:nvPicPr>
            <p:cNvPr id="3078" name="Picture 6" descr="A:\grapes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163" y="0"/>
              <a:ext cx="680" cy="3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79" name="Group 7"/>
            <p:cNvGrpSpPr>
              <a:grpSpLocks/>
            </p:cNvGrpSpPr>
            <p:nvPr/>
          </p:nvGrpSpPr>
          <p:grpSpPr bwMode="auto">
            <a:xfrm>
              <a:off x="648" y="0"/>
              <a:ext cx="97" cy="3613"/>
              <a:chOff x="226" y="0"/>
              <a:chExt cx="80" cy="3613"/>
            </a:xfrm>
          </p:grpSpPr>
          <p:sp>
            <p:nvSpPr>
              <p:cNvPr id="3080" name="Rectangle 8"/>
              <p:cNvSpPr>
                <a:spLocks noChangeArrowheads="1"/>
              </p:cNvSpPr>
              <p:nvPr/>
            </p:nvSpPr>
            <p:spPr bwMode="ltGray">
              <a:xfrm>
                <a:off x="226" y="0"/>
                <a:ext cx="80" cy="853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accent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1" name="Rectangle 9"/>
              <p:cNvSpPr>
                <a:spLocks noChangeArrowheads="1"/>
              </p:cNvSpPr>
              <p:nvPr/>
            </p:nvSpPr>
            <p:spPr bwMode="ltGray">
              <a:xfrm>
                <a:off x="226" y="840"/>
                <a:ext cx="80" cy="2773"/>
              </a:xfrm>
              <a:prstGeom prst="rect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082" name="Rectangle 10"/>
            <p:cNvSpPr>
              <a:spLocks noChangeArrowheads="1"/>
            </p:cNvSpPr>
            <p:nvPr/>
          </p:nvSpPr>
          <p:spPr bwMode="ltGray">
            <a:xfrm>
              <a:off x="0" y="1536"/>
              <a:ext cx="4294" cy="160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endParaRPr>
            </a:p>
          </p:txBody>
        </p:sp>
      </p:grpSp>
      <p:sp>
        <p:nvSpPr>
          <p:cNvPr id="30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1371600" y="1100138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solidFill>
                  <a:srgbClr val="660066"/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rgbClr val="660066"/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rgbClr val="660066"/>
                </a:solidFill>
              </a:defRPr>
            </a:lvl1pPr>
          </a:lstStyle>
          <a:p>
            <a:fld id="{E5D8B172-1842-40B2-9A35-CB91F9E59B0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597263"/>
      </p:ext>
    </p:extLst>
  </p:cSld>
  <p:clrMapOvr>
    <a:masterClrMapping/>
  </p:clrMapOvr>
  <p:transition spd="med">
    <p:pull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C29AB0-7DB9-4044-A308-D17C9D98CF2D}" type="slidenum">
              <a:rPr lang="en-US" altLang="en-US">
                <a:solidFill>
                  <a:srgbClr val="660066"/>
                </a:solidFill>
              </a:rPr>
              <a:pPr/>
              <a:t>‹#›</a:t>
            </a:fld>
            <a:endParaRPr lang="en-US" altLang="en-US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30520"/>
      </p:ext>
    </p:extLst>
  </p:cSld>
  <p:clrMapOvr>
    <a:masterClrMapping/>
  </p:clrMapOvr>
  <p:transition spd="med">
    <p:pull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5708F4-E65A-4D14-8C7C-B2AFAAE14980}" type="slidenum">
              <a:rPr lang="en-US" altLang="en-US">
                <a:solidFill>
                  <a:srgbClr val="660066"/>
                </a:solidFill>
              </a:rPr>
              <a:pPr/>
              <a:t>‹#›</a:t>
            </a:fld>
            <a:endParaRPr lang="en-US" altLang="en-US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331610"/>
      </p:ext>
    </p:extLst>
  </p:cSld>
  <p:clrMapOvr>
    <a:masterClrMapping/>
  </p:clrMapOvr>
  <p:transition spd="med">
    <p:pull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10BC7A-EBAE-40F3-AE47-0D3CDCADC5E6}" type="slidenum">
              <a:rPr lang="en-US" altLang="en-US">
                <a:solidFill>
                  <a:srgbClr val="660066"/>
                </a:solidFill>
              </a:rPr>
              <a:pPr/>
              <a:t>‹#›</a:t>
            </a:fld>
            <a:endParaRPr lang="en-US" altLang="en-US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793024"/>
      </p:ext>
    </p:extLst>
  </p:cSld>
  <p:clrMapOvr>
    <a:masterClrMapping/>
  </p:clrMapOvr>
  <p:transition spd="med">
    <p:pull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6803D-0634-4680-BB85-7FD9A4111F1B}" type="slidenum">
              <a:rPr lang="en-US" altLang="en-US">
                <a:solidFill>
                  <a:srgbClr val="660066"/>
                </a:solidFill>
              </a:rPr>
              <a:pPr/>
              <a:t>‹#›</a:t>
            </a:fld>
            <a:endParaRPr lang="en-US" altLang="en-US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921332"/>
      </p:ext>
    </p:extLst>
  </p:cSld>
  <p:clrMapOvr>
    <a:masterClrMapping/>
  </p:clrMapOvr>
  <p:transition spd="med">
    <p:pull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C4CE9C-6C90-4A2E-B25B-D480DD1CC072}" type="slidenum">
              <a:rPr lang="en-US" altLang="en-US">
                <a:solidFill>
                  <a:srgbClr val="660066"/>
                </a:solidFill>
              </a:rPr>
              <a:pPr/>
              <a:t>‹#›</a:t>
            </a:fld>
            <a:endParaRPr lang="en-US" altLang="en-US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932147"/>
      </p:ext>
    </p:extLst>
  </p:cSld>
  <p:clrMapOvr>
    <a:masterClrMapping/>
  </p:clrMapOvr>
  <p:transition spd="med">
    <p:pull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B7B436-3E3E-4935-8782-6DD25EF64F56}" type="slidenum">
              <a:rPr lang="en-US" altLang="en-US">
                <a:solidFill>
                  <a:srgbClr val="660066"/>
                </a:solidFill>
              </a:rPr>
              <a:pPr/>
              <a:t>‹#›</a:t>
            </a:fld>
            <a:endParaRPr lang="en-US" altLang="en-US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73319"/>
      </p:ext>
    </p:extLst>
  </p:cSld>
  <p:clrMapOvr>
    <a:masterClrMapping/>
  </p:clrMapOvr>
  <p:transition spd="med">
    <p:pull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DA276-D6F5-445E-BF37-A861A23BAC74}" type="slidenum">
              <a:rPr lang="en-US" altLang="en-US">
                <a:solidFill>
                  <a:srgbClr val="660066"/>
                </a:solidFill>
              </a:rPr>
              <a:pPr/>
              <a:t>‹#›</a:t>
            </a:fld>
            <a:endParaRPr lang="en-US" altLang="en-US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489732"/>
      </p:ext>
    </p:extLst>
  </p:cSld>
  <p:clrMapOvr>
    <a:masterClrMapping/>
  </p:clrMapOvr>
  <p:transition spd="med">
    <p:pull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F995B4-BD64-4A6A-A7C1-7A68B8C2CBC7}" type="slidenum">
              <a:rPr lang="en-US" altLang="en-US">
                <a:solidFill>
                  <a:srgbClr val="660066"/>
                </a:solidFill>
              </a:rPr>
              <a:pPr/>
              <a:t>‹#›</a:t>
            </a:fld>
            <a:endParaRPr lang="en-US" altLang="en-US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772576"/>
      </p:ext>
    </p:extLst>
  </p:cSld>
  <p:clrMapOvr>
    <a:masterClrMapping/>
  </p:clrMapOvr>
  <p:transition spd="med">
    <p:pull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928C18-A0AE-4F9D-AECD-48030E78AA76}" type="slidenum">
              <a:rPr lang="en-US" altLang="en-US">
                <a:solidFill>
                  <a:srgbClr val="660066"/>
                </a:solidFill>
              </a:rPr>
              <a:pPr/>
              <a:t>‹#›</a:t>
            </a:fld>
            <a:endParaRPr lang="en-US" altLang="en-US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246748"/>
      </p:ext>
    </p:extLst>
  </p:cSld>
  <p:clrMapOvr>
    <a:masterClrMapping/>
  </p:clrMapOvr>
  <p:transition spd="med">
    <p:pull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B6562-FA78-448E-BE29-24E31CFEDD18}" type="slidenum">
              <a:rPr lang="en-US" altLang="en-US">
                <a:solidFill>
                  <a:srgbClr val="660066"/>
                </a:solidFill>
              </a:rPr>
              <a:pPr/>
              <a:t>‹#›</a:t>
            </a:fld>
            <a:endParaRPr lang="en-US" altLang="en-US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314163"/>
      </p:ext>
    </p:extLst>
  </p:cSld>
  <p:clrMapOvr>
    <a:masterClrMapping/>
  </p:clrMapOvr>
  <p:transition spd="med"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w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wm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DC879CB-2C0A-4853-A6E2-37FDD733C59D}" type="datetimeFigureOut">
              <a:rPr lang="en-US" smtClean="0"/>
              <a:pPr/>
              <a:t>2/26/2015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4683FBA-E301-4334-843F-B44869B129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pull dir="u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55113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31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>
                <a:alpha val="50000"/>
              </a:schemeClr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206625"/>
            <a:ext cx="7772400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DDF93101-CBCD-4606-B32E-779D71F9079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pull dir="u"/>
  </p:transition>
  <p:txStyles>
    <p:titleStyle>
      <a:lvl1pPr algn="ctr" rtl="0" fontAlgn="base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+mj-lt"/>
          <a:ea typeface="+mj-ea"/>
          <a:cs typeface="+mj-cs"/>
        </a:defRPr>
      </a:lvl1pPr>
      <a:lvl2pPr algn="ctr" rtl="0" fontAlgn="base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Times New Roman" pitchFamily="18" charset="0"/>
        </a:defRPr>
      </a:lvl2pPr>
      <a:lvl3pPr algn="ctr" rtl="0" fontAlgn="base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Times New Roman" pitchFamily="18" charset="0"/>
        </a:defRPr>
      </a:lvl3pPr>
      <a:lvl4pPr algn="ctr" rtl="0" fontAlgn="base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Times New Roman" pitchFamily="18" charset="0"/>
        </a:defRPr>
      </a:lvl4pPr>
      <a:lvl5pPr algn="ctr" rtl="0" fontAlgn="base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Times New Roman" pitchFamily="18" charset="0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Times New Roman" pitchFamily="18" charset="0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Times New Roman" pitchFamily="18" charset="0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Times New Roman" pitchFamily="18" charset="0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Times New Roman" pitchFamily="18" charset="0"/>
        </a:defRPr>
      </a:lvl9pPr>
    </p:titleStyle>
    <p:bodyStyle>
      <a:lvl1pPr marL="342900" indent="-3429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sz="28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Char char="–"/>
        <a:defRPr sz="24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sz="20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Char char="–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55113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31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>
                <a:alpha val="50000"/>
              </a:schemeClr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206625"/>
            <a:ext cx="7772400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620333FD-92E4-4807-9324-B52982CBE1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med">
    <p:pull dir="u"/>
  </p:transition>
  <p:txStyles>
    <p:titleStyle>
      <a:lvl1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Times New Roman" pitchFamily="18" charset="0"/>
        </a:defRPr>
      </a:lvl2pPr>
      <a:lvl3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Times New Roman" pitchFamily="18" charset="0"/>
        </a:defRPr>
      </a:lvl3pPr>
      <a:lvl4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Times New Roman" pitchFamily="18" charset="0"/>
        </a:defRPr>
      </a:lvl4pPr>
      <a:lvl5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Times New Roman" pitchFamily="18" charset="0"/>
        </a:defRPr>
      </a:lvl5pPr>
      <a:lvl6pPr marL="457200"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1">
          <a:solidFill>
            <a:srgbClr val="990033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sz="28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Char char="–"/>
        <a:defRPr sz="24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 sz="20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Char char="–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n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2051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2052" name="Rectangle 4"/>
              <p:cNvSpPr>
                <a:spLocks noChangeArrowheads="1"/>
              </p:cNvSpPr>
              <p:nvPr/>
            </p:nvSpPr>
            <p:spPr bwMode="white">
              <a:xfrm>
                <a:off x="0" y="0"/>
                <a:ext cx="5760" cy="384"/>
              </a:xfrm>
              <a:prstGeom prst="rect">
                <a:avLst/>
              </a:prstGeom>
              <a:gradFill rotWithShape="0">
                <a:gsLst>
                  <a:gs pos="0">
                    <a:schemeClr val="hlink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53" name="Rectangle 5"/>
              <p:cNvSpPr>
                <a:spLocks noChangeArrowheads="1"/>
              </p:cNvSpPr>
              <p:nvPr/>
            </p:nvSpPr>
            <p:spPr bwMode="white">
              <a:xfrm>
                <a:off x="0" y="384"/>
                <a:ext cx="5760" cy="3936"/>
              </a:xfrm>
              <a:prstGeom prst="rect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054" name="Group 6"/>
            <p:cNvGrpSpPr>
              <a:grpSpLocks/>
            </p:cNvGrpSpPr>
            <p:nvPr/>
          </p:nvGrpSpPr>
          <p:grpSpPr bwMode="auto">
            <a:xfrm>
              <a:off x="0" y="0"/>
              <a:ext cx="1667" cy="3613"/>
              <a:chOff x="0" y="0"/>
              <a:chExt cx="1667" cy="3613"/>
            </a:xfrm>
          </p:grpSpPr>
          <p:pic>
            <p:nvPicPr>
              <p:cNvPr id="2055" name="Picture 7" descr="A:\grapes.GIF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ltGray">
              <a:xfrm>
                <a:off x="163" y="0"/>
                <a:ext cx="534" cy="31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056" name="Group 8"/>
              <p:cNvGrpSpPr>
                <a:grpSpLocks/>
              </p:cNvGrpSpPr>
              <p:nvPr/>
            </p:nvGrpSpPr>
            <p:grpSpPr bwMode="auto">
              <a:xfrm>
                <a:off x="226" y="0"/>
                <a:ext cx="80" cy="3613"/>
                <a:chOff x="226" y="0"/>
                <a:chExt cx="80" cy="3613"/>
              </a:xfrm>
            </p:grpSpPr>
            <p:sp>
              <p:nvSpPr>
                <p:cNvPr id="2057" name="Rectangle 9"/>
                <p:cNvSpPr>
                  <a:spLocks noChangeArrowheads="1"/>
                </p:cNvSpPr>
                <p:nvPr/>
              </p:nvSpPr>
              <p:spPr bwMode="ltGray">
                <a:xfrm>
                  <a:off x="226" y="0"/>
                  <a:ext cx="80" cy="853"/>
                </a:xfrm>
                <a:prstGeom prst="rect">
                  <a:avLst/>
                </a:pr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>
                    <a:solidFill>
                      <a:srgbClr val="66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58" name="Rectangle 10"/>
                <p:cNvSpPr>
                  <a:spLocks noChangeArrowheads="1"/>
                </p:cNvSpPr>
                <p:nvPr/>
              </p:nvSpPr>
              <p:spPr bwMode="ltGray">
                <a:xfrm>
                  <a:off x="226" y="840"/>
                  <a:ext cx="80" cy="2773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>
                    <a:solidFill>
                      <a:srgbClr val="66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059" name="Rectangle 11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1667" cy="80"/>
              </a:xfrm>
              <a:prstGeom prst="rect">
                <a:avLst/>
              </a:prstGeom>
              <a:gradFill rotWithShape="0">
                <a:gsLst>
                  <a:gs pos="0">
                    <a:schemeClr val="hlink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060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954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effectLst/>
                <a:latin typeface="+mn-lt"/>
              </a:defRPr>
            </a:lvl1pPr>
          </a:lstStyle>
          <a:p>
            <a:pPr eaLnBrk="0" fontAlgn="base" hangingPunct="0">
              <a:spcAft>
                <a:spcPct val="0"/>
              </a:spcAft>
            </a:pPr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338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effectLst/>
                <a:latin typeface="+mn-lt"/>
              </a:defRPr>
            </a:lvl1pPr>
          </a:lstStyle>
          <a:p>
            <a:pPr eaLnBrk="0" fontAlgn="base" hangingPunct="0">
              <a:spcAft>
                <a:spcPct val="0"/>
              </a:spcAft>
            </a:pPr>
            <a:endParaRPr lang="en-US" altLang="en-US" dirty="0">
              <a:solidFill>
                <a:srgbClr val="660066"/>
              </a:solidFill>
            </a:endParaRPr>
          </a:p>
        </p:txBody>
      </p:sp>
      <p:sp>
        <p:nvSpPr>
          <p:cNvPr id="2064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effectLst/>
                <a:latin typeface="+mn-lt"/>
              </a:defRPr>
            </a:lvl1pPr>
          </a:lstStyle>
          <a:p>
            <a:pPr eaLnBrk="0" fontAlgn="base" hangingPunct="0">
              <a:spcAft>
                <a:spcPct val="0"/>
              </a:spcAft>
            </a:pPr>
            <a:fld id="{4EDBDB67-4635-4FB6-A80A-5850B4FAC9F9}" type="slidenum">
              <a:rPr lang="en-US" altLang="en-US">
                <a:solidFill>
                  <a:srgbClr val="660066"/>
                </a:solidFill>
              </a:rPr>
              <a:pPr eaLnBrk="0" fontAlgn="base" hangingPunct="0">
                <a:spcAft>
                  <a:spcPct val="0"/>
                </a:spcAft>
              </a:pPr>
              <a:t>‹#›</a:t>
            </a:fld>
            <a:endParaRPr lang="en-US" altLang="en-US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9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ransition spd="med">
    <p:pull dir="u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641475" y="609600"/>
            <a:ext cx="68167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5400" b="1" u="sng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Dare to be a Daniel</a:t>
            </a:r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>
            <a:off x="1295400" y="1981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>
                <a:solidFill>
                  <a:srgbClr val="660066"/>
                </a:solidFill>
                <a:latin typeface="Arial" panose="020B0604020202020204" pitchFamily="34" charset="0"/>
              </a:rPr>
              <a:t>I. Daniel Was a Man of </a:t>
            </a:r>
            <a:r>
              <a:rPr lang="en-US" altLang="en-US" sz="3200" b="1">
                <a:solidFill>
                  <a:srgbClr val="000000"/>
                </a:solidFill>
                <a:latin typeface="Arial" panose="020B0604020202020204" pitchFamily="34" charset="0"/>
              </a:rPr>
              <a:t>Purpose</a:t>
            </a:r>
            <a:endParaRPr lang="en-US" altLang="en-US" sz="3200" b="1">
              <a:solidFill>
                <a:srgbClr val="660066"/>
              </a:solidFill>
              <a:latin typeface="Arial" panose="020B0604020202020204" pitchFamily="34" charset="0"/>
            </a:endParaRP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1295400" y="3124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>
                <a:solidFill>
                  <a:srgbClr val="660066"/>
                </a:solidFill>
                <a:latin typeface="Arial" panose="020B0604020202020204" pitchFamily="34" charset="0"/>
              </a:rPr>
              <a:t>II. Daniel Was a Man of </a:t>
            </a:r>
            <a:r>
              <a:rPr lang="en-US" altLang="en-US" sz="3200" b="1">
                <a:solidFill>
                  <a:srgbClr val="000000"/>
                </a:solidFill>
                <a:latin typeface="Arial" panose="020B0604020202020204" pitchFamily="34" charset="0"/>
              </a:rPr>
              <a:t>Principle</a:t>
            </a:r>
            <a:endParaRPr lang="en-US" altLang="en-US" sz="3200" b="1">
              <a:solidFill>
                <a:srgbClr val="660066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1295400" y="4267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>
                <a:solidFill>
                  <a:srgbClr val="660066"/>
                </a:solidFill>
                <a:latin typeface="Arial" panose="020B0604020202020204" pitchFamily="34" charset="0"/>
              </a:rPr>
              <a:t>III. Daniel Was a Man of </a:t>
            </a:r>
            <a:r>
              <a:rPr lang="en-US" altLang="en-US" sz="3200" b="1">
                <a:solidFill>
                  <a:srgbClr val="000000"/>
                </a:solidFill>
                <a:latin typeface="Arial" panose="020B0604020202020204" pitchFamily="34" charset="0"/>
              </a:rPr>
              <a:t>Purity</a:t>
            </a:r>
            <a:endParaRPr lang="en-US" altLang="en-US" sz="3200" b="1">
              <a:solidFill>
                <a:srgbClr val="660066"/>
              </a:solidFill>
              <a:latin typeface="Arial" panose="020B0604020202020204" pitchFamily="34" charset="0"/>
            </a:endParaRPr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1295400" y="5410200"/>
            <a:ext cx="73152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>
                <a:solidFill>
                  <a:srgbClr val="660066"/>
                </a:solidFill>
                <a:latin typeface="Arial" panose="020B0604020202020204" pitchFamily="34" charset="0"/>
              </a:rPr>
              <a:t>IV. Daniel Was a Man of </a:t>
            </a:r>
            <a:r>
              <a:rPr lang="en-US" altLang="en-US" sz="3200" b="1">
                <a:solidFill>
                  <a:srgbClr val="000000"/>
                </a:solidFill>
                <a:latin typeface="Arial" panose="020B0604020202020204" pitchFamily="34" charset="0"/>
              </a:rPr>
              <a:t>Prayer</a:t>
            </a:r>
            <a:endParaRPr lang="en-US" altLang="en-US" sz="3200" b="1">
              <a:solidFill>
                <a:srgbClr val="660066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95400" y="71735"/>
            <a:ext cx="1524000" cy="46166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Review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6899640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343400"/>
            <a:ext cx="8763000" cy="1222375"/>
          </a:xfrm>
        </p:spPr>
        <p:txBody>
          <a:bodyPr>
            <a:noAutofit/>
          </a:bodyPr>
          <a:lstStyle/>
          <a:p>
            <a:r>
              <a:rPr lang="en-US" sz="4800" cap="none" dirty="0" smtClean="0"/>
              <a:t>Aged Daniel Before The King</a:t>
            </a:r>
            <a:endParaRPr lang="en-US" sz="48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505200"/>
            <a:ext cx="8458200" cy="914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Daniel 5</a:t>
            </a:r>
            <a:endParaRPr lang="en-US" sz="2800" dirty="0"/>
          </a:p>
        </p:txBody>
      </p:sp>
      <p:pic>
        <p:nvPicPr>
          <p:cNvPr id="4" name="Picture 3" descr="1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381000"/>
            <a:ext cx="4572000" cy="377611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80" name="Oval 16"/>
          <p:cNvSpPr>
            <a:spLocks noChangeArrowheads="1"/>
          </p:cNvSpPr>
          <p:nvPr/>
        </p:nvSpPr>
        <p:spPr bwMode="auto">
          <a:xfrm>
            <a:off x="3276600" y="1752600"/>
            <a:ext cx="25146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3600">
                <a:solidFill>
                  <a:schemeClr val="bg1"/>
                </a:solidFill>
              </a:rPr>
              <a:t>Exile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447800" y="5029200"/>
            <a:ext cx="886781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4000" b="1" dirty="0"/>
              <a:t>606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3962400" y="5029200"/>
            <a:ext cx="886781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4000" b="1" dirty="0"/>
              <a:t>597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6705600" y="5029200"/>
            <a:ext cx="886781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4000" b="1"/>
              <a:t>586</a:t>
            </a:r>
          </a:p>
        </p:txBody>
      </p:sp>
      <p:sp>
        <p:nvSpPr>
          <p:cNvPr id="36871" name="Oval 7"/>
          <p:cNvSpPr>
            <a:spLocks noChangeArrowheads="1"/>
          </p:cNvSpPr>
          <p:nvPr/>
        </p:nvSpPr>
        <p:spPr bwMode="auto">
          <a:xfrm>
            <a:off x="1219200" y="4876800"/>
            <a:ext cx="1447800" cy="990600"/>
          </a:xfrm>
          <a:prstGeom prst="ellipse">
            <a:avLst/>
          </a:prstGeom>
          <a:noFill/>
          <a:ln w="76200">
            <a:solidFill>
              <a:srgbClr val="FFFF00"/>
            </a:solidFill>
            <a:round/>
            <a:headEnd type="none" w="sm" len="sm"/>
            <a:tailEnd type="none" w="sm" len="sm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6877" name="AutoShape 13"/>
          <p:cNvSpPr>
            <a:spLocks noChangeArrowheads="1"/>
          </p:cNvSpPr>
          <p:nvPr/>
        </p:nvSpPr>
        <p:spPr bwMode="auto">
          <a:xfrm>
            <a:off x="762000" y="1600200"/>
            <a:ext cx="2667000" cy="1219200"/>
          </a:xfrm>
          <a:prstGeom prst="homePlate">
            <a:avLst>
              <a:gd name="adj" fmla="val 54688"/>
            </a:avLst>
          </a:prstGeom>
          <a:solidFill>
            <a:srgbClr val="777777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3600">
                <a:solidFill>
                  <a:schemeClr val="bg1"/>
                </a:solidFill>
              </a:rPr>
              <a:t>Pre-Exile</a:t>
            </a:r>
          </a:p>
        </p:txBody>
      </p:sp>
      <p:sp>
        <p:nvSpPr>
          <p:cNvPr id="36878" name="AutoShape 14"/>
          <p:cNvSpPr>
            <a:spLocks noChangeArrowheads="1"/>
          </p:cNvSpPr>
          <p:nvPr/>
        </p:nvSpPr>
        <p:spPr bwMode="auto">
          <a:xfrm flipH="1">
            <a:off x="5638800" y="1524000"/>
            <a:ext cx="2667000" cy="1219200"/>
          </a:xfrm>
          <a:prstGeom prst="homePlate">
            <a:avLst>
              <a:gd name="adj" fmla="val 54688"/>
            </a:avLst>
          </a:prstGeom>
          <a:solidFill>
            <a:srgbClr val="B2B2B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Post-Exile</a:t>
            </a:r>
          </a:p>
        </p:txBody>
      </p:sp>
      <p:sp>
        <p:nvSpPr>
          <p:cNvPr id="36881" name="Oval 17"/>
          <p:cNvSpPr>
            <a:spLocks noChangeArrowheads="1"/>
          </p:cNvSpPr>
          <p:nvPr/>
        </p:nvSpPr>
        <p:spPr bwMode="auto">
          <a:xfrm>
            <a:off x="3048000" y="1143000"/>
            <a:ext cx="3124200" cy="2057400"/>
          </a:xfrm>
          <a:prstGeom prst="ellipse">
            <a:avLst/>
          </a:prstGeom>
          <a:noFill/>
          <a:ln w="76200">
            <a:solidFill>
              <a:srgbClr val="FFFF00"/>
            </a:solidFill>
            <a:round/>
            <a:headEnd type="none" w="sm" len="sm"/>
            <a:tailEnd type="none" w="sm" len="sm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0" y="3810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Daniel Was An Exile Prophet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1143000" y="3911025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Taken in the first group</a:t>
            </a:r>
            <a:endParaRPr lang="en-US" sz="3200" dirty="0"/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1" grpId="0" animBg="1"/>
      <p:bldP spid="3688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304800" y="1395948"/>
            <a:ext cx="8610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  <a:tabLst>
                <a:tab pos="285750" algn="l"/>
              </a:tabLst>
            </a:pPr>
            <a:r>
              <a:rPr lang="en-US" sz="2400" b="1" dirty="0">
                <a:latin typeface="Arial" charset="0"/>
              </a:rPr>
              <a:t> Daniel lived there 72 years ‑ outlived the 34 year reign </a:t>
            </a:r>
            <a:r>
              <a:rPr lang="en-US" sz="2400" b="1" dirty="0" smtClean="0">
                <a:latin typeface="Arial" charset="0"/>
              </a:rPr>
              <a:t>of 	Nebuchadnezzar </a:t>
            </a:r>
            <a:r>
              <a:rPr lang="en-US" sz="2400" b="1" dirty="0">
                <a:latin typeface="Arial" charset="0"/>
              </a:rPr>
              <a:t>and those that followed.</a:t>
            </a:r>
          </a:p>
          <a:p>
            <a:pPr>
              <a:buFontTx/>
              <a:buChar char="•"/>
              <a:tabLst>
                <a:tab pos="285750" algn="l"/>
              </a:tabLst>
            </a:pPr>
            <a:endParaRPr lang="en-US" sz="2400" b="1" dirty="0">
              <a:latin typeface="Arial" charset="0"/>
            </a:endParaRPr>
          </a:p>
          <a:p>
            <a:pPr>
              <a:buFontTx/>
              <a:buChar char="•"/>
              <a:tabLst>
                <a:tab pos="285750" algn="l"/>
              </a:tabLst>
            </a:pPr>
            <a:r>
              <a:rPr lang="en-US" sz="2400" b="1" dirty="0">
                <a:latin typeface="Arial" charset="0"/>
              </a:rPr>
              <a:t> Daniel lived to see Babylon fall to the Medes. </a:t>
            </a:r>
          </a:p>
          <a:p>
            <a:pPr>
              <a:buFontTx/>
              <a:buChar char="•"/>
              <a:tabLst>
                <a:tab pos="285750" algn="l"/>
              </a:tabLst>
            </a:pPr>
            <a:endParaRPr lang="en-US" sz="2400" b="1" dirty="0">
              <a:latin typeface="Arial" charset="0"/>
            </a:endParaRPr>
          </a:p>
          <a:p>
            <a:pPr>
              <a:buFontTx/>
              <a:buChar char="•"/>
              <a:tabLst>
                <a:tab pos="285750" algn="l"/>
              </a:tabLst>
            </a:pPr>
            <a:r>
              <a:rPr lang="en-US" sz="2400" b="1" dirty="0">
                <a:latin typeface="Arial" charset="0"/>
              </a:rPr>
              <a:t> Daniel lived to see Remnant leave for Jerusalem ‑ led </a:t>
            </a:r>
            <a:r>
              <a:rPr lang="en-US" sz="2400" b="1" dirty="0" smtClean="0">
                <a:latin typeface="Arial" charset="0"/>
              </a:rPr>
              <a:t>by 	</a:t>
            </a:r>
            <a:r>
              <a:rPr lang="en-US" sz="2400" b="1" dirty="0" err="1" smtClean="0">
                <a:latin typeface="Arial" charset="0"/>
              </a:rPr>
              <a:t>Zerubbabel</a:t>
            </a:r>
            <a:r>
              <a:rPr lang="en-US" sz="2400" b="1" dirty="0" smtClean="0">
                <a:latin typeface="Arial" charset="0"/>
              </a:rPr>
              <a:t> </a:t>
            </a:r>
            <a:r>
              <a:rPr lang="en-US" sz="2400" b="1" dirty="0">
                <a:latin typeface="Arial" charset="0"/>
              </a:rPr>
              <a:t>(Neh. 10:1-ff).</a:t>
            </a:r>
          </a:p>
          <a:p>
            <a:pPr>
              <a:buFontTx/>
              <a:buChar char="•"/>
              <a:tabLst>
                <a:tab pos="285750" algn="l"/>
              </a:tabLst>
            </a:pPr>
            <a:endParaRPr lang="en-US" sz="2400" b="1" dirty="0">
              <a:latin typeface="Arial" charset="0"/>
            </a:endParaRPr>
          </a:p>
          <a:p>
            <a:pPr>
              <a:buFontTx/>
              <a:buChar char="•"/>
              <a:tabLst>
                <a:tab pos="285750" algn="l"/>
              </a:tabLst>
            </a:pPr>
            <a:r>
              <a:rPr lang="en-US" sz="2400" b="1" dirty="0">
                <a:latin typeface="Arial" charset="0"/>
              </a:rPr>
              <a:t> Links the </a:t>
            </a:r>
            <a:r>
              <a:rPr lang="en-US" sz="2400" b="1" dirty="0" err="1">
                <a:latin typeface="Arial" charset="0"/>
              </a:rPr>
              <a:t>pre‑exile</a:t>
            </a:r>
            <a:r>
              <a:rPr lang="en-US" sz="2400" b="1" dirty="0">
                <a:latin typeface="Arial" charset="0"/>
              </a:rPr>
              <a:t> with the </a:t>
            </a:r>
            <a:r>
              <a:rPr lang="en-US" sz="2400" b="1" dirty="0" err="1">
                <a:latin typeface="Arial" charset="0"/>
              </a:rPr>
              <a:t>post‑exile</a:t>
            </a:r>
            <a:r>
              <a:rPr lang="en-US" sz="2400" b="1" dirty="0">
                <a:latin typeface="Arial" charset="0"/>
              </a:rPr>
              <a:t> period. He spans </a:t>
            </a:r>
            <a:r>
              <a:rPr lang="en-US" sz="2400" b="1" dirty="0" smtClean="0">
                <a:latin typeface="Arial" charset="0"/>
              </a:rPr>
              <a:t>	the </a:t>
            </a:r>
            <a:r>
              <a:rPr lang="en-US" sz="2400" b="1" dirty="0">
                <a:latin typeface="Arial" charset="0"/>
              </a:rPr>
              <a:t>whole period of captivity</a:t>
            </a:r>
            <a:r>
              <a:rPr lang="en-US" sz="2400" b="1" dirty="0" smtClean="0">
                <a:latin typeface="Arial" charset="0"/>
              </a:rPr>
              <a:t>.</a:t>
            </a:r>
            <a:endParaRPr lang="en-US" sz="2400" b="1" dirty="0">
              <a:latin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381000"/>
            <a:ext cx="8001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Daniel Lived Through the Whole Babylonian Captivity</a:t>
            </a:r>
            <a:endParaRPr lang="en-US" sz="2800" b="1" dirty="0"/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4724400"/>
            <a:ext cx="8686800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381000" y="1104067"/>
            <a:ext cx="8534400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800100" algn="l"/>
                <a:tab pos="1257300" algn="l"/>
              </a:tabLst>
            </a:pPr>
            <a:r>
              <a:rPr lang="en-US" sz="2800" b="1" dirty="0"/>
              <a:t>I. </a:t>
            </a:r>
            <a:r>
              <a:rPr lang="en-US" sz="2800" b="1" u="sng" dirty="0"/>
              <a:t>Historical Events</a:t>
            </a:r>
            <a:r>
              <a:rPr lang="en-US" sz="2800" b="1" dirty="0"/>
              <a:t> (1‑6)</a:t>
            </a:r>
          </a:p>
          <a:p>
            <a:pPr>
              <a:tabLst>
                <a:tab pos="800100" algn="l"/>
                <a:tab pos="1257300" algn="l"/>
              </a:tabLst>
            </a:pPr>
            <a:r>
              <a:rPr lang="en-US" b="1" dirty="0"/>
              <a:t>     </a:t>
            </a:r>
            <a:endParaRPr lang="en-US" sz="2400" b="1" dirty="0"/>
          </a:p>
          <a:p>
            <a:pPr>
              <a:tabLst>
                <a:tab pos="800100" algn="l"/>
                <a:tab pos="1257300" algn="l"/>
              </a:tabLst>
            </a:pPr>
            <a:r>
              <a:rPr lang="en-US" sz="2400" b="1" dirty="0"/>
              <a:t>     A. </a:t>
            </a:r>
            <a:r>
              <a:rPr lang="en-US" sz="2400" b="1" i="1" dirty="0"/>
              <a:t>Under Babylonian rule</a:t>
            </a:r>
            <a:r>
              <a:rPr lang="en-US" sz="2400" b="1" dirty="0"/>
              <a:t> (1‑5).</a:t>
            </a:r>
          </a:p>
          <a:p>
            <a:pPr lvl="2">
              <a:tabLst>
                <a:tab pos="800100" algn="l"/>
                <a:tab pos="1257300" algn="l"/>
              </a:tabLst>
            </a:pPr>
            <a:r>
              <a:rPr lang="en-US" sz="2400" b="1" dirty="0"/>
              <a:t>1. Daniel’s test as a captive (1)</a:t>
            </a:r>
          </a:p>
          <a:p>
            <a:pPr lvl="2">
              <a:tabLst>
                <a:tab pos="800100" algn="l"/>
                <a:tab pos="1257300" algn="l"/>
              </a:tabLst>
            </a:pPr>
            <a:r>
              <a:rPr lang="en-US" sz="2400" b="1" dirty="0"/>
              <a:t>2. Interpretation of Nebuchadnezzar’s dream about </a:t>
            </a:r>
            <a:r>
              <a:rPr lang="en-US" sz="2400" b="1" dirty="0" smtClean="0"/>
              <a:t>kingdoms 	to </a:t>
            </a:r>
            <a:r>
              <a:rPr lang="en-US" sz="2400" b="1" dirty="0"/>
              <a:t>come (2).</a:t>
            </a:r>
          </a:p>
          <a:p>
            <a:pPr lvl="2">
              <a:tabLst>
                <a:tab pos="800100" algn="l"/>
                <a:tab pos="1257300" algn="l"/>
              </a:tabLst>
            </a:pPr>
            <a:r>
              <a:rPr lang="en-US" sz="2400" b="1" dirty="0"/>
              <a:t>3. Daniel’s friends refuse to bow to the image and </a:t>
            </a:r>
            <a:r>
              <a:rPr lang="en-US" sz="2400" b="1" dirty="0" smtClean="0"/>
              <a:t>withstand 	the </a:t>
            </a:r>
            <a:r>
              <a:rPr lang="en-US" sz="2400" b="1" dirty="0"/>
              <a:t>test of the fiery </a:t>
            </a:r>
            <a:r>
              <a:rPr lang="en-US" sz="2400" b="1" dirty="0" smtClean="0"/>
              <a:t>furnace </a:t>
            </a:r>
            <a:r>
              <a:rPr lang="en-US" sz="2400" b="1" dirty="0"/>
              <a:t>(3).</a:t>
            </a:r>
          </a:p>
          <a:p>
            <a:pPr lvl="2">
              <a:tabLst>
                <a:tab pos="800100" algn="l"/>
                <a:tab pos="1257300" algn="l"/>
              </a:tabLst>
            </a:pPr>
            <a:r>
              <a:rPr lang="en-US" sz="2400" b="1" dirty="0"/>
              <a:t>4. Interpretation of Nebuchadnezzar’s dream about </a:t>
            </a:r>
            <a:r>
              <a:rPr lang="en-US" sz="2400" b="1" dirty="0" smtClean="0"/>
              <a:t>God’s </a:t>
            </a:r>
            <a:r>
              <a:rPr lang="en-US" sz="2400" b="1" dirty="0"/>
              <a:t>rule </a:t>
            </a:r>
            <a:r>
              <a:rPr lang="en-US" sz="2400" b="1" dirty="0" smtClean="0"/>
              <a:t>	(</a:t>
            </a:r>
            <a:r>
              <a:rPr lang="en-US" sz="2400" b="1" dirty="0"/>
              <a:t>4).</a:t>
            </a:r>
          </a:p>
          <a:p>
            <a:pPr lvl="2">
              <a:tabLst>
                <a:tab pos="800100" algn="l"/>
                <a:tab pos="1257300" algn="l"/>
              </a:tabLst>
            </a:pPr>
            <a:r>
              <a:rPr lang="en-US" sz="2400" b="1" dirty="0"/>
              <a:t>5. Belshazzar’s feast and the fall of Babylon (5).</a:t>
            </a:r>
          </a:p>
          <a:p>
            <a:pPr>
              <a:tabLst>
                <a:tab pos="800100" algn="l"/>
                <a:tab pos="1257300" algn="l"/>
              </a:tabLst>
            </a:pPr>
            <a:endParaRPr lang="en-US" sz="2400" b="1" i="1" dirty="0"/>
          </a:p>
          <a:p>
            <a:pPr>
              <a:tabLst>
                <a:tab pos="800100" algn="l"/>
                <a:tab pos="1257300" algn="l"/>
              </a:tabLst>
            </a:pPr>
            <a:r>
              <a:rPr lang="en-US" sz="2400" b="1" i="1" dirty="0"/>
              <a:t>     B. Under </a:t>
            </a:r>
            <a:r>
              <a:rPr lang="en-US" sz="2400" b="1" i="1" dirty="0" err="1"/>
              <a:t>Medo‑Persian</a:t>
            </a:r>
            <a:r>
              <a:rPr lang="en-US" sz="2400" b="1" dirty="0"/>
              <a:t> (6)</a:t>
            </a:r>
          </a:p>
          <a:p>
            <a:pPr lvl="2">
              <a:tabLst>
                <a:tab pos="800100" algn="l"/>
                <a:tab pos="1257300" algn="l"/>
              </a:tabLst>
            </a:pPr>
            <a:r>
              <a:rPr lang="en-US" sz="2400" b="1" dirty="0"/>
              <a:t>1. Test of the lion’s den (6)</a:t>
            </a:r>
          </a:p>
          <a:p>
            <a:pPr>
              <a:tabLst>
                <a:tab pos="800100" algn="l"/>
                <a:tab pos="1257300" algn="l"/>
              </a:tabLst>
            </a:pP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200" y="86380"/>
            <a:ext cx="28194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Overview of Daniel</a:t>
            </a:r>
            <a:endParaRPr lang="en-US" sz="2800" dirty="0"/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6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609600" y="877887"/>
            <a:ext cx="8534400" cy="36009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defTabSz="457200">
              <a:spcBef>
                <a:spcPct val="50000"/>
              </a:spcBef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I. </a:t>
            </a:r>
            <a:r>
              <a:rPr lang="en-US" sz="32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Daniel’s test as a captive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(1)</a:t>
            </a:r>
          </a:p>
          <a:p>
            <a:pPr defTabSz="457200">
              <a:spcBef>
                <a:spcPct val="50000"/>
              </a:spcBef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A. </a:t>
            </a: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Daniel and three friends are selected for 			</a:t>
            </a:r>
            <a:r>
              <a:rPr lang="en-US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special </a:t>
            </a: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training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1-7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defTabSz="457200">
              <a:spcBef>
                <a:spcPct val="50000"/>
              </a:spcBef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B. </a:t>
            </a: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Daniel refuses to defile himself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8-16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defTabSz="457200">
              <a:spcBef>
                <a:spcPct val="50000"/>
              </a:spcBef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C. </a:t>
            </a: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God rewards his faithful servants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17-21)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defTabSz="457200">
              <a:spcBef>
                <a:spcPct val="50000"/>
              </a:spcBef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86380"/>
            <a:ext cx="2743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Narrow" pitchFamily="34" charset="0"/>
              </a:rPr>
              <a:t>Chapter 1</a:t>
            </a:r>
            <a:endParaRPr lang="en-US" sz="2400" dirty="0"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6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-228600" y="1003300"/>
            <a:ext cx="8686800" cy="491211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lvl="2" defTabSz="457200">
              <a:lnSpc>
                <a:spcPct val="90000"/>
              </a:lnSpc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II. </a:t>
            </a:r>
            <a:r>
              <a:rPr lang="en-US" sz="32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Interpretation of Nebuchadnezzar’s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</a:t>
            </a:r>
            <a:r>
              <a:rPr lang="en-US" sz="32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dream about kingdoms to come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(2)</a:t>
            </a:r>
          </a:p>
          <a:p>
            <a:pPr defTabSz="457200">
              <a:lnSpc>
                <a:spcPct val="90000"/>
              </a:lnSpc>
            </a:pP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lvl="3" defTabSz="457200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A. </a:t>
            </a: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 dream and decree of 							Nebuchadnezzar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1-16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lvl="3" defTabSz="457200">
              <a:lnSpc>
                <a:spcPct val="90000"/>
              </a:lnSpc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lvl="3" defTabSz="457200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B. </a:t>
            </a: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Daniel gives glory to God for revealing 		the dream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17-30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lvl="4" defTabSz="457200">
              <a:lnSpc>
                <a:spcPct val="90000"/>
              </a:lnSpc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lvl="3" defTabSz="457200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C. </a:t>
            </a: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Revelation and interpretation of 				Nebuchadnezzar’s dream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31-49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  <a:endParaRPr lang="en-US" dirty="0"/>
          </a:p>
          <a:p>
            <a:pPr lvl="3" defTabSz="457200">
              <a:lnSpc>
                <a:spcPct val="90000"/>
              </a:lnSpc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86380"/>
            <a:ext cx="2743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Narrow" pitchFamily="34" charset="0"/>
              </a:rPr>
              <a:t>Chapter 2</a:t>
            </a:r>
            <a:endParaRPr lang="en-US" sz="2400" dirty="0"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6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990600" y="2057400"/>
            <a:ext cx="7086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304800" y="838200"/>
            <a:ext cx="8610600" cy="3632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457200" indent="-457200" defTabSz="396875">
              <a:spcBef>
                <a:spcPct val="5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" charset="0"/>
              </a:rPr>
              <a:t>III. </a:t>
            </a:r>
            <a:r>
              <a:rPr lang="en-US" sz="3200" b="1" u="sng" dirty="0">
                <a:solidFill>
                  <a:srgbClr val="FFFF00"/>
                </a:solidFill>
                <a:latin typeface="Arial" charset="0"/>
              </a:rPr>
              <a:t>The Faith of Daniel’s Friends Is Challenged &amp; Vindicated</a:t>
            </a:r>
            <a:r>
              <a:rPr lang="en-US" sz="3200" b="1" dirty="0">
                <a:solidFill>
                  <a:srgbClr val="FFFF00"/>
                </a:solidFill>
                <a:latin typeface="Arial" charset="0"/>
              </a:rPr>
              <a:t> (3)</a:t>
            </a:r>
          </a:p>
          <a:p>
            <a:pPr marL="457200" indent="-457200" defTabSz="396875">
              <a:spcBef>
                <a:spcPct val="50000"/>
              </a:spcBef>
            </a:pPr>
            <a:r>
              <a:rPr lang="en-US" sz="2800" dirty="0">
                <a:solidFill>
                  <a:schemeClr val="bg1"/>
                </a:solidFill>
                <a:latin typeface="Arial" charset="0"/>
              </a:rPr>
              <a:t>	A. The temptation to bow to the image (vv. 1-7)</a:t>
            </a:r>
          </a:p>
          <a:p>
            <a:pPr marL="457200" indent="-457200" defTabSz="396875">
              <a:spcBef>
                <a:spcPct val="50000"/>
              </a:spcBef>
            </a:pPr>
            <a:r>
              <a:rPr lang="en-US" sz="2800" dirty="0">
                <a:solidFill>
                  <a:schemeClr val="bg1"/>
                </a:solidFill>
                <a:latin typeface="Arial" charset="0"/>
              </a:rPr>
              <a:t>	B. Their faith declared (vv. 8-18)</a:t>
            </a:r>
          </a:p>
          <a:p>
            <a:pPr marL="457200" indent="-457200" defTabSz="396875">
              <a:spcBef>
                <a:spcPct val="50000"/>
              </a:spcBef>
            </a:pPr>
            <a:r>
              <a:rPr lang="en-US" sz="2800" dirty="0">
                <a:solidFill>
                  <a:schemeClr val="bg1"/>
                </a:solidFill>
                <a:latin typeface="Arial" charset="0"/>
              </a:rPr>
              <a:t>	C. Their faith tested and vindicated (vv. 19-27)</a:t>
            </a:r>
          </a:p>
          <a:p>
            <a:pPr marL="457200" indent="-457200" defTabSz="396875">
              <a:spcBef>
                <a:spcPct val="50000"/>
              </a:spcBef>
            </a:pPr>
            <a:r>
              <a:rPr lang="en-US" sz="2800" dirty="0">
                <a:solidFill>
                  <a:schemeClr val="bg1"/>
                </a:solidFill>
                <a:latin typeface="Arial" charset="0"/>
              </a:rPr>
              <a:t>	D. Their faith is triumphant (vv. 28-30)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" y="86380"/>
            <a:ext cx="2743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Narrow" pitchFamily="34" charset="0"/>
              </a:rPr>
              <a:t>Chapter 3</a:t>
            </a:r>
            <a:endParaRPr lang="en-US" sz="2400" dirty="0"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6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990600" y="2057400"/>
            <a:ext cx="7086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381000" y="990600"/>
            <a:ext cx="8610600" cy="3632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457200" indent="-457200" defTabSz="396875">
              <a:spcBef>
                <a:spcPct val="50000"/>
              </a:spcBef>
            </a:pPr>
            <a:r>
              <a:rPr lang="en-US" sz="3200" b="1" dirty="0" smtClean="0">
                <a:solidFill>
                  <a:srgbClr val="FFFF00"/>
                </a:solidFill>
                <a:latin typeface="Arial" charset="0"/>
              </a:rPr>
              <a:t>IV. </a:t>
            </a:r>
            <a:r>
              <a:rPr lang="en-US" sz="3200" b="1" u="sng" dirty="0">
                <a:solidFill>
                  <a:srgbClr val="FFFF00"/>
                </a:solidFill>
                <a:latin typeface="Arial" charset="0"/>
              </a:rPr>
              <a:t>Nebuchadnezzar is Taught That God Rules in the Kingdom of Men</a:t>
            </a:r>
            <a:r>
              <a:rPr lang="en-US" sz="3200" b="1" dirty="0">
                <a:solidFill>
                  <a:srgbClr val="FFFF00"/>
                </a:solidFill>
                <a:latin typeface="Arial" charset="0"/>
              </a:rPr>
              <a:t> (4)</a:t>
            </a:r>
          </a:p>
          <a:p>
            <a:pPr marL="457200" indent="-457200" defTabSz="396875">
              <a:spcBef>
                <a:spcPct val="50000"/>
              </a:spcBef>
            </a:pPr>
            <a:r>
              <a:rPr lang="en-US" sz="2800" dirty="0">
                <a:solidFill>
                  <a:schemeClr val="bg1"/>
                </a:solidFill>
                <a:latin typeface="Arial" charset="0"/>
              </a:rPr>
              <a:t>	A. Nebuchadnezzar’s dream (vv. 1-18)</a:t>
            </a:r>
          </a:p>
          <a:p>
            <a:pPr marL="457200" indent="-457200" defTabSz="396875">
              <a:spcBef>
                <a:spcPct val="50000"/>
              </a:spcBef>
            </a:pPr>
            <a:r>
              <a:rPr lang="en-US" sz="2800" dirty="0">
                <a:solidFill>
                  <a:schemeClr val="bg1"/>
                </a:solidFill>
                <a:latin typeface="Arial" charset="0"/>
              </a:rPr>
              <a:t>	B. The interpretation of the dream (vv. 19-27)</a:t>
            </a:r>
          </a:p>
          <a:p>
            <a:pPr marL="457200" indent="-457200" defTabSz="396875">
              <a:spcBef>
                <a:spcPct val="50000"/>
              </a:spcBef>
            </a:pPr>
            <a:r>
              <a:rPr lang="en-US" sz="2800" dirty="0">
                <a:solidFill>
                  <a:schemeClr val="bg1"/>
                </a:solidFill>
                <a:latin typeface="Arial" charset="0"/>
              </a:rPr>
              <a:t>	C. The fulfillment of the dream (vv. 28-33)</a:t>
            </a:r>
          </a:p>
          <a:p>
            <a:pPr marL="457200" indent="-457200" defTabSz="396875">
              <a:spcBef>
                <a:spcPct val="50000"/>
              </a:spcBef>
            </a:pPr>
            <a:r>
              <a:rPr lang="en-US" sz="2800" dirty="0">
                <a:solidFill>
                  <a:schemeClr val="bg1"/>
                </a:solidFill>
                <a:latin typeface="Arial" charset="0"/>
              </a:rPr>
              <a:t>	D. Nebuchadnezzar’s praise to God (vv. 34-37)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" y="86380"/>
            <a:ext cx="2743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Narrow" pitchFamily="34" charset="0"/>
              </a:rPr>
              <a:t>Chapter 4</a:t>
            </a:r>
            <a:endParaRPr lang="en-US" sz="2400" dirty="0"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80772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285750">
              <a:buFontTx/>
              <a:buChar char="•"/>
            </a:pP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Nabopolassar</a:t>
            </a:r>
            <a:r>
              <a:rPr lang="en-US" sz="2800" dirty="0">
                <a:latin typeface="Arial" charset="0"/>
              </a:rPr>
              <a:t> 625‑604 BC</a:t>
            </a:r>
          </a:p>
          <a:p>
            <a:pPr defTabSz="285750">
              <a:buFontTx/>
              <a:buChar char="•"/>
            </a:pPr>
            <a:r>
              <a:rPr lang="en-US" sz="2800" dirty="0">
                <a:latin typeface="Arial" charset="0"/>
              </a:rPr>
              <a:t> Nebuchadnezzar 606‑561 BC</a:t>
            </a:r>
          </a:p>
          <a:p>
            <a:pPr defTabSz="285750">
              <a:buFontTx/>
              <a:buChar char="•"/>
            </a:pP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Evil‑Merodach</a:t>
            </a:r>
            <a:r>
              <a:rPr lang="en-US" sz="2800" dirty="0">
                <a:latin typeface="Arial" charset="0"/>
              </a:rPr>
              <a:t> 561‑560 BC</a:t>
            </a:r>
          </a:p>
          <a:p>
            <a:pPr defTabSz="285750">
              <a:buFontTx/>
              <a:buChar char="•"/>
            </a:pP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Neriglissar</a:t>
            </a:r>
            <a:r>
              <a:rPr lang="en-US" sz="2800" dirty="0">
                <a:latin typeface="Arial" charset="0"/>
              </a:rPr>
              <a:t> 559‑556 BC</a:t>
            </a:r>
          </a:p>
          <a:p>
            <a:pPr defTabSz="285750">
              <a:buFontTx/>
              <a:buChar char="•"/>
            </a:pP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Labash‑Marduk</a:t>
            </a:r>
            <a:r>
              <a:rPr lang="en-US" sz="2800" dirty="0">
                <a:latin typeface="Arial" charset="0"/>
              </a:rPr>
              <a:t> 556 BC</a:t>
            </a:r>
          </a:p>
          <a:p>
            <a:pPr defTabSz="285750">
              <a:buFontTx/>
              <a:buChar char="•"/>
            </a:pP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Nabonidus</a:t>
            </a:r>
            <a:r>
              <a:rPr lang="en-US" sz="2800" dirty="0">
                <a:latin typeface="Arial" charset="0"/>
              </a:rPr>
              <a:t> 555‑536 BC</a:t>
            </a:r>
          </a:p>
          <a:p>
            <a:pPr defTabSz="285750">
              <a:buFontTx/>
              <a:buChar char="•"/>
            </a:pPr>
            <a:r>
              <a:rPr lang="en-US" sz="2800" dirty="0">
                <a:latin typeface="Arial" charset="0"/>
              </a:rPr>
              <a:t> Belshazzar (son of </a:t>
            </a:r>
            <a:r>
              <a:rPr lang="en-US" sz="2800" dirty="0" err="1">
                <a:latin typeface="Arial" charset="0"/>
              </a:rPr>
              <a:t>Nabonidus</a:t>
            </a:r>
            <a:r>
              <a:rPr lang="en-US" sz="2800" dirty="0">
                <a:latin typeface="Arial" charset="0"/>
              </a:rPr>
              <a:t>) was co‑regent 		the last few years of his reign.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286000" y="166688"/>
            <a:ext cx="4564063" cy="8334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b="1" i="1"/>
              <a:t>Kings of Babylon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35803"/>
            <a:ext cx="4648200" cy="830997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Daniel 5</a:t>
            </a:r>
            <a:endParaRPr lang="en-US" sz="48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Folded Corner 6"/>
          <p:cNvSpPr/>
          <p:nvPr/>
        </p:nvSpPr>
        <p:spPr>
          <a:xfrm rot="20760737">
            <a:off x="310117" y="574166"/>
            <a:ext cx="1785261" cy="1524000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 i="1" dirty="0" smtClean="0">
              <a:solidFill>
                <a:prstClr val="black"/>
              </a:solidFill>
            </a:endParaRPr>
          </a:p>
          <a:p>
            <a:pPr lvl="0" algn="ctr"/>
            <a:r>
              <a:rPr lang="en-US" sz="2400" i="1" dirty="0" smtClean="0">
                <a:solidFill>
                  <a:prstClr val="black"/>
                </a:solidFill>
              </a:rPr>
              <a:t>Old </a:t>
            </a:r>
            <a:r>
              <a:rPr lang="en-US" sz="2400" i="1" dirty="0">
                <a:solidFill>
                  <a:prstClr val="black"/>
                </a:solidFill>
              </a:rPr>
              <a:t>man: </a:t>
            </a:r>
            <a:endParaRPr lang="en-US" sz="2400" i="1" dirty="0" smtClean="0">
              <a:solidFill>
                <a:prstClr val="black"/>
              </a:solidFill>
            </a:endParaRPr>
          </a:p>
          <a:p>
            <a:pPr lvl="0" algn="ctr"/>
            <a:r>
              <a:rPr lang="en-US" sz="2400" i="1" dirty="0" smtClean="0">
                <a:solidFill>
                  <a:prstClr val="black"/>
                </a:solidFill>
              </a:rPr>
              <a:t>80-90 </a:t>
            </a:r>
          </a:p>
          <a:p>
            <a:pPr lvl="0" algn="ctr"/>
            <a:r>
              <a:rPr lang="en-US" sz="2400" i="1" dirty="0" smtClean="0">
                <a:solidFill>
                  <a:prstClr val="black"/>
                </a:solidFill>
              </a:rPr>
              <a:t>years </a:t>
            </a:r>
            <a:r>
              <a:rPr lang="en-US" sz="2400" i="1" dirty="0">
                <a:solidFill>
                  <a:prstClr val="black"/>
                </a:solidFill>
              </a:rPr>
              <a:t>old</a:t>
            </a:r>
          </a:p>
          <a:p>
            <a:pPr algn="ctr"/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2362200"/>
            <a:ext cx="8077200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ts val="4400"/>
              </a:lnSpc>
              <a:buAutoNum type="romanUcPeriod"/>
            </a:pPr>
            <a:r>
              <a:rPr lang="en-US" sz="3600" dirty="0" smtClean="0"/>
              <a:t>Belshazzar’s Feast (vv. 1-4)</a:t>
            </a:r>
          </a:p>
          <a:p>
            <a:pPr marL="514350" indent="-514350">
              <a:lnSpc>
                <a:spcPts val="4400"/>
              </a:lnSpc>
              <a:buAutoNum type="romanUcPeriod"/>
            </a:pPr>
            <a:r>
              <a:rPr lang="en-US" sz="3600" dirty="0" smtClean="0"/>
              <a:t>Handwriting on the Wall (vv. 5-9)</a:t>
            </a:r>
          </a:p>
          <a:p>
            <a:pPr marL="514350" indent="-514350">
              <a:lnSpc>
                <a:spcPts val="4400"/>
              </a:lnSpc>
              <a:buAutoNum type="romanUcPeriod"/>
            </a:pPr>
            <a:r>
              <a:rPr lang="en-US" sz="3600" dirty="0" smtClean="0"/>
              <a:t>Queen Suggests Getting Daniel (vv. 10-12)</a:t>
            </a:r>
          </a:p>
          <a:p>
            <a:pPr marL="514350" indent="-514350">
              <a:lnSpc>
                <a:spcPts val="4400"/>
              </a:lnSpc>
              <a:buAutoNum type="romanUcPeriod"/>
            </a:pPr>
            <a:r>
              <a:rPr lang="en-US" sz="3600" dirty="0" smtClean="0"/>
              <a:t>Daniel’s Interpretation (vv. 13-29)</a:t>
            </a:r>
          </a:p>
          <a:p>
            <a:pPr marL="514350" indent="-514350">
              <a:lnSpc>
                <a:spcPts val="4400"/>
              </a:lnSpc>
              <a:buAutoNum type="romanUcPeriod"/>
            </a:pPr>
            <a:r>
              <a:rPr lang="en-US" sz="3600" dirty="0" smtClean="0"/>
              <a:t>Belshazzar’s Fall (vv. 30-31)</a:t>
            </a:r>
            <a:endParaRPr lang="en-US" sz="3600" dirty="0"/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304800"/>
            <a:ext cx="8763000" cy="1222375"/>
          </a:xfrm>
        </p:spPr>
        <p:txBody>
          <a:bodyPr>
            <a:noAutofit/>
          </a:bodyPr>
          <a:lstStyle/>
          <a:p>
            <a:r>
              <a:rPr lang="en-US" sz="4800" cap="none" dirty="0" smtClean="0"/>
              <a:t>Aged Daniel Before The King</a:t>
            </a:r>
            <a:endParaRPr lang="en-US" sz="48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8458200" cy="91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Daniel 5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75260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I. Maintaining Integrity (vv. 10-12)</a:t>
            </a:r>
            <a:endParaRPr lang="en-US" sz="2800" dirty="0"/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381000"/>
            <a:ext cx="800100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Maintaining Integrity (vv. 10-12)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752600"/>
            <a:ext cx="6934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u="sng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Faithful for many years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Did not compromise (chapter 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Did not bow to pressure (chapter 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Maintained his faith (cf. 6:10)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be faithful (Heb. 6:11)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u="sng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 difficult environment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Captivity – Prisoner of war!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Tested, tried &amp; threatened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Wasn’t easy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testimony – old faithful servant is!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304800"/>
            <a:ext cx="8763000" cy="1222375"/>
          </a:xfrm>
        </p:spPr>
        <p:txBody>
          <a:bodyPr>
            <a:noAutofit/>
          </a:bodyPr>
          <a:lstStyle/>
          <a:p>
            <a:r>
              <a:rPr lang="en-US" sz="4800" cap="none" dirty="0" smtClean="0"/>
              <a:t>Aged Daniel Before The King</a:t>
            </a:r>
            <a:endParaRPr lang="en-US" sz="48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8458200" cy="91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Daniel 5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75260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AutoNum type="romanUcPeriod"/>
            </a:pPr>
            <a:r>
              <a:rPr lang="en-US" sz="2800" dirty="0" smtClean="0"/>
              <a:t>Maintaining Integrity (vv. 10-12)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Reputation (v. 16)</a:t>
            </a:r>
            <a:endParaRPr lang="en-US" sz="2800" dirty="0"/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381000"/>
            <a:ext cx="800100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Reputation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(v. 16)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524000"/>
            <a:ext cx="6934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u="sng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one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are watching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Taking note of what you say &amp; do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 are talking about you!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u="sng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spreads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 gets around (good and bad)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Prov. 22:1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Ecc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7:1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u="sng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have they heard?</a:t>
            </a:r>
            <a:endParaRPr lang="en-US" sz="2800" u="sng" dirty="0">
              <a:solidFill>
                <a:schemeClr val="tx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304800"/>
            <a:ext cx="8763000" cy="1222375"/>
          </a:xfrm>
        </p:spPr>
        <p:txBody>
          <a:bodyPr>
            <a:noAutofit/>
          </a:bodyPr>
          <a:lstStyle/>
          <a:p>
            <a:r>
              <a:rPr lang="en-US" sz="4800" cap="none" dirty="0" smtClean="0"/>
              <a:t>Aged Daniel Before The King</a:t>
            </a:r>
            <a:endParaRPr lang="en-US" sz="48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8458200" cy="91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Daniel 5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752600"/>
            <a:ext cx="8001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AutoNum type="romanUcPeriod"/>
            </a:pPr>
            <a:r>
              <a:rPr lang="en-US" sz="2800" dirty="0" smtClean="0"/>
              <a:t>Maintaining Integrity (vv. 10-12)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Reputation (v. 16)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Ready to Answer (v. 16)</a:t>
            </a:r>
            <a:endParaRPr lang="en-US" sz="2800" dirty="0"/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381000"/>
            <a:ext cx="800100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Ready to Answer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(v. 16)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524000"/>
            <a:ext cx="6934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u="sng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Daniel – Known for Answering Difficult Matters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AutoNum type="alphaUcPeriod"/>
            </a:pPr>
            <a:endParaRPr lang="en-US" sz="10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AutoNum type="alphaUcPeriod"/>
            </a:pPr>
            <a:r>
              <a:rPr lang="en-US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u="sng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You Ready to Answer?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Pet. 3:15 – be ready to give reason…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Ready to give reason why believe – God is?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Ready to tell why believe Bible is true?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Ready to tell why believe Jesus is God?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Ready to tell why believe one church?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Ready to tell what is right on D&amp;R?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304800"/>
            <a:ext cx="8763000" cy="1222375"/>
          </a:xfrm>
        </p:spPr>
        <p:txBody>
          <a:bodyPr>
            <a:noAutofit/>
          </a:bodyPr>
          <a:lstStyle/>
          <a:p>
            <a:r>
              <a:rPr lang="en-US" sz="4800" cap="none" dirty="0" smtClean="0"/>
              <a:t>Aged Daniel Before The King</a:t>
            </a:r>
            <a:endParaRPr lang="en-US" sz="48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8458200" cy="91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Daniel 5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752600"/>
            <a:ext cx="8001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AutoNum type="romanUcPeriod"/>
            </a:pPr>
            <a:r>
              <a:rPr lang="en-US" sz="2800" dirty="0" smtClean="0"/>
              <a:t>Maintaining Integrity (vv. 10-12)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Reputation (v. 16)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Ready to Answer (v. 16)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Learning From the Failure of Others (vv. 18-22)</a:t>
            </a:r>
            <a:endParaRPr lang="en-US" sz="2800" dirty="0"/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381000"/>
            <a:ext cx="800100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Learning From the Failure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of Others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(v</a:t>
            </a:r>
            <a:r>
              <a:rPr lang="en-US" sz="3200" kern="0" dirty="0" smtClean="0"/>
              <a:t>v.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18-22)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524000"/>
            <a:ext cx="69342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u="sng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Belshazzar knew about Neb. – yet did same things</a:t>
            </a:r>
          </a:p>
          <a:p>
            <a:pPr marL="514350" indent="-514350">
              <a:buAutoNum type="alphaUcPeriod"/>
            </a:pPr>
            <a:endParaRPr lang="en-US" sz="10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u="sng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Ought to learn from other’s mistakes / failures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Rom. 15:4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Cor. 10:6-11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Heb. 4:11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u="sng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Often repeat the worst of mistakes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Parents lack of discipline – carelessness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Association with the world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Marrying non-Christians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Playing with fire (Prov. 5:8)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304800"/>
            <a:ext cx="8763000" cy="1222375"/>
          </a:xfrm>
        </p:spPr>
        <p:txBody>
          <a:bodyPr>
            <a:noAutofit/>
          </a:bodyPr>
          <a:lstStyle/>
          <a:p>
            <a:r>
              <a:rPr lang="en-US" sz="4800" cap="none" dirty="0" smtClean="0"/>
              <a:t>Aged Daniel Before The King</a:t>
            </a:r>
            <a:endParaRPr lang="en-US" sz="48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8458200" cy="91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Daniel 5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752600"/>
            <a:ext cx="8001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AutoNum type="romanUcPeriod"/>
            </a:pPr>
            <a:r>
              <a:rPr lang="en-US" sz="2800" dirty="0" smtClean="0"/>
              <a:t>Maintaining Integrity (vv. 10-12)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Reputation (v. 16)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Ready to Answer (v. 16)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Learning From the Failure of Others (vv. 18-22)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People Do Not Always Do What Know (v. 22)</a:t>
            </a:r>
            <a:endParaRPr lang="en-US" sz="2800" dirty="0"/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381000"/>
            <a:ext cx="800100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People Do Not Always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Do What Know (v. 22)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524000"/>
            <a:ext cx="69342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u="sng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Explains the puzzle: “He surely knows better”</a:t>
            </a:r>
          </a:p>
          <a:p>
            <a:pPr marL="514350" indent="-514350">
              <a:buAutoNum type="alphaUcPeriod"/>
            </a:pPr>
            <a:endParaRPr lang="en-US" sz="10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u="sng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of our problems / sin – Doing things we know better than to do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to doers – not just hearers (Jas. 1:22)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David knew better (2 Sam. 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Achan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knew better (Joshua 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Peter knew better (Gal. 2:11-14)</a:t>
            </a:r>
          </a:p>
          <a:p>
            <a:pPr marL="971550" lvl="1" indent="-514350">
              <a:buFont typeface="+mj-lt"/>
              <a:buAutoNum type="arabicPeriod"/>
            </a:pP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u="sng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Often we ignore what we know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(Rom. 10:3,17)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304800"/>
            <a:ext cx="8763000" cy="1222375"/>
          </a:xfrm>
        </p:spPr>
        <p:txBody>
          <a:bodyPr>
            <a:noAutofit/>
          </a:bodyPr>
          <a:lstStyle/>
          <a:p>
            <a:r>
              <a:rPr lang="en-US" sz="4800" cap="none" dirty="0" smtClean="0"/>
              <a:t>Aged Daniel Before The King</a:t>
            </a:r>
            <a:endParaRPr lang="en-US" sz="48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8458200" cy="91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Daniel 5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752600"/>
            <a:ext cx="8001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AutoNum type="romanUcPeriod"/>
            </a:pPr>
            <a:r>
              <a:rPr lang="en-US" sz="2800" dirty="0" smtClean="0"/>
              <a:t>Maintaining Integrity (vv. 10-12)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Reputation (v. 16)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Ready to Answer (v. 16)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Learning From the Failure of Others (vv. 18-22)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People Do Not Always Do What Know (v. 22)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 Reminded of What We Already Know (v. 22)</a:t>
            </a:r>
            <a:endParaRPr lang="en-US" sz="2800" dirty="0"/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381000"/>
            <a:ext cx="800100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Reminded of What We Already Know 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(v. 22)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524000"/>
            <a:ext cx="6934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u="sng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reminding of what we know </a:t>
            </a:r>
            <a:r>
              <a:rPr lang="en-US" sz="2800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Pet. 1:12)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Need to hear truth over &amp; over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been Christian very long – should sound familiar (“heard that before”)</a:t>
            </a:r>
          </a:p>
          <a:p>
            <a:pPr marL="971550" lvl="1" indent="-514350"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harm – rather help when already studied that lesson, chapter, subject</a:t>
            </a:r>
          </a:p>
          <a:p>
            <a:pPr marL="514350" indent="-514350"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u="sng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Reasons need reminding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Tendency to forget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Often miss the obvious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Some points finally hit us after ____ time!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304800"/>
            <a:ext cx="8763000" cy="1222375"/>
          </a:xfrm>
        </p:spPr>
        <p:txBody>
          <a:bodyPr>
            <a:noAutofit/>
          </a:bodyPr>
          <a:lstStyle/>
          <a:p>
            <a:r>
              <a:rPr lang="en-US" sz="4800" cap="none" dirty="0" smtClean="0"/>
              <a:t>Aged Daniel Before The King</a:t>
            </a:r>
            <a:endParaRPr lang="en-US" sz="48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8458200" cy="91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Daniel 5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752600"/>
            <a:ext cx="8001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AutoNum type="romanUcPeriod"/>
            </a:pPr>
            <a:r>
              <a:rPr lang="en-US" sz="2800" dirty="0" smtClean="0"/>
              <a:t>Maintaining Integrity (vv. 10-12)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Reputation (v. 16)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Ready to Answer (v. 16)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Learning From the Failure of Others (vv. 18-22)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People Do Not Always Do What Know (v. 22)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 Reminded of What We Already Know (v. 22)</a:t>
            </a:r>
          </a:p>
          <a:p>
            <a:pPr marL="571500" indent="-571500">
              <a:buAutoNum type="romanUcPeriod"/>
            </a:pPr>
            <a:r>
              <a:rPr lang="en-US" sz="2800" dirty="0" smtClean="0"/>
              <a:t> Weighed &amp; Found Wanting (v.27)</a:t>
            </a:r>
            <a:endParaRPr lang="en-US" sz="2800" dirty="0"/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9" name="Picture 5" descr="MeneTekelUpharsin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33400"/>
            <a:ext cx="3810000" cy="5524500"/>
          </a:xfrm>
          <a:prstGeom prst="rect">
            <a:avLst/>
          </a:prstGeom>
          <a:noFill/>
        </p:spPr>
      </p:pic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4572000" y="228600"/>
            <a:ext cx="4343400" cy="52165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26 "This is the interpretation of each word. </a:t>
            </a:r>
            <a:r>
              <a:rPr lang="en-US" sz="2800" dirty="0">
                <a:solidFill>
                  <a:srgbClr val="FFFF00"/>
                </a:solidFill>
              </a:rPr>
              <a:t>MENE:</a:t>
            </a:r>
            <a:r>
              <a:rPr lang="en-US" sz="2800" dirty="0">
                <a:solidFill>
                  <a:schemeClr val="bg1"/>
                </a:solidFill>
              </a:rPr>
              <a:t> God has numbered your kingdom, and finished it;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27 </a:t>
            </a:r>
            <a:r>
              <a:rPr lang="en-US" sz="2800" dirty="0">
                <a:solidFill>
                  <a:srgbClr val="FFFF00"/>
                </a:solidFill>
              </a:rPr>
              <a:t>TEKEL:</a:t>
            </a:r>
            <a:r>
              <a:rPr lang="en-US" sz="2800" dirty="0">
                <a:solidFill>
                  <a:schemeClr val="bg1"/>
                </a:solidFill>
              </a:rPr>
              <a:t> You have been weighed in the balances, and found wanting;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28 </a:t>
            </a:r>
            <a:r>
              <a:rPr lang="en-US" sz="2800" dirty="0">
                <a:solidFill>
                  <a:srgbClr val="FFFF00"/>
                </a:solidFill>
              </a:rPr>
              <a:t>PERES:</a:t>
            </a:r>
            <a:r>
              <a:rPr lang="en-US" sz="2800" dirty="0">
                <a:solidFill>
                  <a:schemeClr val="bg1"/>
                </a:solidFill>
              </a:rPr>
              <a:t> Your kingdom has been divided, and given to the Medes and Persians." 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381000"/>
            <a:ext cx="800100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Weighed &amp; Found Wanting 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(v. 27)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524000"/>
            <a:ext cx="6934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u="sng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will be weighed</a:t>
            </a:r>
            <a:r>
              <a:rPr lang="en-US" sz="2800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(Judgment)</a:t>
            </a: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Cor. 5:10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Rom. 2:8-10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Rev. 20:12</a:t>
            </a:r>
          </a:p>
          <a:p>
            <a:pPr marL="514350" indent="-514350">
              <a:buAutoNum type="alphaU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u="sng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you be found wanting?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missing in your life?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you not doing now?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Could you say “I know I should…”?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304800"/>
            <a:ext cx="8763000" cy="1222375"/>
          </a:xfrm>
        </p:spPr>
        <p:txBody>
          <a:bodyPr>
            <a:noAutofit/>
          </a:bodyPr>
          <a:lstStyle/>
          <a:p>
            <a:r>
              <a:rPr lang="en-US" sz="4800" cap="none" dirty="0" smtClean="0"/>
              <a:t>Aged Daniel Before The King</a:t>
            </a:r>
            <a:endParaRPr lang="en-US" sz="48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8458200" cy="91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Daniel 5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840081"/>
            <a:ext cx="8001000" cy="3646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4000"/>
              </a:lnSpc>
              <a:buAutoNum type="romanUcPeriod"/>
            </a:pPr>
            <a:r>
              <a:rPr lang="en-US" sz="3200" dirty="0" smtClean="0"/>
              <a:t>Maintaining Integrity (vv. 10-12)</a:t>
            </a:r>
          </a:p>
          <a:p>
            <a:pPr marL="571500" indent="-571500">
              <a:lnSpc>
                <a:spcPts val="4000"/>
              </a:lnSpc>
              <a:buAutoNum type="romanUcPeriod"/>
            </a:pPr>
            <a:r>
              <a:rPr lang="en-US" sz="3200" dirty="0" smtClean="0"/>
              <a:t>Reputation (v. 16)</a:t>
            </a:r>
          </a:p>
          <a:p>
            <a:pPr marL="571500" indent="-571500">
              <a:lnSpc>
                <a:spcPts val="4000"/>
              </a:lnSpc>
              <a:buAutoNum type="romanUcPeriod"/>
            </a:pPr>
            <a:r>
              <a:rPr lang="en-US" sz="3200" dirty="0" smtClean="0"/>
              <a:t>Ready to Answer (v. 16)</a:t>
            </a:r>
          </a:p>
          <a:p>
            <a:pPr marL="571500" indent="-571500">
              <a:lnSpc>
                <a:spcPts val="4000"/>
              </a:lnSpc>
              <a:buAutoNum type="romanUcPeriod"/>
            </a:pPr>
            <a:r>
              <a:rPr lang="en-US" sz="3200" dirty="0" smtClean="0"/>
              <a:t>Learning From the Failure of Others (vv. 18-22)</a:t>
            </a:r>
          </a:p>
          <a:p>
            <a:pPr marL="571500" indent="-571500">
              <a:lnSpc>
                <a:spcPts val="4000"/>
              </a:lnSpc>
              <a:buAutoNum type="romanUcPeriod"/>
            </a:pPr>
            <a:r>
              <a:rPr lang="en-US" sz="3200" dirty="0" smtClean="0"/>
              <a:t>People Do Not Always Do What Know (v. 22)</a:t>
            </a:r>
          </a:p>
          <a:p>
            <a:pPr marL="571500" indent="-571500">
              <a:lnSpc>
                <a:spcPts val="4000"/>
              </a:lnSpc>
              <a:buAutoNum type="romanUcPeriod"/>
            </a:pPr>
            <a:r>
              <a:rPr lang="en-US" sz="3200" dirty="0" smtClean="0"/>
              <a:t> Reminded of What We Already Know (v. 22)</a:t>
            </a:r>
          </a:p>
          <a:p>
            <a:pPr marL="571500" indent="-571500">
              <a:lnSpc>
                <a:spcPts val="4000"/>
              </a:lnSpc>
              <a:buAutoNum type="romanUcPeriod"/>
            </a:pPr>
            <a:r>
              <a:rPr lang="en-US" sz="3200" dirty="0" smtClean="0"/>
              <a:t> Weighed &amp; Found Wanting (v.27)</a:t>
            </a:r>
            <a:endParaRPr lang="en-US" sz="3200" dirty="0"/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Arial">
      <a:majorFont>
        <a:latin typeface="Arial Rounded MT Bold"/>
        <a:ea typeface=""/>
        <a:cs typeface=""/>
      </a:majorFont>
      <a:minorFont>
        <a:latin typeface="Arial Narrow"/>
        <a:ea typeface=""/>
        <a:cs typeface="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LUSH">
  <a:themeElements>
    <a:clrScheme name="BLUSH 2">
      <a:dk1>
        <a:srgbClr val="660066"/>
      </a:dk1>
      <a:lt1>
        <a:srgbClr val="FFFFFF"/>
      </a:lt1>
      <a:dk2>
        <a:srgbClr val="FF00FF"/>
      </a:dk2>
      <a:lt2>
        <a:srgbClr val="FFCC99"/>
      </a:lt2>
      <a:accent1>
        <a:srgbClr val="99FF99"/>
      </a:accent1>
      <a:accent2>
        <a:srgbClr val="CC66FF"/>
      </a:accent2>
      <a:accent3>
        <a:srgbClr val="FFFFFF"/>
      </a:accent3>
      <a:accent4>
        <a:srgbClr val="560056"/>
      </a:accent4>
      <a:accent5>
        <a:srgbClr val="CAFFCA"/>
      </a:accent5>
      <a:accent6>
        <a:srgbClr val="B95CE7"/>
      </a:accent6>
      <a:hlink>
        <a:srgbClr val="FF99CC"/>
      </a:hlink>
      <a:folHlink>
        <a:srgbClr val="006600"/>
      </a:folHlink>
    </a:clrScheme>
    <a:fontScheme name="BLUSH">
      <a:majorFont>
        <a:latin typeface="Impact"/>
        <a:ea typeface=""/>
        <a:cs typeface=""/>
      </a:majorFont>
      <a:minorFont>
        <a:latin typeface="Impac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BLUSH 1">
        <a:dk1>
          <a:srgbClr val="000000"/>
        </a:dk1>
        <a:lt1>
          <a:srgbClr val="FFFFFF"/>
        </a:lt1>
        <a:dk2>
          <a:srgbClr val="6600CC"/>
        </a:dk2>
        <a:lt2>
          <a:srgbClr val="CCECFF"/>
        </a:lt2>
        <a:accent1>
          <a:srgbClr val="00FFCC"/>
        </a:accent1>
        <a:accent2>
          <a:srgbClr val="9933FF"/>
        </a:accent2>
        <a:accent3>
          <a:srgbClr val="B8AAE2"/>
        </a:accent3>
        <a:accent4>
          <a:srgbClr val="DADADA"/>
        </a:accent4>
        <a:accent5>
          <a:srgbClr val="AAFFE2"/>
        </a:accent5>
        <a:accent6>
          <a:srgbClr val="8A2DE7"/>
        </a:accent6>
        <a:hlink>
          <a:srgbClr val="660066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SH 2">
        <a:dk1>
          <a:srgbClr val="660066"/>
        </a:dk1>
        <a:lt1>
          <a:srgbClr val="FFFFFF"/>
        </a:lt1>
        <a:dk2>
          <a:srgbClr val="FF00FF"/>
        </a:dk2>
        <a:lt2>
          <a:srgbClr val="FFCC99"/>
        </a:lt2>
        <a:accent1>
          <a:srgbClr val="99FF99"/>
        </a:accent1>
        <a:accent2>
          <a:srgbClr val="CC66FF"/>
        </a:accent2>
        <a:accent3>
          <a:srgbClr val="FFFFFF"/>
        </a:accent3>
        <a:accent4>
          <a:srgbClr val="560056"/>
        </a:accent4>
        <a:accent5>
          <a:srgbClr val="CAFFCA"/>
        </a:accent5>
        <a:accent6>
          <a:srgbClr val="B95CE7"/>
        </a:accent6>
        <a:hlink>
          <a:srgbClr val="FF99CC"/>
        </a:hlink>
        <a:folHlink>
          <a:srgbClr val="00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SH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SH 4">
        <a:dk1>
          <a:srgbClr val="000000"/>
        </a:dk1>
        <a:lt1>
          <a:srgbClr val="FFFFFF"/>
        </a:lt1>
        <a:dk2>
          <a:srgbClr val="CC0099"/>
        </a:dk2>
        <a:lt2>
          <a:srgbClr val="FFCCFF"/>
        </a:lt2>
        <a:accent1>
          <a:srgbClr val="00FF00"/>
        </a:accent1>
        <a:accent2>
          <a:srgbClr val="9933FF"/>
        </a:accent2>
        <a:accent3>
          <a:srgbClr val="E2AACA"/>
        </a:accent3>
        <a:accent4>
          <a:srgbClr val="DADADA"/>
        </a:accent4>
        <a:accent5>
          <a:srgbClr val="AAFFAA"/>
        </a:accent5>
        <a:accent6>
          <a:srgbClr val="8A2DE7"/>
        </a:accent6>
        <a:hlink>
          <a:srgbClr val="660066"/>
        </a:hlink>
        <a:folHlink>
          <a:srgbClr val="00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1742</TotalTime>
  <Words>1169</Words>
  <Application>Microsoft Office PowerPoint</Application>
  <PresentationFormat>On-screen Show (4:3)</PresentationFormat>
  <Paragraphs>207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40" baseType="lpstr">
      <vt:lpstr>Arial Narrow</vt:lpstr>
      <vt:lpstr>Arial Rounded MT Bold</vt:lpstr>
      <vt:lpstr>Impact</vt:lpstr>
      <vt:lpstr>Calibri</vt:lpstr>
      <vt:lpstr>Wingdings 2</vt:lpstr>
      <vt:lpstr>Times New Roman</vt:lpstr>
      <vt:lpstr>Comic Sans MS</vt:lpstr>
      <vt:lpstr>Wingdings</vt:lpstr>
      <vt:lpstr>Arial</vt:lpstr>
      <vt:lpstr>Trek</vt:lpstr>
      <vt:lpstr>1_Default Design</vt:lpstr>
      <vt:lpstr>Default Design</vt:lpstr>
      <vt:lpstr>BLUSH</vt:lpstr>
      <vt:lpstr>PowerPoint Presentation</vt:lpstr>
      <vt:lpstr>Aged Daniel Before The 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Aged Daniel Before The King</vt:lpstr>
      <vt:lpstr>PowerPoint Presentation</vt:lpstr>
      <vt:lpstr>Aged Daniel Before The King</vt:lpstr>
      <vt:lpstr>PowerPoint Presentation</vt:lpstr>
      <vt:lpstr>Aged Daniel Before The King</vt:lpstr>
      <vt:lpstr>PowerPoint Presentation</vt:lpstr>
      <vt:lpstr>Aged Daniel Before The King</vt:lpstr>
      <vt:lpstr>PowerPoint Presentation</vt:lpstr>
      <vt:lpstr>Aged Daniel Before The King</vt:lpstr>
      <vt:lpstr>PowerPoint Presentation</vt:lpstr>
      <vt:lpstr>Aged Daniel Before The King</vt:lpstr>
      <vt:lpstr>PowerPoint Presentation</vt:lpstr>
      <vt:lpstr>Aged Daniel Before The King</vt:lpstr>
      <vt:lpstr>PowerPoint Presentation</vt:lpstr>
      <vt:lpstr>PowerPoint Presentation</vt:lpstr>
      <vt:lpstr>Aged Daniel Before The King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32</cp:revision>
  <dcterms:created xsi:type="dcterms:W3CDTF">2008-03-23T19:24:59Z</dcterms:created>
  <dcterms:modified xsi:type="dcterms:W3CDTF">2015-02-26T13:02:37Z</dcterms:modified>
</cp:coreProperties>
</file>