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73" r:id="rId2"/>
    <p:sldId id="274" r:id="rId3"/>
    <p:sldId id="275" r:id="rId4"/>
    <p:sldId id="276" r:id="rId5"/>
    <p:sldId id="272" r:id="rId6"/>
    <p:sldId id="257" r:id="rId7"/>
    <p:sldId id="271" r:id="rId8"/>
    <p:sldId id="277" r:id="rId9"/>
    <p:sldId id="278" r:id="rId10"/>
    <p:sldId id="259" r:id="rId11"/>
    <p:sldId id="270" r:id="rId12"/>
    <p:sldId id="280" r:id="rId13"/>
    <p:sldId id="279" r:id="rId14"/>
    <p:sldId id="281" r:id="rId15"/>
    <p:sldId id="282" r:id="rId16"/>
    <p:sldId id="260" r:id="rId17"/>
    <p:sldId id="269" r:id="rId18"/>
    <p:sldId id="283" r:id="rId19"/>
    <p:sldId id="261" r:id="rId20"/>
    <p:sldId id="268" r:id="rId21"/>
    <p:sldId id="284" r:id="rId22"/>
    <p:sldId id="262" r:id="rId23"/>
    <p:sldId id="267" r:id="rId24"/>
    <p:sldId id="285" r:id="rId25"/>
    <p:sldId id="263" r:id="rId26"/>
    <p:sldId id="266" r:id="rId27"/>
    <p:sldId id="286" r:id="rId28"/>
    <p:sldId id="264" r:id="rId29"/>
  </p:sldIdLst>
  <p:sldSz cx="9144000" cy="6858000" type="screen4x3"/>
  <p:notesSz cx="6858000" cy="9144000"/>
  <p:embeddedFontLst>
    <p:embeddedFont>
      <p:font typeface="Tw Cen MT" panose="020B0602020104020603" pitchFamily="34" charset="0"/>
      <p:regular r:id="rId30"/>
      <p:bold r:id="rId31"/>
      <p:italic r:id="rId32"/>
      <p:boldItalic r:id="rId33"/>
    </p:embeddedFont>
    <p:embeddedFont>
      <p:font typeface="Arial Narrow" panose="020B0606020202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-30163"/>
            <a:ext cx="9067800" cy="6889751"/>
            <a:chOff x="0" y="-30477"/>
            <a:chExt cx="9067800" cy="6889273"/>
          </a:xfrm>
        </p:grpSpPr>
        <p:cxnSp>
          <p:nvCxnSpPr>
            <p:cNvPr id="5" name="Straight Connector 4"/>
            <p:cNvCxnSpPr/>
            <p:nvPr/>
          </p:nvCxnSpPr>
          <p:spPr>
            <a:xfrm rot="16200000" flipH="1">
              <a:off x="-1447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16200000" flipH="1">
              <a:off x="-16380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-14856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-32382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33144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6200000" flipH="1">
              <a:off x="-1371362" y="2971246"/>
              <a:ext cx="6857524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6200000" flipH="1">
              <a:off x="-2819162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-2704862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2133362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31239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-1828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28191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2438162" y="3123646"/>
              <a:ext cx="6857524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-1731724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-1141968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>
              <a:off x="-9141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1855549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 flipH="1">
              <a:off x="-26429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16200000" flipH="1">
              <a:off x="-1953974" y="3325258"/>
              <a:ext cx="6857524" cy="206375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H="1">
              <a:off x="-23619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21333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106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876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5400000">
              <a:off x="1028938" y="3237946"/>
              <a:ext cx="6857524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-7236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-7998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-152161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16200000" flipH="1">
              <a:off x="-304562" y="3199846"/>
              <a:ext cx="6857524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-190262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16200000" flipH="1">
              <a:off x="381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-6093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6200000" flipH="1">
              <a:off x="6860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-3045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-1028462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782876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13726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600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659051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16200000" flipH="1">
              <a:off x="-1283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6200000" flipH="1">
              <a:off x="560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6200000" flipH="1">
              <a:off x="152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381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27434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20957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>
              <a:off x="27053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5400000">
              <a:off x="1829038" y="3276046"/>
              <a:ext cx="6857524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10670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16200000" flipH="1">
              <a:off x="2362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2646601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5400000">
              <a:off x="30490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5400000">
              <a:off x="2895838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2389426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16200000" flipH="1">
              <a:off x="22370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16200000" flipH="1">
              <a:off x="17528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16200000" flipH="1">
              <a:off x="19814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3467338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3467338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4038839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6200000" flipH="1">
              <a:off x="3886438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5400000">
              <a:off x="4000738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 flipH="1">
              <a:off x="4572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37340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3619738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42150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4343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4572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258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067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5400000">
              <a:off x="5219938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487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5400000">
              <a:off x="5528707" y="3318116"/>
              <a:ext cx="6887685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4850051" y="3226833"/>
              <a:ext cx="6857524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5562839" y="3428446"/>
              <a:ext cx="6857524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2552938" y="3390346"/>
              <a:ext cx="6857524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3048238" y="3352246"/>
              <a:ext cx="6857524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16200000" flipH="1">
              <a:off x="3238738" y="3237946"/>
              <a:ext cx="6857524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2133838" y="3276046"/>
              <a:ext cx="6857524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31482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5400000">
              <a:off x="37721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4229338" y="2933146"/>
              <a:ext cx="6857524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1371044" y="3200640"/>
              <a:ext cx="6859112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92"/>
          <p:cNvGrpSpPr>
            <a:grpSpLocks/>
          </p:cNvGrpSpPr>
          <p:nvPr/>
        </p:nvGrpSpPr>
        <p:grpSpPr bwMode="auto">
          <a:xfrm>
            <a:off x="0" y="2057400"/>
            <a:ext cx="4802188" cy="2820988"/>
            <a:chOff x="0" y="2057400"/>
            <a:chExt cx="4801394" cy="2820988"/>
          </a:xfrm>
        </p:grpSpPr>
        <p:cxnSp>
          <p:nvCxnSpPr>
            <p:cNvPr id="90" name="Straight Connector 89"/>
            <p:cNvCxnSpPr/>
            <p:nvPr/>
          </p:nvCxnSpPr>
          <p:spPr>
            <a:xfrm>
              <a:off x="0" y="20574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0" y="48768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5400000">
              <a:off x="3391694" y="3467100"/>
              <a:ext cx="2817812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/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0785C-7DC0-4174-99DC-064F0CEC94A8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3C28B-0441-4327-92AD-716AB22AFD7A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344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D0678-599B-4A29-8EB3-1935D30752EC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0AFB7-09C5-4CC4-8826-7ECDDD5130A6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291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0" y="-30163"/>
            <a:ext cx="9067800" cy="4846638"/>
            <a:chOff x="1" y="-30477"/>
            <a:chExt cx="9067799" cy="4526277"/>
          </a:xfrm>
        </p:grpSpPr>
        <p:cxnSp>
          <p:nvCxnSpPr>
            <p:cNvPr id="5" name="Straight Connector 4"/>
            <p:cNvCxnSpPr/>
            <p:nvPr/>
          </p:nvCxnSpPr>
          <p:spPr>
            <a:xfrm rot="16200000" flipH="1">
              <a:off x="-2715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16200000" flipH="1">
              <a:off x="-4620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-3096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-206226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213846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6200000" flipH="1">
              <a:off x="-195360" y="1785840"/>
              <a:ext cx="450552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6200000" flipH="1">
              <a:off x="-1643160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-152886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95736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94796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-652560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16431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790370" y="2019629"/>
              <a:ext cx="4495143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-55572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34034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>
              <a:off x="2618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67954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 flipH="1">
              <a:off x="-1466947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16200000" flipH="1">
              <a:off x="-777972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H="1">
              <a:off x="-11859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9573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224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2052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5400000">
              <a:off x="2204939" y="2052540"/>
              <a:ext cx="450552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45234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37614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1024634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16200000" flipH="1">
              <a:off x="871440" y="2014440"/>
              <a:ext cx="450552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98574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16200000" flipH="1">
              <a:off x="155724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5666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6200000" flipH="1">
              <a:off x="18620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8714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147540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1958878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25486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2776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835053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16200000" flipH="1">
              <a:off x="1047653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6200000" flipH="1">
              <a:off x="1736628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6200000" flipH="1">
              <a:off x="13286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5572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39194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32717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>
              <a:off x="38813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5400000">
              <a:off x="3005039" y="2090640"/>
              <a:ext cx="4505521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22430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16200000" flipH="1">
              <a:off x="3538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82260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5400000">
              <a:off x="42250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5400000">
              <a:off x="4071839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56542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16200000" flipH="1">
              <a:off x="34130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16200000" flipH="1">
              <a:off x="29288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16200000" flipH="1">
              <a:off x="3081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4643339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4643339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5215633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6200000" flipH="1">
              <a:off x="5062439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5400000">
              <a:off x="5176739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 flipH="1">
              <a:off x="57482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49100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4795739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3910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55196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748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6434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6243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5400000">
              <a:off x="63959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05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5400000">
              <a:off x="6709412" y="2137412"/>
              <a:ext cx="4526277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026052" y="2041427"/>
              <a:ext cx="4505521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38840" y="2241452"/>
              <a:ext cx="4505521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3728939" y="2204940"/>
              <a:ext cx="450552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4224239" y="2166840"/>
              <a:ext cx="450552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16200000" flipH="1">
              <a:off x="4414739" y="2052540"/>
              <a:ext cx="450552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309839" y="2090640"/>
              <a:ext cx="450552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3242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5400000">
              <a:off x="49481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5405339" y="1747740"/>
              <a:ext cx="450552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25478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0" y="4311650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0" y="438785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0" y="6138863"/>
            <a:ext cx="9144000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2CB71-E81F-4F46-83D8-D968B0ECB24F}" type="datetimeFigureOut">
              <a:rPr lang="en-US">
                <a:solidFill>
                  <a:srgbClr val="1D3641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1D3641"/>
              </a:solidFill>
            </a:endParaRPr>
          </a:p>
        </p:txBody>
      </p:sp>
      <p:sp>
        <p:nvSpPr>
          <p:cNvPr id="92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D3641"/>
              </a:solidFill>
            </a:endParaRPr>
          </a:p>
        </p:txBody>
      </p:sp>
      <p:sp>
        <p:nvSpPr>
          <p:cNvPr id="93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6BF9A-3377-4F22-BB1A-38EBC9370B9A}" type="slidenum">
              <a:rPr lang="en-US">
                <a:solidFill>
                  <a:srgbClr val="1D3641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D36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35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9B697-9DAD-4BD8-9B2F-2F399C5B7399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51B20-84DC-4545-83E0-FA69BFF5B94A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954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84F28-15F5-4282-938B-8829804769B5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E3608-019A-44AA-A894-60677D93C1FA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DB42C-1D66-47C2-9CA1-BB4E9FECD41E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B0C2E-5229-4816-AAA9-1E29A69EE0A9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40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46EEB-FE44-4A29-AB0F-1251A1B2AF9A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1F8FA-2894-4C89-B4C9-7DA19454B49D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624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1FB76-9593-481E-8A0D-2E606EDBBB53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E2242-C60C-45F4-8D1D-A0143CFFAB64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02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/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DE65D-E5AA-4148-A0D3-AD2D5BB8F35E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B983A-E90C-4FDF-8DB9-090883FD162A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770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B80B6-B843-4B8D-A228-CD7DC3697711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E427B-523A-4D56-8070-1D93CE2788A9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96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3E955-9D06-4F1A-B996-C4F33DF539AF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4933C-BF14-48E6-9924-6146524F6201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2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3000"/>
                <a:shade val="97000"/>
                <a:satMod val="230000"/>
              </a:schemeClr>
            </a:gs>
            <a:gs pos="100000">
              <a:schemeClr val="bg2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225" y="136525"/>
            <a:ext cx="8869363" cy="658495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468D70F-9F5A-4FF6-BC13-FA03AE303AD8}" type="datetimeFigureOut">
              <a:rPr lang="en-US">
                <a:solidFill>
                  <a:srgbClr val="DFE6D0"/>
                </a:solidFill>
              </a:rPr>
              <a:pPr>
                <a:defRPr/>
              </a:pPr>
              <a:t>11/10/2014</a:t>
            </a:fld>
            <a:endParaRPr lang="en-US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0513" y="6311900"/>
            <a:ext cx="3482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6FF43B59-81DD-45A3-9F42-1A4E0CB7FC82}" type="slidenum">
              <a:rPr lang="en-US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074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 kern="1200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rgbClr val="FEFEFE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anose="020B0602020104020603" pitchFamily="34" charset="0"/>
        </a:defRPr>
      </a:lvl2pPr>
      <a:lvl3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anose="020B0602020104020603" pitchFamily="34" charset="0"/>
        </a:defRPr>
      </a:lvl3pPr>
      <a:lvl4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anose="020B0602020104020603" pitchFamily="34" charset="0"/>
        </a:defRPr>
      </a:lvl4pPr>
      <a:lvl5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anose="020B0602020104020603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anose="020B0602020104020603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anose="020B0602020104020603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anose="020B0602020104020603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Tw Cen MT" panose="020B0602020104020603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ACC2C9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ct val="0"/>
        </a:spcAft>
        <a:buClr>
          <a:srgbClr val="ACC2C9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7450" indent="-228600" algn="l" rtl="0" fontAlgn="base">
        <a:spcBef>
          <a:spcPct val="20000"/>
        </a:spcBef>
        <a:spcAft>
          <a:spcPct val="0"/>
        </a:spcAft>
        <a:buClr>
          <a:srgbClr val="99987F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rgbClr val="90AC97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9247" y="322729"/>
            <a:ext cx="77051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has always wanted his people to be distinctive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9247" y="1855695"/>
            <a:ext cx="79741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Deut. 7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A Separate People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– make no covenant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– do not marry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 – danger of intermingling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6 – holy people, chosen for Himself, a special treasure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</a:t>
            </a: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14: 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Holy People – Special Treasure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Pet. 2:9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Chosen Generation – Royal Priesthood – Holy Nation – Own Special People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9159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9247" y="322729"/>
            <a:ext cx="77051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Has A Desire To Be Like Rest of the World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6993" y="2420471"/>
            <a:ext cx="744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Sam. 8:5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“Now make for us a king to judge us like all the nations”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6993" y="3850342"/>
            <a:ext cx="7449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Rom. 12:2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“And do not be conformed to this world…”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7292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9247" y="322729"/>
            <a:ext cx="7705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 is Losing Its Identity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0200" y="2474259"/>
            <a:ext cx="636045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Some are not using instrument (Nashville – Murfreesboro)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Some now have women taking leading roles (Birmingham)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Lipscomb University – had a speaker who endorses instrument in worship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Abilene (ACU) had a speaker who defended homosexuality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99247" y="1261619"/>
            <a:ext cx="4356847" cy="98163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Progressives / Liberal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079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9247" y="322729"/>
            <a:ext cx="7705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 is Losing Its Identity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19518" y="2796988"/>
            <a:ext cx="636045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Some removing “Church of Christ” from the sign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House church (some using instrument – some deny baptism essential)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Joint services with denominations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Unity in diversity – fellowship doc. error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Live like world (dress, talk, things see,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99247" y="1261619"/>
            <a:ext cx="4356847" cy="98163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Progressives / Liberal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551829" y="1261618"/>
            <a:ext cx="4356847" cy="98163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Non-Institutional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25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2047" y="295007"/>
            <a:ext cx="8686799" cy="56477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i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</a:t>
            </a:r>
          </a:p>
          <a:p>
            <a:r>
              <a:rPr lang="en-US" sz="150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Distinctive</a:t>
            </a:r>
          </a:p>
          <a:p>
            <a:r>
              <a:rPr lang="en-US" sz="115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People</a:t>
            </a:r>
            <a:endParaRPr lang="en-US" sz="115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72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114" y="200878"/>
            <a:ext cx="78410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Distinctive People</a:t>
            </a:r>
            <a:endParaRPr lang="en-US" sz="72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732156" y="1553607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276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 rot="16200000">
            <a:off x="-2514602" y="3104502"/>
            <a:ext cx="6475471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52283" y="421340"/>
            <a:ext cx="71403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Truth is Contrasted to Error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John 4:1, 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Thess. 2:10-12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Tim. 4:2-5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Pet. 2:1-2</a:t>
            </a:r>
          </a:p>
        </p:txBody>
      </p:sp>
    </p:spTree>
    <p:extLst>
      <p:ext uri="{BB962C8B-B14F-4D97-AF65-F5344CB8AC3E}">
        <p14:creationId xmlns:p14="http://schemas.microsoft.com/office/powerpoint/2010/main" val="1500498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 rot="16200000">
            <a:off x="-2514602" y="3104502"/>
            <a:ext cx="6475471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52283" y="421340"/>
            <a:ext cx="71403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Truth is Contrasted to Error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Message Proclaimed – Gospel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Tim. 4 :2 – Preach word!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Pet. 4:11 – Speak as oracles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 do so – give book, chapter &amp; verse</a:t>
            </a:r>
          </a:p>
        </p:txBody>
      </p:sp>
    </p:spTree>
    <p:extLst>
      <p:ext uri="{BB962C8B-B14F-4D97-AF65-F5344CB8AC3E}">
        <p14:creationId xmlns:p14="http://schemas.microsoft.com/office/powerpoint/2010/main" val="1430249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 rot="16200000">
            <a:off x="-2514602" y="3104502"/>
            <a:ext cx="6475471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52283" y="421340"/>
            <a:ext cx="714038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Truth is Contrasted to Error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Message Proclaimed – Gospel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This is a Distinctive Message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Filled with Scripture – not ideas of men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Will show difference in truth &amp; error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Contain a message – will not hear from others: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to do to be saved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Nature of the church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Bible authority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Pattern for worship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one way (Eph. 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wrong with errors of men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Demonstrate that people are lost (Acts 2:23)</a:t>
            </a:r>
          </a:p>
        </p:txBody>
      </p:sp>
    </p:spTree>
    <p:extLst>
      <p:ext uri="{BB962C8B-B14F-4D97-AF65-F5344CB8AC3E}">
        <p14:creationId xmlns:p14="http://schemas.microsoft.com/office/powerpoint/2010/main" val="3252731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114" y="200878"/>
            <a:ext cx="78410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Distinctive People</a:t>
            </a:r>
            <a:endParaRPr lang="en-US" sz="72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732156" y="1553607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732156" y="2413133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282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 rot="16200000">
            <a:off x="-2386087" y="3063842"/>
            <a:ext cx="626338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283" y="421340"/>
            <a:ext cx="71403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There is Just One Body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Cor. 12:13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Eph. 4:4</a:t>
            </a:r>
          </a:p>
        </p:txBody>
      </p:sp>
      <p:sp>
        <p:nvSpPr>
          <p:cNvPr id="5" name="Oval 9" descr="Bouquet"/>
          <p:cNvSpPr>
            <a:spLocks noChangeArrowheads="1"/>
          </p:cNvSpPr>
          <p:nvPr/>
        </p:nvSpPr>
        <p:spPr bwMode="auto">
          <a:xfrm>
            <a:off x="2833315" y="1455257"/>
            <a:ext cx="5880100" cy="5083175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“There is one body”</a:t>
            </a:r>
            <a:endParaRPr lang="en-US" altLang="en-US" sz="360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(Eph. 4:4)</a:t>
            </a:r>
          </a:p>
          <a:p>
            <a:pPr algn="ctr" eaLnBrk="1" hangingPunct="1"/>
            <a:endParaRPr lang="en-US" altLang="en-US" sz="360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Body = Church</a:t>
            </a:r>
            <a:endParaRPr lang="en-US" altLang="en-US" sz="360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(Eph. 1:22-23)</a:t>
            </a:r>
          </a:p>
          <a:p>
            <a:pPr algn="ctr" eaLnBrk="1" hangingPunct="1"/>
            <a:endParaRPr lang="en-US" altLang="en-US" sz="360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Thus: One Church</a:t>
            </a:r>
            <a:endParaRPr lang="en-US" altLang="en-US" sz="36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1272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 rot="16200000">
            <a:off x="-2386087" y="3063842"/>
            <a:ext cx="626338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283" y="421340"/>
            <a:ext cx="71403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There is Just One Body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Church is not Just Another Denomination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076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257300" y="441325"/>
            <a:ext cx="66675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Denominationalism</a:t>
            </a:r>
            <a:endParaRPr lang="en-US" sz="6000" dirty="0">
              <a:effectLst>
                <a:outerShdw blurRad="38100" dist="38100" dir="2700000" algn="tl">
                  <a:srgbClr val="000000"/>
                </a:outerShdw>
              </a:effectLst>
              <a:latin typeface="Americana BT" pitchFamily="2" charset="0"/>
            </a:endParaRPr>
          </a:p>
        </p:txBody>
      </p:sp>
      <p:sp>
        <p:nvSpPr>
          <p:cNvPr id="41987" name="Oval 3" descr="Blue tissue paper"/>
          <p:cNvSpPr>
            <a:spLocks noChangeArrowheads="1"/>
          </p:cNvSpPr>
          <p:nvPr/>
        </p:nvSpPr>
        <p:spPr bwMode="auto">
          <a:xfrm>
            <a:off x="981636" y="1537448"/>
            <a:ext cx="7239000" cy="4724400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God’s People</a:t>
            </a:r>
            <a:endParaRPr lang="en-US" altLang="en-US" sz="32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(The Saved)</a:t>
            </a:r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8" name="Oval 5"/>
          <p:cNvSpPr>
            <a:spLocks noChangeArrowheads="1"/>
          </p:cNvSpPr>
          <p:nvPr/>
        </p:nvSpPr>
        <p:spPr bwMode="auto">
          <a:xfrm>
            <a:off x="1591236" y="2299448"/>
            <a:ext cx="1600200" cy="1524000"/>
          </a:xfrm>
          <a:prstGeom prst="ellipse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Adventist</a:t>
            </a: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9" name="Oval 7"/>
          <p:cNvSpPr>
            <a:spLocks noChangeArrowheads="1"/>
          </p:cNvSpPr>
          <p:nvPr/>
        </p:nvSpPr>
        <p:spPr bwMode="auto">
          <a:xfrm>
            <a:off x="3191436" y="3137648"/>
            <a:ext cx="1524000" cy="1447800"/>
          </a:xfrm>
          <a:prstGeom prst="ellipse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Nazarene</a:t>
            </a:r>
            <a:endParaRPr lang="en-US" altLang="en-US" sz="24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90" name="Oval 8"/>
          <p:cNvSpPr>
            <a:spLocks noChangeArrowheads="1"/>
          </p:cNvSpPr>
          <p:nvPr/>
        </p:nvSpPr>
        <p:spPr bwMode="auto">
          <a:xfrm>
            <a:off x="6239436" y="2375648"/>
            <a:ext cx="1524000" cy="1447800"/>
          </a:xfrm>
          <a:prstGeom prst="ellipse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Presb</a:t>
            </a:r>
            <a:r>
              <a:rPr lang="en-US" altLang="en-US" sz="200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  <a:endParaRPr lang="en-US" altLang="en-US" sz="24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91" name="Oval 9"/>
          <p:cNvSpPr>
            <a:spLocks noChangeArrowheads="1"/>
          </p:cNvSpPr>
          <p:nvPr/>
        </p:nvSpPr>
        <p:spPr bwMode="auto">
          <a:xfrm>
            <a:off x="1591236" y="3975848"/>
            <a:ext cx="1752600" cy="1524000"/>
          </a:xfrm>
          <a:prstGeom prst="ellipse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Ch. Of God</a:t>
            </a: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92" name="Oval 10"/>
          <p:cNvSpPr>
            <a:spLocks noChangeArrowheads="1"/>
          </p:cNvSpPr>
          <p:nvPr/>
        </p:nvSpPr>
        <p:spPr bwMode="auto">
          <a:xfrm>
            <a:off x="3420036" y="4737848"/>
            <a:ext cx="1447800" cy="1371600"/>
          </a:xfrm>
          <a:prstGeom prst="ellipse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Baptist</a:t>
            </a: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93" name="Oval 11"/>
          <p:cNvSpPr>
            <a:spLocks noChangeArrowheads="1"/>
          </p:cNvSpPr>
          <p:nvPr/>
        </p:nvSpPr>
        <p:spPr bwMode="auto">
          <a:xfrm>
            <a:off x="6620436" y="3823448"/>
            <a:ext cx="1371600" cy="1371600"/>
          </a:xfrm>
          <a:prstGeom prst="ellipse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Ch. Of</a:t>
            </a:r>
          </a:p>
          <a:p>
            <a:pPr algn="ctr" eaLnBrk="1" hangingPunct="1"/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Christ</a:t>
            </a:r>
          </a:p>
        </p:txBody>
      </p:sp>
      <p:sp>
        <p:nvSpPr>
          <p:cNvPr id="41994" name="Oval 12"/>
          <p:cNvSpPr>
            <a:spLocks noChangeArrowheads="1"/>
          </p:cNvSpPr>
          <p:nvPr/>
        </p:nvSpPr>
        <p:spPr bwMode="auto">
          <a:xfrm>
            <a:off x="5020236" y="4356848"/>
            <a:ext cx="1600200" cy="1600200"/>
          </a:xfrm>
          <a:prstGeom prst="ellipse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Methodist</a:t>
            </a: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95" name="Oval 13"/>
          <p:cNvSpPr>
            <a:spLocks noChangeArrowheads="1"/>
          </p:cNvSpPr>
          <p:nvPr/>
        </p:nvSpPr>
        <p:spPr bwMode="auto">
          <a:xfrm>
            <a:off x="4791636" y="2909048"/>
            <a:ext cx="1371600" cy="1371600"/>
          </a:xfrm>
          <a:prstGeom prst="ellipse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Catholic</a:t>
            </a: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986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 rot="16200000">
            <a:off x="-2386087" y="3063842"/>
            <a:ext cx="626338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283" y="421340"/>
            <a:ext cx="714038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There is Just One Body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Church is not Just Another Denomination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 found in the Bible (1 Pet. 4:11)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Contrary to plea for unity (John 17:20-21; 1 Cor. 1:10)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 makes a difference what one believes (2 Thess. 2:10-12)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Contrary to the idea of one body (Eph. 4:4)</a:t>
            </a:r>
          </a:p>
        </p:txBody>
      </p:sp>
    </p:spTree>
    <p:extLst>
      <p:ext uri="{BB962C8B-B14F-4D97-AF65-F5344CB8AC3E}">
        <p14:creationId xmlns:p14="http://schemas.microsoft.com/office/powerpoint/2010/main" val="577222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 rot="16200000">
            <a:off x="-2386087" y="3063842"/>
            <a:ext cx="626338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283" y="421340"/>
            <a:ext cx="71403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There is Just One Body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Church is not Just Another Denomination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Church is the Saved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Acts 2:47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Eph. 5:23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Eph. 2:16</a:t>
            </a:r>
          </a:p>
        </p:txBody>
      </p:sp>
    </p:spTree>
    <p:extLst>
      <p:ext uri="{BB962C8B-B14F-4D97-AF65-F5344CB8AC3E}">
        <p14:creationId xmlns:p14="http://schemas.microsoft.com/office/powerpoint/2010/main" val="463488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114" y="200878"/>
            <a:ext cx="78410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Distinctive People</a:t>
            </a:r>
            <a:endParaRPr lang="en-US" sz="72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732156" y="1553607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732156" y="2413133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732156" y="3272659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Our Speech is a Distinctive Speech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267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>
            <a:off x="-2272553" y="3030612"/>
            <a:ext cx="6088568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Our Speech is a Distinctive Speech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2283" y="421340"/>
            <a:ext cx="714038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Speech Need to Harmonize With Word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Titus 2: 8 – Sound speech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Pet. 4:11 – speak as oracles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Call Bible things by Bible names…</a:t>
            </a:r>
          </a:p>
        </p:txBody>
      </p:sp>
    </p:spTree>
    <p:extLst>
      <p:ext uri="{BB962C8B-B14F-4D97-AF65-F5344CB8AC3E}">
        <p14:creationId xmlns:p14="http://schemas.microsoft.com/office/powerpoint/2010/main" val="2548065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>
            <a:off x="-2272553" y="3030612"/>
            <a:ext cx="6088568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Our Speech is a Distinctive Speech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2283" y="421340"/>
            <a:ext cx="714038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Speech Need to Harmonize With Word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 not Use the Language of Men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“Reverend” to refer to preacher (Psa. 111:9)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“Pastor”  to refer to preacher (Eph. 4:11)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“Father” to refer to leaders (Matt. 23:1-2)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“Join the church” (Acts 2:47)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“Other denominations”  (Eph. 4:4)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“Our faith” / “our tradition” (Eph. 4:5)</a:t>
            </a:r>
          </a:p>
        </p:txBody>
      </p:sp>
    </p:spTree>
    <p:extLst>
      <p:ext uri="{BB962C8B-B14F-4D97-AF65-F5344CB8AC3E}">
        <p14:creationId xmlns:p14="http://schemas.microsoft.com/office/powerpoint/2010/main" val="1005268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114" y="200878"/>
            <a:ext cx="78410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Distinctive People</a:t>
            </a:r>
            <a:endParaRPr lang="en-US" sz="72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732156" y="1553607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732156" y="2413133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732156" y="3272659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Our Speech is a Distinctive Speech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732156" y="4132185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Plan of Salvation is a Distinctive Plan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895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>
            <a:off x="-2021160" y="2779443"/>
            <a:ext cx="5943604" cy="1110858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Plan of Salvation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is a Distinctive Plan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6753" y="421340"/>
            <a:ext cx="71403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Only One Way to Be Saved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Jesus is the way (John 14:6)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other name by which saved (Acts 4:12)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If saved in different ways – God is a respecter of persons (Rom. 2:11)</a:t>
            </a:r>
          </a:p>
        </p:txBody>
      </p:sp>
    </p:spTree>
    <p:extLst>
      <p:ext uri="{BB962C8B-B14F-4D97-AF65-F5344CB8AC3E}">
        <p14:creationId xmlns:p14="http://schemas.microsoft.com/office/powerpoint/2010/main" val="1485358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>
            <a:off x="-2021160" y="2779443"/>
            <a:ext cx="5943604" cy="1110858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Plan of Salvation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is a Distinctive Plan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6753" y="421340"/>
            <a:ext cx="71403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Only One Way to Be Saved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Distinctive Plan Involves: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 by faith alone (Jas. 2:24)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 by prayer – “sinner’s prayer”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Repentance is required (Acts 17:30-31)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Confession is required (Rom. 10:9-10)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Baptism is required (Mark. 16:16)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Baptism is immersion (Rom. 6:3-4)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Baptism puts one into one body (1 Cor. 12:13)</a:t>
            </a:r>
          </a:p>
        </p:txBody>
      </p:sp>
    </p:spTree>
    <p:extLst>
      <p:ext uri="{BB962C8B-B14F-4D97-AF65-F5344CB8AC3E}">
        <p14:creationId xmlns:p14="http://schemas.microsoft.com/office/powerpoint/2010/main" val="3490783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114" y="200878"/>
            <a:ext cx="78410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Distinctive People</a:t>
            </a:r>
            <a:endParaRPr lang="en-US" sz="72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732156" y="1553607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732156" y="2413133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732156" y="3272659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Our Speech is a Distinctive Speech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732156" y="4132185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Plan of Salvation is a Distinctive Plan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732156" y="4991711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5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Worship is a Distinctive Service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51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>
            <a:off x="-2366682" y="3122569"/>
            <a:ext cx="6236485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Worship is a Distinctive Service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283" y="421340"/>
            <a:ext cx="71403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Worship Follows the Pattern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When don’t – rejected of God (Gen. 3:3-4)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Cannot offered unauthorized worship (Lev. 10:1-2)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Must worship according to truth (John 4:24)</a:t>
            </a:r>
          </a:p>
        </p:txBody>
      </p:sp>
    </p:spTree>
    <p:extLst>
      <p:ext uri="{BB962C8B-B14F-4D97-AF65-F5344CB8AC3E}">
        <p14:creationId xmlns:p14="http://schemas.microsoft.com/office/powerpoint/2010/main" val="97192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>
            <a:off x="-2366682" y="3122569"/>
            <a:ext cx="6236485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Worship is a Distinctive Service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283" y="421340"/>
            <a:ext cx="714038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Worship Follows the Pattern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Distinctive Nature of Worship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Sing without mechanical instruments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Eph. 5:19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Col. 3:16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authority for instrument (Col. 3:17)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Lord’s Supper on first day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Only on that day (Acts 20:7)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Every first day (Acts 20:7)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Contribution only on the first day (1 Cor. 16:1-2)</a:t>
            </a:r>
          </a:p>
        </p:txBody>
      </p:sp>
    </p:spTree>
    <p:extLst>
      <p:ext uri="{BB962C8B-B14F-4D97-AF65-F5344CB8AC3E}">
        <p14:creationId xmlns:p14="http://schemas.microsoft.com/office/powerpoint/2010/main" val="3548386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114" y="200878"/>
            <a:ext cx="78410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Distinctive People</a:t>
            </a:r>
            <a:endParaRPr lang="en-US" sz="72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732156" y="1553607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732156" y="2413133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732156" y="3272659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Our Speech is a Distinctive Speech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732156" y="4132185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Plan of Salvation is a Distinctive Plan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732156" y="4991711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5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Worship is a Distinctive Service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732156" y="5851237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6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Christian Life is a Distinctive Life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503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>
            <a:off x="-2460813" y="3094591"/>
            <a:ext cx="6397851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Christian Life is a Distinctive Life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2283" y="421340"/>
            <a:ext cx="71403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Christian Lives Separate From World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Cor. 6:14 – 7:1  - Come out from among them and be separate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John 3:4 – Christian as a law by which he lives</a:t>
            </a:r>
          </a:p>
        </p:txBody>
      </p:sp>
    </p:spTree>
    <p:extLst>
      <p:ext uri="{BB962C8B-B14F-4D97-AF65-F5344CB8AC3E}">
        <p14:creationId xmlns:p14="http://schemas.microsoft.com/office/powerpoint/2010/main" val="4171382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>
            <a:off x="-2460813" y="3094591"/>
            <a:ext cx="6397851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Christian Life is a Distinctive Life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2283" y="421340"/>
            <a:ext cx="714038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Christian Lives Separate From World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How is the Christian Different?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Watches is language (Eph. 5:4)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Doesn’t drink (1 Pet. 4:3)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Don’t dance (Gal. 5:19-21)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Dresses modestly (1 Tim. 2:9-10)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Careful about what he contributes to (Eph. 5:11)</a:t>
            </a:r>
          </a:p>
        </p:txBody>
      </p:sp>
    </p:spTree>
    <p:extLst>
      <p:ext uri="{BB962C8B-B14F-4D97-AF65-F5344CB8AC3E}">
        <p14:creationId xmlns:p14="http://schemas.microsoft.com/office/powerpoint/2010/main" val="375918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114" y="200878"/>
            <a:ext cx="78410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Distinctive People</a:t>
            </a:r>
            <a:endParaRPr lang="en-US" sz="7200" b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732156" y="1553607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Gospel is a Distinctive Message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732156" y="2413133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Church is a Distinctive Body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732156" y="3272659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Our Speech is a Distinctive Speech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732156" y="4132185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Plan of Salvation is a Distinctive Plan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732156" y="4991711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5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Worship is a Distinctive Service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732156" y="5851237"/>
            <a:ext cx="7696200" cy="68580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 startAt="6"/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Christian Life is a Distinctive Life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33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hatch">
    <a:dk1>
      <a:sysClr val="windowText" lastClr="000000"/>
    </a:dk1>
    <a:lt1>
      <a:sysClr val="window" lastClr="FFFFFF"/>
    </a:lt1>
    <a:dk2>
      <a:srgbClr val="1D3641"/>
    </a:dk2>
    <a:lt2>
      <a:srgbClr val="DFE6D0"/>
    </a:lt2>
    <a:accent1>
      <a:srgbClr val="759AA5"/>
    </a:accent1>
    <a:accent2>
      <a:srgbClr val="CFC60D"/>
    </a:accent2>
    <a:accent3>
      <a:srgbClr val="99987F"/>
    </a:accent3>
    <a:accent4>
      <a:srgbClr val="90AC97"/>
    </a:accent4>
    <a:accent5>
      <a:srgbClr val="FFAD1C"/>
    </a:accent5>
    <a:accent6>
      <a:srgbClr val="B9AB6F"/>
    </a:accent6>
    <a:hlink>
      <a:srgbClr val="66AACD"/>
    </a:hlink>
    <a:folHlink>
      <a:srgbClr val="809DB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1229</Words>
  <Application>Microsoft Office PowerPoint</Application>
  <PresentationFormat>On-screen Show (4:3)</PresentationFormat>
  <Paragraphs>227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Americana BT</vt:lpstr>
      <vt:lpstr>Tw Cen MT</vt:lpstr>
      <vt:lpstr>Wingdings</vt:lpstr>
      <vt:lpstr>Arial</vt:lpstr>
      <vt:lpstr>Arial Narrow</vt:lpstr>
      <vt:lpstr>Times New Roman</vt:lpstr>
      <vt:lpstr>Thatch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14</cp:revision>
  <dcterms:created xsi:type="dcterms:W3CDTF">2014-10-19T20:08:15Z</dcterms:created>
  <dcterms:modified xsi:type="dcterms:W3CDTF">2014-11-11T03:36:41Z</dcterms:modified>
</cp:coreProperties>
</file>