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70" r:id="rId4"/>
    <p:sldId id="258" r:id="rId5"/>
    <p:sldId id="267" r:id="rId6"/>
    <p:sldId id="259" r:id="rId7"/>
    <p:sldId id="272" r:id="rId8"/>
    <p:sldId id="273" r:id="rId9"/>
    <p:sldId id="271" r:id="rId10"/>
    <p:sldId id="260" r:id="rId11"/>
    <p:sldId id="264" r:id="rId12"/>
    <p:sldId id="274" r:id="rId13"/>
    <p:sldId id="275" r:id="rId14"/>
    <p:sldId id="277" r:id="rId15"/>
    <p:sldId id="278" r:id="rId16"/>
    <p:sldId id="261" r:id="rId17"/>
    <p:sldId id="265" r:id="rId18"/>
    <p:sldId id="262" r:id="rId19"/>
    <p:sldId id="266" r:id="rId20"/>
    <p:sldId id="279" r:id="rId21"/>
    <p:sldId id="280" r:id="rId22"/>
    <p:sldId id="263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9-07T02:47:35.987"/>
    </inkml:context>
    <inkml:brush xml:id="br0">
      <inkml:brushProperty name="width" value="0.1" units="cm"/>
      <inkml:brushProperty name="height" value="0.1" units="cm"/>
      <inkml:brushProperty name="color" value="#CC912C"/>
      <inkml:brushProperty name="ignorePressure" value="1"/>
      <inkml:brushProperty name="inkEffects" value="gold"/>
      <inkml:brushProperty name="anchorX" value="1276.00146"/>
      <inkml:brushProperty name="anchorY" value="847.12372"/>
      <inkml:brushProperty name="scaleFactor" value="0.5"/>
    </inkml:brush>
  </inkml:definitions>
  <inkml:trace contextRef="#ctx0" brushRef="#br0">1474 3270,'0'0,"0"0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9-07T02:47:35.987"/>
    </inkml:context>
    <inkml:brush xml:id="br0">
      <inkml:brushProperty name="width" value="0.1" units="cm"/>
      <inkml:brushProperty name="height" value="0.1" units="cm"/>
      <inkml:brushProperty name="color" value="#CC912C"/>
      <inkml:brushProperty name="ignorePressure" value="1"/>
      <inkml:brushProperty name="inkEffects" value="gold"/>
      <inkml:brushProperty name="anchorX" value="1276.00146"/>
      <inkml:brushProperty name="anchorY" value="847.12372"/>
      <inkml:brushProperty name="scaleFactor" value="0.5"/>
    </inkml:brush>
  </inkml:definitions>
  <inkml:trace contextRef="#ctx0" brushRef="#br0">1474 3270,'0'0,"0"0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FEAA5E-6E2A-4728-A38E-84A99F226A12}"/>
              </a:ext>
            </a:extLst>
          </p:cNvPr>
          <p:cNvSpPr/>
          <p:nvPr userDrawn="1"/>
        </p:nvSpPr>
        <p:spPr>
          <a:xfrm>
            <a:off x="0" y="1113183"/>
            <a:ext cx="9144000" cy="4621695"/>
          </a:xfrm>
          <a:prstGeom prst="roundRect">
            <a:avLst>
              <a:gd name="adj" fmla="val 3111"/>
            </a:avLst>
          </a:prstGeom>
          <a:solidFill>
            <a:srgbClr val="FFFFFF">
              <a:alpha val="6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1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19CC313-01E0-452A-8362-B5DB75603B32}"/>
              </a:ext>
            </a:extLst>
          </p:cNvPr>
          <p:cNvSpPr/>
          <p:nvPr userDrawn="1"/>
        </p:nvSpPr>
        <p:spPr>
          <a:xfrm>
            <a:off x="258418" y="188844"/>
            <a:ext cx="8746436" cy="125233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0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5EA-E92D-418E-81EB-27AD181B97C3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A61B1-C863-498B-942E-7A4FB7E6B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6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5EA-E92D-418E-81EB-27AD181B97C3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A61B1-C863-498B-942E-7A4FB7E6B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5EA-E92D-418E-81EB-27AD181B97C3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A61B1-C863-498B-942E-7A4FB7E6B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6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5EA-E92D-418E-81EB-27AD181B97C3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A61B1-C863-498B-942E-7A4FB7E6B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8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5EA-E92D-418E-81EB-27AD181B97C3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A61B1-C863-498B-942E-7A4FB7E6B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5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5EA-E92D-418E-81EB-27AD181B97C3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A61B1-C863-498B-942E-7A4FB7E6B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3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5EA-E92D-418E-81EB-27AD181B97C3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A61B1-C863-498B-942E-7A4FB7E6B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6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5EA-E92D-418E-81EB-27AD181B97C3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A61B1-C863-498B-942E-7A4FB7E6B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3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5EA-E92D-418E-81EB-27AD181B97C3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A61B1-C863-498B-942E-7A4FB7E6B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7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625EA-E92D-418E-81EB-27AD181B97C3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A61B1-C863-498B-942E-7A4FB7E6BDA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Image result for powerpoint background hd">
            <a:extLst>
              <a:ext uri="{FF2B5EF4-FFF2-40B4-BE49-F238E27FC236}">
                <a16:creationId xmlns:a16="http://schemas.microsoft.com/office/drawing/2014/main" id="{40149E2B-9C53-4CED-9FCF-88C9DE24920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3"/>
          <a:stretch/>
        </p:blipFill>
        <p:spPr bwMode="auto">
          <a:xfrm>
            <a:off x="0" y="0"/>
            <a:ext cx="9144000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544CDCD-A3B9-4C3D-98C4-C2E213EF7F7C}"/>
              </a:ext>
            </a:extLst>
          </p:cNvPr>
          <p:cNvSpPr/>
          <p:nvPr userDrawn="1"/>
        </p:nvSpPr>
        <p:spPr>
          <a:xfrm>
            <a:off x="253447" y="228600"/>
            <a:ext cx="8637105" cy="6492876"/>
          </a:xfrm>
          <a:prstGeom prst="roundRect">
            <a:avLst>
              <a:gd name="adj" fmla="val 4421"/>
            </a:avLst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3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2809AB-653B-441F-8DA3-985E87B35480}"/>
              </a:ext>
            </a:extLst>
          </p:cNvPr>
          <p:cNvSpPr txBox="1"/>
          <p:nvPr/>
        </p:nvSpPr>
        <p:spPr>
          <a:xfrm>
            <a:off x="243840" y="345440"/>
            <a:ext cx="8656320" cy="64633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40000"/>
                <a:lumOff val="6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Tendency to think various sins are different</a:t>
            </a:r>
          </a:p>
        </p:txBody>
      </p:sp>
      <p:pic>
        <p:nvPicPr>
          <p:cNvPr id="4100" name="Picture 4" descr="https://png2.kisspng.com/sh/6040c8a3167d28faf077550062767abf/L0KzQYm3U8E3N5N9fZH0aYP2gLBuTfNwbpdqfZ98dHnme37tifd2epYyedDybXH3ebF1TfNtcaEyeeR9LYT6f373hf9xdJYyjNN1a3nxd368gfFjPGUATKc9M0S6SXA7VMQ0QGY3T6MAMkG0R4S9VcI0PGUARuJ3Zx==/kisspng-coffee-stick-figure-animation-clip-art-two-people-talking-5aab4494543479.4443852715211736523449.png">
            <a:extLst>
              <a:ext uri="{FF2B5EF4-FFF2-40B4-BE49-F238E27FC236}">
                <a16:creationId xmlns:a16="http://schemas.microsoft.com/office/drawing/2014/main" id="{429ED6AF-3FD9-43C4-A959-A7988C743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12" y="1142895"/>
            <a:ext cx="4427696" cy="517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D04DCE30-FB08-4470-9249-1F5C59554711}"/>
              </a:ext>
            </a:extLst>
          </p:cNvPr>
          <p:cNvSpPr/>
          <p:nvPr/>
        </p:nvSpPr>
        <p:spPr>
          <a:xfrm>
            <a:off x="5598160" y="2214880"/>
            <a:ext cx="3180080" cy="3264550"/>
          </a:xfrm>
          <a:prstGeom prst="wedgeRoundRectCallout">
            <a:avLst>
              <a:gd name="adj1" fmla="val -102941"/>
              <a:gd name="adj2" fmla="val -4389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“I admit that I have done wrong. We all do.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BUT, it doesn’t compare with what YOU have done!</a:t>
            </a:r>
          </a:p>
        </p:txBody>
      </p:sp>
    </p:spTree>
    <p:extLst>
      <p:ext uri="{BB962C8B-B14F-4D97-AF65-F5344CB8AC3E}">
        <p14:creationId xmlns:p14="http://schemas.microsoft.com/office/powerpoint/2010/main" val="412775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63BCE8-3722-4A34-9498-4D9BED20997A}"/>
              </a:ext>
            </a:extLst>
          </p:cNvPr>
          <p:cNvSpPr txBox="1"/>
          <p:nvPr/>
        </p:nvSpPr>
        <p:spPr>
          <a:xfrm>
            <a:off x="0" y="345440"/>
            <a:ext cx="9144000" cy="64633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40000"/>
                <a:lumOff val="6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Some sins carry more serious consequences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B7D4B1-E926-4D78-8373-EFC90B1405AC}"/>
              </a:ext>
            </a:extLst>
          </p:cNvPr>
          <p:cNvSpPr txBox="1"/>
          <p:nvPr/>
        </p:nvSpPr>
        <p:spPr>
          <a:xfrm>
            <a:off x="782320" y="1931740"/>
            <a:ext cx="78130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Murderer – put to death (Gen. 9:6; Rom. 13:4)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Adulterer – put away (Matt. 5:32; 19:9)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9E2414-49D9-464D-A77C-191A75E47A05}"/>
              </a:ext>
            </a:extLst>
          </p:cNvPr>
          <p:cNvSpPr txBox="1"/>
          <p:nvPr/>
        </p:nvSpPr>
        <p:spPr>
          <a:xfrm>
            <a:off x="782320" y="3656539"/>
            <a:ext cx="7691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/>
              <a:t>So, Some Sins Are Different!</a:t>
            </a:r>
          </a:p>
        </p:txBody>
      </p:sp>
    </p:spTree>
    <p:extLst>
      <p:ext uri="{BB962C8B-B14F-4D97-AF65-F5344CB8AC3E}">
        <p14:creationId xmlns:p14="http://schemas.microsoft.com/office/powerpoint/2010/main" val="425730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63BCE8-3722-4A34-9498-4D9BED20997A}"/>
              </a:ext>
            </a:extLst>
          </p:cNvPr>
          <p:cNvSpPr txBox="1"/>
          <p:nvPr/>
        </p:nvSpPr>
        <p:spPr>
          <a:xfrm>
            <a:off x="0" y="345440"/>
            <a:ext cx="9144000" cy="64633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40000"/>
                <a:lumOff val="6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Is a sense in which all sin is the same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B23FA8-8D0C-42C3-AAA8-F6BAA7EF8308}"/>
              </a:ext>
            </a:extLst>
          </p:cNvPr>
          <p:cNvSpPr txBox="1"/>
          <p:nvPr/>
        </p:nvSpPr>
        <p:spPr>
          <a:xfrm>
            <a:off x="665480" y="1769180"/>
            <a:ext cx="781304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All sin is a violation of the law (1 John 3:4)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All sin separates from God (Jas. 1:15)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One sense all sin is the </a:t>
            </a:r>
            <a:r>
              <a:rPr lang="en-US" sz="3200" i="1" dirty="0"/>
              <a:t>same sin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dirty="0"/>
              <a:t>Every sin comes down to common base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dirty="0"/>
              <a:t>True of every sin – any sin</a:t>
            </a:r>
          </a:p>
        </p:txBody>
      </p:sp>
    </p:spTree>
    <p:extLst>
      <p:ext uri="{BB962C8B-B14F-4D97-AF65-F5344CB8AC3E}">
        <p14:creationId xmlns:p14="http://schemas.microsoft.com/office/powerpoint/2010/main" val="296779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B260F3-3FD9-4587-BDF8-0D077791B007}"/>
              </a:ext>
            </a:extLst>
          </p:cNvPr>
          <p:cNvSpPr/>
          <p:nvPr/>
        </p:nvSpPr>
        <p:spPr>
          <a:xfrm>
            <a:off x="959472" y="2497976"/>
            <a:ext cx="7225055" cy="186204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Same Sin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27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B260F3-3FD9-4587-BDF8-0D077791B007}"/>
              </a:ext>
            </a:extLst>
          </p:cNvPr>
          <p:cNvSpPr/>
          <p:nvPr/>
        </p:nvSpPr>
        <p:spPr>
          <a:xfrm>
            <a:off x="959472" y="4745335"/>
            <a:ext cx="7225055" cy="186204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Same Sin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CENA" panose="020000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9ED7F80-5E21-47B2-8321-3731140C2C31}"/>
              </a:ext>
            </a:extLst>
          </p:cNvPr>
          <p:cNvSpPr/>
          <p:nvPr/>
        </p:nvSpPr>
        <p:spPr>
          <a:xfrm>
            <a:off x="767079" y="558800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All Sin Has Common Base</a:t>
            </a:r>
          </a:p>
        </p:txBody>
      </p:sp>
    </p:spTree>
    <p:extLst>
      <p:ext uri="{BB962C8B-B14F-4D97-AF65-F5344CB8AC3E}">
        <p14:creationId xmlns:p14="http://schemas.microsoft.com/office/powerpoint/2010/main" val="207468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CA4ED3D-D1F6-4EAB-830D-1042B9F526A0}"/>
              </a:ext>
            </a:extLst>
          </p:cNvPr>
          <p:cNvSpPr/>
          <p:nvPr/>
        </p:nvSpPr>
        <p:spPr>
          <a:xfrm>
            <a:off x="767080" y="121920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All Sin Has Common Base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955444-4CC6-4A2B-806C-BDCFF77ABAA3}"/>
              </a:ext>
            </a:extLst>
          </p:cNvPr>
          <p:cNvSpPr txBox="1"/>
          <p:nvPr/>
        </p:nvSpPr>
        <p:spPr>
          <a:xfrm>
            <a:off x="416560" y="1290320"/>
            <a:ext cx="831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All sin can be summarized in 3 points (1 John 2:15-17)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Lust of the flesh – </a:t>
            </a:r>
            <a:r>
              <a:rPr lang="en-US" sz="2400" dirty="0"/>
              <a:t>seeks physical satisfaction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Lust of the eye – </a:t>
            </a:r>
            <a:r>
              <a:rPr lang="en-US" sz="2400" dirty="0"/>
              <a:t>seeks mental pleasure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Pride of life – </a:t>
            </a:r>
            <a:r>
              <a:rPr lang="en-US" sz="2400" dirty="0"/>
              <a:t>confidence in self to direct self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7F4C074-7445-4CC8-A85E-012F6B34CB74}"/>
                  </a:ext>
                </a:extLst>
              </p14:cNvPr>
              <p14:cNvContentPartPr/>
              <p14:nvPr/>
            </p14:nvContentPartPr>
            <p14:xfrm>
              <a:off x="1371160" y="34538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7F4C074-7445-4CC8-A85E-012F6B34CB7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3160" y="3436240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694ED3D-3E74-42B7-9880-605925D04B22}"/>
              </a:ext>
            </a:extLst>
          </p:cNvPr>
          <p:cNvSpPr txBox="1"/>
          <p:nvPr/>
        </p:nvSpPr>
        <p:spPr>
          <a:xfrm>
            <a:off x="653140" y="3294017"/>
            <a:ext cx="7837720" cy="19082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2200" dirty="0"/>
              <a:t>It means, originally, </a:t>
            </a:r>
            <a:r>
              <a:rPr lang="en-US" sz="2200" i="1" dirty="0"/>
              <a:t>empty, braggart talk or display; swagger; and thence an insolent and vain assurance in one’s own resources, or in the stability of earthly things, which issues in a contempt of divine laws.</a:t>
            </a:r>
          </a:p>
          <a:p>
            <a:pPr lvl="1"/>
            <a:endParaRPr lang="en-US" sz="1000" dirty="0"/>
          </a:p>
          <a:p>
            <a:r>
              <a:rPr lang="en-US" sz="2000" dirty="0"/>
              <a:t> Vincent, M. R. (1887). </a:t>
            </a:r>
            <a:r>
              <a:rPr lang="en-US" sz="2000" i="1" u="sng" dirty="0"/>
              <a:t>Word studies in the New Testament</a:t>
            </a:r>
            <a:r>
              <a:rPr lang="en-US" sz="2000" u="sng" dirty="0"/>
              <a:t> (Vol. 2, p. 336). </a:t>
            </a:r>
          </a:p>
        </p:txBody>
      </p:sp>
    </p:spTree>
    <p:extLst>
      <p:ext uri="{BB962C8B-B14F-4D97-AF65-F5344CB8AC3E}">
        <p14:creationId xmlns:p14="http://schemas.microsoft.com/office/powerpoint/2010/main" val="286603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88CEC4-2C94-4A0A-AAE1-4D6C9D2BBDEF}"/>
              </a:ext>
            </a:extLst>
          </p:cNvPr>
          <p:cNvSpPr txBox="1"/>
          <p:nvPr/>
        </p:nvSpPr>
        <p:spPr>
          <a:xfrm>
            <a:off x="614680" y="2197893"/>
            <a:ext cx="7914640" cy="2462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2200" dirty="0"/>
              <a:t>The translations “the pride of life” (A. V.), “the vainglory of life” (R.V.) convey a wrong idea; John has in mind that hollow arrogance which presumes that it can decide and direct the course of life without God, determine what it will do, gain, achieve, enjoy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000" dirty="0"/>
              <a:t>Lenski, R. C. H. (1966). </a:t>
            </a:r>
            <a:r>
              <a:rPr lang="en-US" sz="2000" i="1" u="sng" dirty="0"/>
              <a:t>The interpretation of the epistles of St. Peter, St. John and St. Jude</a:t>
            </a:r>
            <a:r>
              <a:rPr lang="en-US" sz="2000" dirty="0"/>
              <a:t> (p. 426). </a:t>
            </a:r>
          </a:p>
        </p:txBody>
      </p:sp>
    </p:spTree>
    <p:extLst>
      <p:ext uri="{BB962C8B-B14F-4D97-AF65-F5344CB8AC3E}">
        <p14:creationId xmlns:p14="http://schemas.microsoft.com/office/powerpoint/2010/main" val="125467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CA4ED3D-D1F6-4EAB-830D-1042B9F526A0}"/>
              </a:ext>
            </a:extLst>
          </p:cNvPr>
          <p:cNvSpPr/>
          <p:nvPr/>
        </p:nvSpPr>
        <p:spPr>
          <a:xfrm>
            <a:off x="767080" y="121920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All Sin Has Common Base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955444-4CC6-4A2B-806C-BDCFF77ABAA3}"/>
              </a:ext>
            </a:extLst>
          </p:cNvPr>
          <p:cNvSpPr txBox="1"/>
          <p:nvPr/>
        </p:nvSpPr>
        <p:spPr>
          <a:xfrm>
            <a:off x="416560" y="1290320"/>
            <a:ext cx="83108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All sin can be summarized in 3 points (1 John 2:15-17)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3 points can be summarized in 1 point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Lust of the flesh – </a:t>
            </a:r>
            <a:r>
              <a:rPr lang="en-US" sz="2400" dirty="0"/>
              <a:t>what </a:t>
            </a:r>
            <a:r>
              <a:rPr lang="en-US" sz="2400" b="1" u="sng" dirty="0"/>
              <a:t>I</a:t>
            </a:r>
            <a:r>
              <a:rPr lang="en-US" sz="2400" dirty="0"/>
              <a:t> want to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Lust of the eye – </a:t>
            </a:r>
            <a:r>
              <a:rPr lang="en-US" sz="2400" dirty="0"/>
              <a:t>what </a:t>
            </a:r>
            <a:r>
              <a:rPr lang="en-US" sz="2400" b="1" u="sng" dirty="0"/>
              <a:t>I</a:t>
            </a:r>
            <a:r>
              <a:rPr lang="en-US" sz="2400" dirty="0"/>
              <a:t> want to see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Pride of life – </a:t>
            </a:r>
            <a:r>
              <a:rPr lang="en-US" sz="2400" dirty="0"/>
              <a:t>what </a:t>
            </a:r>
            <a:r>
              <a:rPr lang="en-US" sz="2400" b="1" u="sng" dirty="0"/>
              <a:t>I</a:t>
            </a:r>
            <a:r>
              <a:rPr lang="en-US" sz="2400" dirty="0"/>
              <a:t> think of self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7F4C074-7445-4CC8-A85E-012F6B34CB74}"/>
                  </a:ext>
                </a:extLst>
              </p14:cNvPr>
              <p14:cNvContentPartPr/>
              <p14:nvPr/>
            </p14:nvContentPartPr>
            <p14:xfrm>
              <a:off x="1371160" y="345388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7F4C074-7445-4CC8-A85E-012F6B34CB7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3160" y="3436240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ight Brace 4">
            <a:extLst>
              <a:ext uri="{FF2B5EF4-FFF2-40B4-BE49-F238E27FC236}">
                <a16:creationId xmlns:a16="http://schemas.microsoft.com/office/drawing/2014/main" id="{0EB9CB17-95B1-41AD-AE5C-589325D828B9}"/>
              </a:ext>
            </a:extLst>
          </p:cNvPr>
          <p:cNvSpPr/>
          <p:nvPr/>
        </p:nvSpPr>
        <p:spPr>
          <a:xfrm>
            <a:off x="5923280" y="2265680"/>
            <a:ext cx="406400" cy="995680"/>
          </a:xfrm>
          <a:prstGeom prst="rightBrace">
            <a:avLst>
              <a:gd name="adj1" fmla="val 3583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9CC98B-77D0-4B2B-BF7B-F1DD683E535E}"/>
              </a:ext>
            </a:extLst>
          </p:cNvPr>
          <p:cNvSpPr txBox="1"/>
          <p:nvPr/>
        </p:nvSpPr>
        <p:spPr>
          <a:xfrm>
            <a:off x="6578600" y="2501910"/>
            <a:ext cx="189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Serving Self</a:t>
            </a:r>
          </a:p>
        </p:txBody>
      </p:sp>
    </p:spTree>
    <p:extLst>
      <p:ext uri="{BB962C8B-B14F-4D97-AF65-F5344CB8AC3E}">
        <p14:creationId xmlns:p14="http://schemas.microsoft.com/office/powerpoint/2010/main" val="304136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5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BF548F-9001-44A2-B95C-E14F7777A8F7}"/>
              </a:ext>
            </a:extLst>
          </p:cNvPr>
          <p:cNvSpPr/>
          <p:nvPr/>
        </p:nvSpPr>
        <p:spPr>
          <a:xfrm>
            <a:off x="203200" y="233680"/>
            <a:ext cx="5130800" cy="2773680"/>
          </a:xfrm>
          <a:prstGeom prst="roundRect">
            <a:avLst>
              <a:gd name="adj" fmla="val 8334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Eve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2400" i="1" dirty="0">
                <a:solidFill>
                  <a:srgbClr val="FFFF99"/>
                </a:solidFill>
              </a:rPr>
              <a:t>(Gen. 3)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Good for food (v. 6)  - Flesh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Pleasant to eyes (v. 6) – Eyes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Able to make wise (v. 6) - Pride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A4D0F78-A8B2-4D53-94FB-ECE314CF0405}"/>
              </a:ext>
            </a:extLst>
          </p:cNvPr>
          <p:cNvSpPr/>
          <p:nvPr/>
        </p:nvSpPr>
        <p:spPr>
          <a:xfrm>
            <a:off x="3810000" y="2103120"/>
            <a:ext cx="5130800" cy="2773680"/>
          </a:xfrm>
          <a:prstGeom prst="roundRect">
            <a:avLst>
              <a:gd name="adj" fmla="val 8334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David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2400" i="1" dirty="0">
                <a:solidFill>
                  <a:srgbClr val="FFFF99"/>
                </a:solidFill>
              </a:rPr>
              <a:t>(2 Sam. 11)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Saw of woman (v. 2) – Eyes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Lay with her (v. 4) – Flesh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Tried to cover (v 10) - Pride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4241A8-D812-484F-B713-1D0FD5747B47}"/>
              </a:ext>
            </a:extLst>
          </p:cNvPr>
          <p:cNvSpPr/>
          <p:nvPr/>
        </p:nvSpPr>
        <p:spPr>
          <a:xfrm>
            <a:off x="1717040" y="3911600"/>
            <a:ext cx="5130800" cy="2773680"/>
          </a:xfrm>
          <a:prstGeom prst="roundRect">
            <a:avLst>
              <a:gd name="adj" fmla="val 8334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Jesus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2400" i="1" dirty="0">
                <a:solidFill>
                  <a:srgbClr val="FFFF99"/>
                </a:solidFill>
              </a:rPr>
              <a:t>(Matt. 5)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Stones to bread (v. 3) – Flesh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If Son, throw self (v. 6) – Pride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Show kingdoms (v. 9) - Eyes</a:t>
            </a:r>
          </a:p>
        </p:txBody>
      </p:sp>
    </p:spTree>
    <p:extLst>
      <p:ext uri="{BB962C8B-B14F-4D97-AF65-F5344CB8AC3E}">
        <p14:creationId xmlns:p14="http://schemas.microsoft.com/office/powerpoint/2010/main" val="347630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B260F3-3FD9-4587-BDF8-0D077791B007}"/>
              </a:ext>
            </a:extLst>
          </p:cNvPr>
          <p:cNvSpPr/>
          <p:nvPr/>
        </p:nvSpPr>
        <p:spPr>
          <a:xfrm>
            <a:off x="959472" y="4745335"/>
            <a:ext cx="7225055" cy="186204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Same Sin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CENA" panose="020000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9ED7F80-5E21-47B2-8321-3731140C2C31}"/>
              </a:ext>
            </a:extLst>
          </p:cNvPr>
          <p:cNvSpPr/>
          <p:nvPr/>
        </p:nvSpPr>
        <p:spPr>
          <a:xfrm>
            <a:off x="767079" y="558800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All Sin Has Common Base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04A017-DC52-4964-9F1A-23A90A93ADAC}"/>
              </a:ext>
            </a:extLst>
          </p:cNvPr>
          <p:cNvSpPr/>
          <p:nvPr/>
        </p:nvSpPr>
        <p:spPr>
          <a:xfrm>
            <a:off x="767079" y="1625907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Self Service At the Center</a:t>
            </a:r>
          </a:p>
        </p:txBody>
      </p:sp>
    </p:spTree>
    <p:extLst>
      <p:ext uri="{BB962C8B-B14F-4D97-AF65-F5344CB8AC3E}">
        <p14:creationId xmlns:p14="http://schemas.microsoft.com/office/powerpoint/2010/main" val="52463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5BC5E49-E12F-47B0-A2ED-37982EF78754}"/>
              </a:ext>
            </a:extLst>
          </p:cNvPr>
          <p:cNvSpPr/>
          <p:nvPr/>
        </p:nvSpPr>
        <p:spPr>
          <a:xfrm>
            <a:off x="767080" y="122227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Self Service At the Center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56A92-B59C-46D9-AE7E-CB0D5CAD9C81}"/>
              </a:ext>
            </a:extLst>
          </p:cNvPr>
          <p:cNvSpPr txBox="1"/>
          <p:nvPr/>
        </p:nvSpPr>
        <p:spPr>
          <a:xfrm>
            <a:off x="416560" y="1290320"/>
            <a:ext cx="831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The problem: Serving self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Rom. 2:8 – self seeking –vs- obey truth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Jas. 3:14,16 – wisdom of world / apt to do anything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Gal. 5:20; 2 Cor. 12:20 – in catalogs of 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Phil. 1:6 – possible to do right from self serving motive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Phil 2:3 – opposed to humility / essential to harmony</a:t>
            </a:r>
          </a:p>
        </p:txBody>
      </p:sp>
    </p:spTree>
    <p:extLst>
      <p:ext uri="{BB962C8B-B14F-4D97-AF65-F5344CB8AC3E}">
        <p14:creationId xmlns:p14="http://schemas.microsoft.com/office/powerpoint/2010/main" val="283129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5BC5E49-E12F-47B0-A2ED-37982EF78754}"/>
              </a:ext>
            </a:extLst>
          </p:cNvPr>
          <p:cNvSpPr/>
          <p:nvPr/>
        </p:nvSpPr>
        <p:spPr>
          <a:xfrm>
            <a:off x="767080" y="122227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Self Service At the Center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56A92-B59C-46D9-AE7E-CB0D5CAD9C81}"/>
              </a:ext>
            </a:extLst>
          </p:cNvPr>
          <p:cNvSpPr txBox="1"/>
          <p:nvPr/>
        </p:nvSpPr>
        <p:spPr>
          <a:xfrm>
            <a:off x="416560" y="1290320"/>
            <a:ext cx="831088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The problem: Serving self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The answer: Self denial / self control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Self denial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Mark 8:34 – must to be a disciple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Means: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Say “no” to self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“to forget one’s self, lose sight of oneself and one’s own interest” (Thayer)</a:t>
            </a:r>
          </a:p>
        </p:txBody>
      </p:sp>
    </p:spTree>
    <p:extLst>
      <p:ext uri="{BB962C8B-B14F-4D97-AF65-F5344CB8AC3E}">
        <p14:creationId xmlns:p14="http://schemas.microsoft.com/office/powerpoint/2010/main" val="10850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5BC5E49-E12F-47B0-A2ED-37982EF78754}"/>
              </a:ext>
            </a:extLst>
          </p:cNvPr>
          <p:cNvSpPr/>
          <p:nvPr/>
        </p:nvSpPr>
        <p:spPr>
          <a:xfrm>
            <a:off x="767080" y="122227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Self Service At the Center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56A92-B59C-46D9-AE7E-CB0D5CAD9C81}"/>
              </a:ext>
            </a:extLst>
          </p:cNvPr>
          <p:cNvSpPr txBox="1"/>
          <p:nvPr/>
        </p:nvSpPr>
        <p:spPr>
          <a:xfrm>
            <a:off x="416560" y="1290320"/>
            <a:ext cx="831088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The problem: Serving self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The answer: Self denial / self control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Self denial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Self control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2 Pet. 1:6 – “Christian graces”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Gal. 5:23 – fruit of spirit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Means: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“self government” (Thayer)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“ability to take a grip of oneself” (Barclay)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“holding himself in” (Robertson)</a:t>
            </a:r>
          </a:p>
        </p:txBody>
      </p:sp>
    </p:spTree>
    <p:extLst>
      <p:ext uri="{BB962C8B-B14F-4D97-AF65-F5344CB8AC3E}">
        <p14:creationId xmlns:p14="http://schemas.microsoft.com/office/powerpoint/2010/main" val="145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r: 32 Points 1">
            <a:extLst>
              <a:ext uri="{FF2B5EF4-FFF2-40B4-BE49-F238E27FC236}">
                <a16:creationId xmlns:a16="http://schemas.microsoft.com/office/drawing/2014/main" id="{28D51D74-6305-4ABC-9ABC-855B88988D3C}"/>
              </a:ext>
            </a:extLst>
          </p:cNvPr>
          <p:cNvSpPr/>
          <p:nvPr/>
        </p:nvSpPr>
        <p:spPr>
          <a:xfrm>
            <a:off x="2991394" y="1861457"/>
            <a:ext cx="3161211" cy="3135086"/>
          </a:xfrm>
          <a:prstGeom prst="star32">
            <a:avLst>
              <a:gd name="adj" fmla="val 46111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A7760A-D9FC-4360-B7B1-2D2D721CD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493" y="3112172"/>
            <a:ext cx="1801009" cy="15514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5E20A1-EBFE-4F5F-AA5F-98463951903E}"/>
              </a:ext>
            </a:extLst>
          </p:cNvPr>
          <p:cNvSpPr txBox="1"/>
          <p:nvPr/>
        </p:nvSpPr>
        <p:spPr>
          <a:xfrm>
            <a:off x="3457301" y="2280393"/>
            <a:ext cx="2229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Self Service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A9FBF-E36E-4A29-B784-0974646F01A2}"/>
              </a:ext>
            </a:extLst>
          </p:cNvPr>
          <p:cNvSpPr txBox="1"/>
          <p:nvPr/>
        </p:nvSpPr>
        <p:spPr>
          <a:xfrm>
            <a:off x="3457301" y="2650507"/>
            <a:ext cx="2229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Doing what </a:t>
            </a:r>
            <a:r>
              <a:rPr lang="en-US" sz="2000" b="1" i="1" u="sng" dirty="0"/>
              <a:t>I</a:t>
            </a:r>
            <a:r>
              <a:rPr lang="en-US" sz="2000" b="1" i="1" dirty="0"/>
              <a:t> </a:t>
            </a:r>
            <a:r>
              <a:rPr lang="en-US" sz="2000" i="1" dirty="0"/>
              <a:t>want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9645F56-D858-4754-ABE2-844E0572AD84}"/>
              </a:ext>
            </a:extLst>
          </p:cNvPr>
          <p:cNvSpPr/>
          <p:nvPr/>
        </p:nvSpPr>
        <p:spPr>
          <a:xfrm rot="1977058">
            <a:off x="1904002" y="1818524"/>
            <a:ext cx="1593669" cy="444137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E4CCE2-655D-4D95-8330-15C25DBE01FA}"/>
              </a:ext>
            </a:extLst>
          </p:cNvPr>
          <p:cNvSpPr txBox="1"/>
          <p:nvPr/>
        </p:nvSpPr>
        <p:spPr>
          <a:xfrm>
            <a:off x="578190" y="886419"/>
            <a:ext cx="2673531" cy="58477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Fornication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1F15FF-B589-4E29-9A72-1AF0546F7586}"/>
              </a:ext>
            </a:extLst>
          </p:cNvPr>
          <p:cNvSpPr txBox="1"/>
          <p:nvPr/>
        </p:nvSpPr>
        <p:spPr>
          <a:xfrm>
            <a:off x="6000342" y="877156"/>
            <a:ext cx="2673531" cy="58477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Unforgiveness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D94726E-E429-4CFC-8C08-5C959E38F58D}"/>
              </a:ext>
            </a:extLst>
          </p:cNvPr>
          <p:cNvSpPr/>
          <p:nvPr/>
        </p:nvSpPr>
        <p:spPr>
          <a:xfrm rot="8559497">
            <a:off x="5625098" y="1736505"/>
            <a:ext cx="1593669" cy="444137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500BEF-A475-4A28-A3F7-B43EA9116B0A}"/>
              </a:ext>
            </a:extLst>
          </p:cNvPr>
          <p:cNvSpPr txBox="1"/>
          <p:nvPr/>
        </p:nvSpPr>
        <p:spPr>
          <a:xfrm>
            <a:off x="574629" y="4808563"/>
            <a:ext cx="2673531" cy="107721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Rebel against</a:t>
            </a:r>
          </a:p>
          <a:p>
            <a:pPr algn="ctr"/>
            <a:r>
              <a:rPr lang="en-US" sz="3200" dirty="0"/>
              <a:t>parent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4162AF1-DD9D-467A-9B73-0772DE0C70C1}"/>
              </a:ext>
            </a:extLst>
          </p:cNvPr>
          <p:cNvSpPr/>
          <p:nvPr/>
        </p:nvSpPr>
        <p:spPr>
          <a:xfrm rot="19735487">
            <a:off x="1537554" y="4138260"/>
            <a:ext cx="1593669" cy="444137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AC84D3-3AF3-4A1F-A5AF-1891D77508D5}"/>
              </a:ext>
            </a:extLst>
          </p:cNvPr>
          <p:cNvSpPr txBox="1"/>
          <p:nvPr/>
        </p:nvSpPr>
        <p:spPr>
          <a:xfrm>
            <a:off x="6000342" y="4808563"/>
            <a:ext cx="2673531" cy="107721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Parent loses</a:t>
            </a:r>
          </a:p>
          <a:p>
            <a:pPr algn="ctr"/>
            <a:r>
              <a:rPr lang="en-US" sz="3200" dirty="0"/>
              <a:t>temper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BCE229D-3AA9-4711-BC36-7D23DE58D0BF}"/>
              </a:ext>
            </a:extLst>
          </p:cNvPr>
          <p:cNvSpPr/>
          <p:nvPr/>
        </p:nvSpPr>
        <p:spPr>
          <a:xfrm rot="12359872">
            <a:off x="5974701" y="4225594"/>
            <a:ext cx="1593669" cy="444137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12" grpId="0" animBg="1"/>
      <p:bldP spid="13" grpId="0"/>
      <p:bldP spid="14" grpId="0" animBg="1"/>
      <p:bldP spid="15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r: 32 Points 1">
            <a:extLst>
              <a:ext uri="{FF2B5EF4-FFF2-40B4-BE49-F238E27FC236}">
                <a16:creationId xmlns:a16="http://schemas.microsoft.com/office/drawing/2014/main" id="{28D51D74-6305-4ABC-9ABC-855B88988D3C}"/>
              </a:ext>
            </a:extLst>
          </p:cNvPr>
          <p:cNvSpPr/>
          <p:nvPr/>
        </p:nvSpPr>
        <p:spPr>
          <a:xfrm>
            <a:off x="2991394" y="1861457"/>
            <a:ext cx="3161211" cy="3135086"/>
          </a:xfrm>
          <a:prstGeom prst="star32">
            <a:avLst>
              <a:gd name="adj" fmla="val 46111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A7760A-D9FC-4360-B7B1-2D2D721CD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493" y="3112172"/>
            <a:ext cx="1801009" cy="15514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5E20A1-EBFE-4F5F-AA5F-98463951903E}"/>
              </a:ext>
            </a:extLst>
          </p:cNvPr>
          <p:cNvSpPr txBox="1"/>
          <p:nvPr/>
        </p:nvSpPr>
        <p:spPr>
          <a:xfrm>
            <a:off x="3457301" y="2280393"/>
            <a:ext cx="2229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Self Service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A9FBF-E36E-4A29-B784-0974646F01A2}"/>
              </a:ext>
            </a:extLst>
          </p:cNvPr>
          <p:cNvSpPr txBox="1"/>
          <p:nvPr/>
        </p:nvSpPr>
        <p:spPr>
          <a:xfrm>
            <a:off x="3457301" y="2650507"/>
            <a:ext cx="2229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Doing what </a:t>
            </a:r>
            <a:r>
              <a:rPr lang="en-US" sz="2000" b="1" i="1" u="sng" dirty="0"/>
              <a:t>I</a:t>
            </a:r>
            <a:r>
              <a:rPr lang="en-US" sz="2000" b="1" i="1" dirty="0"/>
              <a:t> </a:t>
            </a:r>
            <a:r>
              <a:rPr lang="en-US" sz="2000" i="1" dirty="0"/>
              <a:t>want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9645F56-D858-4754-ABE2-844E0572AD84}"/>
              </a:ext>
            </a:extLst>
          </p:cNvPr>
          <p:cNvSpPr/>
          <p:nvPr/>
        </p:nvSpPr>
        <p:spPr>
          <a:xfrm rot="1977058">
            <a:off x="1904002" y="1818524"/>
            <a:ext cx="1593669" cy="444137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E4CCE2-655D-4D95-8330-15C25DBE01FA}"/>
              </a:ext>
            </a:extLst>
          </p:cNvPr>
          <p:cNvSpPr txBox="1"/>
          <p:nvPr/>
        </p:nvSpPr>
        <p:spPr>
          <a:xfrm>
            <a:off x="578190" y="886419"/>
            <a:ext cx="2673531" cy="58477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Fail to pray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1F15FF-B589-4E29-9A72-1AF0546F7586}"/>
              </a:ext>
            </a:extLst>
          </p:cNvPr>
          <p:cNvSpPr txBox="1"/>
          <p:nvPr/>
        </p:nvSpPr>
        <p:spPr>
          <a:xfrm>
            <a:off x="5743507" y="882701"/>
            <a:ext cx="2978195" cy="58477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Forsake worship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D94726E-E429-4CFC-8C08-5C959E38F58D}"/>
              </a:ext>
            </a:extLst>
          </p:cNvPr>
          <p:cNvSpPr/>
          <p:nvPr/>
        </p:nvSpPr>
        <p:spPr>
          <a:xfrm rot="8559497">
            <a:off x="5625098" y="1736505"/>
            <a:ext cx="1593669" cy="444137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500BEF-A475-4A28-A3F7-B43EA9116B0A}"/>
              </a:ext>
            </a:extLst>
          </p:cNvPr>
          <p:cNvSpPr txBox="1"/>
          <p:nvPr/>
        </p:nvSpPr>
        <p:spPr>
          <a:xfrm>
            <a:off x="574629" y="4808563"/>
            <a:ext cx="2673531" cy="58477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Looks to lust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4162AF1-DD9D-467A-9B73-0772DE0C70C1}"/>
              </a:ext>
            </a:extLst>
          </p:cNvPr>
          <p:cNvSpPr/>
          <p:nvPr/>
        </p:nvSpPr>
        <p:spPr>
          <a:xfrm rot="19735487">
            <a:off x="1537554" y="4138260"/>
            <a:ext cx="1593669" cy="444137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AC84D3-3AF3-4A1F-A5AF-1891D77508D5}"/>
              </a:ext>
            </a:extLst>
          </p:cNvPr>
          <p:cNvSpPr txBox="1"/>
          <p:nvPr/>
        </p:nvSpPr>
        <p:spPr>
          <a:xfrm>
            <a:off x="6000342" y="4808563"/>
            <a:ext cx="2673531" cy="107721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Refuse to reconcile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BCE229D-3AA9-4711-BC36-7D23DE58D0BF}"/>
              </a:ext>
            </a:extLst>
          </p:cNvPr>
          <p:cNvSpPr/>
          <p:nvPr/>
        </p:nvSpPr>
        <p:spPr>
          <a:xfrm rot="12359872">
            <a:off x="5974701" y="4225594"/>
            <a:ext cx="1593669" cy="444137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8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animBg="1"/>
      <p:bldP spid="15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B260F3-3FD9-4587-BDF8-0D077791B007}"/>
              </a:ext>
            </a:extLst>
          </p:cNvPr>
          <p:cNvSpPr/>
          <p:nvPr/>
        </p:nvSpPr>
        <p:spPr>
          <a:xfrm>
            <a:off x="959472" y="4745335"/>
            <a:ext cx="7225055" cy="186204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Same Sin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CENA" panose="020000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9ED7F80-5E21-47B2-8321-3731140C2C31}"/>
              </a:ext>
            </a:extLst>
          </p:cNvPr>
          <p:cNvSpPr/>
          <p:nvPr/>
        </p:nvSpPr>
        <p:spPr>
          <a:xfrm>
            <a:off x="767079" y="558800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All Sin Has Common Base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04A017-DC52-4964-9F1A-23A90A93ADAC}"/>
              </a:ext>
            </a:extLst>
          </p:cNvPr>
          <p:cNvSpPr/>
          <p:nvPr/>
        </p:nvSpPr>
        <p:spPr>
          <a:xfrm>
            <a:off x="767079" y="1625907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Self Service At the Center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E26FEC-9D11-46D8-82CB-590B0002300E}"/>
              </a:ext>
            </a:extLst>
          </p:cNvPr>
          <p:cNvSpPr/>
          <p:nvPr/>
        </p:nvSpPr>
        <p:spPr>
          <a:xfrm>
            <a:off x="767079" y="2693014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Examples of the Same Sin</a:t>
            </a:r>
          </a:p>
        </p:txBody>
      </p:sp>
    </p:spTree>
    <p:extLst>
      <p:ext uri="{BB962C8B-B14F-4D97-AF65-F5344CB8AC3E}">
        <p14:creationId xmlns:p14="http://schemas.microsoft.com/office/powerpoint/2010/main" val="260302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502B29A-5F9B-4024-8B07-28D3FADB1FA9}"/>
              </a:ext>
            </a:extLst>
          </p:cNvPr>
          <p:cNvSpPr/>
          <p:nvPr/>
        </p:nvSpPr>
        <p:spPr>
          <a:xfrm>
            <a:off x="767079" y="111760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Examples of the Same Sin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D70DAF-A608-4A87-B414-EF71D0312002}"/>
              </a:ext>
            </a:extLst>
          </p:cNvPr>
          <p:cNvSpPr txBox="1"/>
          <p:nvPr/>
        </p:nvSpPr>
        <p:spPr>
          <a:xfrm>
            <a:off x="416560" y="1290320"/>
            <a:ext cx="83108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Adam and Eve – </a:t>
            </a:r>
            <a:r>
              <a:rPr lang="en-US" sz="2400" i="1" dirty="0"/>
              <a:t>ate of fruit </a:t>
            </a:r>
            <a:r>
              <a:rPr lang="en-US" sz="2400" b="1" dirty="0"/>
              <a:t>(Gen. 3:1-6)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Moses – </a:t>
            </a:r>
            <a:r>
              <a:rPr lang="en-US" sz="2400" i="1" dirty="0"/>
              <a:t>smote the rock </a:t>
            </a:r>
            <a:r>
              <a:rPr lang="en-US" sz="2400" b="1" dirty="0"/>
              <a:t>(Num. 20:11-12)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Aaron – </a:t>
            </a:r>
            <a:r>
              <a:rPr lang="en-US" sz="2400" i="1" dirty="0"/>
              <a:t>built the calf </a:t>
            </a:r>
            <a:r>
              <a:rPr lang="en-US" sz="2400" b="1" dirty="0"/>
              <a:t>(Exo. 32:1-6)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David – </a:t>
            </a:r>
            <a:r>
              <a:rPr lang="en-US" sz="2400" i="1" dirty="0"/>
              <a:t>committed adultery </a:t>
            </a:r>
            <a:r>
              <a:rPr lang="en-US" sz="2400" b="1" dirty="0"/>
              <a:t>(2 Sam. 11:1-4)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Akin – </a:t>
            </a:r>
            <a:r>
              <a:rPr lang="en-US" sz="2400" i="1" dirty="0"/>
              <a:t>took of accused spoils </a:t>
            </a:r>
            <a:r>
              <a:rPr lang="en-US" sz="2400" b="1" dirty="0"/>
              <a:t>(Josh. 7:21)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Israel – </a:t>
            </a:r>
            <a:r>
              <a:rPr lang="en-US" sz="2400" i="1" dirty="0"/>
              <a:t>repeatedly turned from God </a:t>
            </a:r>
            <a:r>
              <a:rPr lang="en-US" sz="2400" b="1" dirty="0"/>
              <a:t>(Judges 21:25)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Saul – </a:t>
            </a:r>
            <a:r>
              <a:rPr lang="en-US" sz="2400" i="1" dirty="0"/>
              <a:t>spared king Agag </a:t>
            </a:r>
            <a:r>
              <a:rPr lang="en-US" sz="2400" b="1" dirty="0"/>
              <a:t>(1 Sam. 15:9, 22-23)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Rich young ruler – </a:t>
            </a:r>
            <a:r>
              <a:rPr lang="en-US" sz="2400" i="1" dirty="0"/>
              <a:t>refused to sell </a:t>
            </a:r>
            <a:r>
              <a:rPr lang="en-US" sz="2400" b="1" dirty="0"/>
              <a:t>(Matt. 19:16-31)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Ananias and Sapphira – </a:t>
            </a:r>
            <a:r>
              <a:rPr lang="en-US" sz="2400" i="1" dirty="0"/>
              <a:t>lied</a:t>
            </a:r>
            <a:r>
              <a:rPr lang="en-US" sz="2400" b="1" dirty="0"/>
              <a:t> (Acts 5:1-11)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Peter – </a:t>
            </a:r>
            <a:r>
              <a:rPr lang="en-US" sz="2400" i="1" dirty="0"/>
              <a:t>rebuked Lord </a:t>
            </a:r>
            <a:r>
              <a:rPr lang="en-US" sz="2400" b="1" dirty="0"/>
              <a:t>(Mark 8:31-34)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Jews – </a:t>
            </a:r>
            <a:r>
              <a:rPr lang="en-US" sz="2400" b="1" i="1" dirty="0"/>
              <a:t>didn’t obey </a:t>
            </a:r>
            <a:r>
              <a:rPr lang="en-US" sz="2400" b="1" dirty="0"/>
              <a:t>(Rom. 10:1-3)</a:t>
            </a:r>
            <a:endParaRPr lang="en-US" sz="2400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D0CFDC0C-C34C-447B-8E67-83E1CC18B246}"/>
              </a:ext>
            </a:extLst>
          </p:cNvPr>
          <p:cNvSpPr/>
          <p:nvPr/>
        </p:nvSpPr>
        <p:spPr>
          <a:xfrm>
            <a:off x="6313714" y="1287417"/>
            <a:ext cx="1915159" cy="4277360"/>
          </a:xfrm>
          <a:prstGeom prst="rightBrace">
            <a:avLst>
              <a:gd name="adj1" fmla="val 29705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6E5BC1E-69C8-4CEC-A765-F734F1993366}"/>
              </a:ext>
            </a:extLst>
          </p:cNvPr>
          <p:cNvGrpSpPr/>
          <p:nvPr/>
        </p:nvGrpSpPr>
        <p:grpSpPr>
          <a:xfrm>
            <a:off x="7672252" y="2627381"/>
            <a:ext cx="1568268" cy="1603238"/>
            <a:chOff x="7672252" y="2627381"/>
            <a:chExt cx="1568268" cy="1603238"/>
          </a:xfrm>
        </p:grpSpPr>
        <p:sp>
          <p:nvSpPr>
            <p:cNvPr id="5" name="Star: 32 Points 4">
              <a:extLst>
                <a:ext uri="{FF2B5EF4-FFF2-40B4-BE49-F238E27FC236}">
                  <a16:creationId xmlns:a16="http://schemas.microsoft.com/office/drawing/2014/main" id="{D1531B6F-23D5-46C0-B173-D78FAA306957}"/>
                </a:ext>
              </a:extLst>
            </p:cNvPr>
            <p:cNvSpPr/>
            <p:nvPr/>
          </p:nvSpPr>
          <p:spPr>
            <a:xfrm>
              <a:off x="7672252" y="2627381"/>
              <a:ext cx="1534160" cy="1603238"/>
            </a:xfrm>
            <a:prstGeom prst="star32">
              <a:avLst>
                <a:gd name="adj" fmla="val 46111"/>
              </a:avLst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E61156A-CE11-4796-A9CF-900BB176C49A}"/>
                </a:ext>
              </a:extLst>
            </p:cNvPr>
            <p:cNvSpPr txBox="1"/>
            <p:nvPr/>
          </p:nvSpPr>
          <p:spPr>
            <a:xfrm>
              <a:off x="7715793" y="3010598"/>
              <a:ext cx="15247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Self</a:t>
              </a:r>
            </a:p>
            <a:p>
              <a:pPr algn="ctr"/>
              <a:r>
                <a:rPr lang="en-US" sz="2400" b="1" dirty="0"/>
                <a:t>Service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840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B260F3-3FD9-4587-BDF8-0D077791B007}"/>
              </a:ext>
            </a:extLst>
          </p:cNvPr>
          <p:cNvSpPr/>
          <p:nvPr/>
        </p:nvSpPr>
        <p:spPr>
          <a:xfrm>
            <a:off x="959472" y="4745335"/>
            <a:ext cx="7225055" cy="186204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Same Sin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CENA" panose="020000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9ED7F80-5E21-47B2-8321-3731140C2C31}"/>
              </a:ext>
            </a:extLst>
          </p:cNvPr>
          <p:cNvSpPr/>
          <p:nvPr/>
        </p:nvSpPr>
        <p:spPr>
          <a:xfrm>
            <a:off x="767079" y="558800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All Sin Has Common Base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04A017-DC52-4964-9F1A-23A90A93ADAC}"/>
              </a:ext>
            </a:extLst>
          </p:cNvPr>
          <p:cNvSpPr/>
          <p:nvPr/>
        </p:nvSpPr>
        <p:spPr>
          <a:xfrm>
            <a:off x="767079" y="1625907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Self Service At the Center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E26FEC-9D11-46D8-82CB-590B0002300E}"/>
              </a:ext>
            </a:extLst>
          </p:cNvPr>
          <p:cNvSpPr/>
          <p:nvPr/>
        </p:nvSpPr>
        <p:spPr>
          <a:xfrm>
            <a:off x="767079" y="2693014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Examples of the Same Sin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ABFBA3-1BE2-4EB6-80AC-4F2C2323436E}"/>
              </a:ext>
            </a:extLst>
          </p:cNvPr>
          <p:cNvSpPr/>
          <p:nvPr/>
        </p:nvSpPr>
        <p:spPr>
          <a:xfrm>
            <a:off x="767079" y="3760121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What This Means</a:t>
            </a:r>
          </a:p>
        </p:txBody>
      </p:sp>
    </p:spTree>
    <p:extLst>
      <p:ext uri="{BB962C8B-B14F-4D97-AF65-F5344CB8AC3E}">
        <p14:creationId xmlns:p14="http://schemas.microsoft.com/office/powerpoint/2010/main" val="9818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86EB77B-2D50-44B3-ADAA-C1F1AE6C8929}"/>
              </a:ext>
            </a:extLst>
          </p:cNvPr>
          <p:cNvSpPr/>
          <p:nvPr/>
        </p:nvSpPr>
        <p:spPr>
          <a:xfrm>
            <a:off x="767080" y="92361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What This Means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6C8125-D00E-4B04-99B2-4B2E3BC475F5}"/>
              </a:ext>
            </a:extLst>
          </p:cNvPr>
          <p:cNvSpPr txBox="1"/>
          <p:nvPr/>
        </p:nvSpPr>
        <p:spPr>
          <a:xfrm>
            <a:off x="416560" y="1290320"/>
            <a:ext cx="8310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Explanation of root of problem of 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not submitting to will of God – putting self first.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Core of the problem – thinking about self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i="1" dirty="0"/>
              <a:t>Steals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i="1" dirty="0"/>
              <a:t>Drinks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i="1" dirty="0"/>
              <a:t>Neglects family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i="1" dirty="0"/>
              <a:t>Domineering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i="1" dirty="0"/>
              <a:t>Refuses to be mate should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i="1" dirty="0"/>
              <a:t>Curses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i="1" dirty="0"/>
              <a:t>Envy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i="1" dirty="0"/>
              <a:t>Gossip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i="1" dirty="0" err="1"/>
              <a:t>Etc</a:t>
            </a:r>
            <a:r>
              <a:rPr lang="en-US" sz="2400" i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3910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86EB77B-2D50-44B3-ADAA-C1F1AE6C8929}"/>
              </a:ext>
            </a:extLst>
          </p:cNvPr>
          <p:cNvSpPr/>
          <p:nvPr/>
        </p:nvSpPr>
        <p:spPr>
          <a:xfrm>
            <a:off x="767080" y="92361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What This Means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6C8125-D00E-4B04-99B2-4B2E3BC475F5}"/>
              </a:ext>
            </a:extLst>
          </p:cNvPr>
          <p:cNvSpPr txBox="1"/>
          <p:nvPr/>
        </p:nvSpPr>
        <p:spPr>
          <a:xfrm>
            <a:off x="416560" y="1290320"/>
            <a:ext cx="83108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Explanation of root of problem of sin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How view self –vs-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Careful looking down on others thinking they have done much worse (Rom. 2; Matt. 7:1-5)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Avoid looking down on self thinking I’m the worst of all</a:t>
            </a:r>
          </a:p>
        </p:txBody>
      </p:sp>
    </p:spTree>
    <p:extLst>
      <p:ext uri="{BB962C8B-B14F-4D97-AF65-F5344CB8AC3E}">
        <p14:creationId xmlns:p14="http://schemas.microsoft.com/office/powerpoint/2010/main" val="363414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86EB77B-2D50-44B3-ADAA-C1F1AE6C8929}"/>
              </a:ext>
            </a:extLst>
          </p:cNvPr>
          <p:cNvSpPr/>
          <p:nvPr/>
        </p:nvSpPr>
        <p:spPr>
          <a:xfrm>
            <a:off x="767080" y="92361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What This Means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6C8125-D00E-4B04-99B2-4B2E3BC475F5}"/>
              </a:ext>
            </a:extLst>
          </p:cNvPr>
          <p:cNvSpPr txBox="1"/>
          <p:nvPr/>
        </p:nvSpPr>
        <p:spPr>
          <a:xfrm>
            <a:off x="416560" y="1290320"/>
            <a:ext cx="831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Explanation of root of problem of sin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How view self –vs- others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Answer to all sin: deny self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Mark 8:34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Repentance / regret involves self denial (Mt. 21:28-29)</a:t>
            </a:r>
          </a:p>
        </p:txBody>
      </p:sp>
    </p:spTree>
    <p:extLst>
      <p:ext uri="{BB962C8B-B14F-4D97-AF65-F5344CB8AC3E}">
        <p14:creationId xmlns:p14="http://schemas.microsoft.com/office/powerpoint/2010/main" val="246207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B260F3-3FD9-4587-BDF8-0D077791B007}"/>
              </a:ext>
            </a:extLst>
          </p:cNvPr>
          <p:cNvSpPr/>
          <p:nvPr/>
        </p:nvSpPr>
        <p:spPr>
          <a:xfrm>
            <a:off x="959472" y="4745335"/>
            <a:ext cx="7225055" cy="186204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Same Sin</a:t>
            </a:r>
            <a:endParaRPr lang="en-US" sz="11500" b="1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CENA" panose="020000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9ED7F80-5E21-47B2-8321-3731140C2C31}"/>
              </a:ext>
            </a:extLst>
          </p:cNvPr>
          <p:cNvSpPr/>
          <p:nvPr/>
        </p:nvSpPr>
        <p:spPr>
          <a:xfrm>
            <a:off x="767079" y="558800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All Sin Has Common Base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04A017-DC52-4964-9F1A-23A90A93ADAC}"/>
              </a:ext>
            </a:extLst>
          </p:cNvPr>
          <p:cNvSpPr/>
          <p:nvPr/>
        </p:nvSpPr>
        <p:spPr>
          <a:xfrm>
            <a:off x="767079" y="1625907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Self Service At the Center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E26FEC-9D11-46D8-82CB-590B0002300E}"/>
              </a:ext>
            </a:extLst>
          </p:cNvPr>
          <p:cNvSpPr/>
          <p:nvPr/>
        </p:nvSpPr>
        <p:spPr>
          <a:xfrm>
            <a:off x="767079" y="2693014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Examples of the Same Sin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ABFBA3-1BE2-4EB6-80AC-4F2C2323436E}"/>
              </a:ext>
            </a:extLst>
          </p:cNvPr>
          <p:cNvSpPr/>
          <p:nvPr/>
        </p:nvSpPr>
        <p:spPr>
          <a:xfrm>
            <a:off x="767079" y="3760121"/>
            <a:ext cx="7609840" cy="8229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What This Means</a:t>
            </a:r>
          </a:p>
        </p:txBody>
      </p:sp>
    </p:spTree>
    <p:extLst>
      <p:ext uri="{BB962C8B-B14F-4D97-AF65-F5344CB8AC3E}">
        <p14:creationId xmlns:p14="http://schemas.microsoft.com/office/powerpoint/2010/main" val="4760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2301</TotalTime>
  <Words>1051</Words>
  <Application>Microsoft Office PowerPoint</Application>
  <PresentationFormat>On-screen Show (4:3)</PresentationFormat>
  <Paragraphs>160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 CENA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33</cp:revision>
  <dcterms:created xsi:type="dcterms:W3CDTF">2018-09-06T03:29:29Z</dcterms:created>
  <dcterms:modified xsi:type="dcterms:W3CDTF">2018-09-09T01:44:05Z</dcterms:modified>
</cp:coreProperties>
</file>