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08" r:id="rId2"/>
    <p:sldMasterId id="2147483696" r:id="rId3"/>
  </p:sldMasterIdLst>
  <p:sldIdLst>
    <p:sldId id="267" r:id="rId4"/>
    <p:sldId id="266" r:id="rId5"/>
    <p:sldId id="257" r:id="rId6"/>
    <p:sldId id="260" r:id="rId7"/>
    <p:sldId id="350" r:id="rId8"/>
    <p:sldId id="277" r:id="rId9"/>
    <p:sldId id="351" r:id="rId10"/>
    <p:sldId id="352" r:id="rId11"/>
    <p:sldId id="353" r:id="rId12"/>
    <p:sldId id="261" r:id="rId13"/>
    <p:sldId id="264" r:id="rId14"/>
    <p:sldId id="272" r:id="rId15"/>
    <p:sldId id="273" r:id="rId16"/>
    <p:sldId id="355" r:id="rId17"/>
    <p:sldId id="354" r:id="rId18"/>
    <p:sldId id="356" r:id="rId19"/>
    <p:sldId id="357" r:id="rId20"/>
    <p:sldId id="358" r:id="rId21"/>
    <p:sldId id="262" r:id="rId22"/>
    <p:sldId id="265" r:id="rId23"/>
    <p:sldId id="263" r:id="rId24"/>
  </p:sldIdLst>
  <p:sldSz cx="9144000" cy="6858000" type="screen4x3"/>
  <p:notesSz cx="6858000" cy="9144000"/>
  <p:embeddedFontLst>
    <p:embeddedFont>
      <p:font typeface="Abadi Extra Light" panose="020B0204020104020204" pitchFamily="34" charset="0"/>
      <p:regular r:id="rId25"/>
    </p:embeddedFont>
    <p:embeddedFont>
      <p:font typeface="AR CENA" panose="02000000000000000000" pitchFamily="2" charset="0"/>
      <p:regular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Bahnschrift Light" panose="020B0502040204020203" pitchFamily="3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nie V. Rader" initials="DVR" lastIdx="1" clrIdx="0">
    <p:extLst>
      <p:ext uri="{19B8F6BF-5375-455C-9EA6-DF929625EA0E}">
        <p15:presenceInfo xmlns:p15="http://schemas.microsoft.com/office/powerpoint/2012/main" userId="2f5b608efdb2eb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6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10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2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26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1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60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3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3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4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4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3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8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53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04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8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91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6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67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15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5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68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14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3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2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2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6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5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7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91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2E3E0-9FF4-4108-B809-71AA93DA5F53}"/>
              </a:ext>
            </a:extLst>
          </p:cNvPr>
          <p:cNvSpPr/>
          <p:nvPr userDrawn="1"/>
        </p:nvSpPr>
        <p:spPr>
          <a:xfrm>
            <a:off x="556591" y="437321"/>
            <a:ext cx="8060635" cy="6062870"/>
          </a:xfrm>
          <a:prstGeom prst="roundRect">
            <a:avLst>
              <a:gd name="adj" fmla="val 55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6B014F-ACD4-417A-B3E9-6CF9BE2B64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8" b="12947"/>
          <a:stretch/>
        </p:blipFill>
        <p:spPr>
          <a:xfrm>
            <a:off x="834887" y="1390414"/>
            <a:ext cx="3896138" cy="50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5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95CD-F856-4040-92E7-3998CB785E09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2E3E0-9FF4-4108-B809-71AA93DA5F53}"/>
              </a:ext>
            </a:extLst>
          </p:cNvPr>
          <p:cNvSpPr/>
          <p:nvPr userDrawn="1"/>
        </p:nvSpPr>
        <p:spPr>
          <a:xfrm>
            <a:off x="556591" y="437321"/>
            <a:ext cx="8060635" cy="6062870"/>
          </a:xfrm>
          <a:prstGeom prst="roundRect">
            <a:avLst>
              <a:gd name="adj" fmla="val 555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47EBB0-2A82-4CFF-BEA5-E5455F7816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0"/>
          <a:stretch/>
        </p:blipFill>
        <p:spPr>
          <a:xfrm>
            <a:off x="377688" y="467140"/>
            <a:ext cx="1335832" cy="1526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9553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95CD-F856-4040-92E7-3998CB785E09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DDD30-4149-4173-B483-C88DDC4C2AD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D07A5B-9955-43A5-B2D3-3047C2EFFEC2}"/>
              </a:ext>
            </a:extLst>
          </p:cNvPr>
          <p:cNvSpPr/>
          <p:nvPr userDrawn="1"/>
        </p:nvSpPr>
        <p:spPr>
          <a:xfrm>
            <a:off x="377688" y="258418"/>
            <a:ext cx="8322630" cy="1387819"/>
          </a:xfrm>
          <a:prstGeom prst="roundRect">
            <a:avLst>
              <a:gd name="adj" fmla="val 5225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EE54D3-5ECB-45EA-8667-71BAAE3D2B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0"/>
          <a:stretch/>
        </p:blipFill>
        <p:spPr>
          <a:xfrm>
            <a:off x="377688" y="467140"/>
            <a:ext cx="1335832" cy="1526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527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81C7B3BF-02F0-4B15-8918-3E7929CF12BC}"/>
              </a:ext>
            </a:extLst>
          </p:cNvPr>
          <p:cNvSpPr txBox="1"/>
          <p:nvPr/>
        </p:nvSpPr>
        <p:spPr>
          <a:xfrm>
            <a:off x="2020389" y="879565"/>
            <a:ext cx="64269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>
                <a:latin typeface="Bahnschrift Light" panose="020B0502040204020203" pitchFamily="34" charset="0"/>
              </a:rPr>
              <a:t>Times we all need encouragement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100" dirty="0">
              <a:latin typeface="Bahnschrift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>
                <a:latin typeface="Bahnschrift Light" panose="020B0502040204020203" pitchFamily="34" charset="0"/>
              </a:rPr>
              <a:t>Always someone in a situation where they could use it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100" dirty="0">
              <a:latin typeface="Bahnschrift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>
                <a:latin typeface="Bahnschrift Light" panose="020B0502040204020203" pitchFamily="34" charset="0"/>
              </a:rPr>
              <a:t>Many of us come to services hoping to be encouraged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100" dirty="0">
              <a:latin typeface="Bahnschrift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>
                <a:latin typeface="Bahnschrift Light" panose="020B0502040204020203" pitchFamily="34" charset="0"/>
              </a:rPr>
              <a:t>Sometimes our words / actions are crying out – “I need to be encouraged!”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100" dirty="0">
              <a:latin typeface="Bahnschrift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>
                <a:latin typeface="Bahnschrift Light" panose="020B0502040204020203" pitchFamily="34" charset="0"/>
              </a:rPr>
              <a:t>Possible we are being encouraged – though we don’t realize it!</a:t>
            </a:r>
          </a:p>
        </p:txBody>
      </p:sp>
    </p:spTree>
    <p:extLst>
      <p:ext uri="{BB962C8B-B14F-4D97-AF65-F5344CB8AC3E}">
        <p14:creationId xmlns:p14="http://schemas.microsoft.com/office/powerpoint/2010/main" val="140050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C2E840-D144-4B5B-9618-018E726CF4FC}"/>
              </a:ext>
            </a:extLst>
          </p:cNvPr>
          <p:cNvSpPr txBox="1"/>
          <p:nvPr/>
        </p:nvSpPr>
        <p:spPr>
          <a:xfrm>
            <a:off x="0" y="412183"/>
            <a:ext cx="9143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Encouragement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E0157E-7087-4627-8D0E-15DEFB37096C}"/>
              </a:ext>
            </a:extLst>
          </p:cNvPr>
          <p:cNvSpPr/>
          <p:nvPr/>
        </p:nvSpPr>
        <p:spPr>
          <a:xfrm>
            <a:off x="325120" y="259783"/>
            <a:ext cx="8585200" cy="6338434"/>
          </a:xfrm>
          <a:prstGeom prst="roundRect">
            <a:avLst>
              <a:gd name="adj" fmla="val 769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1FB14C-6998-48E8-9CE2-E0E26A8BCD3E}"/>
              </a:ext>
            </a:extLst>
          </p:cNvPr>
          <p:cNvSpPr txBox="1"/>
          <p:nvPr/>
        </p:nvSpPr>
        <p:spPr>
          <a:xfrm>
            <a:off x="4901465" y="2013505"/>
            <a:ext cx="26111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>
                <a:solidFill>
                  <a:schemeClr val="accent5">
                    <a:lumMod val="75000"/>
                  </a:schemeClr>
                </a:solidFill>
                <a:latin typeface="Bahnschrift Light" panose="020B0502040204020203" pitchFamily="34" charset="0"/>
              </a:rPr>
              <a:t>The</a:t>
            </a:r>
          </a:p>
          <a:p>
            <a:pPr algn="ctr"/>
            <a:r>
              <a:rPr lang="en-US" sz="6000" i="1" dirty="0">
                <a:solidFill>
                  <a:schemeClr val="accent5">
                    <a:lumMod val="75000"/>
                  </a:schemeClr>
                </a:solidFill>
                <a:latin typeface="Bahnschrift Light" panose="020B0502040204020203" pitchFamily="34" charset="0"/>
              </a:rPr>
              <a:t>Help</a:t>
            </a:r>
          </a:p>
          <a:p>
            <a:pPr algn="ctr"/>
            <a:r>
              <a:rPr lang="en-US" sz="6000" i="1" dirty="0">
                <a:solidFill>
                  <a:schemeClr val="accent5">
                    <a:lumMod val="75000"/>
                  </a:schemeClr>
                </a:solidFill>
                <a:latin typeface="Bahnschrift Light" panose="020B0502040204020203" pitchFamily="34" charset="0"/>
              </a:rPr>
              <a:t>We All </a:t>
            </a:r>
          </a:p>
          <a:p>
            <a:pPr algn="ctr"/>
            <a:r>
              <a:rPr lang="en-US" sz="6000" i="1" dirty="0">
                <a:solidFill>
                  <a:schemeClr val="accent5">
                    <a:lumMod val="75000"/>
                  </a:schemeClr>
                </a:solidFill>
                <a:latin typeface="Bahnschrift Light" panose="020B0502040204020203" pitchFamily="34" charset="0"/>
              </a:rPr>
              <a:t>Need</a:t>
            </a:r>
          </a:p>
        </p:txBody>
      </p:sp>
    </p:spTree>
    <p:extLst>
      <p:ext uri="{BB962C8B-B14F-4D97-AF65-F5344CB8AC3E}">
        <p14:creationId xmlns:p14="http://schemas.microsoft.com/office/powerpoint/2010/main" val="217498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F633D6-C7F8-43A7-ADF5-40B7BBF6CA9F}"/>
              </a:ext>
            </a:extLst>
          </p:cNvPr>
          <p:cNvSpPr txBox="1"/>
          <p:nvPr/>
        </p:nvSpPr>
        <p:spPr>
          <a:xfrm>
            <a:off x="4571989" y="2084062"/>
            <a:ext cx="4866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600" b="1" dirty="0"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3E6C33-DB3A-4B88-9CBC-1AAA4F989266}"/>
              </a:ext>
            </a:extLst>
          </p:cNvPr>
          <p:cNvSpPr/>
          <p:nvPr/>
        </p:nvSpPr>
        <p:spPr>
          <a:xfrm>
            <a:off x="325120" y="259783"/>
            <a:ext cx="8585200" cy="6338434"/>
          </a:xfrm>
          <a:prstGeom prst="roundRect">
            <a:avLst>
              <a:gd name="adj" fmla="val 769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B83EB-A286-4C8D-B568-9AF18FC3B046}"/>
              </a:ext>
            </a:extLst>
          </p:cNvPr>
          <p:cNvSpPr txBox="1"/>
          <p:nvPr/>
        </p:nvSpPr>
        <p:spPr>
          <a:xfrm>
            <a:off x="0" y="412183"/>
            <a:ext cx="9143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Encouragement</a:t>
            </a:r>
          </a:p>
        </p:txBody>
      </p:sp>
    </p:spTree>
    <p:extLst>
      <p:ext uri="{BB962C8B-B14F-4D97-AF65-F5344CB8AC3E}">
        <p14:creationId xmlns:p14="http://schemas.microsoft.com/office/powerpoint/2010/main" val="218724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6F8DD-850E-431C-AC7F-B393FEBE6307}"/>
              </a:ext>
            </a:extLst>
          </p:cNvPr>
          <p:cNvSpPr txBox="1"/>
          <p:nvPr/>
        </p:nvSpPr>
        <p:spPr>
          <a:xfrm>
            <a:off x="487680" y="2123440"/>
            <a:ext cx="81686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not mean</a:t>
            </a:r>
            <a:r>
              <a:rPr lang="en-US" sz="2800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Mere pat on the back – “Atta boy! Way to go!”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Staying all positive (no rebuke, no correction, etc.)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Assuring one that problems are not their fault</a:t>
            </a:r>
          </a:p>
        </p:txBody>
      </p:sp>
    </p:spTree>
    <p:extLst>
      <p:ext uri="{BB962C8B-B14F-4D97-AF65-F5344CB8AC3E}">
        <p14:creationId xmlns:p14="http://schemas.microsoft.com/office/powerpoint/2010/main" val="2758614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6F8DD-850E-431C-AC7F-B393FEBE6307}"/>
              </a:ext>
            </a:extLst>
          </p:cNvPr>
          <p:cNvSpPr txBox="1"/>
          <p:nvPr/>
        </p:nvSpPr>
        <p:spPr>
          <a:xfrm>
            <a:off x="487680" y="2123440"/>
            <a:ext cx="8168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not mean</a:t>
            </a:r>
            <a:r>
              <a:rPr lang="en-US" sz="2800" dirty="0"/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mean</a:t>
            </a:r>
            <a:r>
              <a:rPr lang="en-US" sz="2800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enable another to meet their difficultly with confidence (Col. 2:2)</a:t>
            </a:r>
          </a:p>
        </p:txBody>
      </p:sp>
    </p:spTree>
    <p:extLst>
      <p:ext uri="{BB962C8B-B14F-4D97-AF65-F5344CB8AC3E}">
        <p14:creationId xmlns:p14="http://schemas.microsoft.com/office/powerpoint/2010/main" val="234534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D9B78-F291-4EB3-8436-B67FC7CAFF6E}"/>
              </a:ext>
            </a:extLst>
          </p:cNvPr>
          <p:cNvSpPr txBox="1"/>
          <p:nvPr/>
        </p:nvSpPr>
        <p:spPr>
          <a:xfrm>
            <a:off x="533400" y="1488764"/>
            <a:ext cx="8077200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prays that their hearts may be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word which he uses is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Sometimes that word means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sometimes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but always behind it there is the idea of enabling a person to meet some difﬁcult situation bravely and with conﬁdence. One of the Greek historians uses it in a most interesting and thought-provoking way. There was a Greek regiment which had lost heart and was utterly dejected. The general sent a leader to talk to it to such purpose that courage was reborn and a body of dispirited men became ﬁt again for heroic action. That is what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here. It is Paul’s prayer that the church may be ﬁlled with that courage which can cope with any situation.”</a:t>
            </a: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p. 150)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 result for william barclay">
            <a:extLst>
              <a:ext uri="{FF2B5EF4-FFF2-40B4-BE49-F238E27FC236}">
                <a16:creationId xmlns:a16="http://schemas.microsoft.com/office/drawing/2014/main" id="{0E019D1A-6F20-4A5F-AB2A-06742B45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83" y="188486"/>
            <a:ext cx="1251856" cy="12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98AE1-63C9-494A-BA2B-AD4824484F73}"/>
              </a:ext>
            </a:extLst>
          </p:cNvPr>
          <p:cNvSpPr txBox="1"/>
          <p:nvPr/>
        </p:nvSpPr>
        <p:spPr>
          <a:xfrm>
            <a:off x="1026886" y="522027"/>
            <a:ext cx="5416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Barclay on Colossians 2:2</a:t>
            </a:r>
          </a:p>
        </p:txBody>
      </p:sp>
    </p:spTree>
    <p:extLst>
      <p:ext uri="{BB962C8B-B14F-4D97-AF65-F5344CB8AC3E}">
        <p14:creationId xmlns:p14="http://schemas.microsoft.com/office/powerpoint/2010/main" val="423681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6F8DD-850E-431C-AC7F-B393FEBE6307}"/>
              </a:ext>
            </a:extLst>
          </p:cNvPr>
          <p:cNvSpPr txBox="1"/>
          <p:nvPr/>
        </p:nvSpPr>
        <p:spPr>
          <a:xfrm>
            <a:off x="487680" y="2123440"/>
            <a:ext cx="8168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not mean</a:t>
            </a:r>
            <a:r>
              <a:rPr lang="en-US" sz="2800" dirty="0"/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mean</a:t>
            </a:r>
            <a:r>
              <a:rPr lang="en-US" sz="2800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enable another to meet their difficultly with confidence (Col. 2:2)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strengthen (Deut. 1:38; 3:28; Ezra 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plead to action (Luke 15:28)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1F42C4-A864-49A5-91B6-DCC071028803}"/>
              </a:ext>
            </a:extLst>
          </p:cNvPr>
          <p:cNvSpPr txBox="1"/>
          <p:nvPr/>
        </p:nvSpPr>
        <p:spPr>
          <a:xfrm>
            <a:off x="846909" y="4789719"/>
            <a:ext cx="7450182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>
                <a:latin typeface="Abadi Extra Light" panose="020B0204020104020204" pitchFamily="34" charset="0"/>
              </a:rPr>
              <a:t>Vines: </a:t>
            </a:r>
            <a:r>
              <a:rPr lang="en-US" sz="2200" dirty="0">
                <a:latin typeface="Abadi Extra Light" panose="020B0204020104020204" pitchFamily="34" charset="0"/>
              </a:rPr>
              <a:t>lit. denotes “to call to one’s side,” hence, “to call to one’s aid.” It is used for every kind of calling to a person which is meant to produce a particular effect, hence, with various meanings, such as “comfort, exhort, desire, call for,” in addition to its significance</a:t>
            </a:r>
            <a:r>
              <a:rPr lang="en-US" sz="2200" b="1" dirty="0">
                <a:latin typeface="Abadi Extra Light" panose="020B0204020104020204" pitchFamily="34" charset="0"/>
              </a:rPr>
              <a:t> </a:t>
            </a:r>
            <a:r>
              <a:rPr lang="en-US" sz="2200" dirty="0">
                <a:latin typeface="Abadi Extra Light" panose="020B0204020104020204" pitchFamily="34" charset="0"/>
              </a:rPr>
              <a:t>“to beseech,” which has a stronger force than</a:t>
            </a:r>
            <a:r>
              <a:rPr lang="en-US" sz="2200" b="1" dirty="0">
                <a:latin typeface="Abadi Extra Light" panose="020B0204020104020204" pitchFamily="34" charset="0"/>
              </a:rPr>
              <a:t> </a:t>
            </a:r>
            <a:r>
              <a:rPr lang="en-US" sz="2200" i="1" dirty="0" err="1">
                <a:latin typeface="Abadi Extra Light" panose="020B0204020104020204" pitchFamily="34" charset="0"/>
              </a:rPr>
              <a:t>aiteo</a:t>
            </a:r>
            <a:r>
              <a:rPr lang="en-US" sz="2200" i="1" dirty="0">
                <a:latin typeface="Abadi Extra Light" panose="020B0204020104020204" pitchFamily="34" charset="0"/>
              </a:rPr>
              <a:t> (see</a:t>
            </a:r>
            <a:r>
              <a:rPr lang="en-US" sz="2200" b="1" i="1" dirty="0">
                <a:latin typeface="Abadi Extra Light" panose="020B0204020104020204" pitchFamily="34" charset="0"/>
              </a:rPr>
              <a:t> </a:t>
            </a:r>
            <a:r>
              <a:rPr lang="en-US" sz="2200" i="1" dirty="0">
                <a:latin typeface="Abadi Extra Light" panose="020B0204020104020204" pitchFamily="34" charset="0"/>
              </a:rPr>
              <a:t>ask)</a:t>
            </a:r>
          </a:p>
        </p:txBody>
      </p:sp>
    </p:spTree>
    <p:extLst>
      <p:ext uri="{BB962C8B-B14F-4D97-AF65-F5344CB8AC3E}">
        <p14:creationId xmlns:p14="http://schemas.microsoft.com/office/powerpoint/2010/main" val="97333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6F8DD-850E-431C-AC7F-B393FEBE6307}"/>
              </a:ext>
            </a:extLst>
          </p:cNvPr>
          <p:cNvSpPr txBox="1"/>
          <p:nvPr/>
        </p:nvSpPr>
        <p:spPr>
          <a:xfrm>
            <a:off x="487680" y="2123440"/>
            <a:ext cx="81686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not mean</a:t>
            </a:r>
            <a:r>
              <a:rPr lang="en-US" sz="2800" dirty="0"/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mean</a:t>
            </a:r>
            <a:r>
              <a:rPr lang="en-US" sz="2800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enable another to meet their difficultly with confidence (Col. 2:2)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strengthen (Deut. 1:38; 3:28; Ezra 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plead to action (Luke 15:28)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Assure one doing what is right – be okay (1 Kings 22:13)</a:t>
            </a:r>
          </a:p>
        </p:txBody>
      </p:sp>
    </p:spTree>
    <p:extLst>
      <p:ext uri="{BB962C8B-B14F-4D97-AF65-F5344CB8AC3E}">
        <p14:creationId xmlns:p14="http://schemas.microsoft.com/office/powerpoint/2010/main" val="221357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96F8DD-850E-431C-AC7F-B393FEBE6307}"/>
              </a:ext>
            </a:extLst>
          </p:cNvPr>
          <p:cNvSpPr txBox="1"/>
          <p:nvPr/>
        </p:nvSpPr>
        <p:spPr>
          <a:xfrm>
            <a:off x="487680" y="2123440"/>
            <a:ext cx="81686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not mean</a:t>
            </a:r>
            <a:r>
              <a:rPr lang="en-US" sz="2800" dirty="0"/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Does mean</a:t>
            </a:r>
            <a:r>
              <a:rPr lang="en-US" sz="2800" dirty="0"/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Possible to encourage without basis </a:t>
            </a:r>
            <a:r>
              <a:rPr lang="en-US" sz="2800" dirty="0"/>
              <a:t>(1 Kings 22:13; 1 Chron. 18:12)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84080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F633D6-C7F8-43A7-ADF5-40B7BBF6CA9F}"/>
              </a:ext>
            </a:extLst>
          </p:cNvPr>
          <p:cNvSpPr txBox="1"/>
          <p:nvPr/>
        </p:nvSpPr>
        <p:spPr>
          <a:xfrm>
            <a:off x="4571989" y="2084062"/>
            <a:ext cx="486664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 of Encouragement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latin typeface="Bahnschrift Light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600" b="1" dirty="0"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3CACA4-588F-462D-80EB-1C85EDD73F67}"/>
              </a:ext>
            </a:extLst>
          </p:cNvPr>
          <p:cNvSpPr/>
          <p:nvPr/>
        </p:nvSpPr>
        <p:spPr>
          <a:xfrm>
            <a:off x="325120" y="259783"/>
            <a:ext cx="8585200" cy="6338434"/>
          </a:xfrm>
          <a:prstGeom prst="roundRect">
            <a:avLst>
              <a:gd name="adj" fmla="val 769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71047-5E81-4F3B-80AE-ECFEA11EBBFE}"/>
              </a:ext>
            </a:extLst>
          </p:cNvPr>
          <p:cNvSpPr txBox="1"/>
          <p:nvPr/>
        </p:nvSpPr>
        <p:spPr>
          <a:xfrm>
            <a:off x="0" y="412183"/>
            <a:ext cx="9143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Encouragement</a:t>
            </a:r>
          </a:p>
        </p:txBody>
      </p:sp>
    </p:spTree>
    <p:extLst>
      <p:ext uri="{BB962C8B-B14F-4D97-AF65-F5344CB8AC3E}">
        <p14:creationId xmlns:p14="http://schemas.microsoft.com/office/powerpoint/2010/main" val="271219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7C768-2604-42B2-B298-D1FEB292199A}"/>
              </a:ext>
            </a:extLst>
          </p:cNvPr>
          <p:cNvSpPr txBox="1"/>
          <p:nvPr/>
        </p:nvSpPr>
        <p:spPr>
          <a:xfrm>
            <a:off x="487680" y="2123440"/>
            <a:ext cx="8168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get discouraged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“Discouraged” = opposite of encouraged; deprived of courage,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Examples: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Israel (Num. 21:4) - </a:t>
            </a:r>
          </a:p>
        </p:txBody>
      </p:sp>
    </p:spTree>
    <p:extLst>
      <p:ext uri="{BB962C8B-B14F-4D97-AF65-F5344CB8AC3E}">
        <p14:creationId xmlns:p14="http://schemas.microsoft.com/office/powerpoint/2010/main" val="1738003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:\Projectr\GIFFiles\Edom.gif">
            <a:extLst>
              <a:ext uri="{FF2B5EF4-FFF2-40B4-BE49-F238E27FC236}">
                <a16:creationId xmlns:a16="http://schemas.microsoft.com/office/drawing/2014/main" id="{6A97953C-67FF-4051-BB50-F9089CAB1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685801"/>
            <a:ext cx="8455025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1CE55036-F25F-45BE-83DE-BD520890F5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Edom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1F4E5-91F7-4114-BD64-C33733C19AF5}"/>
              </a:ext>
            </a:extLst>
          </p:cNvPr>
          <p:cNvSpPr txBox="1"/>
          <p:nvPr/>
        </p:nvSpPr>
        <p:spPr>
          <a:xfrm>
            <a:off x="2943497" y="1907177"/>
            <a:ext cx="1550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Narrow" panose="020B0606020202030204" pitchFamily="34" charset="0"/>
              </a:rPr>
              <a:t>. </a:t>
            </a:r>
            <a:r>
              <a:rPr lang="en-US" sz="1050" b="1" dirty="0">
                <a:latin typeface="Arial Narrow" panose="020B0606020202030204" pitchFamily="34" charset="0"/>
              </a:rPr>
              <a:t>Mt. </a:t>
            </a:r>
            <a:r>
              <a:rPr lang="en-US" sz="1050" b="1" dirty="0" err="1">
                <a:latin typeface="Arial Narrow" panose="020B0606020202030204" pitchFamily="34" charset="0"/>
              </a:rPr>
              <a:t>Hor</a:t>
            </a:r>
            <a:r>
              <a:rPr lang="en-US" sz="1050" b="1" dirty="0">
                <a:latin typeface="Arial Narrow" panose="020B0606020202030204" pitchFamily="34" charset="0"/>
              </a:rPr>
              <a:t>?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E758E3F-81DA-4518-B657-0B29DF855697}"/>
              </a:ext>
            </a:extLst>
          </p:cNvPr>
          <p:cNvSpPr/>
          <p:nvPr/>
        </p:nvSpPr>
        <p:spPr>
          <a:xfrm>
            <a:off x="3021372" y="844731"/>
            <a:ext cx="3527474" cy="4632960"/>
          </a:xfrm>
          <a:custGeom>
            <a:avLst/>
            <a:gdLst>
              <a:gd name="connsiteX0" fmla="*/ 9211 w 3527474"/>
              <a:gd name="connsiteY0" fmla="*/ 1759132 h 4632960"/>
              <a:gd name="connsiteX1" fmla="*/ 9211 w 3527474"/>
              <a:gd name="connsiteY1" fmla="*/ 2159726 h 4632960"/>
              <a:gd name="connsiteX2" fmla="*/ 17919 w 3527474"/>
              <a:gd name="connsiteY2" fmla="*/ 2185852 h 4632960"/>
              <a:gd name="connsiteX3" fmla="*/ 70171 w 3527474"/>
              <a:gd name="connsiteY3" fmla="*/ 2264229 h 4632960"/>
              <a:gd name="connsiteX4" fmla="*/ 78879 w 3527474"/>
              <a:gd name="connsiteY4" fmla="*/ 2290355 h 4632960"/>
              <a:gd name="connsiteX5" fmla="*/ 113714 w 3527474"/>
              <a:gd name="connsiteY5" fmla="*/ 2342606 h 4632960"/>
              <a:gd name="connsiteX6" fmla="*/ 131131 w 3527474"/>
              <a:gd name="connsiteY6" fmla="*/ 2368732 h 4632960"/>
              <a:gd name="connsiteX7" fmla="*/ 148548 w 3527474"/>
              <a:gd name="connsiteY7" fmla="*/ 2394858 h 4632960"/>
              <a:gd name="connsiteX8" fmla="*/ 165965 w 3527474"/>
              <a:gd name="connsiteY8" fmla="*/ 2420983 h 4632960"/>
              <a:gd name="connsiteX9" fmla="*/ 200799 w 3527474"/>
              <a:gd name="connsiteY9" fmla="*/ 2508069 h 4632960"/>
              <a:gd name="connsiteX10" fmla="*/ 218217 w 3527474"/>
              <a:gd name="connsiteY10" fmla="*/ 2525486 h 4632960"/>
              <a:gd name="connsiteX11" fmla="*/ 253051 w 3527474"/>
              <a:gd name="connsiteY11" fmla="*/ 2603863 h 4632960"/>
              <a:gd name="connsiteX12" fmla="*/ 270468 w 3527474"/>
              <a:gd name="connsiteY12" fmla="*/ 2656115 h 4632960"/>
              <a:gd name="connsiteX13" fmla="*/ 287885 w 3527474"/>
              <a:gd name="connsiteY13" fmla="*/ 2682240 h 4632960"/>
              <a:gd name="connsiteX14" fmla="*/ 296594 w 3527474"/>
              <a:gd name="connsiteY14" fmla="*/ 2708366 h 4632960"/>
              <a:gd name="connsiteX15" fmla="*/ 331428 w 3527474"/>
              <a:gd name="connsiteY15" fmla="*/ 2795452 h 4632960"/>
              <a:gd name="connsiteX16" fmla="*/ 357554 w 3527474"/>
              <a:gd name="connsiteY16" fmla="*/ 2873829 h 4632960"/>
              <a:gd name="connsiteX17" fmla="*/ 374971 w 3527474"/>
              <a:gd name="connsiteY17" fmla="*/ 2926080 h 4632960"/>
              <a:gd name="connsiteX18" fmla="*/ 392388 w 3527474"/>
              <a:gd name="connsiteY18" fmla="*/ 2943498 h 4632960"/>
              <a:gd name="connsiteX19" fmla="*/ 409805 w 3527474"/>
              <a:gd name="connsiteY19" fmla="*/ 3004458 h 4632960"/>
              <a:gd name="connsiteX20" fmla="*/ 427222 w 3527474"/>
              <a:gd name="connsiteY20" fmla="*/ 3056709 h 4632960"/>
              <a:gd name="connsiteX21" fmla="*/ 444639 w 3527474"/>
              <a:gd name="connsiteY21" fmla="*/ 3126378 h 4632960"/>
              <a:gd name="connsiteX22" fmla="*/ 453348 w 3527474"/>
              <a:gd name="connsiteY22" fmla="*/ 3161212 h 4632960"/>
              <a:gd name="connsiteX23" fmla="*/ 470765 w 3527474"/>
              <a:gd name="connsiteY23" fmla="*/ 3213463 h 4632960"/>
              <a:gd name="connsiteX24" fmla="*/ 505599 w 3527474"/>
              <a:gd name="connsiteY24" fmla="*/ 3317966 h 4632960"/>
              <a:gd name="connsiteX25" fmla="*/ 514308 w 3527474"/>
              <a:gd name="connsiteY25" fmla="*/ 3344092 h 4632960"/>
              <a:gd name="connsiteX26" fmla="*/ 523017 w 3527474"/>
              <a:gd name="connsiteY26" fmla="*/ 3370218 h 4632960"/>
              <a:gd name="connsiteX27" fmla="*/ 540434 w 3527474"/>
              <a:gd name="connsiteY27" fmla="*/ 3431178 h 4632960"/>
              <a:gd name="connsiteX28" fmla="*/ 575268 w 3527474"/>
              <a:gd name="connsiteY28" fmla="*/ 3483429 h 4632960"/>
              <a:gd name="connsiteX29" fmla="*/ 610102 w 3527474"/>
              <a:gd name="connsiteY29" fmla="*/ 3553098 h 4632960"/>
              <a:gd name="connsiteX30" fmla="*/ 618811 w 3527474"/>
              <a:gd name="connsiteY30" fmla="*/ 3579223 h 4632960"/>
              <a:gd name="connsiteX31" fmla="*/ 636228 w 3527474"/>
              <a:gd name="connsiteY31" fmla="*/ 3605349 h 4632960"/>
              <a:gd name="connsiteX32" fmla="*/ 662354 w 3527474"/>
              <a:gd name="connsiteY32" fmla="*/ 3657600 h 4632960"/>
              <a:gd name="connsiteX33" fmla="*/ 671062 w 3527474"/>
              <a:gd name="connsiteY33" fmla="*/ 3683726 h 4632960"/>
              <a:gd name="connsiteX34" fmla="*/ 705897 w 3527474"/>
              <a:gd name="connsiteY34" fmla="*/ 3735978 h 4632960"/>
              <a:gd name="connsiteX35" fmla="*/ 740731 w 3527474"/>
              <a:gd name="connsiteY35" fmla="*/ 3814355 h 4632960"/>
              <a:gd name="connsiteX36" fmla="*/ 749439 w 3527474"/>
              <a:gd name="connsiteY36" fmla="*/ 3840480 h 4632960"/>
              <a:gd name="connsiteX37" fmla="*/ 784274 w 3527474"/>
              <a:gd name="connsiteY37" fmla="*/ 3892732 h 4632960"/>
              <a:gd name="connsiteX38" fmla="*/ 792982 w 3527474"/>
              <a:gd name="connsiteY38" fmla="*/ 3927566 h 4632960"/>
              <a:gd name="connsiteX39" fmla="*/ 819108 w 3527474"/>
              <a:gd name="connsiteY39" fmla="*/ 3953692 h 4632960"/>
              <a:gd name="connsiteX40" fmla="*/ 836525 w 3527474"/>
              <a:gd name="connsiteY40" fmla="*/ 3979818 h 4632960"/>
              <a:gd name="connsiteX41" fmla="*/ 862651 w 3527474"/>
              <a:gd name="connsiteY41" fmla="*/ 4005943 h 4632960"/>
              <a:gd name="connsiteX42" fmla="*/ 906194 w 3527474"/>
              <a:gd name="connsiteY42" fmla="*/ 4049486 h 4632960"/>
              <a:gd name="connsiteX43" fmla="*/ 949737 w 3527474"/>
              <a:gd name="connsiteY43" fmla="*/ 4093029 h 4632960"/>
              <a:gd name="connsiteX44" fmla="*/ 967154 w 3527474"/>
              <a:gd name="connsiteY44" fmla="*/ 4119155 h 4632960"/>
              <a:gd name="connsiteX45" fmla="*/ 1036822 w 3527474"/>
              <a:gd name="connsiteY45" fmla="*/ 4180115 h 4632960"/>
              <a:gd name="connsiteX46" fmla="*/ 1080365 w 3527474"/>
              <a:gd name="connsiteY46" fmla="*/ 4214949 h 4632960"/>
              <a:gd name="connsiteX47" fmla="*/ 1097782 w 3527474"/>
              <a:gd name="connsiteY47" fmla="*/ 4241075 h 4632960"/>
              <a:gd name="connsiteX48" fmla="*/ 1123908 w 3527474"/>
              <a:gd name="connsiteY48" fmla="*/ 4258492 h 4632960"/>
              <a:gd name="connsiteX49" fmla="*/ 1158742 w 3527474"/>
              <a:gd name="connsiteY49" fmla="*/ 4293326 h 4632960"/>
              <a:gd name="connsiteX50" fmla="*/ 1193577 w 3527474"/>
              <a:gd name="connsiteY50" fmla="*/ 4336869 h 4632960"/>
              <a:gd name="connsiteX51" fmla="*/ 1219702 w 3527474"/>
              <a:gd name="connsiteY51" fmla="*/ 4345578 h 4632960"/>
              <a:gd name="connsiteX52" fmla="*/ 1245828 w 3527474"/>
              <a:gd name="connsiteY52" fmla="*/ 4362995 h 4632960"/>
              <a:gd name="connsiteX53" fmla="*/ 1289371 w 3527474"/>
              <a:gd name="connsiteY53" fmla="*/ 4397829 h 4632960"/>
              <a:gd name="connsiteX54" fmla="*/ 1367748 w 3527474"/>
              <a:gd name="connsiteY54" fmla="*/ 4441372 h 4632960"/>
              <a:gd name="connsiteX55" fmla="*/ 1393874 w 3527474"/>
              <a:gd name="connsiteY55" fmla="*/ 4467498 h 4632960"/>
              <a:gd name="connsiteX56" fmla="*/ 1437417 w 3527474"/>
              <a:gd name="connsiteY56" fmla="*/ 4502332 h 4632960"/>
              <a:gd name="connsiteX57" fmla="*/ 1454834 w 3527474"/>
              <a:gd name="connsiteY57" fmla="*/ 4528458 h 4632960"/>
              <a:gd name="connsiteX58" fmla="*/ 1498377 w 3527474"/>
              <a:gd name="connsiteY58" fmla="*/ 4572000 h 4632960"/>
              <a:gd name="connsiteX59" fmla="*/ 1515794 w 3527474"/>
              <a:gd name="connsiteY59" fmla="*/ 4589418 h 4632960"/>
              <a:gd name="connsiteX60" fmla="*/ 1541919 w 3527474"/>
              <a:gd name="connsiteY60" fmla="*/ 4606835 h 4632960"/>
              <a:gd name="connsiteX61" fmla="*/ 1585462 w 3527474"/>
              <a:gd name="connsiteY61" fmla="*/ 4632960 h 4632960"/>
              <a:gd name="connsiteX62" fmla="*/ 1794468 w 3527474"/>
              <a:gd name="connsiteY62" fmla="*/ 4624252 h 4632960"/>
              <a:gd name="connsiteX63" fmla="*/ 1820594 w 3527474"/>
              <a:gd name="connsiteY63" fmla="*/ 4615543 h 4632960"/>
              <a:gd name="connsiteX64" fmla="*/ 1890262 w 3527474"/>
              <a:gd name="connsiteY64" fmla="*/ 4554583 h 4632960"/>
              <a:gd name="connsiteX65" fmla="*/ 1916388 w 3527474"/>
              <a:gd name="connsiteY65" fmla="*/ 4537166 h 4632960"/>
              <a:gd name="connsiteX66" fmla="*/ 1977348 w 3527474"/>
              <a:gd name="connsiteY66" fmla="*/ 4476206 h 4632960"/>
              <a:gd name="connsiteX67" fmla="*/ 2012182 w 3527474"/>
              <a:gd name="connsiteY67" fmla="*/ 4450080 h 4632960"/>
              <a:gd name="connsiteX68" fmla="*/ 2125394 w 3527474"/>
              <a:gd name="connsiteY68" fmla="*/ 4371703 h 4632960"/>
              <a:gd name="connsiteX69" fmla="*/ 2203771 w 3527474"/>
              <a:gd name="connsiteY69" fmla="*/ 4310743 h 4632960"/>
              <a:gd name="connsiteX70" fmla="*/ 2282148 w 3527474"/>
              <a:gd name="connsiteY70" fmla="*/ 4223658 h 4632960"/>
              <a:gd name="connsiteX71" fmla="*/ 2316982 w 3527474"/>
              <a:gd name="connsiteY71" fmla="*/ 4188823 h 4632960"/>
              <a:gd name="connsiteX72" fmla="*/ 2395359 w 3527474"/>
              <a:gd name="connsiteY72" fmla="*/ 4127863 h 4632960"/>
              <a:gd name="connsiteX73" fmla="*/ 2517279 w 3527474"/>
              <a:gd name="connsiteY73" fmla="*/ 4023360 h 4632960"/>
              <a:gd name="connsiteX74" fmla="*/ 2543405 w 3527474"/>
              <a:gd name="connsiteY74" fmla="*/ 4014652 h 4632960"/>
              <a:gd name="connsiteX75" fmla="*/ 2569531 w 3527474"/>
              <a:gd name="connsiteY75" fmla="*/ 3997235 h 4632960"/>
              <a:gd name="connsiteX76" fmla="*/ 2656617 w 3527474"/>
              <a:gd name="connsiteY76" fmla="*/ 3971109 h 4632960"/>
              <a:gd name="connsiteX77" fmla="*/ 2734994 w 3527474"/>
              <a:gd name="connsiteY77" fmla="*/ 3962400 h 4632960"/>
              <a:gd name="connsiteX78" fmla="*/ 2787245 w 3527474"/>
              <a:gd name="connsiteY78" fmla="*/ 3944983 h 4632960"/>
              <a:gd name="connsiteX79" fmla="*/ 2813371 w 3527474"/>
              <a:gd name="connsiteY79" fmla="*/ 3936275 h 4632960"/>
              <a:gd name="connsiteX80" fmla="*/ 2839497 w 3527474"/>
              <a:gd name="connsiteY80" fmla="*/ 3918858 h 4632960"/>
              <a:gd name="connsiteX81" fmla="*/ 2865622 w 3527474"/>
              <a:gd name="connsiteY81" fmla="*/ 3910149 h 4632960"/>
              <a:gd name="connsiteX82" fmla="*/ 2917874 w 3527474"/>
              <a:gd name="connsiteY82" fmla="*/ 3875315 h 4632960"/>
              <a:gd name="connsiteX83" fmla="*/ 2961417 w 3527474"/>
              <a:gd name="connsiteY83" fmla="*/ 3814355 h 4632960"/>
              <a:gd name="connsiteX84" fmla="*/ 2978834 w 3527474"/>
              <a:gd name="connsiteY84" fmla="*/ 3788229 h 4632960"/>
              <a:gd name="connsiteX85" fmla="*/ 3013668 w 3527474"/>
              <a:gd name="connsiteY85" fmla="*/ 3735978 h 4632960"/>
              <a:gd name="connsiteX86" fmla="*/ 3022377 w 3527474"/>
              <a:gd name="connsiteY86" fmla="*/ 3701143 h 4632960"/>
              <a:gd name="connsiteX87" fmla="*/ 3057211 w 3527474"/>
              <a:gd name="connsiteY87" fmla="*/ 3640183 h 4632960"/>
              <a:gd name="connsiteX88" fmla="*/ 3065919 w 3527474"/>
              <a:gd name="connsiteY88" fmla="*/ 3614058 h 4632960"/>
              <a:gd name="connsiteX89" fmla="*/ 3074628 w 3527474"/>
              <a:gd name="connsiteY89" fmla="*/ 3579223 h 4632960"/>
              <a:gd name="connsiteX90" fmla="*/ 3100754 w 3527474"/>
              <a:gd name="connsiteY90" fmla="*/ 3518263 h 4632960"/>
              <a:gd name="connsiteX91" fmla="*/ 3109462 w 3527474"/>
              <a:gd name="connsiteY91" fmla="*/ 3474720 h 4632960"/>
              <a:gd name="connsiteX92" fmla="*/ 3126879 w 3527474"/>
              <a:gd name="connsiteY92" fmla="*/ 3405052 h 4632960"/>
              <a:gd name="connsiteX93" fmla="*/ 3135588 w 3527474"/>
              <a:gd name="connsiteY93" fmla="*/ 3378926 h 4632960"/>
              <a:gd name="connsiteX94" fmla="*/ 3153005 w 3527474"/>
              <a:gd name="connsiteY94" fmla="*/ 3283132 h 4632960"/>
              <a:gd name="connsiteX95" fmla="*/ 3161714 w 3527474"/>
              <a:gd name="connsiteY95" fmla="*/ 3222172 h 4632960"/>
              <a:gd name="connsiteX96" fmla="*/ 3179131 w 3527474"/>
              <a:gd name="connsiteY96" fmla="*/ 3169920 h 4632960"/>
              <a:gd name="connsiteX97" fmla="*/ 3196548 w 3527474"/>
              <a:gd name="connsiteY97" fmla="*/ 3108960 h 4632960"/>
              <a:gd name="connsiteX98" fmla="*/ 3213965 w 3527474"/>
              <a:gd name="connsiteY98" fmla="*/ 3082835 h 4632960"/>
              <a:gd name="connsiteX99" fmla="*/ 3240091 w 3527474"/>
              <a:gd name="connsiteY99" fmla="*/ 3030583 h 4632960"/>
              <a:gd name="connsiteX100" fmla="*/ 3248799 w 3527474"/>
              <a:gd name="connsiteY100" fmla="*/ 3004458 h 4632960"/>
              <a:gd name="connsiteX101" fmla="*/ 3266217 w 3527474"/>
              <a:gd name="connsiteY101" fmla="*/ 2978332 h 4632960"/>
              <a:gd name="connsiteX102" fmla="*/ 3274925 w 3527474"/>
              <a:gd name="connsiteY102" fmla="*/ 2943498 h 4632960"/>
              <a:gd name="connsiteX103" fmla="*/ 3292342 w 3527474"/>
              <a:gd name="connsiteY103" fmla="*/ 2917372 h 4632960"/>
              <a:gd name="connsiteX104" fmla="*/ 3327177 w 3527474"/>
              <a:gd name="connsiteY104" fmla="*/ 2847703 h 4632960"/>
              <a:gd name="connsiteX105" fmla="*/ 3353302 w 3527474"/>
              <a:gd name="connsiteY105" fmla="*/ 2786743 h 4632960"/>
              <a:gd name="connsiteX106" fmla="*/ 3370719 w 3527474"/>
              <a:gd name="connsiteY106" fmla="*/ 2734492 h 4632960"/>
              <a:gd name="connsiteX107" fmla="*/ 3379428 w 3527474"/>
              <a:gd name="connsiteY107" fmla="*/ 2708366 h 4632960"/>
              <a:gd name="connsiteX108" fmla="*/ 3396845 w 3527474"/>
              <a:gd name="connsiteY108" fmla="*/ 2682240 h 4632960"/>
              <a:gd name="connsiteX109" fmla="*/ 3422971 w 3527474"/>
              <a:gd name="connsiteY109" fmla="*/ 2595155 h 4632960"/>
              <a:gd name="connsiteX110" fmla="*/ 3440388 w 3527474"/>
              <a:gd name="connsiteY110" fmla="*/ 2542903 h 4632960"/>
              <a:gd name="connsiteX111" fmla="*/ 3457805 w 3527474"/>
              <a:gd name="connsiteY111" fmla="*/ 2481943 h 4632960"/>
              <a:gd name="connsiteX112" fmla="*/ 3475222 w 3527474"/>
              <a:gd name="connsiteY112" fmla="*/ 2429692 h 4632960"/>
              <a:gd name="connsiteX113" fmla="*/ 3483931 w 3527474"/>
              <a:gd name="connsiteY113" fmla="*/ 2403566 h 4632960"/>
              <a:gd name="connsiteX114" fmla="*/ 3492639 w 3527474"/>
              <a:gd name="connsiteY114" fmla="*/ 2377440 h 4632960"/>
              <a:gd name="connsiteX115" fmla="*/ 3501348 w 3527474"/>
              <a:gd name="connsiteY115" fmla="*/ 2307772 h 4632960"/>
              <a:gd name="connsiteX116" fmla="*/ 3510057 w 3527474"/>
              <a:gd name="connsiteY116" fmla="*/ 2281646 h 4632960"/>
              <a:gd name="connsiteX117" fmla="*/ 3527474 w 3527474"/>
              <a:gd name="connsiteY117" fmla="*/ 2046515 h 4632960"/>
              <a:gd name="connsiteX118" fmla="*/ 3518765 w 3527474"/>
              <a:gd name="connsiteY118" fmla="*/ 1358538 h 4632960"/>
              <a:gd name="connsiteX119" fmla="*/ 3492639 w 3527474"/>
              <a:gd name="connsiteY119" fmla="*/ 1227909 h 4632960"/>
              <a:gd name="connsiteX120" fmla="*/ 3449097 w 3527474"/>
              <a:gd name="connsiteY120" fmla="*/ 1158240 h 4632960"/>
              <a:gd name="connsiteX121" fmla="*/ 3431679 w 3527474"/>
              <a:gd name="connsiteY121" fmla="*/ 1140823 h 4632960"/>
              <a:gd name="connsiteX122" fmla="*/ 3405554 w 3527474"/>
              <a:gd name="connsiteY122" fmla="*/ 1097280 h 4632960"/>
              <a:gd name="connsiteX123" fmla="*/ 3388137 w 3527474"/>
              <a:gd name="connsiteY123" fmla="*/ 1071155 h 4632960"/>
              <a:gd name="connsiteX124" fmla="*/ 3379428 w 3527474"/>
              <a:gd name="connsiteY124" fmla="*/ 1045029 h 4632960"/>
              <a:gd name="connsiteX125" fmla="*/ 3353302 w 3527474"/>
              <a:gd name="connsiteY125" fmla="*/ 1027612 h 4632960"/>
              <a:gd name="connsiteX126" fmla="*/ 3283634 w 3527474"/>
              <a:gd name="connsiteY126" fmla="*/ 923109 h 4632960"/>
              <a:gd name="connsiteX127" fmla="*/ 3266217 w 3527474"/>
              <a:gd name="connsiteY127" fmla="*/ 896983 h 4632960"/>
              <a:gd name="connsiteX128" fmla="*/ 3248799 w 3527474"/>
              <a:gd name="connsiteY128" fmla="*/ 870858 h 4632960"/>
              <a:gd name="connsiteX129" fmla="*/ 3240091 w 3527474"/>
              <a:gd name="connsiteY129" fmla="*/ 836023 h 4632960"/>
              <a:gd name="connsiteX130" fmla="*/ 3213965 w 3527474"/>
              <a:gd name="connsiteY130" fmla="*/ 783772 h 4632960"/>
              <a:gd name="connsiteX131" fmla="*/ 3205257 w 3527474"/>
              <a:gd name="connsiteY131" fmla="*/ 740229 h 4632960"/>
              <a:gd name="connsiteX132" fmla="*/ 3187839 w 3527474"/>
              <a:gd name="connsiteY132" fmla="*/ 679269 h 4632960"/>
              <a:gd name="connsiteX133" fmla="*/ 3179131 w 3527474"/>
              <a:gd name="connsiteY133" fmla="*/ 557349 h 4632960"/>
              <a:gd name="connsiteX134" fmla="*/ 3170422 w 3527474"/>
              <a:gd name="connsiteY134" fmla="*/ 487680 h 4632960"/>
              <a:gd name="connsiteX135" fmla="*/ 3161714 w 3527474"/>
              <a:gd name="connsiteY135" fmla="*/ 304800 h 4632960"/>
              <a:gd name="connsiteX136" fmla="*/ 3153005 w 3527474"/>
              <a:gd name="connsiteY136" fmla="*/ 269966 h 4632960"/>
              <a:gd name="connsiteX137" fmla="*/ 3144297 w 3527474"/>
              <a:gd name="connsiteY137" fmla="*/ 217715 h 4632960"/>
              <a:gd name="connsiteX138" fmla="*/ 3126879 w 3527474"/>
              <a:gd name="connsiteY138" fmla="*/ 148046 h 4632960"/>
              <a:gd name="connsiteX139" fmla="*/ 3109462 w 3527474"/>
              <a:gd name="connsiteY139" fmla="*/ 69669 h 4632960"/>
              <a:gd name="connsiteX140" fmla="*/ 3092045 w 3527474"/>
              <a:gd name="connsiteY140" fmla="*/ 17418 h 4632960"/>
              <a:gd name="connsiteX141" fmla="*/ 3083337 w 3527474"/>
              <a:gd name="connsiteY141" fmla="*/ 0 h 4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3527474" h="4632960">
                <a:moveTo>
                  <a:pt x="9211" y="1759132"/>
                </a:moveTo>
                <a:cubicBezTo>
                  <a:pt x="4314" y="1920716"/>
                  <a:pt x="-8807" y="2015580"/>
                  <a:pt x="9211" y="2159726"/>
                </a:cubicBezTo>
                <a:cubicBezTo>
                  <a:pt x="10350" y="2168835"/>
                  <a:pt x="13294" y="2177923"/>
                  <a:pt x="17919" y="2185852"/>
                </a:cubicBezTo>
                <a:cubicBezTo>
                  <a:pt x="33740" y="2212974"/>
                  <a:pt x="70171" y="2264229"/>
                  <a:pt x="70171" y="2264229"/>
                </a:cubicBezTo>
                <a:cubicBezTo>
                  <a:pt x="73074" y="2272938"/>
                  <a:pt x="74421" y="2282331"/>
                  <a:pt x="78879" y="2290355"/>
                </a:cubicBezTo>
                <a:cubicBezTo>
                  <a:pt x="89045" y="2308654"/>
                  <a:pt x="102102" y="2325189"/>
                  <a:pt x="113714" y="2342606"/>
                </a:cubicBezTo>
                <a:lnTo>
                  <a:pt x="131131" y="2368732"/>
                </a:lnTo>
                <a:lnTo>
                  <a:pt x="148548" y="2394858"/>
                </a:lnTo>
                <a:cubicBezTo>
                  <a:pt x="154354" y="2403566"/>
                  <a:pt x="162655" y="2411054"/>
                  <a:pt x="165965" y="2420983"/>
                </a:cubicBezTo>
                <a:cubicBezTo>
                  <a:pt x="175406" y="2449306"/>
                  <a:pt x="183714" y="2482442"/>
                  <a:pt x="200799" y="2508069"/>
                </a:cubicBezTo>
                <a:cubicBezTo>
                  <a:pt x="205354" y="2514901"/>
                  <a:pt x="212411" y="2519680"/>
                  <a:pt x="218217" y="2525486"/>
                </a:cubicBezTo>
                <a:cubicBezTo>
                  <a:pt x="238944" y="2587667"/>
                  <a:pt x="225450" y="2562462"/>
                  <a:pt x="253051" y="2603863"/>
                </a:cubicBezTo>
                <a:cubicBezTo>
                  <a:pt x="258857" y="2621280"/>
                  <a:pt x="260284" y="2640839"/>
                  <a:pt x="270468" y="2656115"/>
                </a:cubicBezTo>
                <a:cubicBezTo>
                  <a:pt x="276274" y="2664823"/>
                  <a:pt x="283204" y="2672879"/>
                  <a:pt x="287885" y="2682240"/>
                </a:cubicBezTo>
                <a:cubicBezTo>
                  <a:pt x="291990" y="2690451"/>
                  <a:pt x="292978" y="2699928"/>
                  <a:pt x="296594" y="2708366"/>
                </a:cubicBezTo>
                <a:cubicBezTo>
                  <a:pt x="335035" y="2798061"/>
                  <a:pt x="291784" y="2676521"/>
                  <a:pt x="331428" y="2795452"/>
                </a:cubicBezTo>
                <a:lnTo>
                  <a:pt x="357554" y="2873829"/>
                </a:lnTo>
                <a:lnTo>
                  <a:pt x="374971" y="2926080"/>
                </a:lnTo>
                <a:lnTo>
                  <a:pt x="392388" y="2943498"/>
                </a:lnTo>
                <a:cubicBezTo>
                  <a:pt x="421643" y="3031257"/>
                  <a:pt x="377016" y="2895159"/>
                  <a:pt x="409805" y="3004458"/>
                </a:cubicBezTo>
                <a:cubicBezTo>
                  <a:pt x="415080" y="3022043"/>
                  <a:pt x="423621" y="3038706"/>
                  <a:pt x="427222" y="3056709"/>
                </a:cubicBezTo>
                <a:cubicBezTo>
                  <a:pt x="444926" y="3145224"/>
                  <a:pt x="426789" y="3063902"/>
                  <a:pt x="444639" y="3126378"/>
                </a:cubicBezTo>
                <a:cubicBezTo>
                  <a:pt x="447927" y="3137886"/>
                  <a:pt x="449909" y="3149748"/>
                  <a:pt x="453348" y="3161212"/>
                </a:cubicBezTo>
                <a:cubicBezTo>
                  <a:pt x="458624" y="3178797"/>
                  <a:pt x="464959" y="3196046"/>
                  <a:pt x="470765" y="3213463"/>
                </a:cubicBezTo>
                <a:lnTo>
                  <a:pt x="505599" y="3317966"/>
                </a:lnTo>
                <a:lnTo>
                  <a:pt x="514308" y="3344092"/>
                </a:lnTo>
                <a:cubicBezTo>
                  <a:pt x="517211" y="3352801"/>
                  <a:pt x="520791" y="3361312"/>
                  <a:pt x="523017" y="3370218"/>
                </a:cubicBezTo>
                <a:cubicBezTo>
                  <a:pt x="525068" y="3378422"/>
                  <a:pt x="534754" y="3420953"/>
                  <a:pt x="540434" y="3431178"/>
                </a:cubicBezTo>
                <a:cubicBezTo>
                  <a:pt x="550600" y="3449476"/>
                  <a:pt x="575268" y="3483429"/>
                  <a:pt x="575268" y="3483429"/>
                </a:cubicBezTo>
                <a:cubicBezTo>
                  <a:pt x="592583" y="3552687"/>
                  <a:pt x="570628" y="3484018"/>
                  <a:pt x="610102" y="3553098"/>
                </a:cubicBezTo>
                <a:cubicBezTo>
                  <a:pt x="614656" y="3561068"/>
                  <a:pt x="614706" y="3571013"/>
                  <a:pt x="618811" y="3579223"/>
                </a:cubicBezTo>
                <a:cubicBezTo>
                  <a:pt x="623492" y="3588584"/>
                  <a:pt x="631547" y="3595988"/>
                  <a:pt x="636228" y="3605349"/>
                </a:cubicBezTo>
                <a:cubicBezTo>
                  <a:pt x="672280" y="3677454"/>
                  <a:pt x="612444" y="3582736"/>
                  <a:pt x="662354" y="3657600"/>
                </a:cubicBezTo>
                <a:cubicBezTo>
                  <a:pt x="665257" y="3666309"/>
                  <a:pt x="666604" y="3675702"/>
                  <a:pt x="671062" y="3683726"/>
                </a:cubicBezTo>
                <a:cubicBezTo>
                  <a:pt x="681228" y="3702025"/>
                  <a:pt x="705897" y="3735978"/>
                  <a:pt x="705897" y="3735978"/>
                </a:cubicBezTo>
                <a:cubicBezTo>
                  <a:pt x="726624" y="3798158"/>
                  <a:pt x="713130" y="3772953"/>
                  <a:pt x="740731" y="3814355"/>
                </a:cubicBezTo>
                <a:cubicBezTo>
                  <a:pt x="743634" y="3823063"/>
                  <a:pt x="744981" y="3832456"/>
                  <a:pt x="749439" y="3840480"/>
                </a:cubicBezTo>
                <a:cubicBezTo>
                  <a:pt x="759605" y="3858779"/>
                  <a:pt x="784274" y="3892732"/>
                  <a:pt x="784274" y="3892732"/>
                </a:cubicBezTo>
                <a:cubicBezTo>
                  <a:pt x="787177" y="3904343"/>
                  <a:pt x="787044" y="3917174"/>
                  <a:pt x="792982" y="3927566"/>
                </a:cubicBezTo>
                <a:cubicBezTo>
                  <a:pt x="799092" y="3938259"/>
                  <a:pt x="811224" y="3944231"/>
                  <a:pt x="819108" y="3953692"/>
                </a:cubicBezTo>
                <a:cubicBezTo>
                  <a:pt x="825808" y="3961733"/>
                  <a:pt x="829824" y="3971777"/>
                  <a:pt x="836525" y="3979818"/>
                </a:cubicBezTo>
                <a:cubicBezTo>
                  <a:pt x="844409" y="3989279"/>
                  <a:pt x="854767" y="3996482"/>
                  <a:pt x="862651" y="4005943"/>
                </a:cubicBezTo>
                <a:cubicBezTo>
                  <a:pt x="898938" y="4049487"/>
                  <a:pt x="858295" y="4017554"/>
                  <a:pt x="906194" y="4049486"/>
                </a:cubicBezTo>
                <a:cubicBezTo>
                  <a:pt x="952639" y="4119155"/>
                  <a:pt x="891680" y="4034972"/>
                  <a:pt x="949737" y="4093029"/>
                </a:cubicBezTo>
                <a:cubicBezTo>
                  <a:pt x="957138" y="4100430"/>
                  <a:pt x="960262" y="4111278"/>
                  <a:pt x="967154" y="4119155"/>
                </a:cubicBezTo>
                <a:cubicBezTo>
                  <a:pt x="1002814" y="4159909"/>
                  <a:pt x="1001411" y="4156507"/>
                  <a:pt x="1036822" y="4180115"/>
                </a:cubicBezTo>
                <a:cubicBezTo>
                  <a:pt x="1086738" y="4254987"/>
                  <a:pt x="1020272" y="4166874"/>
                  <a:pt x="1080365" y="4214949"/>
                </a:cubicBezTo>
                <a:cubicBezTo>
                  <a:pt x="1088538" y="4221487"/>
                  <a:pt x="1090381" y="4233674"/>
                  <a:pt x="1097782" y="4241075"/>
                </a:cubicBezTo>
                <a:cubicBezTo>
                  <a:pt x="1105183" y="4248476"/>
                  <a:pt x="1115199" y="4252686"/>
                  <a:pt x="1123908" y="4258492"/>
                </a:cubicBezTo>
                <a:cubicBezTo>
                  <a:pt x="1142910" y="4315496"/>
                  <a:pt x="1116519" y="4259547"/>
                  <a:pt x="1158742" y="4293326"/>
                </a:cubicBezTo>
                <a:cubicBezTo>
                  <a:pt x="1194349" y="4321812"/>
                  <a:pt x="1158061" y="4315559"/>
                  <a:pt x="1193577" y="4336869"/>
                </a:cubicBezTo>
                <a:cubicBezTo>
                  <a:pt x="1201448" y="4341592"/>
                  <a:pt x="1211492" y="4341473"/>
                  <a:pt x="1219702" y="4345578"/>
                </a:cubicBezTo>
                <a:cubicBezTo>
                  <a:pt x="1229063" y="4350259"/>
                  <a:pt x="1237119" y="4357189"/>
                  <a:pt x="1245828" y="4362995"/>
                </a:cubicBezTo>
                <a:cubicBezTo>
                  <a:pt x="1278009" y="4411266"/>
                  <a:pt x="1244833" y="4373085"/>
                  <a:pt x="1289371" y="4397829"/>
                </a:cubicBezTo>
                <a:cubicBezTo>
                  <a:pt x="1379205" y="4447737"/>
                  <a:pt x="1308632" y="4421666"/>
                  <a:pt x="1367748" y="4441372"/>
                </a:cubicBezTo>
                <a:cubicBezTo>
                  <a:pt x="1376457" y="4450081"/>
                  <a:pt x="1384413" y="4459613"/>
                  <a:pt x="1393874" y="4467498"/>
                </a:cubicBezTo>
                <a:cubicBezTo>
                  <a:pt x="1421028" y="4490127"/>
                  <a:pt x="1417150" y="4476999"/>
                  <a:pt x="1437417" y="4502332"/>
                </a:cubicBezTo>
                <a:cubicBezTo>
                  <a:pt x="1443955" y="4510505"/>
                  <a:pt x="1447942" y="4520581"/>
                  <a:pt x="1454834" y="4528458"/>
                </a:cubicBezTo>
                <a:cubicBezTo>
                  <a:pt x="1468351" y="4543905"/>
                  <a:pt x="1483863" y="4557486"/>
                  <a:pt x="1498377" y="4572000"/>
                </a:cubicBezTo>
                <a:cubicBezTo>
                  <a:pt x="1504183" y="4577806"/>
                  <a:pt x="1508962" y="4584863"/>
                  <a:pt x="1515794" y="4589418"/>
                </a:cubicBezTo>
                <a:cubicBezTo>
                  <a:pt x="1524502" y="4595224"/>
                  <a:pt x="1533746" y="4600297"/>
                  <a:pt x="1541919" y="4606835"/>
                </a:cubicBezTo>
                <a:cubicBezTo>
                  <a:pt x="1576072" y="4634157"/>
                  <a:pt x="1540095" y="4617838"/>
                  <a:pt x="1585462" y="4632960"/>
                </a:cubicBezTo>
                <a:cubicBezTo>
                  <a:pt x="1655131" y="4630057"/>
                  <a:pt x="1724929" y="4629403"/>
                  <a:pt x="1794468" y="4624252"/>
                </a:cubicBezTo>
                <a:cubicBezTo>
                  <a:pt x="1803623" y="4623574"/>
                  <a:pt x="1812383" y="4619648"/>
                  <a:pt x="1820594" y="4615543"/>
                </a:cubicBezTo>
                <a:cubicBezTo>
                  <a:pt x="1872548" y="4589566"/>
                  <a:pt x="1822158" y="4599985"/>
                  <a:pt x="1890262" y="4554583"/>
                </a:cubicBezTo>
                <a:cubicBezTo>
                  <a:pt x="1898971" y="4548777"/>
                  <a:pt x="1908608" y="4544168"/>
                  <a:pt x="1916388" y="4537166"/>
                </a:cubicBezTo>
                <a:cubicBezTo>
                  <a:pt x="1937748" y="4517942"/>
                  <a:pt x="1954359" y="4493448"/>
                  <a:pt x="1977348" y="4476206"/>
                </a:cubicBezTo>
                <a:cubicBezTo>
                  <a:pt x="1988959" y="4467497"/>
                  <a:pt x="2000105" y="4458131"/>
                  <a:pt x="2012182" y="4450080"/>
                </a:cubicBezTo>
                <a:cubicBezTo>
                  <a:pt x="2057919" y="4419589"/>
                  <a:pt x="2081112" y="4415985"/>
                  <a:pt x="2125394" y="4371703"/>
                </a:cubicBezTo>
                <a:cubicBezTo>
                  <a:pt x="2178117" y="4318980"/>
                  <a:pt x="2150578" y="4337340"/>
                  <a:pt x="2203771" y="4310743"/>
                </a:cubicBezTo>
                <a:cubicBezTo>
                  <a:pt x="2237129" y="4260707"/>
                  <a:pt x="2213786" y="4292021"/>
                  <a:pt x="2282148" y="4223658"/>
                </a:cubicBezTo>
                <a:cubicBezTo>
                  <a:pt x="2293759" y="4212046"/>
                  <a:pt x="2304020" y="4198905"/>
                  <a:pt x="2316982" y="4188823"/>
                </a:cubicBezTo>
                <a:cubicBezTo>
                  <a:pt x="2343108" y="4168503"/>
                  <a:pt x="2371955" y="4151267"/>
                  <a:pt x="2395359" y="4127863"/>
                </a:cubicBezTo>
                <a:cubicBezTo>
                  <a:pt x="2423201" y="4100021"/>
                  <a:pt x="2485754" y="4033868"/>
                  <a:pt x="2517279" y="4023360"/>
                </a:cubicBezTo>
                <a:lnTo>
                  <a:pt x="2543405" y="4014652"/>
                </a:lnTo>
                <a:cubicBezTo>
                  <a:pt x="2552114" y="4008846"/>
                  <a:pt x="2559967" y="4001486"/>
                  <a:pt x="2569531" y="3997235"/>
                </a:cubicBezTo>
                <a:cubicBezTo>
                  <a:pt x="2582096" y="3991651"/>
                  <a:pt x="2637247" y="3974089"/>
                  <a:pt x="2656617" y="3971109"/>
                </a:cubicBezTo>
                <a:cubicBezTo>
                  <a:pt x="2682598" y="3967112"/>
                  <a:pt x="2708868" y="3965303"/>
                  <a:pt x="2734994" y="3962400"/>
                </a:cubicBezTo>
                <a:lnTo>
                  <a:pt x="2787245" y="3944983"/>
                </a:lnTo>
                <a:lnTo>
                  <a:pt x="2813371" y="3936275"/>
                </a:lnTo>
                <a:cubicBezTo>
                  <a:pt x="2822080" y="3930469"/>
                  <a:pt x="2830136" y="3923539"/>
                  <a:pt x="2839497" y="3918858"/>
                </a:cubicBezTo>
                <a:cubicBezTo>
                  <a:pt x="2847707" y="3914753"/>
                  <a:pt x="2857598" y="3914607"/>
                  <a:pt x="2865622" y="3910149"/>
                </a:cubicBezTo>
                <a:cubicBezTo>
                  <a:pt x="2883921" y="3899983"/>
                  <a:pt x="2917874" y="3875315"/>
                  <a:pt x="2917874" y="3875315"/>
                </a:cubicBezTo>
                <a:cubicBezTo>
                  <a:pt x="2958921" y="3813744"/>
                  <a:pt x="2907407" y="3889968"/>
                  <a:pt x="2961417" y="3814355"/>
                </a:cubicBezTo>
                <a:cubicBezTo>
                  <a:pt x="2967501" y="3805838"/>
                  <a:pt x="2973028" y="3796938"/>
                  <a:pt x="2978834" y="3788229"/>
                </a:cubicBezTo>
                <a:cubicBezTo>
                  <a:pt x="3006020" y="3706664"/>
                  <a:pt x="2961485" y="3827297"/>
                  <a:pt x="3013668" y="3735978"/>
                </a:cubicBezTo>
                <a:cubicBezTo>
                  <a:pt x="3019606" y="3725586"/>
                  <a:pt x="3018174" y="3712350"/>
                  <a:pt x="3022377" y="3701143"/>
                </a:cubicBezTo>
                <a:cubicBezTo>
                  <a:pt x="3031847" y="3675889"/>
                  <a:pt x="3042774" y="3661839"/>
                  <a:pt x="3057211" y="3640183"/>
                </a:cubicBezTo>
                <a:cubicBezTo>
                  <a:pt x="3060114" y="3631475"/>
                  <a:pt x="3063397" y="3622884"/>
                  <a:pt x="3065919" y="3614058"/>
                </a:cubicBezTo>
                <a:cubicBezTo>
                  <a:pt x="3069207" y="3602549"/>
                  <a:pt x="3070425" y="3590430"/>
                  <a:pt x="3074628" y="3579223"/>
                </a:cubicBezTo>
                <a:cubicBezTo>
                  <a:pt x="3093318" y="3529384"/>
                  <a:pt x="3089943" y="3561509"/>
                  <a:pt x="3100754" y="3518263"/>
                </a:cubicBezTo>
                <a:cubicBezTo>
                  <a:pt x="3104344" y="3503903"/>
                  <a:pt x="3106134" y="3489143"/>
                  <a:pt x="3109462" y="3474720"/>
                </a:cubicBezTo>
                <a:cubicBezTo>
                  <a:pt x="3114844" y="3451396"/>
                  <a:pt x="3119309" y="3427761"/>
                  <a:pt x="3126879" y="3405052"/>
                </a:cubicBezTo>
                <a:cubicBezTo>
                  <a:pt x="3129782" y="3396343"/>
                  <a:pt x="3133361" y="3387832"/>
                  <a:pt x="3135588" y="3378926"/>
                </a:cubicBezTo>
                <a:cubicBezTo>
                  <a:pt x="3141025" y="3357178"/>
                  <a:pt x="3149898" y="3303330"/>
                  <a:pt x="3153005" y="3283132"/>
                </a:cubicBezTo>
                <a:cubicBezTo>
                  <a:pt x="3156126" y="3262844"/>
                  <a:pt x="3157098" y="3242173"/>
                  <a:pt x="3161714" y="3222172"/>
                </a:cubicBezTo>
                <a:cubicBezTo>
                  <a:pt x="3165842" y="3204283"/>
                  <a:pt x="3174678" y="3187731"/>
                  <a:pt x="3179131" y="3169920"/>
                </a:cubicBezTo>
                <a:cubicBezTo>
                  <a:pt x="3181922" y="3158755"/>
                  <a:pt x="3190300" y="3121456"/>
                  <a:pt x="3196548" y="3108960"/>
                </a:cubicBezTo>
                <a:cubicBezTo>
                  <a:pt x="3201229" y="3099599"/>
                  <a:pt x="3209284" y="3092196"/>
                  <a:pt x="3213965" y="3082835"/>
                </a:cubicBezTo>
                <a:cubicBezTo>
                  <a:pt x="3250023" y="3010720"/>
                  <a:pt x="3190173" y="3105461"/>
                  <a:pt x="3240091" y="3030583"/>
                </a:cubicBezTo>
                <a:cubicBezTo>
                  <a:pt x="3242994" y="3021875"/>
                  <a:pt x="3244694" y="3012668"/>
                  <a:pt x="3248799" y="3004458"/>
                </a:cubicBezTo>
                <a:cubicBezTo>
                  <a:pt x="3253480" y="2995096"/>
                  <a:pt x="3262094" y="2987952"/>
                  <a:pt x="3266217" y="2978332"/>
                </a:cubicBezTo>
                <a:cubicBezTo>
                  <a:pt x="3270932" y="2967331"/>
                  <a:pt x="3270210" y="2954499"/>
                  <a:pt x="3274925" y="2943498"/>
                </a:cubicBezTo>
                <a:cubicBezTo>
                  <a:pt x="3279048" y="2933878"/>
                  <a:pt x="3288091" y="2926936"/>
                  <a:pt x="3292342" y="2917372"/>
                </a:cubicBezTo>
                <a:cubicBezTo>
                  <a:pt x="3324363" y="2845324"/>
                  <a:pt x="3291407" y="2883471"/>
                  <a:pt x="3327177" y="2847703"/>
                </a:cubicBezTo>
                <a:cubicBezTo>
                  <a:pt x="3355204" y="2763618"/>
                  <a:pt x="3310263" y="2894342"/>
                  <a:pt x="3353302" y="2786743"/>
                </a:cubicBezTo>
                <a:cubicBezTo>
                  <a:pt x="3360120" y="2769697"/>
                  <a:pt x="3364913" y="2751909"/>
                  <a:pt x="3370719" y="2734492"/>
                </a:cubicBezTo>
                <a:cubicBezTo>
                  <a:pt x="3373622" y="2725783"/>
                  <a:pt x="3374336" y="2716004"/>
                  <a:pt x="3379428" y="2708366"/>
                </a:cubicBezTo>
                <a:cubicBezTo>
                  <a:pt x="3385234" y="2699657"/>
                  <a:pt x="3392594" y="2691804"/>
                  <a:pt x="3396845" y="2682240"/>
                </a:cubicBezTo>
                <a:cubicBezTo>
                  <a:pt x="3415789" y="2639615"/>
                  <a:pt x="3411281" y="2634122"/>
                  <a:pt x="3422971" y="2595155"/>
                </a:cubicBezTo>
                <a:cubicBezTo>
                  <a:pt x="3428247" y="2577570"/>
                  <a:pt x="3434582" y="2560320"/>
                  <a:pt x="3440388" y="2542903"/>
                </a:cubicBezTo>
                <a:cubicBezTo>
                  <a:pt x="3469660" y="2455088"/>
                  <a:pt x="3424994" y="2591315"/>
                  <a:pt x="3457805" y="2481943"/>
                </a:cubicBezTo>
                <a:cubicBezTo>
                  <a:pt x="3463080" y="2464358"/>
                  <a:pt x="3469416" y="2447109"/>
                  <a:pt x="3475222" y="2429692"/>
                </a:cubicBezTo>
                <a:lnTo>
                  <a:pt x="3483931" y="2403566"/>
                </a:lnTo>
                <a:lnTo>
                  <a:pt x="3492639" y="2377440"/>
                </a:lnTo>
                <a:cubicBezTo>
                  <a:pt x="3495542" y="2354217"/>
                  <a:pt x="3497161" y="2330798"/>
                  <a:pt x="3501348" y="2307772"/>
                </a:cubicBezTo>
                <a:cubicBezTo>
                  <a:pt x="3502990" y="2298740"/>
                  <a:pt x="3508759" y="2290734"/>
                  <a:pt x="3510057" y="2281646"/>
                </a:cubicBezTo>
                <a:cubicBezTo>
                  <a:pt x="3517234" y="2231408"/>
                  <a:pt x="3525102" y="2084467"/>
                  <a:pt x="3527474" y="2046515"/>
                </a:cubicBezTo>
                <a:cubicBezTo>
                  <a:pt x="3524571" y="1817189"/>
                  <a:pt x="3523976" y="1587823"/>
                  <a:pt x="3518765" y="1358538"/>
                </a:cubicBezTo>
                <a:cubicBezTo>
                  <a:pt x="3518275" y="1336969"/>
                  <a:pt x="3511215" y="1252677"/>
                  <a:pt x="3492639" y="1227909"/>
                </a:cubicBezTo>
                <a:cubicBezTo>
                  <a:pt x="3378507" y="1075731"/>
                  <a:pt x="3544755" y="1301726"/>
                  <a:pt x="3449097" y="1158240"/>
                </a:cubicBezTo>
                <a:cubicBezTo>
                  <a:pt x="3444542" y="1151408"/>
                  <a:pt x="3436451" y="1147504"/>
                  <a:pt x="3431679" y="1140823"/>
                </a:cubicBezTo>
                <a:cubicBezTo>
                  <a:pt x="3421841" y="1127049"/>
                  <a:pt x="3414525" y="1111634"/>
                  <a:pt x="3405554" y="1097280"/>
                </a:cubicBezTo>
                <a:cubicBezTo>
                  <a:pt x="3400007" y="1088405"/>
                  <a:pt x="3392818" y="1080516"/>
                  <a:pt x="3388137" y="1071155"/>
                </a:cubicBezTo>
                <a:cubicBezTo>
                  <a:pt x="3384032" y="1062944"/>
                  <a:pt x="3385163" y="1052197"/>
                  <a:pt x="3379428" y="1045029"/>
                </a:cubicBezTo>
                <a:cubicBezTo>
                  <a:pt x="3372890" y="1036856"/>
                  <a:pt x="3362011" y="1033418"/>
                  <a:pt x="3353302" y="1027612"/>
                </a:cubicBezTo>
                <a:lnTo>
                  <a:pt x="3283634" y="923109"/>
                </a:lnTo>
                <a:lnTo>
                  <a:pt x="3266217" y="896983"/>
                </a:lnTo>
                <a:lnTo>
                  <a:pt x="3248799" y="870858"/>
                </a:lnTo>
                <a:cubicBezTo>
                  <a:pt x="3245896" y="859246"/>
                  <a:pt x="3244806" y="847024"/>
                  <a:pt x="3240091" y="836023"/>
                </a:cubicBezTo>
                <a:cubicBezTo>
                  <a:pt x="3214549" y="776424"/>
                  <a:pt x="3228644" y="842487"/>
                  <a:pt x="3213965" y="783772"/>
                </a:cubicBezTo>
                <a:cubicBezTo>
                  <a:pt x="3210375" y="769412"/>
                  <a:pt x="3208468" y="754678"/>
                  <a:pt x="3205257" y="740229"/>
                </a:cubicBezTo>
                <a:cubicBezTo>
                  <a:pt x="3197968" y="707429"/>
                  <a:pt x="3197536" y="708359"/>
                  <a:pt x="3187839" y="679269"/>
                </a:cubicBezTo>
                <a:cubicBezTo>
                  <a:pt x="3184936" y="638629"/>
                  <a:pt x="3182820" y="597925"/>
                  <a:pt x="3179131" y="557349"/>
                </a:cubicBezTo>
                <a:cubicBezTo>
                  <a:pt x="3177012" y="534041"/>
                  <a:pt x="3172032" y="511028"/>
                  <a:pt x="3170422" y="487680"/>
                </a:cubicBezTo>
                <a:cubicBezTo>
                  <a:pt x="3166223" y="426796"/>
                  <a:pt x="3166581" y="365635"/>
                  <a:pt x="3161714" y="304800"/>
                </a:cubicBezTo>
                <a:cubicBezTo>
                  <a:pt x="3160760" y="292869"/>
                  <a:pt x="3155352" y="281702"/>
                  <a:pt x="3153005" y="269966"/>
                </a:cubicBezTo>
                <a:cubicBezTo>
                  <a:pt x="3149542" y="252652"/>
                  <a:pt x="3147997" y="234980"/>
                  <a:pt x="3144297" y="217715"/>
                </a:cubicBezTo>
                <a:cubicBezTo>
                  <a:pt x="3139281" y="194309"/>
                  <a:pt x="3131573" y="171519"/>
                  <a:pt x="3126879" y="148046"/>
                </a:cubicBezTo>
                <a:cubicBezTo>
                  <a:pt x="3121905" y="123174"/>
                  <a:pt x="3116844" y="94275"/>
                  <a:pt x="3109462" y="69669"/>
                </a:cubicBezTo>
                <a:cubicBezTo>
                  <a:pt x="3104186" y="52084"/>
                  <a:pt x="3100255" y="33839"/>
                  <a:pt x="3092045" y="17418"/>
                </a:cubicBezTo>
                <a:lnTo>
                  <a:pt x="3083337" y="0"/>
                </a:ln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49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539932" y="252548"/>
            <a:ext cx="8604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Israel was Discouraged</a:t>
            </a:r>
          </a:p>
          <a:p>
            <a:pPr algn="ctr"/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3D75F-7073-4FC5-B047-DEA5ECCE7625}"/>
              </a:ext>
            </a:extLst>
          </p:cNvPr>
          <p:cNvSpPr txBox="1"/>
          <p:nvPr/>
        </p:nvSpPr>
        <p:spPr>
          <a:xfrm>
            <a:off x="966651" y="1811385"/>
            <a:ext cx="77506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Situation</a:t>
            </a:r>
            <a:r>
              <a:rPr lang="en-US" sz="2400" dirty="0">
                <a:latin typeface="Abadi Extra Light" panose="020B0204020104020204" pitchFamily="34" charset="0"/>
              </a:rPr>
              <a:t>: Israel had been forbidden to pass through Edom (Num. 20:20-21)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badi Extra Light" panose="020B0204020104020204" pitchFamily="34" charset="0"/>
              </a:rPr>
              <a:t>“</a:t>
            </a:r>
            <a:r>
              <a:rPr lang="en-US" sz="2400" b="1" u="sng" dirty="0">
                <a:latin typeface="Abadi Extra Light" panose="020B0204020104020204" pitchFamily="34" charset="0"/>
              </a:rPr>
              <a:t>Very discouraged” </a:t>
            </a:r>
            <a:r>
              <a:rPr lang="en-US" sz="2400" dirty="0">
                <a:latin typeface="Abadi Extra Light" panose="020B0204020104020204" pitchFamily="34" charset="0"/>
              </a:rPr>
              <a:t>(v. 4)- “Impatient” (ESV, NASB) – things are not going as planned –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“Because of the way” </a:t>
            </a:r>
            <a:r>
              <a:rPr lang="en-US" sz="2400" dirty="0">
                <a:latin typeface="Abadi Extra Light" panose="020B0204020104020204" pitchFamily="34" charset="0"/>
              </a:rPr>
              <a:t>(ASV, NASB, KJV </a:t>
            </a:r>
            <a:r>
              <a:rPr lang="en-US" sz="2400" dirty="0" err="1">
                <a:latin typeface="Abadi Extra Light" panose="020B0204020104020204" pitchFamily="34" charset="0"/>
              </a:rPr>
              <a:t>fn</a:t>
            </a:r>
            <a:r>
              <a:rPr lang="en-US" sz="2400" dirty="0">
                <a:latin typeface="Abadi Extra Light" panose="020B0204020104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badi Extra Light" panose="020B0204020104020204" pitchFamily="34" charset="0"/>
              </a:rPr>
              <a:t>Not just on the way – but because of it!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badi Extra Light" panose="020B0204020104020204" pitchFamily="34" charset="0"/>
              </a:rPr>
              <a:t>Took longer – not as planned – rough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900" i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Turned against God </a:t>
            </a:r>
            <a:r>
              <a:rPr lang="en-US" sz="2400" b="1" dirty="0">
                <a:latin typeface="Abadi Extra Light" panose="020B0204020104020204" pitchFamily="34" charset="0"/>
              </a:rPr>
              <a:t>(v. 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b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badi Extra Light" panose="020B0204020104020204" pitchFamily="34" charset="0"/>
              </a:rPr>
              <a:t>Complained </a:t>
            </a:r>
            <a:r>
              <a:rPr lang="en-US" sz="2400" b="1" dirty="0">
                <a:latin typeface="Abadi Extra Light" panose="020B0204020104020204" pitchFamily="34" charset="0"/>
              </a:rPr>
              <a:t>(v. 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EBCF9-F671-49F3-984D-5E519FDD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89030">
            <a:off x="170226" y="172086"/>
            <a:ext cx="1960775" cy="146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0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7C768-2604-42B2-B298-D1FEB292199A}"/>
              </a:ext>
            </a:extLst>
          </p:cNvPr>
          <p:cNvSpPr txBox="1"/>
          <p:nvPr/>
        </p:nvSpPr>
        <p:spPr>
          <a:xfrm>
            <a:off x="487680" y="2123440"/>
            <a:ext cx="8168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get discouraged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“Discouraged” = opposite of encouraged; deprived of courage,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Examples: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Israel (Num. 21:4) –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Elijah (1 Kings 19:1-10) -</a:t>
            </a:r>
          </a:p>
        </p:txBody>
      </p:sp>
    </p:spTree>
    <p:extLst>
      <p:ext uri="{BB962C8B-B14F-4D97-AF65-F5344CB8AC3E}">
        <p14:creationId xmlns:p14="http://schemas.microsoft.com/office/powerpoint/2010/main" val="95598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666136" y="404758"/>
            <a:ext cx="37708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</a:rPr>
              <a:t>Reached a Point Where He Was Pretty Low</a:t>
            </a:r>
          </a:p>
        </p:txBody>
      </p:sp>
      <p:pic>
        <p:nvPicPr>
          <p:cNvPr id="126982" name="Picture 6" descr="MCSO01855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 r="76797" b="5693"/>
          <a:stretch>
            <a:fillRect/>
          </a:stretch>
        </p:blipFill>
        <p:spPr bwMode="auto">
          <a:xfrm>
            <a:off x="457200" y="2133600"/>
            <a:ext cx="167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2438400" y="1902023"/>
            <a:ext cx="6324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Perhaps we think the great prophets are 	people of steel – unreal temperament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Jas. 5:17 – “nature like ours”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1 Kings 19:1-10  Reached a point:</a:t>
            </a:r>
            <a:endParaRPr lang="en-US" altLang="en-US" b="0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i="1" dirty="0">
                <a:latin typeface="Arial" panose="020B0604020202020204" pitchFamily="34" charset="0"/>
              </a:rPr>
              <a:t>Thought no one cared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Thought no one wanted to do right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Lonely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Just a soon die as live</a:t>
            </a:r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Elijah Struggled – So Do We!</a:t>
            </a:r>
          </a:p>
        </p:txBody>
      </p:sp>
      <p:sp>
        <p:nvSpPr>
          <p:cNvPr id="2" name="Rectangle 1"/>
          <p:cNvSpPr/>
          <p:nvPr/>
        </p:nvSpPr>
        <p:spPr>
          <a:xfrm>
            <a:off x="1920756" y="96982"/>
            <a:ext cx="255711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Elijah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6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69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4" grpId="0" build="p" bldLvl="2"/>
      <p:bldP spid="12698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7C768-2604-42B2-B298-D1FEB292199A}"/>
              </a:ext>
            </a:extLst>
          </p:cNvPr>
          <p:cNvSpPr txBox="1"/>
          <p:nvPr/>
        </p:nvSpPr>
        <p:spPr>
          <a:xfrm>
            <a:off x="487680" y="2123440"/>
            <a:ext cx="81686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get discouraged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“Discouraged” = opposite of encouraged; deprived of courage,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Examples: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Israel (Num. 21:4) –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Elijah (1 Kings 19:1-10) –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Hebrew Christians (Heb. 12:3, 5,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May be prompted by many things: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Disappointed at sin of others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Physical problems / sickness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Material / financial difficulties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Own sin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/>
              <a:t>Death of loved one</a:t>
            </a:r>
          </a:p>
        </p:txBody>
      </p:sp>
    </p:spTree>
    <p:extLst>
      <p:ext uri="{BB962C8B-B14F-4D97-AF65-F5344CB8AC3E}">
        <p14:creationId xmlns:p14="http://schemas.microsoft.com/office/powerpoint/2010/main" val="296824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7C768-2604-42B2-B298-D1FEB292199A}"/>
              </a:ext>
            </a:extLst>
          </p:cNvPr>
          <p:cNvSpPr txBox="1"/>
          <p:nvPr/>
        </p:nvSpPr>
        <p:spPr>
          <a:xfrm>
            <a:off x="487680" y="2123440"/>
            <a:ext cx="81686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get discouraged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God comforts the downcast</a:t>
            </a:r>
            <a:r>
              <a:rPr lang="en-US" sz="2800" dirty="0"/>
              <a:t> (2 Cor. 7:6)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“troubled” (NCV); “depressed” (NASB); “discouraged” (NLT)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Conclude: the comfort and encouragement I need – God gives!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I need to know HOW God does that!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500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for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7C768-2604-42B2-B298-D1FEB292199A}"/>
              </a:ext>
            </a:extLst>
          </p:cNvPr>
          <p:cNvSpPr txBox="1"/>
          <p:nvPr/>
        </p:nvSpPr>
        <p:spPr>
          <a:xfrm>
            <a:off x="487680" y="2123440"/>
            <a:ext cx="81686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get discouraged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God comforts the downcast</a:t>
            </a:r>
            <a:r>
              <a:rPr lang="en-US" sz="2800" dirty="0"/>
              <a:t> (2 Cor. 7:6)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are to comfort the fainthearted</a:t>
            </a:r>
            <a:r>
              <a:rPr lang="en-US" sz="2800" dirty="0"/>
              <a:t> (1 Thess. 5:14)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“encourage” (ASV)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encouragement is needed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need to know HOW to encourage!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860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F633D6-C7F8-43A7-ADF5-40B7BBF6CA9F}"/>
              </a:ext>
            </a:extLst>
          </p:cNvPr>
          <p:cNvSpPr txBox="1"/>
          <p:nvPr/>
        </p:nvSpPr>
        <p:spPr>
          <a:xfrm>
            <a:off x="4571989" y="2084062"/>
            <a:ext cx="48666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 of Encouragement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>
                  <a:lumMod val="75000"/>
                </a:schemeClr>
              </a:solidFill>
              <a:latin typeface="Bahnschrift Light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Bahnschrift Light" panose="020B0502040204020203" pitchFamily="34" charset="0"/>
              </a:rPr>
              <a:t> for Encouragement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latin typeface="Bahnschrift Light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Means</a:t>
            </a:r>
            <a:r>
              <a:rPr lang="en-US" sz="3600" b="1" dirty="0"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6CEE29-7145-4A73-80A7-FCC848ECE519}"/>
              </a:ext>
            </a:extLst>
          </p:cNvPr>
          <p:cNvSpPr/>
          <p:nvPr/>
        </p:nvSpPr>
        <p:spPr>
          <a:xfrm>
            <a:off x="325120" y="259783"/>
            <a:ext cx="8585200" cy="6338434"/>
          </a:xfrm>
          <a:prstGeom prst="roundRect">
            <a:avLst>
              <a:gd name="adj" fmla="val 769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5C8571-CDD8-47BC-B40A-97420FA9C3F1}"/>
              </a:ext>
            </a:extLst>
          </p:cNvPr>
          <p:cNvSpPr txBox="1"/>
          <p:nvPr/>
        </p:nvSpPr>
        <p:spPr>
          <a:xfrm>
            <a:off x="0" y="412183"/>
            <a:ext cx="9143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Encouragement</a:t>
            </a:r>
          </a:p>
        </p:txBody>
      </p:sp>
    </p:spTree>
    <p:extLst>
      <p:ext uri="{BB962C8B-B14F-4D97-AF65-F5344CB8AC3E}">
        <p14:creationId xmlns:p14="http://schemas.microsoft.com/office/powerpoint/2010/main" val="299140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A59C04-E681-4958-8808-86EABD5B6FF7}"/>
              </a:ext>
            </a:extLst>
          </p:cNvPr>
          <p:cNvSpPr txBox="1"/>
          <p:nvPr/>
        </p:nvSpPr>
        <p:spPr>
          <a:xfrm>
            <a:off x="1798320" y="61086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The </a:t>
            </a: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Means</a:t>
            </a:r>
            <a:r>
              <a:rPr lang="en-US" sz="3200" b="1" dirty="0">
                <a:solidFill>
                  <a:srgbClr val="FFFF99"/>
                </a:solidFill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14572-C2AE-4CFA-8387-69657C3FA678}"/>
              </a:ext>
            </a:extLst>
          </p:cNvPr>
          <p:cNvSpPr txBox="1"/>
          <p:nvPr/>
        </p:nvSpPr>
        <p:spPr>
          <a:xfrm>
            <a:off x="522513" y="2071191"/>
            <a:ext cx="851698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By example</a:t>
            </a:r>
            <a:r>
              <a:rPr lang="en-US" sz="2600" dirty="0"/>
              <a:t> (2 Chron. 28:19)</a:t>
            </a:r>
          </a:p>
          <a:p>
            <a:pPr marL="514350" indent="-514350">
              <a:buFont typeface="+mj-lt"/>
              <a:buAutoNum type="alphaUcPeriod"/>
            </a:pPr>
            <a:endParaRPr lang="en-US" sz="700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Assured Lord is with us/ no need for fear</a:t>
            </a:r>
            <a:r>
              <a:rPr lang="en-US" sz="2600" dirty="0"/>
              <a:t> (2 Chron. 32:6-8)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Seeing blessing of the Lord </a:t>
            </a:r>
            <a:r>
              <a:rPr lang="en-US" sz="2600" dirty="0"/>
              <a:t>(Ezra 7:28)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People who are encouraging</a:t>
            </a:r>
            <a:r>
              <a:rPr lang="en-US" sz="2600" dirty="0"/>
              <a:t> (Acts 4:36)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Urged to continue on</a:t>
            </a:r>
            <a:r>
              <a:rPr lang="en-US" sz="2600" dirty="0"/>
              <a:t> (Acts 11:23)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Being with brethren – mutual faith</a:t>
            </a:r>
            <a:r>
              <a:rPr lang="en-US" sz="2600" dirty="0"/>
              <a:t> (Rom. 1:12)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Learn a doctrinal point</a:t>
            </a:r>
            <a:r>
              <a:rPr lang="en-US" sz="2600" dirty="0"/>
              <a:t> (Acts 15:32; 1 Cor. 14:31)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Assured of promise of God – focus elsewhere</a:t>
            </a:r>
            <a:r>
              <a:rPr lang="en-US" sz="2600" dirty="0"/>
              <a:t> (Acts 27:36)</a:t>
            </a:r>
          </a:p>
          <a:p>
            <a:pPr marL="514350" indent="-514350">
              <a:buFont typeface="+mj-lt"/>
              <a:buAutoNum type="alphaUcPeriod"/>
            </a:pPr>
            <a:endParaRPr lang="en-US" sz="7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/>
              <a:t>Knowing /hearing brethren doing well</a:t>
            </a:r>
            <a:r>
              <a:rPr lang="en-US" sz="2600" dirty="0"/>
              <a:t> (Phil. 2:19)</a:t>
            </a:r>
          </a:p>
        </p:txBody>
      </p:sp>
    </p:spTree>
    <p:extLst>
      <p:ext uri="{BB962C8B-B14F-4D97-AF65-F5344CB8AC3E}">
        <p14:creationId xmlns:p14="http://schemas.microsoft.com/office/powerpoint/2010/main" val="300357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F633D6-C7F8-43A7-ADF5-40B7BBF6CA9F}"/>
              </a:ext>
            </a:extLst>
          </p:cNvPr>
          <p:cNvSpPr txBox="1"/>
          <p:nvPr/>
        </p:nvSpPr>
        <p:spPr>
          <a:xfrm>
            <a:off x="4571989" y="2084062"/>
            <a:ext cx="48666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Meaning</a:t>
            </a:r>
            <a:r>
              <a:rPr lang="en-US" sz="3600" b="1" dirty="0">
                <a:latin typeface="Bahnschrift Light" panose="020B0502040204020203" pitchFamily="34" charset="0"/>
              </a:rPr>
              <a:t> of Encouragement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latin typeface="Bahnschrift Light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Need</a:t>
            </a:r>
            <a:r>
              <a:rPr lang="en-US" sz="3600" b="1" dirty="0">
                <a:latin typeface="Bahnschrift Light" panose="020B0502040204020203" pitchFamily="34" charset="0"/>
              </a:rPr>
              <a:t> for Encouragement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latin typeface="Bahnschrift Light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>
                <a:latin typeface="Bahnschrift Light" panose="020B0502040204020203" pitchFamily="34" charset="0"/>
              </a:rPr>
              <a:t>The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Means</a:t>
            </a:r>
            <a:r>
              <a:rPr lang="en-US" sz="3600" b="1" dirty="0">
                <a:latin typeface="Bahnschrift Light" panose="020B0502040204020203" pitchFamily="34" charset="0"/>
              </a:rPr>
              <a:t> of Encouragement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B5B921-5386-4AE3-BAE2-E9907D0B0306}"/>
              </a:ext>
            </a:extLst>
          </p:cNvPr>
          <p:cNvSpPr/>
          <p:nvPr/>
        </p:nvSpPr>
        <p:spPr>
          <a:xfrm>
            <a:off x="325120" y="259783"/>
            <a:ext cx="8585200" cy="6338434"/>
          </a:xfrm>
          <a:prstGeom prst="roundRect">
            <a:avLst>
              <a:gd name="adj" fmla="val 769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EA372-0B34-48B8-803A-3AE8BACEB988}"/>
              </a:ext>
            </a:extLst>
          </p:cNvPr>
          <p:cNvSpPr txBox="1"/>
          <p:nvPr/>
        </p:nvSpPr>
        <p:spPr>
          <a:xfrm>
            <a:off x="0" y="412183"/>
            <a:ext cx="9143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Encouragement</a:t>
            </a:r>
          </a:p>
        </p:txBody>
      </p:sp>
    </p:spTree>
    <p:extLst>
      <p:ext uri="{BB962C8B-B14F-4D97-AF65-F5344CB8AC3E}">
        <p14:creationId xmlns:p14="http://schemas.microsoft.com/office/powerpoint/2010/main" val="158182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switc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</TotalTime>
  <Words>1002</Words>
  <Application>Microsoft Office PowerPoint</Application>
  <PresentationFormat>On-screen Show (4:3)</PresentationFormat>
  <Paragraphs>151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Bahnschrift Light</vt:lpstr>
      <vt:lpstr>Arial</vt:lpstr>
      <vt:lpstr>Abadi Extra Light</vt:lpstr>
      <vt:lpstr>Calibri</vt:lpstr>
      <vt:lpstr>Wingdings</vt:lpstr>
      <vt:lpstr>Arial Narrow</vt:lpstr>
      <vt:lpstr>AR CENA</vt:lpstr>
      <vt:lpstr>Times New Roman</vt:lpstr>
      <vt:lpstr>Calibri Light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27</cp:revision>
  <dcterms:created xsi:type="dcterms:W3CDTF">2018-08-18T02:11:37Z</dcterms:created>
  <dcterms:modified xsi:type="dcterms:W3CDTF">2018-08-19T21:26:27Z</dcterms:modified>
</cp:coreProperties>
</file>