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5"/>
  </p:notesMasterIdLst>
  <p:sldIdLst>
    <p:sldId id="258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90" r:id="rId10"/>
    <p:sldId id="288" r:id="rId11"/>
    <p:sldId id="291" r:id="rId12"/>
    <p:sldId id="289" r:id="rId13"/>
    <p:sldId id="292" r:id="rId14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Franklin Gothic Book" panose="020B0503020102020204" pitchFamily="34" charset="0"/>
      <p:regular r:id="rId24"/>
      <p:italic r:id="rId25"/>
    </p:embeddedFont>
    <p:embeddedFont>
      <p:font typeface="Franklin Gothic Medium" panose="020B0603020102020204" pitchFamily="34" charset="0"/>
      <p:regular r:id="rId26"/>
      <p:italic r:id="rId27"/>
    </p:embeddedFont>
    <p:embeddedFont>
      <p:font typeface="Wingdings 2" panose="05020102010507070707" pitchFamily="18" charset="2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269DC-5846-46FD-BEC3-69C18FCE4A7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55EC2-AC4B-44EC-8662-C2A8D2B53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p:transition spd="med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p:transition spd="med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1ABA4E-CD72-497B-97AA-7213B3980F60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 dir="u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&amp; Obedience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744" y="2057400"/>
            <a:ext cx="4876656" cy="14465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88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</p:spTree>
  </p:cSld>
  <p:clrMapOvr>
    <a:masterClrMapping/>
  </p:clrMapOvr>
  <p:transition spd="med">
    <p:pull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9138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Psalms 95 – 100  Group of songs about worship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2819400"/>
            <a:ext cx="6858000" cy="230832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400" dirty="0"/>
              <a:t>“This wonderful group of hymns about worship should lift the heart of any Christian. In these the psalmist’s eyes are fixed on God, and hardly a mention is made of problems and troubles of the believer.”</a:t>
            </a:r>
          </a:p>
          <a:p>
            <a:pPr algn="r"/>
            <a:r>
              <a:rPr lang="en-US" sz="2000" dirty="0"/>
              <a:t>Irving L. Jensen, 107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9138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95 – 100  Group of songs about worship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95 Keynote to the common theme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200400"/>
            <a:ext cx="6858000" cy="224676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400" dirty="0"/>
              <a:t>“There can be no question that Psalms 95-100 have a common theme in that they all begin with a summons to sing praises unto the Lord though each has its distinctive note of praise. This psalm may be regarded as striking the keynote.”</a:t>
            </a:r>
          </a:p>
          <a:p>
            <a:pPr algn="r"/>
            <a:r>
              <a:rPr lang="en-US" sz="2000" dirty="0"/>
              <a:t>H. C. </a:t>
            </a:r>
            <a:r>
              <a:rPr lang="en-US" sz="2000" dirty="0" err="1"/>
              <a:t>Leupold</a:t>
            </a:r>
            <a:r>
              <a:rPr lang="en-US" sz="2000" dirty="0"/>
              <a:t>, 675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91380"/>
            <a:ext cx="8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95 – 100  Group of songs about worship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95 Keynote to the common theme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Sections: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3400" y="3505200"/>
            <a:ext cx="7924800" cy="523220"/>
            <a:chOff x="533400" y="3505200"/>
            <a:chExt cx="7924800" cy="523220"/>
          </a:xfrm>
        </p:grpSpPr>
        <p:sp>
          <p:nvSpPr>
            <p:cNvPr id="5" name="TextBox 4"/>
            <p:cNvSpPr txBox="1"/>
            <p:nvPr/>
          </p:nvSpPr>
          <p:spPr>
            <a:xfrm>
              <a:off x="533400" y="3505200"/>
              <a:ext cx="3962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Verses 1-7a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95800" y="3505200"/>
              <a:ext cx="3962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Verses 7b-11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14400" y="4114800"/>
            <a:ext cx="7162800" cy="2362200"/>
            <a:chOff x="914400" y="4114800"/>
            <a:chExt cx="7162800" cy="2362200"/>
          </a:xfrm>
        </p:grpSpPr>
        <p:sp>
          <p:nvSpPr>
            <p:cNvPr id="9" name="Rectangle 8"/>
            <p:cNvSpPr/>
            <p:nvPr/>
          </p:nvSpPr>
          <p:spPr>
            <a:xfrm>
              <a:off x="914400" y="4114800"/>
              <a:ext cx="2971800" cy="2362200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Praise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Worship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Joy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Thankfulness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God’s Greatness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05400" y="4114800"/>
              <a:ext cx="2971800" cy="2362200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Obedience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Service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Self-Examination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Repentance</a:t>
              </a:r>
            </a:p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Man’s Weakness</a:t>
              </a:r>
            </a:p>
          </p:txBody>
        </p:sp>
      </p:grpSp>
      <p:sp>
        <p:nvSpPr>
          <p:cNvPr id="12" name="Flowchart: Punched Tape 11"/>
          <p:cNvSpPr/>
          <p:nvPr/>
        </p:nvSpPr>
        <p:spPr>
          <a:xfrm rot="20506817">
            <a:off x="457200" y="4809439"/>
            <a:ext cx="4114800" cy="990600"/>
          </a:xfrm>
          <a:prstGeom prst="flowChartPunchedTape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chemeClr val="bg2"/>
                </a:solidFill>
              </a:rPr>
              <a:t>Goodness</a:t>
            </a:r>
          </a:p>
        </p:txBody>
      </p:sp>
      <p:sp>
        <p:nvSpPr>
          <p:cNvPr id="13" name="Flowchart: Punched Tape 12"/>
          <p:cNvSpPr/>
          <p:nvPr/>
        </p:nvSpPr>
        <p:spPr>
          <a:xfrm rot="1347537">
            <a:off x="4627556" y="4761303"/>
            <a:ext cx="4114800" cy="990600"/>
          </a:xfrm>
          <a:prstGeom prst="flowChartPunchedTape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chemeClr val="bg2"/>
                </a:solidFill>
              </a:rPr>
              <a:t>Severity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91380"/>
            <a:ext cx="800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95 – 100  Group of songs about worship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95 Keynote to the common theme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Sections: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Invitation &amp; A Warning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9200" y="4038600"/>
            <a:ext cx="6858000" cy="224676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400" dirty="0"/>
              <a:t>“We will call it THE PSALM OF THE PROVOCATION… It would be correct as to the sense to divide this Psalm into an invitation and a warning….Thus it will form (1) an invitation with reasons, and (2) an invitation with warnings.”</a:t>
            </a:r>
          </a:p>
          <a:p>
            <a:pPr algn="r"/>
            <a:r>
              <a:rPr lang="en-US" sz="2000" dirty="0"/>
              <a:t>Charles H. Spurgeon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91380"/>
            <a:ext cx="800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95 – 100  Group of songs about worship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95 Keynote to the common theme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Sections: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Invitation &amp; A Warning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Author: David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4419600"/>
            <a:ext cx="609600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Not identified in book of Psalms</a:t>
            </a:r>
          </a:p>
          <a:p>
            <a:pPr marL="457200" indent="-457200">
              <a:buAutoNum type="arabicPeriod"/>
            </a:pPr>
            <a:r>
              <a:rPr lang="en-US" sz="2800" dirty="0"/>
              <a:t>Heb. 4:7 – Paul credits David </a:t>
            </a:r>
          </a:p>
          <a:p>
            <a:pPr marL="457200" indent="-457200">
              <a:buAutoNum type="arabicPeriod"/>
            </a:pPr>
            <a:r>
              <a:rPr lang="en-US" sz="2800" dirty="0"/>
              <a:t> LXX ascribes it to David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91380"/>
            <a:ext cx="800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95 – 100  Group of songs about worship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95 Keynote to the common theme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Sections: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Invitation &amp; A Warning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Author: David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Quoted in 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4800600"/>
            <a:ext cx="6096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Heb. 3:7-11, 15</a:t>
            </a:r>
          </a:p>
          <a:p>
            <a:pPr marL="457200" indent="-457200">
              <a:buAutoNum type="arabicPeriod"/>
            </a:pPr>
            <a:r>
              <a:rPr lang="en-US" sz="2800" dirty="0"/>
              <a:t>Heb. 4:3,5,7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23986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AutoNum type="romanUcPeriod"/>
            </a:pPr>
            <a:r>
              <a:rPr lang="en-US" sz="3200" u="sng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God </a:t>
            </a:r>
            <a:r>
              <a:rPr lang="en-US" sz="3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1-7a)</a:t>
            </a:r>
          </a:p>
          <a:p>
            <a:pPr marL="571500" indent="-571500" algn="ctr"/>
            <a:endParaRPr lang="en-US" sz="1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23986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AutoNum type="romanUcPeriod"/>
            </a:pPr>
            <a:r>
              <a:rPr lang="en-US" sz="32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God </a:t>
            </a: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1-7a)</a:t>
            </a:r>
          </a:p>
          <a:p>
            <a:pPr marL="571500" indent="-571500" algn="ctr"/>
            <a:endParaRPr lang="en-US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4174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AutoNum type="romanUcPeriod"/>
            </a:pPr>
            <a:r>
              <a:rPr lang="en-US" sz="3200" u="sng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God </a:t>
            </a:r>
            <a:r>
              <a:rPr lang="en-US" sz="3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1-7a)</a:t>
            </a:r>
          </a:p>
          <a:p>
            <a:pPr marL="571500" indent="-571500" algn="ctr"/>
            <a:endParaRPr lang="en-US" sz="1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70995"/>
            <a:ext cx="7543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to praise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1-2, 6)</a:t>
            </a:r>
          </a:p>
          <a:p>
            <a:pPr marL="514350" indent="-514350"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 to praise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3-7a)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great (v. 3a)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above all (v. 3b)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world is his (vv. 4-5)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it all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Owns it all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Controls it 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our maker (v.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is our God – We are his people (v. 7a)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37702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u="sng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God</a:t>
            </a:r>
            <a:r>
              <a:rPr lang="en-US" sz="3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7b-11)</a:t>
            </a:r>
          </a:p>
          <a:p>
            <a:pPr marL="571500" indent="-571500" algn="ctr"/>
            <a:endParaRPr lang="en-US" sz="1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23986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AutoNum type="romanUcPeriod"/>
            </a:pPr>
            <a:r>
              <a:rPr lang="en-US" sz="32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God </a:t>
            </a: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1-7a)</a:t>
            </a:r>
          </a:p>
          <a:p>
            <a:pPr marL="571500" indent="-571500" algn="ctr"/>
            <a:endParaRPr lang="en-US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7702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God</a:t>
            </a: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7b-11)</a:t>
            </a:r>
          </a:p>
          <a:p>
            <a:pPr marL="571500" indent="-571500" algn="ctr"/>
            <a:endParaRPr lang="en-US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u="sng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God</a:t>
            </a:r>
            <a:r>
              <a:rPr lang="en-US" sz="3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7b-11)</a:t>
            </a:r>
          </a:p>
          <a:p>
            <a:pPr marL="571500" indent="-571500" algn="ctr"/>
            <a:endParaRPr lang="en-US" sz="1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70995"/>
            <a:ext cx="7543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 7b)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</a:t>
            </a:r>
          </a:p>
          <a:p>
            <a:pPr marL="971550" lvl="1" indent="-514350"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 his  voice</a:t>
            </a:r>
          </a:p>
          <a:p>
            <a:pPr marL="514350" indent="-514350"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Don’t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8-11)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Harden heart (vv. 8-10)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 promise land (v.11)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800" y="676870"/>
            <a:ext cx="3127779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23986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AutoNum type="romanUcPeriod"/>
            </a:pPr>
            <a:r>
              <a:rPr lang="en-US" sz="32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God </a:t>
            </a: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1-7a)</a:t>
            </a:r>
          </a:p>
          <a:p>
            <a:pPr marL="571500" indent="-571500" algn="ctr"/>
            <a:endParaRPr lang="en-US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770293"/>
            <a:ext cx="7010400" cy="9541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God</a:t>
            </a: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7b-11)</a:t>
            </a:r>
          </a:p>
          <a:p>
            <a:pPr marL="571500" indent="-571500" algn="ctr"/>
            <a:endParaRPr lang="en-US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pull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38200"/>
            <a:ext cx="2667000" cy="5029200"/>
          </a:xfrm>
          <a:prstGeom prst="rect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Lessons</a:t>
            </a:r>
          </a:p>
          <a:p>
            <a:pPr algn="ctr"/>
            <a:r>
              <a:rPr lang="en-US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Learned</a:t>
            </a:r>
          </a:p>
          <a:p>
            <a:pPr algn="ctr"/>
            <a:endParaRPr lang="en-US" sz="4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</a:p>
          <a:p>
            <a:pPr algn="ctr"/>
            <a:r>
              <a:rPr lang="en-US" sz="4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Psa. 95</a:t>
            </a:r>
            <a:endParaRPr lang="en-US" sz="4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8484" y="384577"/>
            <a:ext cx="5622636" cy="5534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What worship is (vv. 1, 6)</a:t>
            </a:r>
          </a:p>
          <a:p>
            <a:pPr marL="342900" indent="-3429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The excitement &amp; joy of worship</a:t>
            </a:r>
          </a:p>
          <a:p>
            <a:pPr marL="342900" indent="-3429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The reasons we worship</a:t>
            </a:r>
          </a:p>
          <a:p>
            <a:pPr marL="342900" indent="-342900" defTabSz="2286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Connection between </a:t>
            </a:r>
            <a:r>
              <a:rPr lang="en-US" sz="2300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obed</a:t>
            </a: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. and service</a:t>
            </a:r>
          </a:p>
          <a:p>
            <a:pPr marL="342900" indent="-342900" defTabSz="2286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“Wherever there is responsibility there is ability to respond” 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en-US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Scroggie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pPr marL="342900" indent="-342900" defTabSz="2286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Use of Scripture (Heb. 3 -4)</a:t>
            </a:r>
          </a:p>
          <a:p>
            <a:pPr marL="342900" indent="-342900" defTabSz="2286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“The commands of God relate to present” 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(Pulpit)</a:t>
            </a:r>
          </a:p>
          <a:p>
            <a:pPr marL="342900" indent="-342900" defTabSz="2286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If not “today” – could become hardened</a:t>
            </a:r>
          </a:p>
          <a:p>
            <a:pPr marL="342900" indent="-342900" defTabSz="22860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Dangers if don’t obey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871</TotalTime>
  <Words>617</Words>
  <Application>Microsoft Office PowerPoint</Application>
  <PresentationFormat>On-screen Show (4:3)</PresentationFormat>
  <Paragraphs>105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Franklin Gothic Book</vt:lpstr>
      <vt:lpstr>Arial Narrow</vt:lpstr>
      <vt:lpstr>Wingdings 2</vt:lpstr>
      <vt:lpstr>Franklin Gothic Medium</vt:lpstr>
      <vt:lpstr>Arial</vt:lpstr>
      <vt:lpstr>Calibri</vt:lpstr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87</cp:revision>
  <dcterms:created xsi:type="dcterms:W3CDTF">2008-01-03T21:19:27Z</dcterms:created>
  <dcterms:modified xsi:type="dcterms:W3CDTF">2018-08-12T21:21:38Z</dcterms:modified>
</cp:coreProperties>
</file>