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696" r:id="rId3"/>
    <p:sldMasterId id="2147483708" r:id="rId4"/>
  </p:sldMasterIdLst>
  <p:notesMasterIdLst>
    <p:notesMasterId r:id="rId27"/>
  </p:notesMasterIdLst>
  <p:sldIdLst>
    <p:sldId id="256" r:id="rId5"/>
    <p:sldId id="265" r:id="rId6"/>
    <p:sldId id="266" r:id="rId7"/>
    <p:sldId id="334" r:id="rId8"/>
    <p:sldId id="267" r:id="rId9"/>
    <p:sldId id="258" r:id="rId10"/>
    <p:sldId id="259" r:id="rId11"/>
    <p:sldId id="257" r:id="rId12"/>
    <p:sldId id="321" r:id="rId13"/>
    <p:sldId id="324" r:id="rId14"/>
    <p:sldId id="325" r:id="rId15"/>
    <p:sldId id="326" r:id="rId16"/>
    <p:sldId id="327" r:id="rId17"/>
    <p:sldId id="262" r:id="rId18"/>
    <p:sldId id="261" r:id="rId19"/>
    <p:sldId id="328" r:id="rId20"/>
    <p:sldId id="329" r:id="rId21"/>
    <p:sldId id="263" r:id="rId22"/>
    <p:sldId id="260" r:id="rId23"/>
    <p:sldId id="330" r:id="rId24"/>
    <p:sldId id="331" r:id="rId25"/>
    <p:sldId id="264" r:id="rId26"/>
  </p:sldIdLst>
  <p:sldSz cx="9144000" cy="6858000" type="screen4x3"/>
  <p:notesSz cx="6858000" cy="9144000"/>
  <p:embeddedFontLst>
    <p:embeddedFont>
      <p:font typeface="AR BONNIE" panose="02000000000000000000" pitchFamily="2" charset="0"/>
      <p:regular r:id="rId28"/>
    </p:embeddedFont>
    <p:embeddedFont>
      <p:font typeface="Arial Narrow" panose="020B0606020202030204" pitchFamily="34" charset="0"/>
      <p:regular r:id="rId29"/>
      <p:bold r:id="rId30"/>
      <p:italic r:id="rId31"/>
      <p:boldItalic r:id="rId32"/>
    </p:embeddedFont>
    <p:embeddedFont>
      <p:font typeface="Arial Nova Cond" panose="020B0506020202020204" pitchFamily="34" charset="0"/>
      <p:regular r:id="rId33"/>
      <p:bold r:id="rId34"/>
      <p:italic r:id="rId35"/>
      <p:boldItalic r:id="rId36"/>
    </p:embeddedFont>
    <p:embeddedFont>
      <p:font typeface="Bahnschrift SemiCondensed" panose="020B0502040204020203" pitchFamily="34" charset="0"/>
      <p:regular r:id="rId37"/>
      <p:bold r:id="rId38"/>
    </p:embeddedFon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133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D43D23-C072-4312-9E3D-C3F85B335AF4}" type="datetimeFigureOut">
              <a:rPr lang="en-US" smtClean="0"/>
              <a:t>8/12/2018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506DD-11BB-419A-BB37-61DDFBCBBC55}" type="slidenum">
              <a:rPr lang="en-US" smtClean="0"/>
              <a:t>‹#›</a:t>
            </a:fld>
            <a:endParaRPr lang="en-US"/>
          </a:p>
        </p:txBody>
      </p:sp>
    </p:spTree>
    <p:extLst>
      <p:ext uri="{BB962C8B-B14F-4D97-AF65-F5344CB8AC3E}">
        <p14:creationId xmlns:p14="http://schemas.microsoft.com/office/powerpoint/2010/main" val="1865776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097388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989316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058987153"/>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420991273"/>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52B6FA-230E-488F-82BD-EFBF36C47CE8}"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424889959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52B6FA-230E-488F-82BD-EFBF36C47CE8}"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22814972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B6FA-230E-488F-82BD-EFBF36C47CE8}"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236207513"/>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20023457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07434557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99604471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3433857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50616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01667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43550961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405314262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52B6FA-230E-488F-82BD-EFBF36C47CE8}"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55596974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52B6FA-230E-488F-82BD-EFBF36C47CE8}"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9043452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B6FA-230E-488F-82BD-EFBF36C47CE8}"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65866046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29073064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51365277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07425435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80780065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814711"/>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51350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36320762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51569548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52B6FA-230E-488F-82BD-EFBF36C47CE8}"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17291575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52B6FA-230E-488F-82BD-EFBF36C47CE8}"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04882700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B6FA-230E-488F-82BD-EFBF36C47CE8}"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4685525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56509143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649070063"/>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888975063"/>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47719398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476831"/>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42312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20749218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137548768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52B6FA-230E-488F-82BD-EFBF36C47CE8}"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71168071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52B6FA-230E-488F-82BD-EFBF36C47CE8}"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75287291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B6FA-230E-488F-82BD-EFBF36C47CE8}"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404460283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285778656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2B6FA-230E-488F-82BD-EFBF36C47CE8}"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74611423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0329760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2B6FA-230E-488F-82BD-EFBF36C47CE8}"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0D8F8-D672-47CF-AF3D-04FB954B0FB4}" type="slidenum">
              <a:rPr lang="en-US" smtClean="0"/>
              <a:t>‹#›</a:t>
            </a:fld>
            <a:endParaRPr lang="en-US"/>
          </a:p>
        </p:txBody>
      </p:sp>
    </p:spTree>
    <p:extLst>
      <p:ext uri="{BB962C8B-B14F-4D97-AF65-F5344CB8AC3E}">
        <p14:creationId xmlns:p14="http://schemas.microsoft.com/office/powerpoint/2010/main" val="3235161831"/>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B6FA-230E-488F-82BD-EFBF36C47CE8}" type="datetimeFigureOut">
              <a:rPr lang="en-US" smtClean="0"/>
              <a:t>8/12/2018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0D8F8-D672-47CF-AF3D-04FB954B0FB4}" type="slidenum">
              <a:rPr lang="en-US" smtClean="0"/>
              <a:t>‹#›</a:t>
            </a:fld>
            <a:endParaRPr lang="en-US"/>
          </a:p>
        </p:txBody>
      </p:sp>
      <p:pic>
        <p:nvPicPr>
          <p:cNvPr id="8" name="Picture 7">
            <a:extLst>
              <a:ext uri="{FF2B5EF4-FFF2-40B4-BE49-F238E27FC236}">
                <a16:creationId xmlns:a16="http://schemas.microsoft.com/office/drawing/2014/main" id="{BBC6EBD4-1CB0-43A3-AF95-EAF292386466}"/>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6610" r="4556"/>
          <a:stretch/>
        </p:blipFill>
        <p:spPr>
          <a:xfrm>
            <a:off x="-1" y="0"/>
            <a:ext cx="9144001" cy="6858000"/>
          </a:xfrm>
          <a:prstGeom prst="rect">
            <a:avLst/>
          </a:prstGeom>
        </p:spPr>
      </p:pic>
    </p:spTree>
    <p:extLst>
      <p:ext uri="{BB962C8B-B14F-4D97-AF65-F5344CB8AC3E}">
        <p14:creationId xmlns:p14="http://schemas.microsoft.com/office/powerpoint/2010/main" val="1178261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696C5B3-6D3B-4B9A-A57C-8F03B7E6756D}"/>
              </a:ext>
            </a:extLst>
          </p:cNvPr>
          <p:cNvSpPr/>
          <p:nvPr userDrawn="1"/>
        </p:nvSpPr>
        <p:spPr>
          <a:xfrm>
            <a:off x="628649" y="284672"/>
            <a:ext cx="7886701" cy="1406017"/>
          </a:xfrm>
          <a:prstGeom prst="roundRect">
            <a:avLst>
              <a:gd name="adj" fmla="val 9305"/>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B6FA-230E-488F-82BD-EFBF36C47CE8}" type="datetimeFigureOut">
              <a:rPr lang="en-US" smtClean="0"/>
              <a:t>8/12/2018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0D8F8-D672-47CF-AF3D-04FB954B0FB4}" type="slidenum">
              <a:rPr lang="en-US" smtClean="0"/>
              <a:t>‹#›</a:t>
            </a:fld>
            <a:endParaRPr lang="en-US"/>
          </a:p>
        </p:txBody>
      </p:sp>
      <p:pic>
        <p:nvPicPr>
          <p:cNvPr id="8" name="Picture 7">
            <a:extLst>
              <a:ext uri="{FF2B5EF4-FFF2-40B4-BE49-F238E27FC236}">
                <a16:creationId xmlns:a16="http://schemas.microsoft.com/office/drawing/2014/main" id="{BBC6EBD4-1CB0-43A3-AF95-EAF292386466}"/>
              </a:ext>
            </a:extLst>
          </p:cNvPr>
          <p:cNvPicPr>
            <a:picLocks noChangeAspect="1"/>
          </p:cNvPicPr>
          <p:nvPr userDrawn="1"/>
        </p:nvPicPr>
        <p:blipFill rotWithShape="1">
          <a:blip r:embed="rId13">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6610" r="4556"/>
          <a:stretch/>
        </p:blipFill>
        <p:spPr>
          <a:xfrm>
            <a:off x="775298" y="398522"/>
            <a:ext cx="1571087" cy="1178315"/>
          </a:xfrm>
          <a:prstGeom prst="rect">
            <a:avLst/>
          </a:prstGeom>
          <a:ln>
            <a:solidFill>
              <a:schemeClr val="accent6">
                <a:lumMod val="20000"/>
                <a:lumOff val="80000"/>
              </a:schemeClr>
            </a:solidFill>
          </a:ln>
        </p:spPr>
      </p:pic>
    </p:spTree>
    <p:extLst>
      <p:ext uri="{BB962C8B-B14F-4D97-AF65-F5344CB8AC3E}">
        <p14:creationId xmlns:p14="http://schemas.microsoft.com/office/powerpoint/2010/main" val="26970599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B6FA-230E-488F-82BD-EFBF36C47CE8}" type="datetimeFigureOut">
              <a:rPr lang="en-US" smtClean="0"/>
              <a:t>8/12/2018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0D8F8-D672-47CF-AF3D-04FB954B0FB4}" type="slidenum">
              <a:rPr lang="en-US" smtClean="0"/>
              <a:t>‹#›</a:t>
            </a:fld>
            <a:endParaRPr lang="en-US"/>
          </a:p>
        </p:txBody>
      </p:sp>
      <p:pic>
        <p:nvPicPr>
          <p:cNvPr id="8" name="Picture 7">
            <a:extLst>
              <a:ext uri="{FF2B5EF4-FFF2-40B4-BE49-F238E27FC236}">
                <a16:creationId xmlns:a16="http://schemas.microsoft.com/office/drawing/2014/main" id="{BBC6EBD4-1CB0-43A3-AF95-EAF292386466}"/>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6610" r="4556"/>
          <a:stretch/>
        </p:blipFill>
        <p:spPr>
          <a:xfrm>
            <a:off x="-1" y="0"/>
            <a:ext cx="9144001" cy="6858000"/>
          </a:xfrm>
          <a:prstGeom prst="rect">
            <a:avLst/>
          </a:prstGeom>
        </p:spPr>
      </p:pic>
    </p:spTree>
    <p:extLst>
      <p:ext uri="{BB962C8B-B14F-4D97-AF65-F5344CB8AC3E}">
        <p14:creationId xmlns:p14="http://schemas.microsoft.com/office/powerpoint/2010/main" val="28771588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B6FA-230E-488F-82BD-EFBF36C47CE8}" type="datetimeFigureOut">
              <a:rPr lang="en-US" smtClean="0"/>
              <a:t>8/12/2018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0D8F8-D672-47CF-AF3D-04FB954B0FB4}" type="slidenum">
              <a:rPr lang="en-US" smtClean="0"/>
              <a:t>‹#›</a:t>
            </a:fld>
            <a:endParaRPr lang="en-US"/>
          </a:p>
        </p:txBody>
      </p:sp>
      <p:pic>
        <p:nvPicPr>
          <p:cNvPr id="8" name="Picture 7">
            <a:extLst>
              <a:ext uri="{FF2B5EF4-FFF2-40B4-BE49-F238E27FC236}">
                <a16:creationId xmlns:a16="http://schemas.microsoft.com/office/drawing/2014/main" id="{BBC6EBD4-1CB0-43A3-AF95-EAF292386466}"/>
              </a:ext>
            </a:extLst>
          </p:cNvPr>
          <p:cNvPicPr>
            <a:picLocks noChangeAspect="1"/>
          </p:cNvPicPr>
          <p:nvPr userDrawn="1"/>
        </p:nvPicPr>
        <p:blipFill rotWithShape="1">
          <a:blip r:embed="rId13">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6610" r="4556"/>
          <a:stretch/>
        </p:blipFill>
        <p:spPr>
          <a:xfrm>
            <a:off x="-1" y="0"/>
            <a:ext cx="9144001" cy="6858000"/>
          </a:xfrm>
          <a:prstGeom prst="rect">
            <a:avLst/>
          </a:prstGeom>
        </p:spPr>
      </p:pic>
    </p:spTree>
    <p:extLst>
      <p:ext uri="{BB962C8B-B14F-4D97-AF65-F5344CB8AC3E}">
        <p14:creationId xmlns:p14="http://schemas.microsoft.com/office/powerpoint/2010/main" val="69556358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19645F-BE1C-44E7-B459-CAB56E193207}"/>
              </a:ext>
            </a:extLst>
          </p:cNvPr>
          <p:cNvSpPr txBox="1"/>
          <p:nvPr/>
        </p:nvSpPr>
        <p:spPr>
          <a:xfrm>
            <a:off x="314960" y="982176"/>
            <a:ext cx="8549640" cy="4893647"/>
          </a:xfrm>
          <a:prstGeom prst="rect">
            <a:avLst/>
          </a:prstGeom>
          <a:noFill/>
        </p:spPr>
        <p:txBody>
          <a:bodyPr wrap="square" rtlCol="0">
            <a:spAutoFit/>
          </a:bodyPr>
          <a:lstStyle/>
          <a:p>
            <a:r>
              <a:rPr lang="en-US" sz="2600" dirty="0"/>
              <a:t>“Sure, the Bible was relevant once upon a time, in that long-ago era of shepherds and scribes. That story of how the Hebrew people emerged from their centuries of slavery in Egypt is a gripping account, but does it have any connection to my world of lightning fast e-mails and jet travel? The problems of a fish swallowing a disobedient prophet named Jonah and how to get Daniel out of a den of lions seem pretty far removed from fixing my transmission or resurrecting my crashed hard drive. For a soccer mom racing to get her kids to the dentist, is there any relevance to the story of how Elijah saw to the killing of 400 prophets of the god Baal? Can we relate at all to such strange and mystifying events today?”</a:t>
            </a:r>
          </a:p>
        </p:txBody>
      </p:sp>
      <p:sp>
        <p:nvSpPr>
          <p:cNvPr id="5" name="TextBox 4">
            <a:extLst>
              <a:ext uri="{FF2B5EF4-FFF2-40B4-BE49-F238E27FC236}">
                <a16:creationId xmlns:a16="http://schemas.microsoft.com/office/drawing/2014/main" id="{84B68429-5307-41FB-A3AC-FA9DA6E047CB}"/>
              </a:ext>
            </a:extLst>
          </p:cNvPr>
          <p:cNvSpPr txBox="1"/>
          <p:nvPr/>
        </p:nvSpPr>
        <p:spPr>
          <a:xfrm>
            <a:off x="314960" y="6287254"/>
            <a:ext cx="9255760" cy="369332"/>
          </a:xfrm>
          <a:prstGeom prst="rect">
            <a:avLst/>
          </a:prstGeom>
          <a:noFill/>
        </p:spPr>
        <p:txBody>
          <a:bodyPr wrap="square" rtlCol="0">
            <a:spAutoFit/>
          </a:bodyPr>
          <a:lstStyle/>
          <a:p>
            <a:r>
              <a:rPr lang="en-US" dirty="0"/>
              <a:t>https://www.biblica.com/resources/bible-faqs/is-the-bible-still-relevant-today/</a:t>
            </a:r>
          </a:p>
        </p:txBody>
      </p:sp>
      <p:sp>
        <p:nvSpPr>
          <p:cNvPr id="6" name="TextBox 5">
            <a:extLst>
              <a:ext uri="{FF2B5EF4-FFF2-40B4-BE49-F238E27FC236}">
                <a16:creationId xmlns:a16="http://schemas.microsoft.com/office/drawing/2014/main" id="{32D39FFA-5AC2-4514-97A8-0E6EF1D62E18}"/>
              </a:ext>
            </a:extLst>
          </p:cNvPr>
          <p:cNvSpPr txBox="1"/>
          <p:nvPr/>
        </p:nvSpPr>
        <p:spPr>
          <a:xfrm>
            <a:off x="772160" y="149821"/>
            <a:ext cx="7599680" cy="646331"/>
          </a:xfrm>
          <a:prstGeom prst="rect">
            <a:avLst/>
          </a:prstGeom>
          <a:solidFill>
            <a:schemeClr val="bg1">
              <a:lumMod val="65000"/>
            </a:schemeClr>
          </a:solidFill>
          <a:ln>
            <a:solidFill>
              <a:schemeClr val="bg1"/>
            </a:solidFill>
          </a:ln>
        </p:spPr>
        <p:txBody>
          <a:bodyPr wrap="square" rtlCol="0">
            <a:spAutoFit/>
          </a:bodyPr>
          <a:lstStyle/>
          <a:p>
            <a:pPr algn="ctr"/>
            <a:r>
              <a:rPr lang="en-US" sz="3600" b="1" dirty="0"/>
              <a:t>To Many, The Bible Seems Out of Date</a:t>
            </a:r>
          </a:p>
        </p:txBody>
      </p:sp>
    </p:spTree>
    <p:extLst>
      <p:ext uri="{BB962C8B-B14F-4D97-AF65-F5344CB8AC3E}">
        <p14:creationId xmlns:p14="http://schemas.microsoft.com/office/powerpoint/2010/main" val="327510322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87D10-9370-49BC-ADBB-7428D9972132}"/>
              </a:ext>
            </a:extLst>
          </p:cNvPr>
          <p:cNvSpPr txBox="1"/>
          <p:nvPr/>
        </p:nvSpPr>
        <p:spPr>
          <a:xfrm>
            <a:off x="1270000" y="174079"/>
            <a:ext cx="6604000" cy="769441"/>
          </a:xfrm>
          <a:prstGeom prst="rect">
            <a:avLst/>
          </a:prstGeom>
          <a:solidFill>
            <a:schemeClr val="bg1">
              <a:lumMod val="65000"/>
            </a:schemeClr>
          </a:solidFill>
          <a:ln>
            <a:solidFill>
              <a:schemeClr val="bg1"/>
            </a:solidFill>
          </a:ln>
        </p:spPr>
        <p:txBody>
          <a:bodyPr wrap="square" rtlCol="0">
            <a:spAutoFit/>
          </a:bodyPr>
          <a:lstStyle/>
          <a:p>
            <a:pPr algn="ctr"/>
            <a:r>
              <a:rPr lang="en-US" sz="4400" dirty="0"/>
              <a:t>Situation Ethics</a:t>
            </a:r>
          </a:p>
        </p:txBody>
      </p:sp>
      <p:sp>
        <p:nvSpPr>
          <p:cNvPr id="3" name="TextBox 2">
            <a:extLst>
              <a:ext uri="{FF2B5EF4-FFF2-40B4-BE49-F238E27FC236}">
                <a16:creationId xmlns:a16="http://schemas.microsoft.com/office/drawing/2014/main" id="{B7EA1ACE-882F-4BCB-9BA2-D8E154EB8366}"/>
              </a:ext>
            </a:extLst>
          </p:cNvPr>
          <p:cNvSpPr txBox="1"/>
          <p:nvPr/>
        </p:nvSpPr>
        <p:spPr>
          <a:xfrm>
            <a:off x="223520" y="1905506"/>
            <a:ext cx="4165600" cy="3539430"/>
          </a:xfrm>
          <a:prstGeom prst="rect">
            <a:avLst/>
          </a:prstGeom>
          <a:noFill/>
        </p:spPr>
        <p:txBody>
          <a:bodyPr wrap="square" rtlCol="0">
            <a:spAutoFit/>
          </a:bodyPr>
          <a:lstStyle/>
          <a:p>
            <a:pPr algn="ctr"/>
            <a:r>
              <a:rPr lang="en-US" sz="3200" dirty="0"/>
              <a:t>“New morality”</a:t>
            </a:r>
          </a:p>
          <a:p>
            <a:pPr algn="ctr"/>
            <a:r>
              <a:rPr lang="en-US" sz="3200" dirty="0"/>
              <a:t>“Contextualism”</a:t>
            </a:r>
          </a:p>
          <a:p>
            <a:pPr algn="ctr"/>
            <a:r>
              <a:rPr lang="en-US" sz="3200" dirty="0"/>
              <a:t>“Ethical Individualism”</a:t>
            </a:r>
          </a:p>
          <a:p>
            <a:pPr algn="ctr"/>
            <a:endParaRPr lang="en-US" sz="3200" dirty="0"/>
          </a:p>
          <a:p>
            <a:pPr algn="ctr"/>
            <a:r>
              <a:rPr lang="en-US" sz="3200" dirty="0"/>
              <a:t>Catholics:</a:t>
            </a:r>
          </a:p>
          <a:p>
            <a:pPr algn="ctr"/>
            <a:r>
              <a:rPr lang="en-US" sz="3200" dirty="0"/>
              <a:t>“Mental Reservation”</a:t>
            </a:r>
          </a:p>
          <a:p>
            <a:pPr algn="ctr"/>
            <a:r>
              <a:rPr lang="en-US" sz="2400" dirty="0"/>
              <a:t>(allowed to lie)</a:t>
            </a:r>
          </a:p>
        </p:txBody>
      </p:sp>
      <p:cxnSp>
        <p:nvCxnSpPr>
          <p:cNvPr id="5" name="Straight Connector 4">
            <a:extLst>
              <a:ext uri="{FF2B5EF4-FFF2-40B4-BE49-F238E27FC236}">
                <a16:creationId xmlns:a16="http://schemas.microsoft.com/office/drawing/2014/main" id="{05D8FEBE-1C06-4D0D-9528-27F58075D358}"/>
              </a:ext>
            </a:extLst>
          </p:cNvPr>
          <p:cNvCxnSpPr/>
          <p:nvPr/>
        </p:nvCxnSpPr>
        <p:spPr>
          <a:xfrm>
            <a:off x="4572000" y="1137920"/>
            <a:ext cx="0" cy="542544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A7D7390-ED2A-49E3-9B5C-D9A9240D6E91}"/>
              </a:ext>
            </a:extLst>
          </p:cNvPr>
          <p:cNvSpPr txBox="1"/>
          <p:nvPr/>
        </p:nvSpPr>
        <p:spPr>
          <a:xfrm>
            <a:off x="4653280" y="1285746"/>
            <a:ext cx="3860797" cy="4524315"/>
          </a:xfrm>
          <a:prstGeom prst="rect">
            <a:avLst/>
          </a:prstGeom>
          <a:noFill/>
        </p:spPr>
        <p:txBody>
          <a:bodyPr wrap="square" rtlCol="0">
            <a:spAutoFit/>
          </a:bodyPr>
          <a:lstStyle/>
          <a:p>
            <a:pPr algn="ctr"/>
            <a:r>
              <a:rPr lang="en-US" sz="3200" dirty="0"/>
              <a:t>No absolute right or wrong</a:t>
            </a:r>
          </a:p>
          <a:p>
            <a:pPr algn="ctr"/>
            <a:endParaRPr lang="en-US" sz="3200" dirty="0"/>
          </a:p>
          <a:p>
            <a:pPr algn="ctr"/>
            <a:r>
              <a:rPr lang="en-US" sz="3200" dirty="0"/>
              <a:t>Moral behavior is relative</a:t>
            </a:r>
          </a:p>
          <a:p>
            <a:pPr algn="ctr"/>
            <a:endParaRPr lang="en-US" sz="3200" dirty="0"/>
          </a:p>
          <a:p>
            <a:pPr algn="ctr"/>
            <a:r>
              <a:rPr lang="en-US" sz="3200" dirty="0"/>
              <a:t>Decisions are to be made depending on the situation</a:t>
            </a:r>
          </a:p>
        </p:txBody>
      </p:sp>
    </p:spTree>
    <p:extLst>
      <p:ext uri="{BB962C8B-B14F-4D97-AF65-F5344CB8AC3E}">
        <p14:creationId xmlns:p14="http://schemas.microsoft.com/office/powerpoint/2010/main" val="155141669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7B8CB6-BD5A-4CD4-9AF5-B7ECED378165}"/>
              </a:ext>
            </a:extLst>
          </p:cNvPr>
          <p:cNvSpPr txBox="1"/>
          <p:nvPr/>
        </p:nvSpPr>
        <p:spPr>
          <a:xfrm>
            <a:off x="447040" y="274320"/>
            <a:ext cx="8249920" cy="1446550"/>
          </a:xfrm>
          <a:prstGeom prst="rect">
            <a:avLst/>
          </a:prstGeom>
          <a:solidFill>
            <a:schemeClr val="bg1">
              <a:lumMod val="65000"/>
            </a:schemeClr>
          </a:solidFill>
          <a:ln>
            <a:solidFill>
              <a:schemeClr val="bg1"/>
            </a:solidFill>
          </a:ln>
        </p:spPr>
        <p:txBody>
          <a:bodyPr wrap="square" rtlCol="0">
            <a:spAutoFit/>
          </a:bodyPr>
          <a:lstStyle/>
          <a:p>
            <a:pPr algn="ctr"/>
            <a:r>
              <a:rPr lang="en-US" sz="4400" dirty="0"/>
              <a:t>Joseph Fletcher’s  Situation Ethic’s Compared</a:t>
            </a:r>
          </a:p>
        </p:txBody>
      </p:sp>
      <p:sp>
        <p:nvSpPr>
          <p:cNvPr id="3" name="Rectangle: Rounded Corners 2">
            <a:extLst>
              <a:ext uri="{FF2B5EF4-FFF2-40B4-BE49-F238E27FC236}">
                <a16:creationId xmlns:a16="http://schemas.microsoft.com/office/drawing/2014/main" id="{809C94DE-7777-4255-8B54-D523C4E61386}"/>
              </a:ext>
            </a:extLst>
          </p:cNvPr>
          <p:cNvSpPr/>
          <p:nvPr/>
        </p:nvSpPr>
        <p:spPr>
          <a:xfrm>
            <a:off x="447040" y="1869440"/>
            <a:ext cx="2600960" cy="4795520"/>
          </a:xfrm>
          <a:prstGeom prst="roundRect">
            <a:avLst>
              <a:gd name="adj" fmla="val 651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Legalistic</a:t>
            </a:r>
          </a:p>
          <a:p>
            <a:pPr algn="ctr"/>
            <a:endParaRPr lang="en-US" sz="2800" b="1" dirty="0">
              <a:solidFill>
                <a:schemeClr val="tx1"/>
              </a:solidFill>
            </a:endParaRPr>
          </a:p>
          <a:p>
            <a:pPr algn="ctr"/>
            <a:r>
              <a:rPr lang="en-US" sz="2200" dirty="0">
                <a:solidFill>
                  <a:schemeClr val="tx1"/>
                </a:solidFill>
              </a:rPr>
              <a:t>enters into every decision making situation with a whole apparatus of prefabricated rules and regulations.</a:t>
            </a:r>
          </a:p>
          <a:p>
            <a:pPr algn="ctr"/>
            <a:endParaRPr lang="en-US" sz="2200" dirty="0">
              <a:solidFill>
                <a:schemeClr val="tx1"/>
              </a:solidFill>
            </a:endParaRPr>
          </a:p>
          <a:p>
            <a:pPr algn="ctr"/>
            <a:endParaRPr lang="en-US" sz="2200" dirty="0">
              <a:solidFill>
                <a:schemeClr val="tx1"/>
              </a:solidFill>
            </a:endParaRPr>
          </a:p>
          <a:p>
            <a:pPr algn="ctr"/>
            <a:endParaRPr lang="en-US" sz="2200" dirty="0">
              <a:solidFill>
                <a:schemeClr val="tx1"/>
              </a:solidFill>
            </a:endParaRPr>
          </a:p>
        </p:txBody>
      </p:sp>
      <p:sp>
        <p:nvSpPr>
          <p:cNvPr id="4" name="Rectangle: Rounded Corners 3">
            <a:extLst>
              <a:ext uri="{FF2B5EF4-FFF2-40B4-BE49-F238E27FC236}">
                <a16:creationId xmlns:a16="http://schemas.microsoft.com/office/drawing/2014/main" id="{136CF896-D469-4F7A-9EE8-56DB6E14EC26}"/>
              </a:ext>
            </a:extLst>
          </p:cNvPr>
          <p:cNvSpPr/>
          <p:nvPr/>
        </p:nvSpPr>
        <p:spPr>
          <a:xfrm>
            <a:off x="3271520" y="1869440"/>
            <a:ext cx="2600960" cy="4795520"/>
          </a:xfrm>
          <a:prstGeom prst="roundRect">
            <a:avLst>
              <a:gd name="adj" fmla="val 651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Situationism</a:t>
            </a:r>
          </a:p>
          <a:p>
            <a:pPr algn="ctr"/>
            <a:endParaRPr lang="en-US" sz="2800" b="1" dirty="0">
              <a:solidFill>
                <a:schemeClr val="tx1"/>
              </a:solidFill>
            </a:endParaRPr>
          </a:p>
          <a:p>
            <a:pPr algn="ctr"/>
            <a:r>
              <a:rPr lang="en-US" sz="2200" dirty="0">
                <a:solidFill>
                  <a:schemeClr val="tx1"/>
                </a:solidFill>
              </a:rPr>
              <a:t>armed with the ethical maxims </a:t>
            </a:r>
          </a:p>
          <a:p>
            <a:pPr algn="ctr"/>
            <a:r>
              <a:rPr lang="en-US" sz="2200" dirty="0">
                <a:solidFill>
                  <a:schemeClr val="tx1"/>
                </a:solidFill>
              </a:rPr>
              <a:t>but prepared in any situation to compromise them or set them aside in the situation if love seems better served by doing so</a:t>
            </a:r>
            <a:endParaRPr lang="en-US" sz="2200" b="1" dirty="0">
              <a:solidFill>
                <a:schemeClr val="tx1"/>
              </a:solidFill>
            </a:endParaRPr>
          </a:p>
        </p:txBody>
      </p:sp>
      <p:sp>
        <p:nvSpPr>
          <p:cNvPr id="5" name="Rectangle: Rounded Corners 4">
            <a:extLst>
              <a:ext uri="{FF2B5EF4-FFF2-40B4-BE49-F238E27FC236}">
                <a16:creationId xmlns:a16="http://schemas.microsoft.com/office/drawing/2014/main" id="{84B79483-BBE3-4B0F-804D-884ABB8122D4}"/>
              </a:ext>
            </a:extLst>
          </p:cNvPr>
          <p:cNvSpPr/>
          <p:nvPr/>
        </p:nvSpPr>
        <p:spPr>
          <a:xfrm>
            <a:off x="6096000" y="1869440"/>
            <a:ext cx="2600960" cy="4795520"/>
          </a:xfrm>
          <a:prstGeom prst="roundRect">
            <a:avLst>
              <a:gd name="adj" fmla="val 651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Antinomianism</a:t>
            </a:r>
          </a:p>
          <a:p>
            <a:pPr algn="ctr"/>
            <a:endParaRPr lang="en-US" sz="2800" b="1" dirty="0">
              <a:solidFill>
                <a:schemeClr val="tx1"/>
              </a:solidFill>
            </a:endParaRPr>
          </a:p>
          <a:p>
            <a:pPr algn="ctr"/>
            <a:r>
              <a:rPr lang="en-US" sz="2000" dirty="0">
                <a:solidFill>
                  <a:schemeClr val="tx1"/>
                </a:solidFill>
              </a:rPr>
              <a:t>one enters into the decision making situation armed with no principles or maxims or rules</a:t>
            </a:r>
          </a:p>
          <a:p>
            <a:pPr algn="ctr"/>
            <a:endParaRPr lang="en-US" sz="2000" b="1" dirty="0">
              <a:solidFill>
                <a:schemeClr val="tx1"/>
              </a:solidFill>
            </a:endParaRPr>
          </a:p>
          <a:p>
            <a:pPr algn="ctr"/>
            <a:endParaRPr lang="en-US" sz="2000" b="1" dirty="0">
              <a:solidFill>
                <a:schemeClr val="tx1"/>
              </a:solidFill>
            </a:endParaRPr>
          </a:p>
          <a:p>
            <a:pPr algn="ctr"/>
            <a:endParaRPr lang="en-US" sz="2000" b="1" dirty="0">
              <a:solidFill>
                <a:schemeClr val="tx1"/>
              </a:solidFill>
            </a:endParaRPr>
          </a:p>
          <a:p>
            <a:pPr algn="ctr"/>
            <a:endParaRPr lang="en-US" sz="3200" b="1" dirty="0">
              <a:solidFill>
                <a:schemeClr val="tx1"/>
              </a:solidFill>
            </a:endParaRPr>
          </a:p>
        </p:txBody>
      </p:sp>
    </p:spTree>
    <p:extLst>
      <p:ext uri="{BB962C8B-B14F-4D97-AF65-F5344CB8AC3E}">
        <p14:creationId xmlns:p14="http://schemas.microsoft.com/office/powerpoint/2010/main" val="298067159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06E9D5E-70E0-44FB-9131-64AFA53DBC35}"/>
              </a:ext>
            </a:extLst>
          </p:cNvPr>
          <p:cNvGrpSpPr/>
          <p:nvPr/>
        </p:nvGrpSpPr>
        <p:grpSpPr>
          <a:xfrm>
            <a:off x="203200" y="782320"/>
            <a:ext cx="2860040" cy="5857240"/>
            <a:chOff x="203200" y="782320"/>
            <a:chExt cx="2860040" cy="5857240"/>
          </a:xfrm>
        </p:grpSpPr>
        <p:sp>
          <p:nvSpPr>
            <p:cNvPr id="2" name="Rectangle: Rounded Corners 1">
              <a:extLst>
                <a:ext uri="{FF2B5EF4-FFF2-40B4-BE49-F238E27FC236}">
                  <a16:creationId xmlns:a16="http://schemas.microsoft.com/office/drawing/2014/main" id="{25B094CA-4477-4721-9A92-8549D88994F4}"/>
                </a:ext>
              </a:extLst>
            </p:cNvPr>
            <p:cNvSpPr/>
            <p:nvPr/>
          </p:nvSpPr>
          <p:spPr>
            <a:xfrm>
              <a:off x="203200" y="782320"/>
              <a:ext cx="2753360" cy="585724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4CAF2E2-43AB-4E2D-883A-F941B8F9BFAF}"/>
                </a:ext>
              </a:extLst>
            </p:cNvPr>
            <p:cNvSpPr/>
            <p:nvPr/>
          </p:nvSpPr>
          <p:spPr>
            <a:xfrm>
              <a:off x="1330960" y="3048000"/>
              <a:ext cx="355600" cy="381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5E7709D-EF49-47D0-9AE1-E6EE486B7813}"/>
                </a:ext>
              </a:extLst>
            </p:cNvPr>
            <p:cNvSpPr txBox="1"/>
            <p:nvPr/>
          </p:nvSpPr>
          <p:spPr>
            <a:xfrm>
              <a:off x="309880" y="1411069"/>
              <a:ext cx="2753360" cy="646331"/>
            </a:xfrm>
            <a:prstGeom prst="rect">
              <a:avLst/>
            </a:prstGeom>
            <a:noFill/>
          </p:spPr>
          <p:txBody>
            <a:bodyPr wrap="square" rtlCol="0">
              <a:spAutoFit/>
            </a:bodyPr>
            <a:lstStyle/>
            <a:p>
              <a:pPr algn="ctr"/>
              <a:r>
                <a:rPr lang="en-US" sz="3600" b="1" dirty="0">
                  <a:latin typeface="Arial Nova Cond" panose="020B0604020202020204" pitchFamily="34" charset="0"/>
                </a:rPr>
                <a:t>Premodern</a:t>
              </a:r>
            </a:p>
          </p:txBody>
        </p:sp>
        <p:sp>
          <p:nvSpPr>
            <p:cNvPr id="12" name="TextBox 11">
              <a:extLst>
                <a:ext uri="{FF2B5EF4-FFF2-40B4-BE49-F238E27FC236}">
                  <a16:creationId xmlns:a16="http://schemas.microsoft.com/office/drawing/2014/main" id="{353C197C-46FA-4B43-BE88-A4C028245C0F}"/>
                </a:ext>
              </a:extLst>
            </p:cNvPr>
            <p:cNvSpPr txBox="1"/>
            <p:nvPr/>
          </p:nvSpPr>
          <p:spPr>
            <a:xfrm>
              <a:off x="353060" y="4211935"/>
              <a:ext cx="2311400" cy="1446550"/>
            </a:xfrm>
            <a:prstGeom prst="rect">
              <a:avLst/>
            </a:prstGeom>
            <a:noFill/>
          </p:spPr>
          <p:txBody>
            <a:bodyPr wrap="square" rtlCol="0">
              <a:spAutoFit/>
            </a:bodyPr>
            <a:lstStyle/>
            <a:p>
              <a:r>
                <a:rPr lang="en-US" sz="2200" dirty="0"/>
                <a:t>Because God put it there and that’s the way its always been</a:t>
              </a:r>
            </a:p>
          </p:txBody>
        </p:sp>
      </p:grpSp>
      <p:grpSp>
        <p:nvGrpSpPr>
          <p:cNvPr id="16" name="Group 15">
            <a:extLst>
              <a:ext uri="{FF2B5EF4-FFF2-40B4-BE49-F238E27FC236}">
                <a16:creationId xmlns:a16="http://schemas.microsoft.com/office/drawing/2014/main" id="{057E8D8B-F2D4-4F56-997B-414A0F8970A0}"/>
              </a:ext>
            </a:extLst>
          </p:cNvPr>
          <p:cNvGrpSpPr/>
          <p:nvPr/>
        </p:nvGrpSpPr>
        <p:grpSpPr>
          <a:xfrm>
            <a:off x="3210560" y="782320"/>
            <a:ext cx="2753360" cy="5857240"/>
            <a:chOff x="3210560" y="782320"/>
            <a:chExt cx="2753360" cy="5857240"/>
          </a:xfrm>
        </p:grpSpPr>
        <p:sp>
          <p:nvSpPr>
            <p:cNvPr id="4" name="Rectangle: Rounded Corners 3">
              <a:extLst>
                <a:ext uri="{FF2B5EF4-FFF2-40B4-BE49-F238E27FC236}">
                  <a16:creationId xmlns:a16="http://schemas.microsoft.com/office/drawing/2014/main" id="{4ED7B759-D19B-4EBE-BE47-FEEDB01BD0A1}"/>
                </a:ext>
              </a:extLst>
            </p:cNvPr>
            <p:cNvSpPr/>
            <p:nvPr/>
          </p:nvSpPr>
          <p:spPr>
            <a:xfrm>
              <a:off x="3210560" y="782320"/>
              <a:ext cx="2753360" cy="585724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B2E9BEE4-13D9-44B9-ABCD-628F2D8D4DA4}"/>
                </a:ext>
              </a:extLst>
            </p:cNvPr>
            <p:cNvSpPr/>
            <p:nvPr/>
          </p:nvSpPr>
          <p:spPr>
            <a:xfrm rot="2840211">
              <a:off x="4342969" y="2176780"/>
              <a:ext cx="396240" cy="174244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607ACF8-777D-4614-BFA7-30540B1FEE4F}"/>
                </a:ext>
              </a:extLst>
            </p:cNvPr>
            <p:cNvSpPr txBox="1"/>
            <p:nvPr/>
          </p:nvSpPr>
          <p:spPr>
            <a:xfrm>
              <a:off x="3210560" y="1411069"/>
              <a:ext cx="2753360" cy="646331"/>
            </a:xfrm>
            <a:prstGeom prst="rect">
              <a:avLst/>
            </a:prstGeom>
            <a:noFill/>
          </p:spPr>
          <p:txBody>
            <a:bodyPr wrap="square" rtlCol="0">
              <a:spAutoFit/>
            </a:bodyPr>
            <a:lstStyle/>
            <a:p>
              <a:pPr algn="ctr"/>
              <a:r>
                <a:rPr lang="en-US" sz="3600" b="1" dirty="0">
                  <a:latin typeface="Arial Nova Cond" panose="020B0604020202020204" pitchFamily="34" charset="0"/>
                </a:rPr>
                <a:t>Modern</a:t>
              </a:r>
            </a:p>
          </p:txBody>
        </p:sp>
        <p:sp>
          <p:nvSpPr>
            <p:cNvPr id="13" name="TextBox 12">
              <a:extLst>
                <a:ext uri="{FF2B5EF4-FFF2-40B4-BE49-F238E27FC236}">
                  <a16:creationId xmlns:a16="http://schemas.microsoft.com/office/drawing/2014/main" id="{289B88D1-AAFC-4C01-8420-DF82BAFB49AB}"/>
                </a:ext>
              </a:extLst>
            </p:cNvPr>
            <p:cNvSpPr txBox="1"/>
            <p:nvPr/>
          </p:nvSpPr>
          <p:spPr>
            <a:xfrm>
              <a:off x="3385389" y="4211935"/>
              <a:ext cx="2311400" cy="769441"/>
            </a:xfrm>
            <a:prstGeom prst="rect">
              <a:avLst/>
            </a:prstGeom>
            <a:noFill/>
          </p:spPr>
          <p:txBody>
            <a:bodyPr wrap="square" rtlCol="0">
              <a:spAutoFit/>
            </a:bodyPr>
            <a:lstStyle/>
            <a:p>
              <a:r>
                <a:rPr lang="en-US" sz="2200" dirty="0"/>
                <a:t>Onward &amp; upward with progress</a:t>
              </a:r>
            </a:p>
          </p:txBody>
        </p:sp>
      </p:grpSp>
      <p:grpSp>
        <p:nvGrpSpPr>
          <p:cNvPr id="17" name="Group 16">
            <a:extLst>
              <a:ext uri="{FF2B5EF4-FFF2-40B4-BE49-F238E27FC236}">
                <a16:creationId xmlns:a16="http://schemas.microsoft.com/office/drawing/2014/main" id="{0AC67406-D2D4-45BD-ADE5-638756C720BE}"/>
              </a:ext>
            </a:extLst>
          </p:cNvPr>
          <p:cNvGrpSpPr/>
          <p:nvPr/>
        </p:nvGrpSpPr>
        <p:grpSpPr>
          <a:xfrm>
            <a:off x="6144442" y="782320"/>
            <a:ext cx="3009718" cy="5857240"/>
            <a:chOff x="6144442" y="782320"/>
            <a:chExt cx="3009718" cy="5857240"/>
          </a:xfrm>
        </p:grpSpPr>
        <p:sp>
          <p:nvSpPr>
            <p:cNvPr id="5" name="Rectangle: Rounded Corners 4">
              <a:extLst>
                <a:ext uri="{FF2B5EF4-FFF2-40B4-BE49-F238E27FC236}">
                  <a16:creationId xmlns:a16="http://schemas.microsoft.com/office/drawing/2014/main" id="{D96FFA02-149D-4BC2-A3A9-3805D72D5CD5}"/>
                </a:ext>
              </a:extLst>
            </p:cNvPr>
            <p:cNvSpPr/>
            <p:nvPr/>
          </p:nvSpPr>
          <p:spPr>
            <a:xfrm>
              <a:off x="6217920" y="782320"/>
              <a:ext cx="2753360" cy="585724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B4CE710C-AA4B-428C-BC0B-0C65BF76D164}"/>
                </a:ext>
              </a:extLst>
            </p:cNvPr>
            <p:cNvSpPr/>
            <p:nvPr/>
          </p:nvSpPr>
          <p:spPr>
            <a:xfrm>
              <a:off x="6761844" y="2311897"/>
              <a:ext cx="1904636" cy="1372118"/>
            </a:xfrm>
            <a:custGeom>
              <a:avLst/>
              <a:gdLst>
                <a:gd name="connsiteX0" fmla="*/ 45356 w 1904636"/>
                <a:gd name="connsiteY0" fmla="*/ 691398 h 1372118"/>
                <a:gd name="connsiteX1" fmla="*/ 75836 w 1904636"/>
                <a:gd name="connsiteY1" fmla="*/ 640598 h 1372118"/>
                <a:gd name="connsiteX2" fmla="*/ 116476 w 1904636"/>
                <a:gd name="connsiteY2" fmla="*/ 579638 h 1372118"/>
                <a:gd name="connsiteX3" fmla="*/ 136796 w 1904636"/>
                <a:gd name="connsiteY3" fmla="*/ 518678 h 1372118"/>
                <a:gd name="connsiteX4" fmla="*/ 146956 w 1904636"/>
                <a:gd name="connsiteY4" fmla="*/ 488198 h 1372118"/>
                <a:gd name="connsiteX5" fmla="*/ 197756 w 1904636"/>
                <a:gd name="connsiteY5" fmla="*/ 417078 h 1372118"/>
                <a:gd name="connsiteX6" fmla="*/ 248556 w 1904636"/>
                <a:gd name="connsiteY6" fmla="*/ 356118 h 1372118"/>
                <a:gd name="connsiteX7" fmla="*/ 268876 w 1904636"/>
                <a:gd name="connsiteY7" fmla="*/ 325638 h 1372118"/>
                <a:gd name="connsiteX8" fmla="*/ 329836 w 1904636"/>
                <a:gd name="connsiteY8" fmla="*/ 305318 h 1372118"/>
                <a:gd name="connsiteX9" fmla="*/ 400956 w 1904636"/>
                <a:gd name="connsiteY9" fmla="*/ 315478 h 1372118"/>
                <a:gd name="connsiteX10" fmla="*/ 431436 w 1904636"/>
                <a:gd name="connsiteY10" fmla="*/ 376438 h 1372118"/>
                <a:gd name="connsiteX11" fmla="*/ 421276 w 1904636"/>
                <a:gd name="connsiteY11" fmla="*/ 437398 h 1372118"/>
                <a:gd name="connsiteX12" fmla="*/ 390796 w 1904636"/>
                <a:gd name="connsiteY12" fmla="*/ 457718 h 1372118"/>
                <a:gd name="connsiteX13" fmla="*/ 319676 w 1904636"/>
                <a:gd name="connsiteY13" fmla="*/ 498358 h 1372118"/>
                <a:gd name="connsiteX14" fmla="*/ 279036 w 1904636"/>
                <a:gd name="connsiteY14" fmla="*/ 488198 h 1372118"/>
                <a:gd name="connsiteX15" fmla="*/ 207916 w 1904636"/>
                <a:gd name="connsiteY15" fmla="*/ 427238 h 1372118"/>
                <a:gd name="connsiteX16" fmla="*/ 187596 w 1904636"/>
                <a:gd name="connsiteY16" fmla="*/ 386598 h 1372118"/>
                <a:gd name="connsiteX17" fmla="*/ 177436 w 1904636"/>
                <a:gd name="connsiteY17" fmla="*/ 305318 h 1372118"/>
                <a:gd name="connsiteX18" fmla="*/ 146956 w 1904636"/>
                <a:gd name="connsiteY18" fmla="*/ 295158 h 1372118"/>
                <a:gd name="connsiteX19" fmla="*/ 126636 w 1904636"/>
                <a:gd name="connsiteY19" fmla="*/ 325638 h 1372118"/>
                <a:gd name="connsiteX20" fmla="*/ 96156 w 1904636"/>
                <a:gd name="connsiteY20" fmla="*/ 345958 h 1372118"/>
                <a:gd name="connsiteX21" fmla="*/ 14876 w 1904636"/>
                <a:gd name="connsiteY21" fmla="*/ 447558 h 1372118"/>
                <a:gd name="connsiteX22" fmla="*/ 14876 w 1904636"/>
                <a:gd name="connsiteY22" fmla="*/ 589798 h 1372118"/>
                <a:gd name="connsiteX23" fmla="*/ 55516 w 1904636"/>
                <a:gd name="connsiteY23" fmla="*/ 599958 h 1372118"/>
                <a:gd name="connsiteX24" fmla="*/ 96156 w 1904636"/>
                <a:gd name="connsiteY24" fmla="*/ 589798 h 1372118"/>
                <a:gd name="connsiteX25" fmla="*/ 126636 w 1904636"/>
                <a:gd name="connsiteY25" fmla="*/ 569478 h 1372118"/>
                <a:gd name="connsiteX26" fmla="*/ 157116 w 1904636"/>
                <a:gd name="connsiteY26" fmla="*/ 559318 h 1372118"/>
                <a:gd name="connsiteX27" fmla="*/ 197756 w 1904636"/>
                <a:gd name="connsiteY27" fmla="*/ 528838 h 1372118"/>
                <a:gd name="connsiteX28" fmla="*/ 258716 w 1904636"/>
                <a:gd name="connsiteY28" fmla="*/ 488198 h 1372118"/>
                <a:gd name="connsiteX29" fmla="*/ 299356 w 1904636"/>
                <a:gd name="connsiteY29" fmla="*/ 457718 h 1372118"/>
                <a:gd name="connsiteX30" fmla="*/ 329836 w 1904636"/>
                <a:gd name="connsiteY30" fmla="*/ 417078 h 1372118"/>
                <a:gd name="connsiteX31" fmla="*/ 370476 w 1904636"/>
                <a:gd name="connsiteY31" fmla="*/ 386598 h 1372118"/>
                <a:gd name="connsiteX32" fmla="*/ 400956 w 1904636"/>
                <a:gd name="connsiteY32" fmla="*/ 345958 h 1372118"/>
                <a:gd name="connsiteX33" fmla="*/ 461916 w 1904636"/>
                <a:gd name="connsiteY33" fmla="*/ 295158 h 1372118"/>
                <a:gd name="connsiteX34" fmla="*/ 543196 w 1904636"/>
                <a:gd name="connsiteY34" fmla="*/ 163078 h 1372118"/>
                <a:gd name="connsiteX35" fmla="*/ 583836 w 1904636"/>
                <a:gd name="connsiteY35" fmla="*/ 112278 h 1372118"/>
                <a:gd name="connsiteX36" fmla="*/ 604156 w 1904636"/>
                <a:gd name="connsiteY36" fmla="*/ 81798 h 1372118"/>
                <a:gd name="connsiteX37" fmla="*/ 624476 w 1904636"/>
                <a:gd name="connsiteY37" fmla="*/ 20838 h 1372118"/>
                <a:gd name="connsiteX38" fmla="*/ 593996 w 1904636"/>
                <a:gd name="connsiteY38" fmla="*/ 518 h 1372118"/>
                <a:gd name="connsiteX39" fmla="*/ 533036 w 1904636"/>
                <a:gd name="connsiteY39" fmla="*/ 51318 h 1372118"/>
                <a:gd name="connsiteX40" fmla="*/ 492396 w 1904636"/>
                <a:gd name="connsiteY40" fmla="*/ 81798 h 1372118"/>
                <a:gd name="connsiteX41" fmla="*/ 421276 w 1904636"/>
                <a:gd name="connsiteY41" fmla="*/ 152918 h 1372118"/>
                <a:gd name="connsiteX42" fmla="*/ 380636 w 1904636"/>
                <a:gd name="connsiteY42" fmla="*/ 224038 h 1372118"/>
                <a:gd name="connsiteX43" fmla="*/ 360316 w 1904636"/>
                <a:gd name="connsiteY43" fmla="*/ 254518 h 1372118"/>
                <a:gd name="connsiteX44" fmla="*/ 329836 w 1904636"/>
                <a:gd name="connsiteY44" fmla="*/ 356118 h 1372118"/>
                <a:gd name="connsiteX45" fmla="*/ 309516 w 1904636"/>
                <a:gd name="connsiteY45" fmla="*/ 427238 h 1372118"/>
                <a:gd name="connsiteX46" fmla="*/ 319676 w 1904636"/>
                <a:gd name="connsiteY46" fmla="*/ 467878 h 1372118"/>
                <a:gd name="connsiteX47" fmla="*/ 461916 w 1904636"/>
                <a:gd name="connsiteY47" fmla="*/ 457718 h 1372118"/>
                <a:gd name="connsiteX48" fmla="*/ 502556 w 1904636"/>
                <a:gd name="connsiteY48" fmla="*/ 447558 h 1372118"/>
                <a:gd name="connsiteX49" fmla="*/ 573676 w 1904636"/>
                <a:gd name="connsiteY49" fmla="*/ 427238 h 1372118"/>
                <a:gd name="connsiteX50" fmla="*/ 685436 w 1904636"/>
                <a:gd name="connsiteY50" fmla="*/ 406918 h 1372118"/>
                <a:gd name="connsiteX51" fmla="*/ 736236 w 1904636"/>
                <a:gd name="connsiteY51" fmla="*/ 396758 h 1372118"/>
                <a:gd name="connsiteX52" fmla="*/ 797196 w 1904636"/>
                <a:gd name="connsiteY52" fmla="*/ 376438 h 1372118"/>
                <a:gd name="connsiteX53" fmla="*/ 776876 w 1904636"/>
                <a:gd name="connsiteY53" fmla="*/ 528838 h 1372118"/>
                <a:gd name="connsiteX54" fmla="*/ 756556 w 1904636"/>
                <a:gd name="connsiteY54" fmla="*/ 630438 h 1372118"/>
                <a:gd name="connsiteX55" fmla="*/ 746396 w 1904636"/>
                <a:gd name="connsiteY55" fmla="*/ 660918 h 1372118"/>
                <a:gd name="connsiteX56" fmla="*/ 411116 w 1904636"/>
                <a:gd name="connsiteY56" fmla="*/ 640598 h 1372118"/>
                <a:gd name="connsiteX57" fmla="*/ 380636 w 1904636"/>
                <a:gd name="connsiteY57" fmla="*/ 549158 h 1372118"/>
                <a:gd name="connsiteX58" fmla="*/ 360316 w 1904636"/>
                <a:gd name="connsiteY58" fmla="*/ 488198 h 1372118"/>
                <a:gd name="connsiteX59" fmla="*/ 370476 w 1904636"/>
                <a:gd name="connsiteY59" fmla="*/ 427238 h 1372118"/>
                <a:gd name="connsiteX60" fmla="*/ 461916 w 1904636"/>
                <a:gd name="connsiteY60" fmla="*/ 345958 h 1372118"/>
                <a:gd name="connsiteX61" fmla="*/ 492396 w 1904636"/>
                <a:gd name="connsiteY61" fmla="*/ 325638 h 1372118"/>
                <a:gd name="connsiteX62" fmla="*/ 533036 w 1904636"/>
                <a:gd name="connsiteY62" fmla="*/ 305318 h 1372118"/>
                <a:gd name="connsiteX63" fmla="*/ 604156 w 1904636"/>
                <a:gd name="connsiteY63" fmla="*/ 264678 h 1372118"/>
                <a:gd name="connsiteX64" fmla="*/ 665116 w 1904636"/>
                <a:gd name="connsiteY64" fmla="*/ 274838 h 1372118"/>
                <a:gd name="connsiteX65" fmla="*/ 705756 w 1904636"/>
                <a:gd name="connsiteY65" fmla="*/ 335798 h 1372118"/>
                <a:gd name="connsiteX66" fmla="*/ 695596 w 1904636"/>
                <a:gd name="connsiteY66" fmla="*/ 437398 h 1372118"/>
                <a:gd name="connsiteX67" fmla="*/ 665116 w 1904636"/>
                <a:gd name="connsiteY67" fmla="*/ 518678 h 1372118"/>
                <a:gd name="connsiteX68" fmla="*/ 614316 w 1904636"/>
                <a:gd name="connsiteY68" fmla="*/ 589798 h 1372118"/>
                <a:gd name="connsiteX69" fmla="*/ 573676 w 1904636"/>
                <a:gd name="connsiteY69" fmla="*/ 599958 h 1372118"/>
                <a:gd name="connsiteX70" fmla="*/ 543196 w 1904636"/>
                <a:gd name="connsiteY70" fmla="*/ 640598 h 1372118"/>
                <a:gd name="connsiteX71" fmla="*/ 492396 w 1904636"/>
                <a:gd name="connsiteY71" fmla="*/ 660918 h 1372118"/>
                <a:gd name="connsiteX72" fmla="*/ 421276 w 1904636"/>
                <a:gd name="connsiteY72" fmla="*/ 701558 h 1372118"/>
                <a:gd name="connsiteX73" fmla="*/ 370476 w 1904636"/>
                <a:gd name="connsiteY73" fmla="*/ 742198 h 1372118"/>
                <a:gd name="connsiteX74" fmla="*/ 268876 w 1904636"/>
                <a:gd name="connsiteY74" fmla="*/ 792998 h 1372118"/>
                <a:gd name="connsiteX75" fmla="*/ 218076 w 1904636"/>
                <a:gd name="connsiteY75" fmla="*/ 803158 h 1372118"/>
                <a:gd name="connsiteX76" fmla="*/ 177436 w 1904636"/>
                <a:gd name="connsiteY76" fmla="*/ 823478 h 1372118"/>
                <a:gd name="connsiteX77" fmla="*/ 85996 w 1904636"/>
                <a:gd name="connsiteY77" fmla="*/ 843798 h 1372118"/>
                <a:gd name="connsiteX78" fmla="*/ 25036 w 1904636"/>
                <a:gd name="connsiteY78" fmla="*/ 833638 h 1372118"/>
                <a:gd name="connsiteX79" fmla="*/ 4716 w 1904636"/>
                <a:gd name="connsiteY79" fmla="*/ 803158 h 1372118"/>
                <a:gd name="connsiteX80" fmla="*/ 116476 w 1904636"/>
                <a:gd name="connsiteY80" fmla="*/ 864118 h 1372118"/>
                <a:gd name="connsiteX81" fmla="*/ 218076 w 1904636"/>
                <a:gd name="connsiteY81" fmla="*/ 894598 h 1372118"/>
                <a:gd name="connsiteX82" fmla="*/ 329836 w 1904636"/>
                <a:gd name="connsiteY82" fmla="*/ 904758 h 1372118"/>
                <a:gd name="connsiteX83" fmla="*/ 665116 w 1904636"/>
                <a:gd name="connsiteY83" fmla="*/ 874278 h 1372118"/>
                <a:gd name="connsiteX84" fmla="*/ 756556 w 1904636"/>
                <a:gd name="connsiteY84" fmla="*/ 853958 h 1372118"/>
                <a:gd name="connsiteX85" fmla="*/ 797196 w 1904636"/>
                <a:gd name="connsiteY85" fmla="*/ 843798 h 1372118"/>
                <a:gd name="connsiteX86" fmla="*/ 878476 w 1904636"/>
                <a:gd name="connsiteY86" fmla="*/ 833638 h 1372118"/>
                <a:gd name="connsiteX87" fmla="*/ 908956 w 1904636"/>
                <a:gd name="connsiteY87" fmla="*/ 823478 h 1372118"/>
                <a:gd name="connsiteX88" fmla="*/ 980076 w 1904636"/>
                <a:gd name="connsiteY88" fmla="*/ 721878 h 1372118"/>
                <a:gd name="connsiteX89" fmla="*/ 1000396 w 1904636"/>
                <a:gd name="connsiteY89" fmla="*/ 640598 h 1372118"/>
                <a:gd name="connsiteX90" fmla="*/ 980076 w 1904636"/>
                <a:gd name="connsiteY90" fmla="*/ 579638 h 1372118"/>
                <a:gd name="connsiteX91" fmla="*/ 878476 w 1904636"/>
                <a:gd name="connsiteY91" fmla="*/ 549158 h 1372118"/>
                <a:gd name="connsiteX92" fmla="*/ 817516 w 1904636"/>
                <a:gd name="connsiteY92" fmla="*/ 559318 h 1372118"/>
                <a:gd name="connsiteX93" fmla="*/ 787036 w 1904636"/>
                <a:gd name="connsiteY93" fmla="*/ 589798 h 1372118"/>
                <a:gd name="connsiteX94" fmla="*/ 746396 w 1904636"/>
                <a:gd name="connsiteY94" fmla="*/ 671078 h 1372118"/>
                <a:gd name="connsiteX95" fmla="*/ 726076 w 1904636"/>
                <a:gd name="connsiteY95" fmla="*/ 701558 h 1372118"/>
                <a:gd name="connsiteX96" fmla="*/ 675276 w 1904636"/>
                <a:gd name="connsiteY96" fmla="*/ 549158 h 1372118"/>
                <a:gd name="connsiteX97" fmla="*/ 634636 w 1904636"/>
                <a:gd name="connsiteY97" fmla="*/ 559318 h 1372118"/>
                <a:gd name="connsiteX98" fmla="*/ 604156 w 1904636"/>
                <a:gd name="connsiteY98" fmla="*/ 599958 h 1372118"/>
                <a:gd name="connsiteX99" fmla="*/ 583836 w 1904636"/>
                <a:gd name="connsiteY99" fmla="*/ 660918 h 1372118"/>
                <a:gd name="connsiteX100" fmla="*/ 573676 w 1904636"/>
                <a:gd name="connsiteY100" fmla="*/ 691398 h 1372118"/>
                <a:gd name="connsiteX101" fmla="*/ 553356 w 1904636"/>
                <a:gd name="connsiteY101" fmla="*/ 742198 h 1372118"/>
                <a:gd name="connsiteX102" fmla="*/ 543196 w 1904636"/>
                <a:gd name="connsiteY102" fmla="*/ 792998 h 1372118"/>
                <a:gd name="connsiteX103" fmla="*/ 522876 w 1904636"/>
                <a:gd name="connsiteY103" fmla="*/ 823478 h 1372118"/>
                <a:gd name="connsiteX104" fmla="*/ 472076 w 1904636"/>
                <a:gd name="connsiteY104" fmla="*/ 914918 h 1372118"/>
                <a:gd name="connsiteX105" fmla="*/ 441596 w 1904636"/>
                <a:gd name="connsiteY105" fmla="*/ 945398 h 1372118"/>
                <a:gd name="connsiteX106" fmla="*/ 339996 w 1904636"/>
                <a:gd name="connsiteY106" fmla="*/ 904758 h 1372118"/>
                <a:gd name="connsiteX107" fmla="*/ 268876 w 1904636"/>
                <a:gd name="connsiteY107" fmla="*/ 884438 h 1372118"/>
                <a:gd name="connsiteX108" fmla="*/ 167276 w 1904636"/>
                <a:gd name="connsiteY108" fmla="*/ 853958 h 1372118"/>
                <a:gd name="connsiteX109" fmla="*/ 106316 w 1904636"/>
                <a:gd name="connsiteY109" fmla="*/ 782838 h 1372118"/>
                <a:gd name="connsiteX110" fmla="*/ 96156 w 1904636"/>
                <a:gd name="connsiteY110" fmla="*/ 752358 h 1372118"/>
                <a:gd name="connsiteX111" fmla="*/ 106316 w 1904636"/>
                <a:gd name="connsiteY111" fmla="*/ 701558 h 1372118"/>
                <a:gd name="connsiteX112" fmla="*/ 218076 w 1904636"/>
                <a:gd name="connsiteY112" fmla="*/ 640598 h 1372118"/>
                <a:gd name="connsiteX113" fmla="*/ 360316 w 1904636"/>
                <a:gd name="connsiteY113" fmla="*/ 518678 h 1372118"/>
                <a:gd name="connsiteX114" fmla="*/ 431436 w 1904636"/>
                <a:gd name="connsiteY114" fmla="*/ 457718 h 1372118"/>
                <a:gd name="connsiteX115" fmla="*/ 502556 w 1904636"/>
                <a:gd name="connsiteY115" fmla="*/ 417078 h 1372118"/>
                <a:gd name="connsiteX116" fmla="*/ 593996 w 1904636"/>
                <a:gd name="connsiteY116" fmla="*/ 345958 h 1372118"/>
                <a:gd name="connsiteX117" fmla="*/ 644796 w 1904636"/>
                <a:gd name="connsiteY117" fmla="*/ 315478 h 1372118"/>
                <a:gd name="connsiteX118" fmla="*/ 675276 w 1904636"/>
                <a:gd name="connsiteY118" fmla="*/ 295158 h 1372118"/>
                <a:gd name="connsiteX119" fmla="*/ 715916 w 1904636"/>
                <a:gd name="connsiteY119" fmla="*/ 284998 h 1372118"/>
                <a:gd name="connsiteX120" fmla="*/ 766716 w 1904636"/>
                <a:gd name="connsiteY120" fmla="*/ 264678 h 1372118"/>
                <a:gd name="connsiteX121" fmla="*/ 837836 w 1904636"/>
                <a:gd name="connsiteY121" fmla="*/ 244358 h 1372118"/>
                <a:gd name="connsiteX122" fmla="*/ 868316 w 1904636"/>
                <a:gd name="connsiteY122" fmla="*/ 224038 h 1372118"/>
                <a:gd name="connsiteX123" fmla="*/ 929276 w 1904636"/>
                <a:gd name="connsiteY123" fmla="*/ 203718 h 1372118"/>
                <a:gd name="connsiteX124" fmla="*/ 959756 w 1904636"/>
                <a:gd name="connsiteY124" fmla="*/ 335798 h 1372118"/>
                <a:gd name="connsiteX125" fmla="*/ 1000396 w 1904636"/>
                <a:gd name="connsiteY125" fmla="*/ 325638 h 1372118"/>
                <a:gd name="connsiteX126" fmla="*/ 969916 w 1904636"/>
                <a:gd name="connsiteY126" fmla="*/ 366278 h 1372118"/>
                <a:gd name="connsiteX127" fmla="*/ 949596 w 1904636"/>
                <a:gd name="connsiteY127" fmla="*/ 396758 h 1372118"/>
                <a:gd name="connsiteX128" fmla="*/ 929276 w 1904636"/>
                <a:gd name="connsiteY128" fmla="*/ 488198 h 1372118"/>
                <a:gd name="connsiteX129" fmla="*/ 908956 w 1904636"/>
                <a:gd name="connsiteY129" fmla="*/ 549158 h 1372118"/>
                <a:gd name="connsiteX130" fmla="*/ 888636 w 1904636"/>
                <a:gd name="connsiteY130" fmla="*/ 630438 h 1372118"/>
                <a:gd name="connsiteX131" fmla="*/ 878476 w 1904636"/>
                <a:gd name="connsiteY131" fmla="*/ 671078 h 1372118"/>
                <a:gd name="connsiteX132" fmla="*/ 837836 w 1904636"/>
                <a:gd name="connsiteY132" fmla="*/ 732038 h 1372118"/>
                <a:gd name="connsiteX133" fmla="*/ 817516 w 1904636"/>
                <a:gd name="connsiteY133" fmla="*/ 762518 h 1372118"/>
                <a:gd name="connsiteX134" fmla="*/ 776876 w 1904636"/>
                <a:gd name="connsiteY134" fmla="*/ 833638 h 1372118"/>
                <a:gd name="connsiteX135" fmla="*/ 726076 w 1904636"/>
                <a:gd name="connsiteY135" fmla="*/ 935238 h 1372118"/>
                <a:gd name="connsiteX136" fmla="*/ 665116 w 1904636"/>
                <a:gd name="connsiteY136" fmla="*/ 1016518 h 1372118"/>
                <a:gd name="connsiteX137" fmla="*/ 654956 w 1904636"/>
                <a:gd name="connsiteY137" fmla="*/ 1046998 h 1372118"/>
                <a:gd name="connsiteX138" fmla="*/ 644796 w 1904636"/>
                <a:gd name="connsiteY138" fmla="*/ 1087638 h 1372118"/>
                <a:gd name="connsiteX139" fmla="*/ 624476 w 1904636"/>
                <a:gd name="connsiteY139" fmla="*/ 1118118 h 1372118"/>
                <a:gd name="connsiteX140" fmla="*/ 1264556 w 1904636"/>
                <a:gd name="connsiteY140" fmla="*/ 1016518 h 1372118"/>
                <a:gd name="connsiteX141" fmla="*/ 1670956 w 1904636"/>
                <a:gd name="connsiteY141" fmla="*/ 904758 h 1372118"/>
                <a:gd name="connsiteX142" fmla="*/ 1721756 w 1904636"/>
                <a:gd name="connsiteY142" fmla="*/ 864118 h 1372118"/>
                <a:gd name="connsiteX143" fmla="*/ 1813196 w 1904636"/>
                <a:gd name="connsiteY143" fmla="*/ 813318 h 1372118"/>
                <a:gd name="connsiteX144" fmla="*/ 1874156 w 1904636"/>
                <a:gd name="connsiteY144" fmla="*/ 711718 h 1372118"/>
                <a:gd name="connsiteX145" fmla="*/ 1894476 w 1904636"/>
                <a:gd name="connsiteY145" fmla="*/ 681238 h 1372118"/>
                <a:gd name="connsiteX146" fmla="*/ 1904636 w 1904636"/>
                <a:gd name="connsiteY146" fmla="*/ 640598 h 1372118"/>
                <a:gd name="connsiteX147" fmla="*/ 1894476 w 1904636"/>
                <a:gd name="connsiteY147" fmla="*/ 599958 h 1372118"/>
                <a:gd name="connsiteX148" fmla="*/ 1792876 w 1904636"/>
                <a:gd name="connsiteY148" fmla="*/ 569478 h 1372118"/>
                <a:gd name="connsiteX149" fmla="*/ 1762396 w 1904636"/>
                <a:gd name="connsiteY149" fmla="*/ 549158 h 1372118"/>
                <a:gd name="connsiteX150" fmla="*/ 1549036 w 1904636"/>
                <a:gd name="connsiteY150" fmla="*/ 549158 h 1372118"/>
                <a:gd name="connsiteX151" fmla="*/ 1508396 w 1904636"/>
                <a:gd name="connsiteY151" fmla="*/ 559318 h 1372118"/>
                <a:gd name="connsiteX152" fmla="*/ 1457596 w 1904636"/>
                <a:gd name="connsiteY152" fmla="*/ 569478 h 1372118"/>
                <a:gd name="connsiteX153" fmla="*/ 1416956 w 1904636"/>
                <a:gd name="connsiteY153" fmla="*/ 589798 h 1372118"/>
                <a:gd name="connsiteX154" fmla="*/ 1325516 w 1904636"/>
                <a:gd name="connsiteY154" fmla="*/ 630438 h 1372118"/>
                <a:gd name="connsiteX155" fmla="*/ 1295036 w 1904636"/>
                <a:gd name="connsiteY155" fmla="*/ 660918 h 1372118"/>
                <a:gd name="connsiteX156" fmla="*/ 1234076 w 1904636"/>
                <a:gd name="connsiteY156" fmla="*/ 701558 h 1372118"/>
                <a:gd name="connsiteX157" fmla="*/ 1203596 w 1904636"/>
                <a:gd name="connsiteY157" fmla="*/ 721878 h 1372118"/>
                <a:gd name="connsiteX158" fmla="*/ 1173116 w 1904636"/>
                <a:gd name="connsiteY158" fmla="*/ 752358 h 1372118"/>
                <a:gd name="connsiteX159" fmla="*/ 1041036 w 1904636"/>
                <a:gd name="connsiteY159" fmla="*/ 823478 h 1372118"/>
                <a:gd name="connsiteX160" fmla="*/ 1000396 w 1904636"/>
                <a:gd name="connsiteY160" fmla="*/ 843798 h 1372118"/>
                <a:gd name="connsiteX161" fmla="*/ 969916 w 1904636"/>
                <a:gd name="connsiteY161" fmla="*/ 853958 h 1372118"/>
                <a:gd name="connsiteX162" fmla="*/ 898796 w 1904636"/>
                <a:gd name="connsiteY162" fmla="*/ 874278 h 1372118"/>
                <a:gd name="connsiteX163" fmla="*/ 807356 w 1904636"/>
                <a:gd name="connsiteY163" fmla="*/ 864118 h 1372118"/>
                <a:gd name="connsiteX164" fmla="*/ 776876 w 1904636"/>
                <a:gd name="connsiteY164" fmla="*/ 833638 h 1372118"/>
                <a:gd name="connsiteX165" fmla="*/ 787036 w 1904636"/>
                <a:gd name="connsiteY165" fmla="*/ 864118 h 1372118"/>
                <a:gd name="connsiteX166" fmla="*/ 827676 w 1904636"/>
                <a:gd name="connsiteY166" fmla="*/ 894598 h 1372118"/>
                <a:gd name="connsiteX167" fmla="*/ 858156 w 1904636"/>
                <a:gd name="connsiteY167" fmla="*/ 904758 h 1372118"/>
                <a:gd name="connsiteX168" fmla="*/ 908956 w 1904636"/>
                <a:gd name="connsiteY168" fmla="*/ 935238 h 1372118"/>
                <a:gd name="connsiteX169" fmla="*/ 949596 w 1904636"/>
                <a:gd name="connsiteY169" fmla="*/ 955558 h 1372118"/>
                <a:gd name="connsiteX170" fmla="*/ 980076 w 1904636"/>
                <a:gd name="connsiteY170" fmla="*/ 1016518 h 1372118"/>
                <a:gd name="connsiteX171" fmla="*/ 888636 w 1904636"/>
                <a:gd name="connsiteY171" fmla="*/ 1067318 h 1372118"/>
                <a:gd name="connsiteX172" fmla="*/ 847996 w 1904636"/>
                <a:gd name="connsiteY172" fmla="*/ 1077478 h 1372118"/>
                <a:gd name="connsiteX173" fmla="*/ 797196 w 1904636"/>
                <a:gd name="connsiteY173" fmla="*/ 1097798 h 1372118"/>
                <a:gd name="connsiteX174" fmla="*/ 746396 w 1904636"/>
                <a:gd name="connsiteY174" fmla="*/ 1107958 h 1372118"/>
                <a:gd name="connsiteX175" fmla="*/ 715916 w 1904636"/>
                <a:gd name="connsiteY175" fmla="*/ 1118118 h 1372118"/>
                <a:gd name="connsiteX176" fmla="*/ 675276 w 1904636"/>
                <a:gd name="connsiteY176" fmla="*/ 1128278 h 1372118"/>
                <a:gd name="connsiteX177" fmla="*/ 644796 w 1904636"/>
                <a:gd name="connsiteY177" fmla="*/ 1148598 h 1372118"/>
                <a:gd name="connsiteX178" fmla="*/ 411116 w 1904636"/>
                <a:gd name="connsiteY178" fmla="*/ 1148598 h 1372118"/>
                <a:gd name="connsiteX179" fmla="*/ 431436 w 1904636"/>
                <a:gd name="connsiteY179" fmla="*/ 1087638 h 1372118"/>
                <a:gd name="connsiteX180" fmla="*/ 482236 w 1904636"/>
                <a:gd name="connsiteY180" fmla="*/ 1046998 h 1372118"/>
                <a:gd name="connsiteX181" fmla="*/ 512716 w 1904636"/>
                <a:gd name="connsiteY181" fmla="*/ 1006358 h 1372118"/>
                <a:gd name="connsiteX182" fmla="*/ 573676 w 1904636"/>
                <a:gd name="connsiteY182" fmla="*/ 955558 h 1372118"/>
                <a:gd name="connsiteX183" fmla="*/ 604156 w 1904636"/>
                <a:gd name="connsiteY183" fmla="*/ 925078 h 1372118"/>
                <a:gd name="connsiteX184" fmla="*/ 654956 w 1904636"/>
                <a:gd name="connsiteY184" fmla="*/ 884438 h 1372118"/>
                <a:gd name="connsiteX185" fmla="*/ 726076 w 1904636"/>
                <a:gd name="connsiteY185" fmla="*/ 813318 h 1372118"/>
                <a:gd name="connsiteX186" fmla="*/ 766716 w 1904636"/>
                <a:gd name="connsiteY186" fmla="*/ 772678 h 1372118"/>
                <a:gd name="connsiteX187" fmla="*/ 868316 w 1904636"/>
                <a:gd name="connsiteY187" fmla="*/ 691398 h 1372118"/>
                <a:gd name="connsiteX188" fmla="*/ 939436 w 1904636"/>
                <a:gd name="connsiteY188" fmla="*/ 650758 h 1372118"/>
                <a:gd name="connsiteX189" fmla="*/ 990236 w 1904636"/>
                <a:gd name="connsiteY189" fmla="*/ 630438 h 1372118"/>
                <a:gd name="connsiteX190" fmla="*/ 1030876 w 1904636"/>
                <a:gd name="connsiteY190" fmla="*/ 599958 h 1372118"/>
                <a:gd name="connsiteX191" fmla="*/ 1091836 w 1904636"/>
                <a:gd name="connsiteY191" fmla="*/ 579638 h 1372118"/>
                <a:gd name="connsiteX192" fmla="*/ 1122316 w 1904636"/>
                <a:gd name="connsiteY192" fmla="*/ 569478 h 1372118"/>
                <a:gd name="connsiteX193" fmla="*/ 1162956 w 1904636"/>
                <a:gd name="connsiteY193" fmla="*/ 488198 h 1372118"/>
                <a:gd name="connsiteX194" fmla="*/ 1183276 w 1904636"/>
                <a:gd name="connsiteY194" fmla="*/ 447558 h 1372118"/>
                <a:gd name="connsiteX195" fmla="*/ 1203596 w 1904636"/>
                <a:gd name="connsiteY195" fmla="*/ 386598 h 1372118"/>
                <a:gd name="connsiteX196" fmla="*/ 1203596 w 1904636"/>
                <a:gd name="connsiteY196" fmla="*/ 528838 h 1372118"/>
                <a:gd name="connsiteX197" fmla="*/ 1142636 w 1904636"/>
                <a:gd name="connsiteY197" fmla="*/ 630438 h 1372118"/>
                <a:gd name="connsiteX198" fmla="*/ 1122316 w 1904636"/>
                <a:gd name="connsiteY198" fmla="*/ 671078 h 1372118"/>
                <a:gd name="connsiteX199" fmla="*/ 1091836 w 1904636"/>
                <a:gd name="connsiteY199" fmla="*/ 762518 h 1372118"/>
                <a:gd name="connsiteX200" fmla="*/ 1071516 w 1904636"/>
                <a:gd name="connsiteY200" fmla="*/ 823478 h 1372118"/>
                <a:gd name="connsiteX201" fmla="*/ 1081676 w 1904636"/>
                <a:gd name="connsiteY201" fmla="*/ 894598 h 1372118"/>
                <a:gd name="connsiteX202" fmla="*/ 1112156 w 1904636"/>
                <a:gd name="connsiteY202" fmla="*/ 925078 h 1372118"/>
                <a:gd name="connsiteX203" fmla="*/ 1132476 w 1904636"/>
                <a:gd name="connsiteY203" fmla="*/ 955558 h 1372118"/>
                <a:gd name="connsiteX204" fmla="*/ 1112156 w 1904636"/>
                <a:gd name="connsiteY204" fmla="*/ 986038 h 1372118"/>
                <a:gd name="connsiteX205" fmla="*/ 980076 w 1904636"/>
                <a:gd name="connsiteY205" fmla="*/ 1046998 h 1372118"/>
                <a:gd name="connsiteX206" fmla="*/ 939436 w 1904636"/>
                <a:gd name="connsiteY206" fmla="*/ 1057158 h 1372118"/>
                <a:gd name="connsiteX207" fmla="*/ 908956 w 1904636"/>
                <a:gd name="connsiteY207" fmla="*/ 1067318 h 1372118"/>
                <a:gd name="connsiteX208" fmla="*/ 858156 w 1904636"/>
                <a:gd name="connsiteY208" fmla="*/ 1077478 h 1372118"/>
                <a:gd name="connsiteX209" fmla="*/ 817516 w 1904636"/>
                <a:gd name="connsiteY209" fmla="*/ 1087638 h 1372118"/>
                <a:gd name="connsiteX210" fmla="*/ 776876 w 1904636"/>
                <a:gd name="connsiteY210" fmla="*/ 1118118 h 1372118"/>
                <a:gd name="connsiteX211" fmla="*/ 715916 w 1904636"/>
                <a:gd name="connsiteY211" fmla="*/ 1158758 h 1372118"/>
                <a:gd name="connsiteX212" fmla="*/ 472076 w 1904636"/>
                <a:gd name="connsiteY212" fmla="*/ 1138438 h 1372118"/>
                <a:gd name="connsiteX213" fmla="*/ 441596 w 1904636"/>
                <a:gd name="connsiteY213" fmla="*/ 1128278 h 1372118"/>
                <a:gd name="connsiteX214" fmla="*/ 400956 w 1904636"/>
                <a:gd name="connsiteY214" fmla="*/ 1118118 h 1372118"/>
                <a:gd name="connsiteX215" fmla="*/ 411116 w 1904636"/>
                <a:gd name="connsiteY215" fmla="*/ 1067318 h 1372118"/>
                <a:gd name="connsiteX216" fmla="*/ 451756 w 1904636"/>
                <a:gd name="connsiteY216" fmla="*/ 1026678 h 1372118"/>
                <a:gd name="connsiteX217" fmla="*/ 472076 w 1904636"/>
                <a:gd name="connsiteY217" fmla="*/ 996198 h 1372118"/>
                <a:gd name="connsiteX218" fmla="*/ 502556 w 1904636"/>
                <a:gd name="connsiteY218" fmla="*/ 965718 h 1372118"/>
                <a:gd name="connsiteX219" fmla="*/ 563516 w 1904636"/>
                <a:gd name="connsiteY219" fmla="*/ 884438 h 1372118"/>
                <a:gd name="connsiteX220" fmla="*/ 614316 w 1904636"/>
                <a:gd name="connsiteY220" fmla="*/ 853958 h 1372118"/>
                <a:gd name="connsiteX221" fmla="*/ 695596 w 1904636"/>
                <a:gd name="connsiteY221" fmla="*/ 792998 h 1372118"/>
                <a:gd name="connsiteX222" fmla="*/ 766716 w 1904636"/>
                <a:gd name="connsiteY222" fmla="*/ 732038 h 1372118"/>
                <a:gd name="connsiteX223" fmla="*/ 817516 w 1904636"/>
                <a:gd name="connsiteY223" fmla="*/ 681238 h 1372118"/>
                <a:gd name="connsiteX224" fmla="*/ 908956 w 1904636"/>
                <a:gd name="connsiteY224" fmla="*/ 630438 h 1372118"/>
                <a:gd name="connsiteX225" fmla="*/ 959756 w 1904636"/>
                <a:gd name="connsiteY225" fmla="*/ 589798 h 1372118"/>
                <a:gd name="connsiteX226" fmla="*/ 1000396 w 1904636"/>
                <a:gd name="connsiteY226" fmla="*/ 569478 h 1372118"/>
                <a:gd name="connsiteX227" fmla="*/ 1081676 w 1904636"/>
                <a:gd name="connsiteY227" fmla="*/ 518678 h 1372118"/>
                <a:gd name="connsiteX228" fmla="*/ 1132476 w 1904636"/>
                <a:gd name="connsiteY228" fmla="*/ 498358 h 1372118"/>
                <a:gd name="connsiteX229" fmla="*/ 1183276 w 1904636"/>
                <a:gd name="connsiteY229" fmla="*/ 467878 h 1372118"/>
                <a:gd name="connsiteX230" fmla="*/ 1264556 w 1904636"/>
                <a:gd name="connsiteY230" fmla="*/ 447558 h 1372118"/>
                <a:gd name="connsiteX231" fmla="*/ 1295036 w 1904636"/>
                <a:gd name="connsiteY231" fmla="*/ 437398 h 1372118"/>
                <a:gd name="connsiteX232" fmla="*/ 1325516 w 1904636"/>
                <a:gd name="connsiteY232" fmla="*/ 417078 h 1372118"/>
                <a:gd name="connsiteX233" fmla="*/ 1366156 w 1904636"/>
                <a:gd name="connsiteY233" fmla="*/ 396758 h 1372118"/>
                <a:gd name="connsiteX234" fmla="*/ 1396636 w 1904636"/>
                <a:gd name="connsiteY234" fmla="*/ 345958 h 1372118"/>
                <a:gd name="connsiteX235" fmla="*/ 1447436 w 1904636"/>
                <a:gd name="connsiteY235" fmla="*/ 203718 h 1372118"/>
                <a:gd name="connsiteX236" fmla="*/ 1416956 w 1904636"/>
                <a:gd name="connsiteY236" fmla="*/ 91958 h 1372118"/>
                <a:gd name="connsiteX237" fmla="*/ 1386476 w 1904636"/>
                <a:gd name="connsiteY237" fmla="*/ 71638 h 1372118"/>
                <a:gd name="connsiteX238" fmla="*/ 1223916 w 1904636"/>
                <a:gd name="connsiteY238" fmla="*/ 81798 h 1372118"/>
                <a:gd name="connsiteX239" fmla="*/ 1193436 w 1904636"/>
                <a:gd name="connsiteY239" fmla="*/ 102118 h 1372118"/>
                <a:gd name="connsiteX240" fmla="*/ 1142636 w 1904636"/>
                <a:gd name="connsiteY240" fmla="*/ 122438 h 1372118"/>
                <a:gd name="connsiteX241" fmla="*/ 1101996 w 1904636"/>
                <a:gd name="connsiteY241" fmla="*/ 142758 h 1372118"/>
                <a:gd name="connsiteX242" fmla="*/ 990236 w 1904636"/>
                <a:gd name="connsiteY242" fmla="*/ 183398 h 1372118"/>
                <a:gd name="connsiteX243" fmla="*/ 939436 w 1904636"/>
                <a:gd name="connsiteY243" fmla="*/ 213878 h 1372118"/>
                <a:gd name="connsiteX244" fmla="*/ 908956 w 1904636"/>
                <a:gd name="connsiteY244" fmla="*/ 234198 h 1372118"/>
                <a:gd name="connsiteX245" fmla="*/ 827676 w 1904636"/>
                <a:gd name="connsiteY245" fmla="*/ 264678 h 1372118"/>
                <a:gd name="connsiteX246" fmla="*/ 736236 w 1904636"/>
                <a:gd name="connsiteY246" fmla="*/ 305318 h 1372118"/>
                <a:gd name="connsiteX247" fmla="*/ 675276 w 1904636"/>
                <a:gd name="connsiteY247" fmla="*/ 345958 h 1372118"/>
                <a:gd name="connsiteX248" fmla="*/ 644796 w 1904636"/>
                <a:gd name="connsiteY248" fmla="*/ 427238 h 1372118"/>
                <a:gd name="connsiteX249" fmla="*/ 614316 w 1904636"/>
                <a:gd name="connsiteY249" fmla="*/ 478038 h 1372118"/>
                <a:gd name="connsiteX250" fmla="*/ 593996 w 1904636"/>
                <a:gd name="connsiteY250" fmla="*/ 671078 h 1372118"/>
                <a:gd name="connsiteX251" fmla="*/ 583836 w 1904636"/>
                <a:gd name="connsiteY251" fmla="*/ 732038 h 1372118"/>
                <a:gd name="connsiteX252" fmla="*/ 593996 w 1904636"/>
                <a:gd name="connsiteY252" fmla="*/ 874278 h 1372118"/>
                <a:gd name="connsiteX253" fmla="*/ 634636 w 1904636"/>
                <a:gd name="connsiteY253" fmla="*/ 925078 h 1372118"/>
                <a:gd name="connsiteX254" fmla="*/ 726076 w 1904636"/>
                <a:gd name="connsiteY254" fmla="*/ 1006358 h 1372118"/>
                <a:gd name="connsiteX255" fmla="*/ 868316 w 1904636"/>
                <a:gd name="connsiteY255" fmla="*/ 1087638 h 1372118"/>
                <a:gd name="connsiteX256" fmla="*/ 919116 w 1904636"/>
                <a:gd name="connsiteY256" fmla="*/ 1118118 h 1372118"/>
                <a:gd name="connsiteX257" fmla="*/ 1000396 w 1904636"/>
                <a:gd name="connsiteY257" fmla="*/ 1148598 h 1372118"/>
                <a:gd name="connsiteX258" fmla="*/ 1051196 w 1904636"/>
                <a:gd name="connsiteY258" fmla="*/ 1158758 h 1372118"/>
                <a:gd name="connsiteX259" fmla="*/ 1091836 w 1904636"/>
                <a:gd name="connsiteY259" fmla="*/ 1148598 h 1372118"/>
                <a:gd name="connsiteX260" fmla="*/ 1173116 w 1904636"/>
                <a:gd name="connsiteY260" fmla="*/ 1107958 h 1372118"/>
                <a:gd name="connsiteX261" fmla="*/ 1213756 w 1904636"/>
                <a:gd name="connsiteY261" fmla="*/ 1097798 h 1372118"/>
                <a:gd name="connsiteX262" fmla="*/ 1254396 w 1904636"/>
                <a:gd name="connsiteY262" fmla="*/ 1077478 h 1372118"/>
                <a:gd name="connsiteX263" fmla="*/ 1284876 w 1904636"/>
                <a:gd name="connsiteY263" fmla="*/ 1067318 h 1372118"/>
                <a:gd name="connsiteX264" fmla="*/ 1315356 w 1904636"/>
                <a:gd name="connsiteY264" fmla="*/ 1077478 h 1372118"/>
                <a:gd name="connsiteX265" fmla="*/ 1345836 w 1904636"/>
                <a:gd name="connsiteY265" fmla="*/ 1107958 h 1372118"/>
                <a:gd name="connsiteX266" fmla="*/ 1386476 w 1904636"/>
                <a:gd name="connsiteY266" fmla="*/ 1138438 h 1372118"/>
                <a:gd name="connsiteX267" fmla="*/ 1427116 w 1904636"/>
                <a:gd name="connsiteY267" fmla="*/ 1158758 h 1372118"/>
                <a:gd name="connsiteX268" fmla="*/ 1457596 w 1904636"/>
                <a:gd name="connsiteY268" fmla="*/ 1179078 h 1372118"/>
                <a:gd name="connsiteX269" fmla="*/ 1406796 w 1904636"/>
                <a:gd name="connsiteY269" fmla="*/ 1189238 h 1372118"/>
                <a:gd name="connsiteX270" fmla="*/ 1295036 w 1904636"/>
                <a:gd name="connsiteY270" fmla="*/ 1209558 h 1372118"/>
                <a:gd name="connsiteX271" fmla="*/ 1234076 w 1904636"/>
                <a:gd name="connsiteY271" fmla="*/ 1240038 h 1372118"/>
                <a:gd name="connsiteX272" fmla="*/ 1203596 w 1904636"/>
                <a:gd name="connsiteY272" fmla="*/ 1260358 h 1372118"/>
                <a:gd name="connsiteX273" fmla="*/ 1030876 w 1904636"/>
                <a:gd name="connsiteY273" fmla="*/ 1280678 h 1372118"/>
                <a:gd name="connsiteX274" fmla="*/ 807356 w 1904636"/>
                <a:gd name="connsiteY274" fmla="*/ 1311158 h 1372118"/>
                <a:gd name="connsiteX275" fmla="*/ 715916 w 1904636"/>
                <a:gd name="connsiteY275" fmla="*/ 1331478 h 1372118"/>
                <a:gd name="connsiteX276" fmla="*/ 634636 w 1904636"/>
                <a:gd name="connsiteY276" fmla="*/ 1341638 h 1372118"/>
                <a:gd name="connsiteX277" fmla="*/ 533036 w 1904636"/>
                <a:gd name="connsiteY277" fmla="*/ 1361958 h 1372118"/>
                <a:gd name="connsiteX278" fmla="*/ 502556 w 1904636"/>
                <a:gd name="connsiteY278" fmla="*/ 1372118 h 1372118"/>
                <a:gd name="connsiteX279" fmla="*/ 472076 w 1904636"/>
                <a:gd name="connsiteY279" fmla="*/ 1280678 h 1372118"/>
                <a:gd name="connsiteX280" fmla="*/ 411116 w 1904636"/>
                <a:gd name="connsiteY280" fmla="*/ 1240038 h 1372118"/>
                <a:gd name="connsiteX281" fmla="*/ 390796 w 1904636"/>
                <a:gd name="connsiteY281" fmla="*/ 1199398 h 1372118"/>
                <a:gd name="connsiteX282" fmla="*/ 400956 w 1904636"/>
                <a:gd name="connsiteY282" fmla="*/ 1138438 h 1372118"/>
                <a:gd name="connsiteX283" fmla="*/ 461916 w 1904636"/>
                <a:gd name="connsiteY283" fmla="*/ 1057158 h 1372118"/>
                <a:gd name="connsiteX284" fmla="*/ 522876 w 1904636"/>
                <a:gd name="connsiteY284" fmla="*/ 1006358 h 1372118"/>
                <a:gd name="connsiteX285" fmla="*/ 553356 w 1904636"/>
                <a:gd name="connsiteY285" fmla="*/ 975878 h 1372118"/>
                <a:gd name="connsiteX286" fmla="*/ 593996 w 1904636"/>
                <a:gd name="connsiteY286" fmla="*/ 945398 h 1372118"/>
                <a:gd name="connsiteX287" fmla="*/ 624476 w 1904636"/>
                <a:gd name="connsiteY287" fmla="*/ 904758 h 1372118"/>
                <a:gd name="connsiteX288" fmla="*/ 665116 w 1904636"/>
                <a:gd name="connsiteY288" fmla="*/ 884438 h 1372118"/>
                <a:gd name="connsiteX289" fmla="*/ 695596 w 1904636"/>
                <a:gd name="connsiteY289" fmla="*/ 864118 h 1372118"/>
                <a:gd name="connsiteX290" fmla="*/ 726076 w 1904636"/>
                <a:gd name="connsiteY290" fmla="*/ 833638 h 1372118"/>
                <a:gd name="connsiteX291" fmla="*/ 766716 w 1904636"/>
                <a:gd name="connsiteY291" fmla="*/ 803158 h 1372118"/>
                <a:gd name="connsiteX292" fmla="*/ 797196 w 1904636"/>
                <a:gd name="connsiteY292" fmla="*/ 782838 h 1372118"/>
                <a:gd name="connsiteX293" fmla="*/ 827676 w 1904636"/>
                <a:gd name="connsiteY293" fmla="*/ 752358 h 1372118"/>
                <a:gd name="connsiteX294" fmla="*/ 868316 w 1904636"/>
                <a:gd name="connsiteY294" fmla="*/ 732038 h 1372118"/>
                <a:gd name="connsiteX295" fmla="*/ 898796 w 1904636"/>
                <a:gd name="connsiteY295" fmla="*/ 711718 h 1372118"/>
                <a:gd name="connsiteX296" fmla="*/ 939436 w 1904636"/>
                <a:gd name="connsiteY296" fmla="*/ 691398 h 1372118"/>
                <a:gd name="connsiteX297" fmla="*/ 969916 w 1904636"/>
                <a:gd name="connsiteY297" fmla="*/ 660918 h 1372118"/>
                <a:gd name="connsiteX298" fmla="*/ 1000396 w 1904636"/>
                <a:gd name="connsiteY298" fmla="*/ 640598 h 1372118"/>
                <a:gd name="connsiteX299" fmla="*/ 1081676 w 1904636"/>
                <a:gd name="connsiteY299" fmla="*/ 589798 h 1372118"/>
                <a:gd name="connsiteX300" fmla="*/ 1122316 w 1904636"/>
                <a:gd name="connsiteY300" fmla="*/ 538998 h 1372118"/>
                <a:gd name="connsiteX301" fmla="*/ 1193436 w 1904636"/>
                <a:gd name="connsiteY301" fmla="*/ 498358 h 1372118"/>
                <a:gd name="connsiteX302" fmla="*/ 1244236 w 1904636"/>
                <a:gd name="connsiteY302" fmla="*/ 467878 h 1372118"/>
                <a:gd name="connsiteX303" fmla="*/ 1284876 w 1904636"/>
                <a:gd name="connsiteY303" fmla="*/ 437398 h 1372118"/>
                <a:gd name="connsiteX304" fmla="*/ 1345836 w 1904636"/>
                <a:gd name="connsiteY304" fmla="*/ 396758 h 1372118"/>
                <a:gd name="connsiteX305" fmla="*/ 1355996 w 1904636"/>
                <a:gd name="connsiteY305" fmla="*/ 366278 h 1372118"/>
                <a:gd name="connsiteX306" fmla="*/ 1416956 w 1904636"/>
                <a:gd name="connsiteY306" fmla="*/ 315478 h 1372118"/>
                <a:gd name="connsiteX307" fmla="*/ 1447436 w 1904636"/>
                <a:gd name="connsiteY307" fmla="*/ 284998 h 1372118"/>
                <a:gd name="connsiteX308" fmla="*/ 1538876 w 1904636"/>
                <a:gd name="connsiteY308" fmla="*/ 254518 h 1372118"/>
                <a:gd name="connsiteX309" fmla="*/ 1569356 w 1904636"/>
                <a:gd name="connsiteY309" fmla="*/ 224038 h 1372118"/>
                <a:gd name="connsiteX310" fmla="*/ 1620156 w 1904636"/>
                <a:gd name="connsiteY310" fmla="*/ 213878 h 1372118"/>
                <a:gd name="connsiteX311" fmla="*/ 1701436 w 1904636"/>
                <a:gd name="connsiteY311" fmla="*/ 193558 h 1372118"/>
                <a:gd name="connsiteX312" fmla="*/ 1731916 w 1904636"/>
                <a:gd name="connsiteY312" fmla="*/ 183398 h 1372118"/>
                <a:gd name="connsiteX313" fmla="*/ 1762396 w 1904636"/>
                <a:gd name="connsiteY313" fmla="*/ 163078 h 1372118"/>
                <a:gd name="connsiteX314" fmla="*/ 1772556 w 1904636"/>
                <a:gd name="connsiteY314" fmla="*/ 274838 h 1372118"/>
                <a:gd name="connsiteX315" fmla="*/ 1742076 w 1904636"/>
                <a:gd name="connsiteY315" fmla="*/ 305318 h 137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1904636" h="1372118">
                  <a:moveTo>
                    <a:pt x="45356" y="691398"/>
                  </a:moveTo>
                  <a:cubicBezTo>
                    <a:pt x="55516" y="674465"/>
                    <a:pt x="65234" y="657258"/>
                    <a:pt x="75836" y="640598"/>
                  </a:cubicBezTo>
                  <a:cubicBezTo>
                    <a:pt x="88947" y="619994"/>
                    <a:pt x="108753" y="602806"/>
                    <a:pt x="116476" y="579638"/>
                  </a:cubicBezTo>
                  <a:lnTo>
                    <a:pt x="136796" y="518678"/>
                  </a:lnTo>
                  <a:cubicBezTo>
                    <a:pt x="140183" y="508518"/>
                    <a:pt x="141015" y="497109"/>
                    <a:pt x="146956" y="488198"/>
                  </a:cubicBezTo>
                  <a:cubicBezTo>
                    <a:pt x="194844" y="416366"/>
                    <a:pt x="134745" y="505293"/>
                    <a:pt x="197756" y="417078"/>
                  </a:cubicBezTo>
                  <a:cubicBezTo>
                    <a:pt x="273432" y="311132"/>
                    <a:pt x="153683" y="469966"/>
                    <a:pt x="248556" y="356118"/>
                  </a:cubicBezTo>
                  <a:cubicBezTo>
                    <a:pt x="256373" y="346737"/>
                    <a:pt x="258521" y="332110"/>
                    <a:pt x="268876" y="325638"/>
                  </a:cubicBezTo>
                  <a:cubicBezTo>
                    <a:pt x="287039" y="314286"/>
                    <a:pt x="329836" y="305318"/>
                    <a:pt x="329836" y="305318"/>
                  </a:cubicBezTo>
                  <a:cubicBezTo>
                    <a:pt x="353543" y="308705"/>
                    <a:pt x="379073" y="305752"/>
                    <a:pt x="400956" y="315478"/>
                  </a:cubicBezTo>
                  <a:cubicBezTo>
                    <a:pt x="416370" y="322329"/>
                    <a:pt x="426928" y="362914"/>
                    <a:pt x="431436" y="376438"/>
                  </a:cubicBezTo>
                  <a:cubicBezTo>
                    <a:pt x="428049" y="396758"/>
                    <a:pt x="430489" y="418973"/>
                    <a:pt x="421276" y="437398"/>
                  </a:cubicBezTo>
                  <a:cubicBezTo>
                    <a:pt x="415815" y="448320"/>
                    <a:pt x="400732" y="450621"/>
                    <a:pt x="390796" y="457718"/>
                  </a:cubicBezTo>
                  <a:cubicBezTo>
                    <a:pt x="336975" y="496161"/>
                    <a:pt x="369138" y="481871"/>
                    <a:pt x="319676" y="498358"/>
                  </a:cubicBezTo>
                  <a:cubicBezTo>
                    <a:pt x="306129" y="494971"/>
                    <a:pt x="291525" y="494443"/>
                    <a:pt x="279036" y="488198"/>
                  </a:cubicBezTo>
                  <a:cubicBezTo>
                    <a:pt x="263620" y="480490"/>
                    <a:pt x="219213" y="443054"/>
                    <a:pt x="207916" y="427238"/>
                  </a:cubicBezTo>
                  <a:cubicBezTo>
                    <a:pt x="199113" y="414913"/>
                    <a:pt x="194369" y="400145"/>
                    <a:pt x="187596" y="386598"/>
                  </a:cubicBezTo>
                  <a:cubicBezTo>
                    <a:pt x="184209" y="359505"/>
                    <a:pt x="188525" y="330269"/>
                    <a:pt x="177436" y="305318"/>
                  </a:cubicBezTo>
                  <a:cubicBezTo>
                    <a:pt x="173086" y="295531"/>
                    <a:pt x="156900" y="291181"/>
                    <a:pt x="146956" y="295158"/>
                  </a:cubicBezTo>
                  <a:cubicBezTo>
                    <a:pt x="135619" y="299693"/>
                    <a:pt x="135270" y="317004"/>
                    <a:pt x="126636" y="325638"/>
                  </a:cubicBezTo>
                  <a:cubicBezTo>
                    <a:pt x="118002" y="334272"/>
                    <a:pt x="106316" y="339185"/>
                    <a:pt x="96156" y="345958"/>
                  </a:cubicBezTo>
                  <a:cubicBezTo>
                    <a:pt x="44889" y="422858"/>
                    <a:pt x="72785" y="389649"/>
                    <a:pt x="14876" y="447558"/>
                  </a:cubicBezTo>
                  <a:cubicBezTo>
                    <a:pt x="2422" y="497373"/>
                    <a:pt x="-11203" y="532423"/>
                    <a:pt x="14876" y="589798"/>
                  </a:cubicBezTo>
                  <a:cubicBezTo>
                    <a:pt x="20654" y="602510"/>
                    <a:pt x="41969" y="596571"/>
                    <a:pt x="55516" y="599958"/>
                  </a:cubicBezTo>
                  <a:cubicBezTo>
                    <a:pt x="69063" y="596571"/>
                    <a:pt x="83321" y="595299"/>
                    <a:pt x="96156" y="589798"/>
                  </a:cubicBezTo>
                  <a:cubicBezTo>
                    <a:pt x="107379" y="584988"/>
                    <a:pt x="115714" y="574939"/>
                    <a:pt x="126636" y="569478"/>
                  </a:cubicBezTo>
                  <a:cubicBezTo>
                    <a:pt x="136215" y="564689"/>
                    <a:pt x="146956" y="562705"/>
                    <a:pt x="157116" y="559318"/>
                  </a:cubicBezTo>
                  <a:cubicBezTo>
                    <a:pt x="170663" y="549158"/>
                    <a:pt x="183884" y="538549"/>
                    <a:pt x="197756" y="528838"/>
                  </a:cubicBezTo>
                  <a:cubicBezTo>
                    <a:pt x="217763" y="514833"/>
                    <a:pt x="239179" y="502851"/>
                    <a:pt x="258716" y="488198"/>
                  </a:cubicBezTo>
                  <a:cubicBezTo>
                    <a:pt x="272263" y="478038"/>
                    <a:pt x="287382" y="469692"/>
                    <a:pt x="299356" y="457718"/>
                  </a:cubicBezTo>
                  <a:cubicBezTo>
                    <a:pt x="311330" y="445744"/>
                    <a:pt x="317862" y="429052"/>
                    <a:pt x="329836" y="417078"/>
                  </a:cubicBezTo>
                  <a:cubicBezTo>
                    <a:pt x="341810" y="405104"/>
                    <a:pt x="358502" y="398572"/>
                    <a:pt x="370476" y="386598"/>
                  </a:cubicBezTo>
                  <a:cubicBezTo>
                    <a:pt x="382450" y="374624"/>
                    <a:pt x="388982" y="357932"/>
                    <a:pt x="400956" y="345958"/>
                  </a:cubicBezTo>
                  <a:cubicBezTo>
                    <a:pt x="419659" y="327255"/>
                    <a:pt x="441596" y="312091"/>
                    <a:pt x="461916" y="295158"/>
                  </a:cubicBezTo>
                  <a:cubicBezTo>
                    <a:pt x="493882" y="239217"/>
                    <a:pt x="506006" y="214215"/>
                    <a:pt x="543196" y="163078"/>
                  </a:cubicBezTo>
                  <a:cubicBezTo>
                    <a:pt x="555951" y="145540"/>
                    <a:pt x="570825" y="129626"/>
                    <a:pt x="583836" y="112278"/>
                  </a:cubicBezTo>
                  <a:cubicBezTo>
                    <a:pt x="591162" y="102509"/>
                    <a:pt x="599197" y="92956"/>
                    <a:pt x="604156" y="81798"/>
                  </a:cubicBezTo>
                  <a:cubicBezTo>
                    <a:pt x="612855" y="62225"/>
                    <a:pt x="624476" y="20838"/>
                    <a:pt x="624476" y="20838"/>
                  </a:cubicBezTo>
                  <a:cubicBezTo>
                    <a:pt x="614316" y="14065"/>
                    <a:pt x="606041" y="2525"/>
                    <a:pt x="593996" y="518"/>
                  </a:cubicBezTo>
                  <a:cubicBezTo>
                    <a:pt x="560730" y="-5026"/>
                    <a:pt x="548946" y="35408"/>
                    <a:pt x="533036" y="51318"/>
                  </a:cubicBezTo>
                  <a:cubicBezTo>
                    <a:pt x="521062" y="63292"/>
                    <a:pt x="504370" y="69824"/>
                    <a:pt x="492396" y="81798"/>
                  </a:cubicBezTo>
                  <a:cubicBezTo>
                    <a:pt x="397569" y="176625"/>
                    <a:pt x="529649" y="71638"/>
                    <a:pt x="421276" y="152918"/>
                  </a:cubicBezTo>
                  <a:cubicBezTo>
                    <a:pt x="407729" y="176625"/>
                    <a:pt x="394684" y="200625"/>
                    <a:pt x="380636" y="224038"/>
                  </a:cubicBezTo>
                  <a:cubicBezTo>
                    <a:pt x="374354" y="234509"/>
                    <a:pt x="365275" y="243360"/>
                    <a:pt x="360316" y="254518"/>
                  </a:cubicBezTo>
                  <a:cubicBezTo>
                    <a:pt x="341000" y="297978"/>
                    <a:pt x="341657" y="314743"/>
                    <a:pt x="329836" y="356118"/>
                  </a:cubicBezTo>
                  <a:cubicBezTo>
                    <a:pt x="300685" y="458148"/>
                    <a:pt x="341278" y="300191"/>
                    <a:pt x="309516" y="427238"/>
                  </a:cubicBezTo>
                  <a:cubicBezTo>
                    <a:pt x="312903" y="440785"/>
                    <a:pt x="305984" y="465140"/>
                    <a:pt x="319676" y="467878"/>
                  </a:cubicBezTo>
                  <a:cubicBezTo>
                    <a:pt x="366287" y="477200"/>
                    <a:pt x="414673" y="462967"/>
                    <a:pt x="461916" y="457718"/>
                  </a:cubicBezTo>
                  <a:cubicBezTo>
                    <a:pt x="475794" y="456176"/>
                    <a:pt x="489084" y="451232"/>
                    <a:pt x="502556" y="447558"/>
                  </a:cubicBezTo>
                  <a:cubicBezTo>
                    <a:pt x="526343" y="441071"/>
                    <a:pt x="549757" y="433218"/>
                    <a:pt x="573676" y="427238"/>
                  </a:cubicBezTo>
                  <a:cubicBezTo>
                    <a:pt x="607138" y="418872"/>
                    <a:pt x="652222" y="412957"/>
                    <a:pt x="685436" y="406918"/>
                  </a:cubicBezTo>
                  <a:cubicBezTo>
                    <a:pt x="702426" y="403829"/>
                    <a:pt x="719576" y="401302"/>
                    <a:pt x="736236" y="396758"/>
                  </a:cubicBezTo>
                  <a:cubicBezTo>
                    <a:pt x="756900" y="391122"/>
                    <a:pt x="797196" y="376438"/>
                    <a:pt x="797196" y="376438"/>
                  </a:cubicBezTo>
                  <a:cubicBezTo>
                    <a:pt x="814282" y="496040"/>
                    <a:pt x="812340" y="401166"/>
                    <a:pt x="776876" y="528838"/>
                  </a:cubicBezTo>
                  <a:cubicBezTo>
                    <a:pt x="767632" y="562115"/>
                    <a:pt x="767478" y="597673"/>
                    <a:pt x="756556" y="630438"/>
                  </a:cubicBezTo>
                  <a:lnTo>
                    <a:pt x="746396" y="660918"/>
                  </a:lnTo>
                  <a:cubicBezTo>
                    <a:pt x="634636" y="654145"/>
                    <a:pt x="521471" y="659516"/>
                    <a:pt x="411116" y="640598"/>
                  </a:cubicBezTo>
                  <a:cubicBezTo>
                    <a:pt x="393351" y="637553"/>
                    <a:pt x="382048" y="554334"/>
                    <a:pt x="380636" y="549158"/>
                  </a:cubicBezTo>
                  <a:cubicBezTo>
                    <a:pt x="375000" y="528494"/>
                    <a:pt x="360316" y="488198"/>
                    <a:pt x="360316" y="488198"/>
                  </a:cubicBezTo>
                  <a:cubicBezTo>
                    <a:pt x="363703" y="467878"/>
                    <a:pt x="361263" y="445663"/>
                    <a:pt x="370476" y="427238"/>
                  </a:cubicBezTo>
                  <a:cubicBezTo>
                    <a:pt x="402709" y="362772"/>
                    <a:pt x="413801" y="373452"/>
                    <a:pt x="461916" y="345958"/>
                  </a:cubicBezTo>
                  <a:cubicBezTo>
                    <a:pt x="472518" y="339900"/>
                    <a:pt x="481794" y="331696"/>
                    <a:pt x="492396" y="325638"/>
                  </a:cubicBezTo>
                  <a:cubicBezTo>
                    <a:pt x="505546" y="318124"/>
                    <a:pt x="520193" y="313345"/>
                    <a:pt x="533036" y="305318"/>
                  </a:cubicBezTo>
                  <a:cubicBezTo>
                    <a:pt x="603333" y="261383"/>
                    <a:pt x="544274" y="284639"/>
                    <a:pt x="604156" y="264678"/>
                  </a:cubicBezTo>
                  <a:cubicBezTo>
                    <a:pt x="624476" y="268065"/>
                    <a:pt x="648240" y="263025"/>
                    <a:pt x="665116" y="274838"/>
                  </a:cubicBezTo>
                  <a:cubicBezTo>
                    <a:pt x="685123" y="288843"/>
                    <a:pt x="705756" y="335798"/>
                    <a:pt x="705756" y="335798"/>
                  </a:cubicBezTo>
                  <a:cubicBezTo>
                    <a:pt x="702369" y="369665"/>
                    <a:pt x="700771" y="403758"/>
                    <a:pt x="695596" y="437398"/>
                  </a:cubicBezTo>
                  <a:cubicBezTo>
                    <a:pt x="693625" y="450212"/>
                    <a:pt x="665647" y="517482"/>
                    <a:pt x="665116" y="518678"/>
                  </a:cubicBezTo>
                  <a:cubicBezTo>
                    <a:pt x="653439" y="544951"/>
                    <a:pt x="641210" y="574430"/>
                    <a:pt x="614316" y="589798"/>
                  </a:cubicBezTo>
                  <a:cubicBezTo>
                    <a:pt x="602192" y="596726"/>
                    <a:pt x="587223" y="596571"/>
                    <a:pt x="573676" y="599958"/>
                  </a:cubicBezTo>
                  <a:cubicBezTo>
                    <a:pt x="563516" y="613505"/>
                    <a:pt x="556743" y="630438"/>
                    <a:pt x="543196" y="640598"/>
                  </a:cubicBezTo>
                  <a:cubicBezTo>
                    <a:pt x="528606" y="651541"/>
                    <a:pt x="508708" y="652762"/>
                    <a:pt x="492396" y="660918"/>
                  </a:cubicBezTo>
                  <a:cubicBezTo>
                    <a:pt x="467974" y="673129"/>
                    <a:pt x="443994" y="686412"/>
                    <a:pt x="421276" y="701558"/>
                  </a:cubicBezTo>
                  <a:cubicBezTo>
                    <a:pt x="403233" y="713587"/>
                    <a:pt x="388241" y="729762"/>
                    <a:pt x="370476" y="742198"/>
                  </a:cubicBezTo>
                  <a:cubicBezTo>
                    <a:pt x="339361" y="763978"/>
                    <a:pt x="305387" y="782045"/>
                    <a:pt x="268876" y="792998"/>
                  </a:cubicBezTo>
                  <a:cubicBezTo>
                    <a:pt x="252336" y="797960"/>
                    <a:pt x="235009" y="799771"/>
                    <a:pt x="218076" y="803158"/>
                  </a:cubicBezTo>
                  <a:cubicBezTo>
                    <a:pt x="204529" y="809931"/>
                    <a:pt x="191617" y="818160"/>
                    <a:pt x="177436" y="823478"/>
                  </a:cubicBezTo>
                  <a:cubicBezTo>
                    <a:pt x="161038" y="829627"/>
                    <a:pt x="99790" y="841039"/>
                    <a:pt x="85996" y="843798"/>
                  </a:cubicBezTo>
                  <a:cubicBezTo>
                    <a:pt x="65676" y="840411"/>
                    <a:pt x="43461" y="842851"/>
                    <a:pt x="25036" y="833638"/>
                  </a:cubicBezTo>
                  <a:cubicBezTo>
                    <a:pt x="14114" y="828177"/>
                    <a:pt x="-7495" y="803158"/>
                    <a:pt x="4716" y="803158"/>
                  </a:cubicBezTo>
                  <a:cubicBezTo>
                    <a:pt x="22727" y="803158"/>
                    <a:pt x="98880" y="856120"/>
                    <a:pt x="116476" y="864118"/>
                  </a:cubicBezTo>
                  <a:cubicBezTo>
                    <a:pt x="128461" y="869566"/>
                    <a:pt x="197220" y="891817"/>
                    <a:pt x="218076" y="894598"/>
                  </a:cubicBezTo>
                  <a:cubicBezTo>
                    <a:pt x="255155" y="899542"/>
                    <a:pt x="292583" y="901371"/>
                    <a:pt x="329836" y="904758"/>
                  </a:cubicBezTo>
                  <a:cubicBezTo>
                    <a:pt x="336269" y="904243"/>
                    <a:pt x="587888" y="887907"/>
                    <a:pt x="665116" y="874278"/>
                  </a:cubicBezTo>
                  <a:cubicBezTo>
                    <a:pt x="695864" y="868852"/>
                    <a:pt x="726132" y="860979"/>
                    <a:pt x="756556" y="853958"/>
                  </a:cubicBezTo>
                  <a:cubicBezTo>
                    <a:pt x="770162" y="850818"/>
                    <a:pt x="783422" y="846094"/>
                    <a:pt x="797196" y="843798"/>
                  </a:cubicBezTo>
                  <a:cubicBezTo>
                    <a:pt x="824129" y="839309"/>
                    <a:pt x="851383" y="837025"/>
                    <a:pt x="878476" y="833638"/>
                  </a:cubicBezTo>
                  <a:cubicBezTo>
                    <a:pt x="888636" y="830251"/>
                    <a:pt x="899377" y="828267"/>
                    <a:pt x="908956" y="823478"/>
                  </a:cubicBezTo>
                  <a:cubicBezTo>
                    <a:pt x="951369" y="802272"/>
                    <a:pt x="966896" y="774597"/>
                    <a:pt x="980076" y="721878"/>
                  </a:cubicBezTo>
                  <a:lnTo>
                    <a:pt x="1000396" y="640598"/>
                  </a:lnTo>
                  <a:cubicBezTo>
                    <a:pt x="993623" y="620278"/>
                    <a:pt x="995222" y="594784"/>
                    <a:pt x="980076" y="579638"/>
                  </a:cubicBezTo>
                  <a:cubicBezTo>
                    <a:pt x="971831" y="571393"/>
                    <a:pt x="896894" y="553762"/>
                    <a:pt x="878476" y="549158"/>
                  </a:cubicBezTo>
                  <a:cubicBezTo>
                    <a:pt x="858156" y="552545"/>
                    <a:pt x="836341" y="550951"/>
                    <a:pt x="817516" y="559318"/>
                  </a:cubicBezTo>
                  <a:cubicBezTo>
                    <a:pt x="804386" y="565154"/>
                    <a:pt x="794750" y="577676"/>
                    <a:pt x="787036" y="589798"/>
                  </a:cubicBezTo>
                  <a:cubicBezTo>
                    <a:pt x="770773" y="615354"/>
                    <a:pt x="763199" y="645874"/>
                    <a:pt x="746396" y="671078"/>
                  </a:cubicBezTo>
                  <a:lnTo>
                    <a:pt x="726076" y="701558"/>
                  </a:lnTo>
                  <a:cubicBezTo>
                    <a:pt x="720195" y="619222"/>
                    <a:pt x="760482" y="549158"/>
                    <a:pt x="675276" y="549158"/>
                  </a:cubicBezTo>
                  <a:cubicBezTo>
                    <a:pt x="661312" y="549158"/>
                    <a:pt x="648183" y="555931"/>
                    <a:pt x="634636" y="559318"/>
                  </a:cubicBezTo>
                  <a:cubicBezTo>
                    <a:pt x="624476" y="572865"/>
                    <a:pt x="611729" y="584812"/>
                    <a:pt x="604156" y="599958"/>
                  </a:cubicBezTo>
                  <a:cubicBezTo>
                    <a:pt x="594577" y="619116"/>
                    <a:pt x="590609" y="640598"/>
                    <a:pt x="583836" y="660918"/>
                  </a:cubicBezTo>
                  <a:cubicBezTo>
                    <a:pt x="580449" y="671078"/>
                    <a:pt x="577653" y="681454"/>
                    <a:pt x="573676" y="691398"/>
                  </a:cubicBezTo>
                  <a:cubicBezTo>
                    <a:pt x="566903" y="708331"/>
                    <a:pt x="558597" y="724729"/>
                    <a:pt x="553356" y="742198"/>
                  </a:cubicBezTo>
                  <a:cubicBezTo>
                    <a:pt x="548394" y="758738"/>
                    <a:pt x="549259" y="776829"/>
                    <a:pt x="543196" y="792998"/>
                  </a:cubicBezTo>
                  <a:cubicBezTo>
                    <a:pt x="538909" y="804431"/>
                    <a:pt x="528934" y="812876"/>
                    <a:pt x="522876" y="823478"/>
                  </a:cubicBezTo>
                  <a:cubicBezTo>
                    <a:pt x="499717" y="864007"/>
                    <a:pt x="502536" y="874305"/>
                    <a:pt x="472076" y="914918"/>
                  </a:cubicBezTo>
                  <a:cubicBezTo>
                    <a:pt x="463455" y="926413"/>
                    <a:pt x="451756" y="935238"/>
                    <a:pt x="441596" y="945398"/>
                  </a:cubicBezTo>
                  <a:cubicBezTo>
                    <a:pt x="278651" y="898842"/>
                    <a:pt x="430653" y="950086"/>
                    <a:pt x="339996" y="904758"/>
                  </a:cubicBezTo>
                  <a:cubicBezTo>
                    <a:pt x="322924" y="896222"/>
                    <a:pt x="285152" y="889321"/>
                    <a:pt x="268876" y="884438"/>
                  </a:cubicBezTo>
                  <a:cubicBezTo>
                    <a:pt x="145198" y="847334"/>
                    <a:pt x="260947" y="877376"/>
                    <a:pt x="167276" y="853958"/>
                  </a:cubicBezTo>
                  <a:cubicBezTo>
                    <a:pt x="142278" y="828960"/>
                    <a:pt x="121789" y="813785"/>
                    <a:pt x="106316" y="782838"/>
                  </a:cubicBezTo>
                  <a:cubicBezTo>
                    <a:pt x="101527" y="773259"/>
                    <a:pt x="99543" y="762518"/>
                    <a:pt x="96156" y="752358"/>
                  </a:cubicBezTo>
                  <a:cubicBezTo>
                    <a:pt x="99543" y="735425"/>
                    <a:pt x="94764" y="714394"/>
                    <a:pt x="106316" y="701558"/>
                  </a:cubicBezTo>
                  <a:cubicBezTo>
                    <a:pt x="140202" y="663907"/>
                    <a:pt x="176217" y="654551"/>
                    <a:pt x="218076" y="640598"/>
                  </a:cubicBezTo>
                  <a:cubicBezTo>
                    <a:pt x="296249" y="562425"/>
                    <a:pt x="228215" y="627467"/>
                    <a:pt x="360316" y="518678"/>
                  </a:cubicBezTo>
                  <a:cubicBezTo>
                    <a:pt x="384418" y="498829"/>
                    <a:pt x="404326" y="473209"/>
                    <a:pt x="431436" y="457718"/>
                  </a:cubicBezTo>
                  <a:cubicBezTo>
                    <a:pt x="455143" y="444171"/>
                    <a:pt x="479302" y="431388"/>
                    <a:pt x="502556" y="417078"/>
                  </a:cubicBezTo>
                  <a:cubicBezTo>
                    <a:pt x="698414" y="296550"/>
                    <a:pt x="473914" y="436020"/>
                    <a:pt x="593996" y="345958"/>
                  </a:cubicBezTo>
                  <a:cubicBezTo>
                    <a:pt x="609794" y="334110"/>
                    <a:pt x="628050" y="325944"/>
                    <a:pt x="644796" y="315478"/>
                  </a:cubicBezTo>
                  <a:cubicBezTo>
                    <a:pt x="655151" y="309006"/>
                    <a:pt x="664053" y="299968"/>
                    <a:pt x="675276" y="295158"/>
                  </a:cubicBezTo>
                  <a:cubicBezTo>
                    <a:pt x="688111" y="289657"/>
                    <a:pt x="702669" y="289414"/>
                    <a:pt x="715916" y="284998"/>
                  </a:cubicBezTo>
                  <a:cubicBezTo>
                    <a:pt x="733218" y="279231"/>
                    <a:pt x="749639" y="271082"/>
                    <a:pt x="766716" y="264678"/>
                  </a:cubicBezTo>
                  <a:cubicBezTo>
                    <a:pt x="795867" y="253746"/>
                    <a:pt x="805811" y="252364"/>
                    <a:pt x="837836" y="244358"/>
                  </a:cubicBezTo>
                  <a:cubicBezTo>
                    <a:pt x="847996" y="237585"/>
                    <a:pt x="857158" y="228997"/>
                    <a:pt x="868316" y="224038"/>
                  </a:cubicBezTo>
                  <a:cubicBezTo>
                    <a:pt x="887889" y="215339"/>
                    <a:pt x="929276" y="203718"/>
                    <a:pt x="929276" y="203718"/>
                  </a:cubicBezTo>
                  <a:cubicBezTo>
                    <a:pt x="951696" y="315820"/>
                    <a:pt x="938674" y="272553"/>
                    <a:pt x="959756" y="335798"/>
                  </a:cubicBezTo>
                  <a:cubicBezTo>
                    <a:pt x="973303" y="332411"/>
                    <a:pt x="995980" y="312391"/>
                    <a:pt x="1000396" y="325638"/>
                  </a:cubicBezTo>
                  <a:cubicBezTo>
                    <a:pt x="1005751" y="341702"/>
                    <a:pt x="979758" y="352499"/>
                    <a:pt x="969916" y="366278"/>
                  </a:cubicBezTo>
                  <a:cubicBezTo>
                    <a:pt x="962819" y="376214"/>
                    <a:pt x="955057" y="385836"/>
                    <a:pt x="949596" y="396758"/>
                  </a:cubicBezTo>
                  <a:cubicBezTo>
                    <a:pt x="935062" y="425827"/>
                    <a:pt x="937080" y="456980"/>
                    <a:pt x="929276" y="488198"/>
                  </a:cubicBezTo>
                  <a:cubicBezTo>
                    <a:pt x="924081" y="508978"/>
                    <a:pt x="913157" y="528155"/>
                    <a:pt x="908956" y="549158"/>
                  </a:cubicBezTo>
                  <a:cubicBezTo>
                    <a:pt x="888300" y="652439"/>
                    <a:pt x="909464" y="557541"/>
                    <a:pt x="888636" y="630438"/>
                  </a:cubicBezTo>
                  <a:cubicBezTo>
                    <a:pt x="884800" y="643864"/>
                    <a:pt x="884721" y="658589"/>
                    <a:pt x="878476" y="671078"/>
                  </a:cubicBezTo>
                  <a:cubicBezTo>
                    <a:pt x="867554" y="692921"/>
                    <a:pt x="851383" y="711718"/>
                    <a:pt x="837836" y="732038"/>
                  </a:cubicBezTo>
                  <a:cubicBezTo>
                    <a:pt x="831063" y="742198"/>
                    <a:pt x="822977" y="751596"/>
                    <a:pt x="817516" y="762518"/>
                  </a:cubicBezTo>
                  <a:cubicBezTo>
                    <a:pt x="782829" y="831892"/>
                    <a:pt x="812778" y="776195"/>
                    <a:pt x="776876" y="833638"/>
                  </a:cubicBezTo>
                  <a:cubicBezTo>
                    <a:pt x="706228" y="946676"/>
                    <a:pt x="782162" y="823067"/>
                    <a:pt x="726076" y="935238"/>
                  </a:cubicBezTo>
                  <a:cubicBezTo>
                    <a:pt x="715293" y="956804"/>
                    <a:pt x="675085" y="1004057"/>
                    <a:pt x="665116" y="1016518"/>
                  </a:cubicBezTo>
                  <a:cubicBezTo>
                    <a:pt x="661729" y="1026678"/>
                    <a:pt x="657898" y="1036700"/>
                    <a:pt x="654956" y="1046998"/>
                  </a:cubicBezTo>
                  <a:cubicBezTo>
                    <a:pt x="651120" y="1060424"/>
                    <a:pt x="650297" y="1074803"/>
                    <a:pt x="644796" y="1087638"/>
                  </a:cubicBezTo>
                  <a:cubicBezTo>
                    <a:pt x="639986" y="1098861"/>
                    <a:pt x="631249" y="1107958"/>
                    <a:pt x="624476" y="1118118"/>
                  </a:cubicBezTo>
                  <a:cubicBezTo>
                    <a:pt x="860050" y="1177011"/>
                    <a:pt x="684195" y="1139039"/>
                    <a:pt x="1264556" y="1016518"/>
                  </a:cubicBezTo>
                  <a:cubicBezTo>
                    <a:pt x="1477678" y="971526"/>
                    <a:pt x="1516049" y="956394"/>
                    <a:pt x="1670956" y="904758"/>
                  </a:cubicBezTo>
                  <a:cubicBezTo>
                    <a:pt x="1687889" y="891211"/>
                    <a:pt x="1703161" y="875275"/>
                    <a:pt x="1721756" y="864118"/>
                  </a:cubicBezTo>
                  <a:cubicBezTo>
                    <a:pt x="1771131" y="834493"/>
                    <a:pt x="1773887" y="857541"/>
                    <a:pt x="1813196" y="813318"/>
                  </a:cubicBezTo>
                  <a:cubicBezTo>
                    <a:pt x="1852963" y="768580"/>
                    <a:pt x="1848666" y="756325"/>
                    <a:pt x="1874156" y="711718"/>
                  </a:cubicBezTo>
                  <a:cubicBezTo>
                    <a:pt x="1880214" y="701116"/>
                    <a:pt x="1887703" y="691398"/>
                    <a:pt x="1894476" y="681238"/>
                  </a:cubicBezTo>
                  <a:cubicBezTo>
                    <a:pt x="1897863" y="667691"/>
                    <a:pt x="1904636" y="654562"/>
                    <a:pt x="1904636" y="640598"/>
                  </a:cubicBezTo>
                  <a:cubicBezTo>
                    <a:pt x="1904636" y="626634"/>
                    <a:pt x="1904350" y="609832"/>
                    <a:pt x="1894476" y="599958"/>
                  </a:cubicBezTo>
                  <a:cubicBezTo>
                    <a:pt x="1877768" y="583250"/>
                    <a:pt x="1814098" y="573722"/>
                    <a:pt x="1792876" y="569478"/>
                  </a:cubicBezTo>
                  <a:cubicBezTo>
                    <a:pt x="1782716" y="562705"/>
                    <a:pt x="1773829" y="553445"/>
                    <a:pt x="1762396" y="549158"/>
                  </a:cubicBezTo>
                  <a:cubicBezTo>
                    <a:pt x="1699973" y="525749"/>
                    <a:pt x="1597994" y="546098"/>
                    <a:pt x="1549036" y="549158"/>
                  </a:cubicBezTo>
                  <a:cubicBezTo>
                    <a:pt x="1535489" y="552545"/>
                    <a:pt x="1522027" y="556289"/>
                    <a:pt x="1508396" y="559318"/>
                  </a:cubicBezTo>
                  <a:cubicBezTo>
                    <a:pt x="1491539" y="563064"/>
                    <a:pt x="1473979" y="564017"/>
                    <a:pt x="1457596" y="569478"/>
                  </a:cubicBezTo>
                  <a:cubicBezTo>
                    <a:pt x="1443228" y="574267"/>
                    <a:pt x="1430796" y="583647"/>
                    <a:pt x="1416956" y="589798"/>
                  </a:cubicBezTo>
                  <a:cubicBezTo>
                    <a:pt x="1395871" y="599169"/>
                    <a:pt x="1346113" y="615726"/>
                    <a:pt x="1325516" y="630438"/>
                  </a:cubicBezTo>
                  <a:cubicBezTo>
                    <a:pt x="1313824" y="638789"/>
                    <a:pt x="1306378" y="652097"/>
                    <a:pt x="1295036" y="660918"/>
                  </a:cubicBezTo>
                  <a:cubicBezTo>
                    <a:pt x="1275759" y="675911"/>
                    <a:pt x="1254396" y="688011"/>
                    <a:pt x="1234076" y="701558"/>
                  </a:cubicBezTo>
                  <a:cubicBezTo>
                    <a:pt x="1223916" y="708331"/>
                    <a:pt x="1212230" y="713244"/>
                    <a:pt x="1203596" y="721878"/>
                  </a:cubicBezTo>
                  <a:cubicBezTo>
                    <a:pt x="1193436" y="732038"/>
                    <a:pt x="1184611" y="743737"/>
                    <a:pt x="1173116" y="752358"/>
                  </a:cubicBezTo>
                  <a:cubicBezTo>
                    <a:pt x="1142406" y="775390"/>
                    <a:pt x="1069319" y="809337"/>
                    <a:pt x="1041036" y="823478"/>
                  </a:cubicBezTo>
                  <a:cubicBezTo>
                    <a:pt x="1027489" y="830251"/>
                    <a:pt x="1014764" y="839009"/>
                    <a:pt x="1000396" y="843798"/>
                  </a:cubicBezTo>
                  <a:cubicBezTo>
                    <a:pt x="990236" y="847185"/>
                    <a:pt x="980214" y="851016"/>
                    <a:pt x="969916" y="853958"/>
                  </a:cubicBezTo>
                  <a:cubicBezTo>
                    <a:pt x="880614" y="879473"/>
                    <a:pt x="971877" y="849918"/>
                    <a:pt x="898796" y="874278"/>
                  </a:cubicBezTo>
                  <a:cubicBezTo>
                    <a:pt x="868316" y="870891"/>
                    <a:pt x="836450" y="873816"/>
                    <a:pt x="807356" y="864118"/>
                  </a:cubicBezTo>
                  <a:cubicBezTo>
                    <a:pt x="793725" y="859574"/>
                    <a:pt x="791244" y="833638"/>
                    <a:pt x="776876" y="833638"/>
                  </a:cubicBezTo>
                  <a:cubicBezTo>
                    <a:pt x="766166" y="833638"/>
                    <a:pt x="780180" y="855891"/>
                    <a:pt x="787036" y="864118"/>
                  </a:cubicBezTo>
                  <a:cubicBezTo>
                    <a:pt x="797876" y="877127"/>
                    <a:pt x="812974" y="886197"/>
                    <a:pt x="827676" y="894598"/>
                  </a:cubicBezTo>
                  <a:cubicBezTo>
                    <a:pt x="836975" y="899911"/>
                    <a:pt x="848577" y="899969"/>
                    <a:pt x="858156" y="904758"/>
                  </a:cubicBezTo>
                  <a:cubicBezTo>
                    <a:pt x="875819" y="913589"/>
                    <a:pt x="891694" y="925648"/>
                    <a:pt x="908956" y="935238"/>
                  </a:cubicBezTo>
                  <a:cubicBezTo>
                    <a:pt x="922196" y="942593"/>
                    <a:pt x="936049" y="948785"/>
                    <a:pt x="949596" y="955558"/>
                  </a:cubicBezTo>
                  <a:cubicBezTo>
                    <a:pt x="953018" y="960691"/>
                    <a:pt x="986085" y="1004500"/>
                    <a:pt x="980076" y="1016518"/>
                  </a:cubicBezTo>
                  <a:cubicBezTo>
                    <a:pt x="968739" y="1039192"/>
                    <a:pt x="907884" y="1060902"/>
                    <a:pt x="888636" y="1067318"/>
                  </a:cubicBezTo>
                  <a:cubicBezTo>
                    <a:pt x="875389" y="1071734"/>
                    <a:pt x="861243" y="1073062"/>
                    <a:pt x="847996" y="1077478"/>
                  </a:cubicBezTo>
                  <a:cubicBezTo>
                    <a:pt x="830694" y="1083245"/>
                    <a:pt x="814665" y="1092557"/>
                    <a:pt x="797196" y="1097798"/>
                  </a:cubicBezTo>
                  <a:cubicBezTo>
                    <a:pt x="780656" y="1102760"/>
                    <a:pt x="763149" y="1103770"/>
                    <a:pt x="746396" y="1107958"/>
                  </a:cubicBezTo>
                  <a:cubicBezTo>
                    <a:pt x="736006" y="1110555"/>
                    <a:pt x="726214" y="1115176"/>
                    <a:pt x="715916" y="1118118"/>
                  </a:cubicBezTo>
                  <a:cubicBezTo>
                    <a:pt x="702490" y="1121954"/>
                    <a:pt x="688823" y="1124891"/>
                    <a:pt x="675276" y="1128278"/>
                  </a:cubicBezTo>
                  <a:cubicBezTo>
                    <a:pt x="665116" y="1135051"/>
                    <a:pt x="656380" y="1144737"/>
                    <a:pt x="644796" y="1148598"/>
                  </a:cubicBezTo>
                  <a:cubicBezTo>
                    <a:pt x="577033" y="1171186"/>
                    <a:pt x="464181" y="1151719"/>
                    <a:pt x="411116" y="1148598"/>
                  </a:cubicBezTo>
                  <a:cubicBezTo>
                    <a:pt x="417889" y="1128278"/>
                    <a:pt x="419153" y="1105185"/>
                    <a:pt x="431436" y="1087638"/>
                  </a:cubicBezTo>
                  <a:cubicBezTo>
                    <a:pt x="443872" y="1069873"/>
                    <a:pt x="466902" y="1062332"/>
                    <a:pt x="482236" y="1046998"/>
                  </a:cubicBezTo>
                  <a:cubicBezTo>
                    <a:pt x="494210" y="1035024"/>
                    <a:pt x="500742" y="1018332"/>
                    <a:pt x="512716" y="1006358"/>
                  </a:cubicBezTo>
                  <a:cubicBezTo>
                    <a:pt x="531419" y="987655"/>
                    <a:pt x="553906" y="973131"/>
                    <a:pt x="573676" y="955558"/>
                  </a:cubicBezTo>
                  <a:cubicBezTo>
                    <a:pt x="584415" y="946012"/>
                    <a:pt x="593343" y="934540"/>
                    <a:pt x="604156" y="925078"/>
                  </a:cubicBezTo>
                  <a:cubicBezTo>
                    <a:pt x="620476" y="910798"/>
                    <a:pt x="638971" y="899091"/>
                    <a:pt x="654956" y="884438"/>
                  </a:cubicBezTo>
                  <a:cubicBezTo>
                    <a:pt x="679670" y="861783"/>
                    <a:pt x="702369" y="837025"/>
                    <a:pt x="726076" y="813318"/>
                  </a:cubicBezTo>
                  <a:cubicBezTo>
                    <a:pt x="739623" y="799771"/>
                    <a:pt x="751756" y="784646"/>
                    <a:pt x="766716" y="772678"/>
                  </a:cubicBezTo>
                  <a:cubicBezTo>
                    <a:pt x="800583" y="745585"/>
                    <a:pt x="830660" y="712916"/>
                    <a:pt x="868316" y="691398"/>
                  </a:cubicBezTo>
                  <a:cubicBezTo>
                    <a:pt x="892023" y="677851"/>
                    <a:pt x="915014" y="662969"/>
                    <a:pt x="939436" y="650758"/>
                  </a:cubicBezTo>
                  <a:cubicBezTo>
                    <a:pt x="955748" y="642602"/>
                    <a:pt x="974293" y="639295"/>
                    <a:pt x="990236" y="630438"/>
                  </a:cubicBezTo>
                  <a:cubicBezTo>
                    <a:pt x="1005038" y="622214"/>
                    <a:pt x="1015730" y="607531"/>
                    <a:pt x="1030876" y="599958"/>
                  </a:cubicBezTo>
                  <a:cubicBezTo>
                    <a:pt x="1050034" y="590379"/>
                    <a:pt x="1071516" y="586411"/>
                    <a:pt x="1091836" y="579638"/>
                  </a:cubicBezTo>
                  <a:lnTo>
                    <a:pt x="1122316" y="569478"/>
                  </a:lnTo>
                  <a:cubicBezTo>
                    <a:pt x="1188555" y="459080"/>
                    <a:pt x="1130147" y="564753"/>
                    <a:pt x="1162956" y="488198"/>
                  </a:cubicBezTo>
                  <a:cubicBezTo>
                    <a:pt x="1168922" y="474277"/>
                    <a:pt x="1177651" y="461620"/>
                    <a:pt x="1183276" y="447558"/>
                  </a:cubicBezTo>
                  <a:cubicBezTo>
                    <a:pt x="1191231" y="427671"/>
                    <a:pt x="1203596" y="386598"/>
                    <a:pt x="1203596" y="386598"/>
                  </a:cubicBezTo>
                  <a:cubicBezTo>
                    <a:pt x="1221337" y="439820"/>
                    <a:pt x="1229565" y="450931"/>
                    <a:pt x="1203596" y="528838"/>
                  </a:cubicBezTo>
                  <a:cubicBezTo>
                    <a:pt x="1191107" y="566306"/>
                    <a:pt x="1160299" y="595113"/>
                    <a:pt x="1142636" y="630438"/>
                  </a:cubicBezTo>
                  <a:cubicBezTo>
                    <a:pt x="1135863" y="643985"/>
                    <a:pt x="1128467" y="657238"/>
                    <a:pt x="1122316" y="671078"/>
                  </a:cubicBezTo>
                  <a:cubicBezTo>
                    <a:pt x="1090975" y="741596"/>
                    <a:pt x="1110887" y="699014"/>
                    <a:pt x="1091836" y="762518"/>
                  </a:cubicBezTo>
                  <a:cubicBezTo>
                    <a:pt x="1085681" y="783034"/>
                    <a:pt x="1071516" y="823478"/>
                    <a:pt x="1071516" y="823478"/>
                  </a:cubicBezTo>
                  <a:cubicBezTo>
                    <a:pt x="1074903" y="847185"/>
                    <a:pt x="1072782" y="872363"/>
                    <a:pt x="1081676" y="894598"/>
                  </a:cubicBezTo>
                  <a:cubicBezTo>
                    <a:pt x="1087012" y="907939"/>
                    <a:pt x="1102958" y="914040"/>
                    <a:pt x="1112156" y="925078"/>
                  </a:cubicBezTo>
                  <a:cubicBezTo>
                    <a:pt x="1119973" y="934459"/>
                    <a:pt x="1125703" y="945398"/>
                    <a:pt x="1132476" y="955558"/>
                  </a:cubicBezTo>
                  <a:cubicBezTo>
                    <a:pt x="1125703" y="965718"/>
                    <a:pt x="1122316" y="979265"/>
                    <a:pt x="1112156" y="986038"/>
                  </a:cubicBezTo>
                  <a:cubicBezTo>
                    <a:pt x="1078963" y="1008167"/>
                    <a:pt x="1024419" y="1034329"/>
                    <a:pt x="980076" y="1046998"/>
                  </a:cubicBezTo>
                  <a:cubicBezTo>
                    <a:pt x="966650" y="1050834"/>
                    <a:pt x="952862" y="1053322"/>
                    <a:pt x="939436" y="1057158"/>
                  </a:cubicBezTo>
                  <a:cubicBezTo>
                    <a:pt x="929138" y="1060100"/>
                    <a:pt x="919346" y="1064721"/>
                    <a:pt x="908956" y="1067318"/>
                  </a:cubicBezTo>
                  <a:cubicBezTo>
                    <a:pt x="892203" y="1071506"/>
                    <a:pt x="875013" y="1073732"/>
                    <a:pt x="858156" y="1077478"/>
                  </a:cubicBezTo>
                  <a:cubicBezTo>
                    <a:pt x="844525" y="1080507"/>
                    <a:pt x="831063" y="1084251"/>
                    <a:pt x="817516" y="1087638"/>
                  </a:cubicBezTo>
                  <a:cubicBezTo>
                    <a:pt x="803969" y="1097798"/>
                    <a:pt x="790748" y="1108407"/>
                    <a:pt x="776876" y="1118118"/>
                  </a:cubicBezTo>
                  <a:cubicBezTo>
                    <a:pt x="756869" y="1132123"/>
                    <a:pt x="715916" y="1158758"/>
                    <a:pt x="715916" y="1158758"/>
                  </a:cubicBezTo>
                  <a:cubicBezTo>
                    <a:pt x="654078" y="1154893"/>
                    <a:pt x="542871" y="1151310"/>
                    <a:pt x="472076" y="1138438"/>
                  </a:cubicBezTo>
                  <a:cubicBezTo>
                    <a:pt x="461539" y="1136522"/>
                    <a:pt x="451894" y="1131220"/>
                    <a:pt x="441596" y="1128278"/>
                  </a:cubicBezTo>
                  <a:cubicBezTo>
                    <a:pt x="428170" y="1124442"/>
                    <a:pt x="414503" y="1121505"/>
                    <a:pt x="400956" y="1118118"/>
                  </a:cubicBezTo>
                  <a:cubicBezTo>
                    <a:pt x="404343" y="1101185"/>
                    <a:pt x="402730" y="1082414"/>
                    <a:pt x="411116" y="1067318"/>
                  </a:cubicBezTo>
                  <a:cubicBezTo>
                    <a:pt x="420420" y="1050571"/>
                    <a:pt x="439288" y="1041224"/>
                    <a:pt x="451756" y="1026678"/>
                  </a:cubicBezTo>
                  <a:cubicBezTo>
                    <a:pt x="459703" y="1017407"/>
                    <a:pt x="464259" y="1005579"/>
                    <a:pt x="472076" y="996198"/>
                  </a:cubicBezTo>
                  <a:cubicBezTo>
                    <a:pt x="481274" y="985160"/>
                    <a:pt x="493358" y="976756"/>
                    <a:pt x="502556" y="965718"/>
                  </a:cubicBezTo>
                  <a:cubicBezTo>
                    <a:pt x="534551" y="927324"/>
                    <a:pt x="515877" y="926784"/>
                    <a:pt x="563516" y="884438"/>
                  </a:cubicBezTo>
                  <a:cubicBezTo>
                    <a:pt x="578275" y="871318"/>
                    <a:pt x="598080" y="865198"/>
                    <a:pt x="614316" y="853958"/>
                  </a:cubicBezTo>
                  <a:cubicBezTo>
                    <a:pt x="642161" y="834681"/>
                    <a:pt x="669151" y="814154"/>
                    <a:pt x="695596" y="792998"/>
                  </a:cubicBezTo>
                  <a:cubicBezTo>
                    <a:pt x="719977" y="773493"/>
                    <a:pt x="743699" y="753137"/>
                    <a:pt x="766716" y="732038"/>
                  </a:cubicBezTo>
                  <a:cubicBezTo>
                    <a:pt x="784369" y="715856"/>
                    <a:pt x="798029" y="695157"/>
                    <a:pt x="817516" y="681238"/>
                  </a:cubicBezTo>
                  <a:cubicBezTo>
                    <a:pt x="845889" y="660971"/>
                    <a:pt x="879626" y="649293"/>
                    <a:pt x="908956" y="630438"/>
                  </a:cubicBezTo>
                  <a:cubicBezTo>
                    <a:pt x="927197" y="618712"/>
                    <a:pt x="941713" y="601827"/>
                    <a:pt x="959756" y="589798"/>
                  </a:cubicBezTo>
                  <a:cubicBezTo>
                    <a:pt x="972358" y="581397"/>
                    <a:pt x="987314" y="577109"/>
                    <a:pt x="1000396" y="569478"/>
                  </a:cubicBezTo>
                  <a:cubicBezTo>
                    <a:pt x="1027994" y="553379"/>
                    <a:pt x="1052011" y="530544"/>
                    <a:pt x="1081676" y="518678"/>
                  </a:cubicBezTo>
                  <a:cubicBezTo>
                    <a:pt x="1098609" y="511905"/>
                    <a:pt x="1116164" y="506514"/>
                    <a:pt x="1132476" y="498358"/>
                  </a:cubicBezTo>
                  <a:cubicBezTo>
                    <a:pt x="1150139" y="489527"/>
                    <a:pt x="1164845" y="474967"/>
                    <a:pt x="1183276" y="467878"/>
                  </a:cubicBezTo>
                  <a:cubicBezTo>
                    <a:pt x="1209342" y="457853"/>
                    <a:pt x="1238062" y="456389"/>
                    <a:pt x="1264556" y="447558"/>
                  </a:cubicBezTo>
                  <a:cubicBezTo>
                    <a:pt x="1274716" y="444171"/>
                    <a:pt x="1285457" y="442187"/>
                    <a:pt x="1295036" y="437398"/>
                  </a:cubicBezTo>
                  <a:cubicBezTo>
                    <a:pt x="1305958" y="431937"/>
                    <a:pt x="1314914" y="423136"/>
                    <a:pt x="1325516" y="417078"/>
                  </a:cubicBezTo>
                  <a:cubicBezTo>
                    <a:pt x="1338666" y="409564"/>
                    <a:pt x="1352609" y="403531"/>
                    <a:pt x="1366156" y="396758"/>
                  </a:cubicBezTo>
                  <a:cubicBezTo>
                    <a:pt x="1376316" y="379825"/>
                    <a:pt x="1388285" y="363853"/>
                    <a:pt x="1396636" y="345958"/>
                  </a:cubicBezTo>
                  <a:cubicBezTo>
                    <a:pt x="1433649" y="266644"/>
                    <a:pt x="1431803" y="266250"/>
                    <a:pt x="1447436" y="203718"/>
                  </a:cubicBezTo>
                  <a:cubicBezTo>
                    <a:pt x="1441426" y="155638"/>
                    <a:pt x="1449888" y="124890"/>
                    <a:pt x="1416956" y="91958"/>
                  </a:cubicBezTo>
                  <a:cubicBezTo>
                    <a:pt x="1408322" y="83324"/>
                    <a:pt x="1396636" y="78411"/>
                    <a:pt x="1386476" y="71638"/>
                  </a:cubicBezTo>
                  <a:cubicBezTo>
                    <a:pt x="1332289" y="75025"/>
                    <a:pt x="1277544" y="73330"/>
                    <a:pt x="1223916" y="81798"/>
                  </a:cubicBezTo>
                  <a:cubicBezTo>
                    <a:pt x="1211855" y="83702"/>
                    <a:pt x="1204358" y="96657"/>
                    <a:pt x="1193436" y="102118"/>
                  </a:cubicBezTo>
                  <a:cubicBezTo>
                    <a:pt x="1177124" y="110274"/>
                    <a:pt x="1159302" y="115031"/>
                    <a:pt x="1142636" y="122438"/>
                  </a:cubicBezTo>
                  <a:cubicBezTo>
                    <a:pt x="1128796" y="128589"/>
                    <a:pt x="1116058" y="137133"/>
                    <a:pt x="1101996" y="142758"/>
                  </a:cubicBezTo>
                  <a:cubicBezTo>
                    <a:pt x="1054577" y="161725"/>
                    <a:pt x="1034661" y="161185"/>
                    <a:pt x="990236" y="183398"/>
                  </a:cubicBezTo>
                  <a:cubicBezTo>
                    <a:pt x="972573" y="192229"/>
                    <a:pt x="956182" y="203412"/>
                    <a:pt x="939436" y="213878"/>
                  </a:cubicBezTo>
                  <a:cubicBezTo>
                    <a:pt x="929081" y="220350"/>
                    <a:pt x="919878" y="228737"/>
                    <a:pt x="908956" y="234198"/>
                  </a:cubicBezTo>
                  <a:cubicBezTo>
                    <a:pt x="869684" y="253834"/>
                    <a:pt x="862849" y="251488"/>
                    <a:pt x="827676" y="264678"/>
                  </a:cubicBezTo>
                  <a:cubicBezTo>
                    <a:pt x="800500" y="274869"/>
                    <a:pt x="761891" y="289925"/>
                    <a:pt x="736236" y="305318"/>
                  </a:cubicBezTo>
                  <a:cubicBezTo>
                    <a:pt x="715295" y="317883"/>
                    <a:pt x="675276" y="345958"/>
                    <a:pt x="675276" y="345958"/>
                  </a:cubicBezTo>
                  <a:cubicBezTo>
                    <a:pt x="623183" y="424097"/>
                    <a:pt x="688738" y="317384"/>
                    <a:pt x="644796" y="427238"/>
                  </a:cubicBezTo>
                  <a:cubicBezTo>
                    <a:pt x="637462" y="445573"/>
                    <a:pt x="624476" y="461105"/>
                    <a:pt x="614316" y="478038"/>
                  </a:cubicBezTo>
                  <a:cubicBezTo>
                    <a:pt x="591523" y="592001"/>
                    <a:pt x="614499" y="466052"/>
                    <a:pt x="593996" y="671078"/>
                  </a:cubicBezTo>
                  <a:cubicBezTo>
                    <a:pt x="591946" y="691576"/>
                    <a:pt x="587223" y="711718"/>
                    <a:pt x="583836" y="732038"/>
                  </a:cubicBezTo>
                  <a:cubicBezTo>
                    <a:pt x="587223" y="779451"/>
                    <a:pt x="581899" y="828309"/>
                    <a:pt x="593996" y="874278"/>
                  </a:cubicBezTo>
                  <a:cubicBezTo>
                    <a:pt x="599515" y="895249"/>
                    <a:pt x="620229" y="908870"/>
                    <a:pt x="634636" y="925078"/>
                  </a:cubicBezTo>
                  <a:cubicBezTo>
                    <a:pt x="656600" y="949787"/>
                    <a:pt x="698813" y="989139"/>
                    <a:pt x="726076" y="1006358"/>
                  </a:cubicBezTo>
                  <a:cubicBezTo>
                    <a:pt x="772247" y="1035518"/>
                    <a:pt x="821056" y="1060277"/>
                    <a:pt x="868316" y="1087638"/>
                  </a:cubicBezTo>
                  <a:cubicBezTo>
                    <a:pt x="885406" y="1097532"/>
                    <a:pt x="900781" y="1110784"/>
                    <a:pt x="919116" y="1118118"/>
                  </a:cubicBezTo>
                  <a:cubicBezTo>
                    <a:pt x="934654" y="1124333"/>
                    <a:pt x="979160" y="1143289"/>
                    <a:pt x="1000396" y="1148598"/>
                  </a:cubicBezTo>
                  <a:cubicBezTo>
                    <a:pt x="1017149" y="1152786"/>
                    <a:pt x="1034263" y="1155371"/>
                    <a:pt x="1051196" y="1158758"/>
                  </a:cubicBezTo>
                  <a:cubicBezTo>
                    <a:pt x="1064743" y="1155371"/>
                    <a:pt x="1078947" y="1153969"/>
                    <a:pt x="1091836" y="1148598"/>
                  </a:cubicBezTo>
                  <a:cubicBezTo>
                    <a:pt x="1119797" y="1136948"/>
                    <a:pt x="1143729" y="1115305"/>
                    <a:pt x="1173116" y="1107958"/>
                  </a:cubicBezTo>
                  <a:cubicBezTo>
                    <a:pt x="1186663" y="1104571"/>
                    <a:pt x="1200681" y="1102701"/>
                    <a:pt x="1213756" y="1097798"/>
                  </a:cubicBezTo>
                  <a:cubicBezTo>
                    <a:pt x="1227937" y="1092480"/>
                    <a:pt x="1240475" y="1083444"/>
                    <a:pt x="1254396" y="1077478"/>
                  </a:cubicBezTo>
                  <a:cubicBezTo>
                    <a:pt x="1264240" y="1073259"/>
                    <a:pt x="1274716" y="1070705"/>
                    <a:pt x="1284876" y="1067318"/>
                  </a:cubicBezTo>
                  <a:cubicBezTo>
                    <a:pt x="1295036" y="1070705"/>
                    <a:pt x="1306445" y="1071537"/>
                    <a:pt x="1315356" y="1077478"/>
                  </a:cubicBezTo>
                  <a:cubicBezTo>
                    <a:pt x="1327311" y="1085448"/>
                    <a:pt x="1334927" y="1098607"/>
                    <a:pt x="1345836" y="1107958"/>
                  </a:cubicBezTo>
                  <a:cubicBezTo>
                    <a:pt x="1358693" y="1118978"/>
                    <a:pt x="1372117" y="1129463"/>
                    <a:pt x="1386476" y="1138438"/>
                  </a:cubicBezTo>
                  <a:cubicBezTo>
                    <a:pt x="1399319" y="1146465"/>
                    <a:pt x="1413966" y="1151244"/>
                    <a:pt x="1427116" y="1158758"/>
                  </a:cubicBezTo>
                  <a:cubicBezTo>
                    <a:pt x="1437718" y="1164816"/>
                    <a:pt x="1447436" y="1172305"/>
                    <a:pt x="1457596" y="1179078"/>
                  </a:cubicBezTo>
                  <a:lnTo>
                    <a:pt x="1406796" y="1189238"/>
                  </a:lnTo>
                  <a:cubicBezTo>
                    <a:pt x="1263808" y="1215236"/>
                    <a:pt x="1420520" y="1184461"/>
                    <a:pt x="1295036" y="1209558"/>
                  </a:cubicBezTo>
                  <a:cubicBezTo>
                    <a:pt x="1207685" y="1267792"/>
                    <a:pt x="1318204" y="1197974"/>
                    <a:pt x="1234076" y="1240038"/>
                  </a:cubicBezTo>
                  <a:cubicBezTo>
                    <a:pt x="1223154" y="1245499"/>
                    <a:pt x="1215180" y="1256497"/>
                    <a:pt x="1203596" y="1260358"/>
                  </a:cubicBezTo>
                  <a:cubicBezTo>
                    <a:pt x="1173015" y="1270552"/>
                    <a:pt x="1040986" y="1279759"/>
                    <a:pt x="1030876" y="1280678"/>
                  </a:cubicBezTo>
                  <a:cubicBezTo>
                    <a:pt x="751367" y="1336580"/>
                    <a:pt x="1126546" y="1265559"/>
                    <a:pt x="807356" y="1311158"/>
                  </a:cubicBezTo>
                  <a:cubicBezTo>
                    <a:pt x="776446" y="1315574"/>
                    <a:pt x="746664" y="1326052"/>
                    <a:pt x="715916" y="1331478"/>
                  </a:cubicBezTo>
                  <a:cubicBezTo>
                    <a:pt x="689027" y="1336223"/>
                    <a:pt x="661666" y="1337777"/>
                    <a:pt x="634636" y="1341638"/>
                  </a:cubicBezTo>
                  <a:cubicBezTo>
                    <a:pt x="594718" y="1347341"/>
                    <a:pt x="570062" y="1351379"/>
                    <a:pt x="533036" y="1361958"/>
                  </a:cubicBezTo>
                  <a:cubicBezTo>
                    <a:pt x="522738" y="1364900"/>
                    <a:pt x="512716" y="1368731"/>
                    <a:pt x="502556" y="1372118"/>
                  </a:cubicBezTo>
                  <a:cubicBezTo>
                    <a:pt x="496920" y="1338303"/>
                    <a:pt x="499951" y="1305069"/>
                    <a:pt x="472076" y="1280678"/>
                  </a:cubicBezTo>
                  <a:cubicBezTo>
                    <a:pt x="453697" y="1264596"/>
                    <a:pt x="411116" y="1240038"/>
                    <a:pt x="411116" y="1240038"/>
                  </a:cubicBezTo>
                  <a:cubicBezTo>
                    <a:pt x="404343" y="1226491"/>
                    <a:pt x="392303" y="1214468"/>
                    <a:pt x="390796" y="1199398"/>
                  </a:cubicBezTo>
                  <a:cubicBezTo>
                    <a:pt x="388746" y="1178900"/>
                    <a:pt x="395037" y="1158169"/>
                    <a:pt x="400956" y="1138438"/>
                  </a:cubicBezTo>
                  <a:cubicBezTo>
                    <a:pt x="412347" y="1100470"/>
                    <a:pt x="432699" y="1083454"/>
                    <a:pt x="461916" y="1057158"/>
                  </a:cubicBezTo>
                  <a:cubicBezTo>
                    <a:pt x="481577" y="1039463"/>
                    <a:pt x="503106" y="1023931"/>
                    <a:pt x="522876" y="1006358"/>
                  </a:cubicBezTo>
                  <a:cubicBezTo>
                    <a:pt x="533615" y="996812"/>
                    <a:pt x="542447" y="985229"/>
                    <a:pt x="553356" y="975878"/>
                  </a:cubicBezTo>
                  <a:cubicBezTo>
                    <a:pt x="566213" y="964858"/>
                    <a:pt x="582022" y="957372"/>
                    <a:pt x="593996" y="945398"/>
                  </a:cubicBezTo>
                  <a:cubicBezTo>
                    <a:pt x="605970" y="933424"/>
                    <a:pt x="611619" y="915778"/>
                    <a:pt x="624476" y="904758"/>
                  </a:cubicBezTo>
                  <a:cubicBezTo>
                    <a:pt x="635975" y="894901"/>
                    <a:pt x="651966" y="891952"/>
                    <a:pt x="665116" y="884438"/>
                  </a:cubicBezTo>
                  <a:cubicBezTo>
                    <a:pt x="675718" y="878380"/>
                    <a:pt x="686215" y="871935"/>
                    <a:pt x="695596" y="864118"/>
                  </a:cubicBezTo>
                  <a:cubicBezTo>
                    <a:pt x="706634" y="854920"/>
                    <a:pt x="715167" y="842989"/>
                    <a:pt x="726076" y="833638"/>
                  </a:cubicBezTo>
                  <a:cubicBezTo>
                    <a:pt x="738933" y="822618"/>
                    <a:pt x="752937" y="813000"/>
                    <a:pt x="766716" y="803158"/>
                  </a:cubicBezTo>
                  <a:cubicBezTo>
                    <a:pt x="776652" y="796061"/>
                    <a:pt x="787815" y="790655"/>
                    <a:pt x="797196" y="782838"/>
                  </a:cubicBezTo>
                  <a:cubicBezTo>
                    <a:pt x="808234" y="773640"/>
                    <a:pt x="815984" y="760709"/>
                    <a:pt x="827676" y="752358"/>
                  </a:cubicBezTo>
                  <a:cubicBezTo>
                    <a:pt x="840001" y="743555"/>
                    <a:pt x="855166" y="739552"/>
                    <a:pt x="868316" y="732038"/>
                  </a:cubicBezTo>
                  <a:cubicBezTo>
                    <a:pt x="878918" y="725980"/>
                    <a:pt x="888194" y="717776"/>
                    <a:pt x="898796" y="711718"/>
                  </a:cubicBezTo>
                  <a:cubicBezTo>
                    <a:pt x="911946" y="704204"/>
                    <a:pt x="927111" y="700201"/>
                    <a:pt x="939436" y="691398"/>
                  </a:cubicBezTo>
                  <a:cubicBezTo>
                    <a:pt x="951128" y="683047"/>
                    <a:pt x="958878" y="670116"/>
                    <a:pt x="969916" y="660918"/>
                  </a:cubicBezTo>
                  <a:cubicBezTo>
                    <a:pt x="979297" y="653101"/>
                    <a:pt x="990460" y="647695"/>
                    <a:pt x="1000396" y="640598"/>
                  </a:cubicBezTo>
                  <a:cubicBezTo>
                    <a:pt x="1061945" y="596634"/>
                    <a:pt x="1018026" y="621623"/>
                    <a:pt x="1081676" y="589798"/>
                  </a:cubicBezTo>
                  <a:cubicBezTo>
                    <a:pt x="1095223" y="572865"/>
                    <a:pt x="1106982" y="554332"/>
                    <a:pt x="1122316" y="538998"/>
                  </a:cubicBezTo>
                  <a:cubicBezTo>
                    <a:pt x="1138283" y="523031"/>
                    <a:pt x="1175507" y="508319"/>
                    <a:pt x="1193436" y="498358"/>
                  </a:cubicBezTo>
                  <a:cubicBezTo>
                    <a:pt x="1210698" y="488768"/>
                    <a:pt x="1227805" y="478832"/>
                    <a:pt x="1244236" y="467878"/>
                  </a:cubicBezTo>
                  <a:cubicBezTo>
                    <a:pt x="1258325" y="458485"/>
                    <a:pt x="1271004" y="447109"/>
                    <a:pt x="1284876" y="437398"/>
                  </a:cubicBezTo>
                  <a:cubicBezTo>
                    <a:pt x="1304883" y="423393"/>
                    <a:pt x="1345836" y="396758"/>
                    <a:pt x="1345836" y="396758"/>
                  </a:cubicBezTo>
                  <a:cubicBezTo>
                    <a:pt x="1349223" y="386598"/>
                    <a:pt x="1350055" y="375189"/>
                    <a:pt x="1355996" y="366278"/>
                  </a:cubicBezTo>
                  <a:cubicBezTo>
                    <a:pt x="1378258" y="332885"/>
                    <a:pt x="1388843" y="338906"/>
                    <a:pt x="1416956" y="315478"/>
                  </a:cubicBezTo>
                  <a:cubicBezTo>
                    <a:pt x="1427994" y="306280"/>
                    <a:pt x="1435252" y="292613"/>
                    <a:pt x="1447436" y="284998"/>
                  </a:cubicBezTo>
                  <a:cubicBezTo>
                    <a:pt x="1472942" y="269057"/>
                    <a:pt x="1509835" y="261778"/>
                    <a:pt x="1538876" y="254518"/>
                  </a:cubicBezTo>
                  <a:cubicBezTo>
                    <a:pt x="1549036" y="244358"/>
                    <a:pt x="1556505" y="230464"/>
                    <a:pt x="1569356" y="224038"/>
                  </a:cubicBezTo>
                  <a:cubicBezTo>
                    <a:pt x="1584802" y="216315"/>
                    <a:pt x="1603330" y="217761"/>
                    <a:pt x="1620156" y="213878"/>
                  </a:cubicBezTo>
                  <a:cubicBezTo>
                    <a:pt x="1647368" y="207598"/>
                    <a:pt x="1674942" y="202389"/>
                    <a:pt x="1701436" y="193558"/>
                  </a:cubicBezTo>
                  <a:cubicBezTo>
                    <a:pt x="1711596" y="190171"/>
                    <a:pt x="1722337" y="188187"/>
                    <a:pt x="1731916" y="183398"/>
                  </a:cubicBezTo>
                  <a:cubicBezTo>
                    <a:pt x="1742838" y="177937"/>
                    <a:pt x="1752236" y="169851"/>
                    <a:pt x="1762396" y="163078"/>
                  </a:cubicBezTo>
                  <a:cubicBezTo>
                    <a:pt x="1784730" y="207746"/>
                    <a:pt x="1798607" y="216223"/>
                    <a:pt x="1772556" y="274838"/>
                  </a:cubicBezTo>
                  <a:cubicBezTo>
                    <a:pt x="1739258" y="349758"/>
                    <a:pt x="1742076" y="268325"/>
                    <a:pt x="1742076" y="305318"/>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3CF2A72-0B69-48D0-ABF5-C51BCD3830B4}"/>
                </a:ext>
              </a:extLst>
            </p:cNvPr>
            <p:cNvSpPr txBox="1"/>
            <p:nvPr/>
          </p:nvSpPr>
          <p:spPr>
            <a:xfrm>
              <a:off x="6144442" y="1411068"/>
              <a:ext cx="3009718" cy="646331"/>
            </a:xfrm>
            <a:prstGeom prst="rect">
              <a:avLst/>
            </a:prstGeom>
            <a:noFill/>
          </p:spPr>
          <p:txBody>
            <a:bodyPr wrap="square" rtlCol="0">
              <a:spAutoFit/>
            </a:bodyPr>
            <a:lstStyle/>
            <a:p>
              <a:pPr algn="ctr"/>
              <a:r>
                <a:rPr lang="en-US" sz="3600" b="1" dirty="0">
                  <a:latin typeface="Arial Nova Cond" panose="020B0604020202020204" pitchFamily="34" charset="0"/>
                </a:rPr>
                <a:t>Postmodern</a:t>
              </a:r>
            </a:p>
          </p:txBody>
        </p:sp>
        <p:sp>
          <p:nvSpPr>
            <p:cNvPr id="14" name="TextBox 13">
              <a:extLst>
                <a:ext uri="{FF2B5EF4-FFF2-40B4-BE49-F238E27FC236}">
                  <a16:creationId xmlns:a16="http://schemas.microsoft.com/office/drawing/2014/main" id="{1AF38ED0-29D2-4846-96BF-DE742643D327}"/>
                </a:ext>
              </a:extLst>
            </p:cNvPr>
            <p:cNvSpPr txBox="1"/>
            <p:nvPr/>
          </p:nvSpPr>
          <p:spPr>
            <a:xfrm>
              <a:off x="6558462" y="4211935"/>
              <a:ext cx="2311400" cy="1107996"/>
            </a:xfrm>
            <a:prstGeom prst="rect">
              <a:avLst/>
            </a:prstGeom>
            <a:noFill/>
          </p:spPr>
          <p:txBody>
            <a:bodyPr wrap="square" rtlCol="0">
              <a:spAutoFit/>
            </a:bodyPr>
            <a:lstStyle/>
            <a:p>
              <a:r>
                <a:rPr lang="en-US" sz="2200" dirty="0" err="1"/>
                <a:t>Ayheu</a:t>
              </a:r>
              <a:r>
                <a:rPr lang="en-US" sz="2200" dirty="0"/>
                <a:t>%%79!! ==abunoienunc5nuasdfuinz,I;;;;;&amp;99</a:t>
              </a:r>
            </a:p>
          </p:txBody>
        </p:sp>
      </p:grpSp>
    </p:spTree>
    <p:extLst>
      <p:ext uri="{BB962C8B-B14F-4D97-AF65-F5344CB8AC3E}">
        <p14:creationId xmlns:p14="http://schemas.microsoft.com/office/powerpoint/2010/main" val="6687036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7BFFC6-DC82-4AE2-9A46-5EEA69BC86C3}"/>
              </a:ext>
            </a:extLst>
          </p:cNvPr>
          <p:cNvSpPr txBox="1"/>
          <p:nvPr/>
        </p:nvSpPr>
        <p:spPr>
          <a:xfrm>
            <a:off x="1270000" y="174079"/>
            <a:ext cx="6604000" cy="769441"/>
          </a:xfrm>
          <a:prstGeom prst="rect">
            <a:avLst/>
          </a:prstGeom>
          <a:solidFill>
            <a:schemeClr val="bg1">
              <a:lumMod val="65000"/>
            </a:schemeClr>
          </a:solidFill>
          <a:ln>
            <a:solidFill>
              <a:schemeClr val="bg1"/>
            </a:solidFill>
          </a:ln>
        </p:spPr>
        <p:txBody>
          <a:bodyPr wrap="square" rtlCol="0">
            <a:spAutoFit/>
          </a:bodyPr>
          <a:lstStyle/>
          <a:p>
            <a:pPr algn="ctr"/>
            <a:r>
              <a:rPr lang="en-US" sz="4400" dirty="0"/>
              <a:t>Relevant</a:t>
            </a:r>
          </a:p>
        </p:txBody>
      </p:sp>
      <p:sp>
        <p:nvSpPr>
          <p:cNvPr id="3" name="TextBox 2">
            <a:extLst>
              <a:ext uri="{FF2B5EF4-FFF2-40B4-BE49-F238E27FC236}">
                <a16:creationId xmlns:a16="http://schemas.microsoft.com/office/drawing/2014/main" id="{E6C557F0-1678-4CA5-9FD8-E703F7EDF6CB}"/>
              </a:ext>
            </a:extLst>
          </p:cNvPr>
          <p:cNvSpPr txBox="1"/>
          <p:nvPr/>
        </p:nvSpPr>
        <p:spPr>
          <a:xfrm>
            <a:off x="441960" y="1838960"/>
            <a:ext cx="8260080" cy="1200329"/>
          </a:xfrm>
          <a:prstGeom prst="rect">
            <a:avLst/>
          </a:prstGeom>
          <a:noFill/>
        </p:spPr>
        <p:txBody>
          <a:bodyPr wrap="square" rtlCol="0">
            <a:spAutoFit/>
          </a:bodyPr>
          <a:lstStyle/>
          <a:p>
            <a:r>
              <a:rPr lang="en-US" sz="3600" dirty="0"/>
              <a:t>“appropriate to the current time, period, or circumstances; of contemporary interest.”</a:t>
            </a:r>
          </a:p>
        </p:txBody>
      </p:sp>
      <p:sp>
        <p:nvSpPr>
          <p:cNvPr id="4" name="TextBox 3">
            <a:extLst>
              <a:ext uri="{FF2B5EF4-FFF2-40B4-BE49-F238E27FC236}">
                <a16:creationId xmlns:a16="http://schemas.microsoft.com/office/drawing/2014/main" id="{D3AAD54D-B1BD-4465-88DB-698622C8A1A7}"/>
              </a:ext>
            </a:extLst>
          </p:cNvPr>
          <p:cNvSpPr txBox="1"/>
          <p:nvPr/>
        </p:nvSpPr>
        <p:spPr>
          <a:xfrm>
            <a:off x="1209765" y="3960855"/>
            <a:ext cx="6724469" cy="1077218"/>
          </a:xfrm>
          <a:prstGeom prst="rect">
            <a:avLst/>
          </a:prstGeom>
          <a:noFill/>
        </p:spPr>
        <p:txBody>
          <a:bodyPr wrap="square" rtlCol="0">
            <a:spAutoFit/>
          </a:bodyPr>
          <a:lstStyle/>
          <a:p>
            <a:pPr algn="ctr"/>
            <a:r>
              <a:rPr lang="en-US" sz="3200" i="1" dirty="0">
                <a:solidFill>
                  <a:srgbClr val="0070C0"/>
                </a:solidFill>
                <a:effectLst>
                  <a:outerShdw blurRad="38100" dist="38100" dir="2700000" algn="tl">
                    <a:srgbClr val="000000">
                      <a:alpha val="43137"/>
                    </a:srgbClr>
                  </a:outerShdw>
                </a:effectLst>
              </a:rPr>
              <a:t>Does the Bible fit modern man?</a:t>
            </a:r>
          </a:p>
          <a:p>
            <a:pPr algn="ctr"/>
            <a:r>
              <a:rPr lang="en-US" sz="3200" i="1" dirty="0">
                <a:solidFill>
                  <a:srgbClr val="0070C0"/>
                </a:solidFill>
                <a:effectLst>
                  <a:outerShdw blurRad="38100" dist="38100" dir="2700000" algn="tl">
                    <a:srgbClr val="000000">
                      <a:alpha val="43137"/>
                    </a:srgbClr>
                  </a:outerShdw>
                </a:effectLst>
              </a:rPr>
              <a:t>Is it out of date?</a:t>
            </a:r>
          </a:p>
        </p:txBody>
      </p:sp>
    </p:spTree>
    <p:extLst>
      <p:ext uri="{BB962C8B-B14F-4D97-AF65-F5344CB8AC3E}">
        <p14:creationId xmlns:p14="http://schemas.microsoft.com/office/powerpoint/2010/main" val="2118791850"/>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096262-3B32-4B01-BCCB-C7D1CCE046FD}"/>
              </a:ext>
            </a:extLst>
          </p:cNvPr>
          <p:cNvSpPr txBox="1"/>
          <p:nvPr/>
        </p:nvSpPr>
        <p:spPr>
          <a:xfrm>
            <a:off x="3557451" y="920621"/>
            <a:ext cx="5895703" cy="5016758"/>
          </a:xfrm>
          <a:prstGeom prst="rect">
            <a:avLst/>
          </a:prstGeom>
          <a:noFill/>
        </p:spPr>
        <p:txBody>
          <a:bodyPr wrap="square" rtlCol="0">
            <a:spAutoFit/>
          </a:bodyPr>
          <a:lstStyle/>
          <a:p>
            <a:pPr algn="ctr"/>
            <a:r>
              <a:rPr lang="en-US" sz="8000" dirty="0">
                <a:solidFill>
                  <a:schemeClr val="bg1"/>
                </a:solidFill>
                <a:latin typeface="AR BONNIE" panose="02000000000000000000" pitchFamily="2" charset="0"/>
              </a:rPr>
              <a:t>Is The</a:t>
            </a:r>
          </a:p>
          <a:p>
            <a:pPr algn="ctr"/>
            <a:r>
              <a:rPr lang="en-US" sz="8000" dirty="0">
                <a:solidFill>
                  <a:schemeClr val="bg1"/>
                </a:solidFill>
                <a:latin typeface="AR BONNIE" panose="02000000000000000000" pitchFamily="2" charset="0"/>
              </a:rPr>
              <a:t>Bible</a:t>
            </a:r>
          </a:p>
          <a:p>
            <a:pPr algn="ctr"/>
            <a:r>
              <a:rPr lang="en-US" sz="8000" dirty="0">
                <a:solidFill>
                  <a:schemeClr val="bg1"/>
                </a:solidFill>
                <a:latin typeface="AR BONNIE" panose="02000000000000000000" pitchFamily="2" charset="0"/>
              </a:rPr>
              <a:t>Still Relevant</a:t>
            </a:r>
          </a:p>
          <a:p>
            <a:pPr algn="ctr"/>
            <a:r>
              <a:rPr lang="en-US" sz="8000" dirty="0">
                <a:solidFill>
                  <a:schemeClr val="bg1"/>
                </a:solidFill>
                <a:latin typeface="AR BONNIE" panose="02000000000000000000" pitchFamily="2" charset="0"/>
              </a:rPr>
              <a:t>Today?</a:t>
            </a:r>
          </a:p>
        </p:txBody>
      </p:sp>
    </p:spTree>
    <p:extLst>
      <p:ext uri="{BB962C8B-B14F-4D97-AF65-F5344CB8AC3E}">
        <p14:creationId xmlns:p14="http://schemas.microsoft.com/office/powerpoint/2010/main" val="1608959815"/>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096262-3B32-4B01-BCCB-C7D1CCE046FD}"/>
              </a:ext>
            </a:extLst>
          </p:cNvPr>
          <p:cNvSpPr txBox="1"/>
          <p:nvPr/>
        </p:nvSpPr>
        <p:spPr>
          <a:xfrm>
            <a:off x="0" y="199965"/>
            <a:ext cx="9144000" cy="1107996"/>
          </a:xfrm>
          <a:prstGeom prst="rect">
            <a:avLst/>
          </a:prstGeom>
          <a:noFill/>
        </p:spPr>
        <p:txBody>
          <a:bodyPr wrap="square" rtlCol="0">
            <a:spAutoFit/>
          </a:bodyPr>
          <a:lstStyle/>
          <a:p>
            <a:pPr algn="ctr"/>
            <a:r>
              <a:rPr lang="en-US" sz="6600" dirty="0">
                <a:solidFill>
                  <a:schemeClr val="bg1"/>
                </a:solidFill>
                <a:latin typeface="AR BONNIE" panose="02000000000000000000" pitchFamily="2" charset="0"/>
              </a:rPr>
              <a:t>Is The Bible Still Relevant Today?</a:t>
            </a:r>
          </a:p>
        </p:txBody>
      </p:sp>
      <p:sp>
        <p:nvSpPr>
          <p:cNvPr id="3" name="Rectangle: Rounded Corners 2">
            <a:extLst>
              <a:ext uri="{FF2B5EF4-FFF2-40B4-BE49-F238E27FC236}">
                <a16:creationId xmlns:a16="http://schemas.microsoft.com/office/drawing/2014/main" id="{3AC55A80-14D0-4A8B-BA97-FF8807B76380}"/>
              </a:ext>
            </a:extLst>
          </p:cNvPr>
          <p:cNvSpPr/>
          <p:nvPr/>
        </p:nvSpPr>
        <p:spPr>
          <a:xfrm>
            <a:off x="548640" y="2062480"/>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latin typeface="Bahnschrift SemiCondensed" panose="020B0502040204020203" pitchFamily="34" charset="0"/>
              </a:rPr>
              <a:t>Relevance Is Based Upon Reliability</a:t>
            </a:r>
          </a:p>
        </p:txBody>
      </p:sp>
    </p:spTree>
    <p:extLst>
      <p:ext uri="{BB962C8B-B14F-4D97-AF65-F5344CB8AC3E}">
        <p14:creationId xmlns:p14="http://schemas.microsoft.com/office/powerpoint/2010/main" val="140227501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Relevance Is Based Upon Reliability</a:t>
            </a:r>
          </a:p>
        </p:txBody>
      </p:sp>
      <p:sp>
        <p:nvSpPr>
          <p:cNvPr id="4" name="TextBox 3">
            <a:extLst>
              <a:ext uri="{FF2B5EF4-FFF2-40B4-BE49-F238E27FC236}">
                <a16:creationId xmlns:a16="http://schemas.microsoft.com/office/drawing/2014/main" id="{382A0F06-E092-41CF-B36D-FB32AECBF421}"/>
              </a:ext>
            </a:extLst>
          </p:cNvPr>
          <p:cNvSpPr txBox="1"/>
          <p:nvPr/>
        </p:nvSpPr>
        <p:spPr>
          <a:xfrm>
            <a:off x="467360" y="2123440"/>
            <a:ext cx="8036560" cy="1938992"/>
          </a:xfrm>
          <a:prstGeom prst="rect">
            <a:avLst/>
          </a:prstGeom>
          <a:noFill/>
        </p:spPr>
        <p:txBody>
          <a:bodyPr wrap="square" rtlCol="0">
            <a:spAutoFit/>
          </a:bodyPr>
          <a:lstStyle/>
          <a:p>
            <a:pPr marL="457200" indent="-457200">
              <a:buFont typeface="+mj-lt"/>
              <a:buAutoNum type="alphaUcPeriod"/>
            </a:pPr>
            <a:r>
              <a:rPr lang="en-US" sz="2400" b="1" u="sng" dirty="0"/>
              <a:t>If God exist &amp; Bible is true – then the Bible is relevant</a:t>
            </a:r>
          </a:p>
          <a:p>
            <a:pPr marL="914400" lvl="1" indent="-457200">
              <a:buFont typeface="+mj-lt"/>
              <a:buAutoNum type="arabicPeriod"/>
            </a:pPr>
            <a:r>
              <a:rPr lang="en-US" sz="2400" i="1" dirty="0"/>
              <a:t>Modernism, Post-modernism &amp; situation ethics are rooted in Atheism</a:t>
            </a:r>
          </a:p>
          <a:p>
            <a:pPr marL="914400" lvl="1" indent="-457200">
              <a:buFont typeface="+mj-lt"/>
              <a:buAutoNum type="arabicPeriod"/>
            </a:pPr>
            <a:r>
              <a:rPr lang="en-US" sz="2400" i="1" dirty="0"/>
              <a:t>Evidence that God exist</a:t>
            </a:r>
          </a:p>
          <a:p>
            <a:pPr marL="1371600" lvl="2" indent="-457200">
              <a:buFont typeface="+mj-lt"/>
              <a:buAutoNum type="alphaLcPeriod"/>
            </a:pPr>
            <a:r>
              <a:rPr lang="en-US" sz="2400" dirty="0"/>
              <a:t>Seen in creation</a:t>
            </a:r>
          </a:p>
        </p:txBody>
      </p:sp>
    </p:spTree>
    <p:extLst>
      <p:ext uri="{BB962C8B-B14F-4D97-AF65-F5344CB8AC3E}">
        <p14:creationId xmlns:p14="http://schemas.microsoft.com/office/powerpoint/2010/main" val="45101285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371600" y="304800"/>
            <a:ext cx="6400800" cy="1323439"/>
          </a:xfrm>
          <a:prstGeom prst="rect">
            <a:avLst/>
          </a:prstGeom>
          <a:solidFill>
            <a:schemeClr val="bg2">
              <a:lumMod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4000" b="1" dirty="0">
                <a:solidFill>
                  <a:prstClr val="black"/>
                </a:solidFill>
              </a:rPr>
              <a:t>Bible Writers Point to Creation</a:t>
            </a:r>
          </a:p>
        </p:txBody>
      </p:sp>
      <p:grpSp>
        <p:nvGrpSpPr>
          <p:cNvPr id="12" name="Group 11"/>
          <p:cNvGrpSpPr/>
          <p:nvPr/>
        </p:nvGrpSpPr>
        <p:grpSpPr>
          <a:xfrm>
            <a:off x="-457200" y="2286000"/>
            <a:ext cx="9677400" cy="2438400"/>
            <a:chOff x="-457200" y="2286000"/>
            <a:chExt cx="9677400" cy="2438400"/>
          </a:xfrm>
        </p:grpSpPr>
        <p:sp>
          <p:nvSpPr>
            <p:cNvPr id="3" name="TextBox 2"/>
            <p:cNvSpPr txBox="1"/>
            <p:nvPr/>
          </p:nvSpPr>
          <p:spPr>
            <a:xfrm>
              <a:off x="-457200" y="2590800"/>
              <a:ext cx="3657600" cy="1692771"/>
            </a:xfrm>
            <a:prstGeom prst="rect">
              <a:avLst/>
            </a:prstGeom>
            <a:noFill/>
          </p:spPr>
          <p:txBody>
            <a:bodyPr wrap="square" rtlCol="0">
              <a:spAutoFit/>
            </a:bodyPr>
            <a:lstStyle/>
            <a:p>
              <a:pPr algn="ctr"/>
              <a:r>
                <a:rPr lang="en-US" sz="4000" b="1" dirty="0">
                  <a:solidFill>
                    <a:srgbClr val="002060"/>
                  </a:solidFill>
                  <a:effectLst>
                    <a:outerShdw blurRad="38100" dist="38100" dir="2700000" algn="tl">
                      <a:srgbClr val="000000">
                        <a:alpha val="43137"/>
                      </a:srgbClr>
                    </a:outerShdw>
                  </a:effectLst>
                </a:rPr>
                <a:t>Psa. 19:1-6</a:t>
              </a:r>
            </a:p>
            <a:p>
              <a:pPr algn="ctr"/>
              <a:endParaRPr lang="en-US" sz="2400" b="1" dirty="0">
                <a:solidFill>
                  <a:srgbClr val="002060"/>
                </a:solidFill>
                <a:effectLst>
                  <a:outerShdw blurRad="38100" dist="38100" dir="2700000" algn="tl">
                    <a:srgbClr val="000000">
                      <a:alpha val="43137"/>
                    </a:srgbClr>
                  </a:outerShdw>
                </a:effectLst>
              </a:endParaRPr>
            </a:p>
            <a:p>
              <a:pPr algn="ctr"/>
              <a:r>
                <a:rPr lang="en-US" sz="4000" b="1" dirty="0">
                  <a:solidFill>
                    <a:srgbClr val="002060"/>
                  </a:solidFill>
                  <a:effectLst>
                    <a:outerShdw blurRad="38100" dist="38100" dir="2700000" algn="tl">
                      <a:srgbClr val="000000">
                        <a:alpha val="43137"/>
                      </a:srgbClr>
                    </a:outerShdw>
                  </a:effectLst>
                </a:rPr>
                <a:t>Rom. 1:20</a:t>
              </a:r>
            </a:p>
          </p:txBody>
        </p:sp>
        <p:sp>
          <p:nvSpPr>
            <p:cNvPr id="4" name="Right Brace 3"/>
            <p:cNvSpPr/>
            <p:nvPr/>
          </p:nvSpPr>
          <p:spPr>
            <a:xfrm>
              <a:off x="2438400" y="2514600"/>
              <a:ext cx="685800" cy="1828800"/>
            </a:xfrm>
            <a:prstGeom prst="rightBrace">
              <a:avLst>
                <a:gd name="adj1" fmla="val 47043"/>
                <a:gd name="adj2" fmla="val 50000"/>
              </a:avLst>
            </a:prstGeom>
            <a:noFill/>
            <a:ln w="76200">
              <a:solidFill>
                <a:srgbClr val="FFFF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7" name="Rounded Rectangle 6"/>
            <p:cNvSpPr/>
            <p:nvPr/>
          </p:nvSpPr>
          <p:spPr>
            <a:xfrm>
              <a:off x="3352800" y="2286000"/>
              <a:ext cx="2819400" cy="2438400"/>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Box 7"/>
            <p:cNvSpPr txBox="1"/>
            <p:nvPr/>
          </p:nvSpPr>
          <p:spPr>
            <a:xfrm>
              <a:off x="3048000" y="2339876"/>
              <a:ext cx="2286000" cy="2308324"/>
            </a:xfrm>
            <a:prstGeom prst="rect">
              <a:avLst/>
            </a:prstGeom>
            <a:noFill/>
          </p:spPr>
          <p:txBody>
            <a:bodyPr wrap="square" rtlCol="0">
              <a:spAutoFit/>
            </a:bodyPr>
            <a:lstStyle/>
            <a:p>
              <a:pPr algn="ctr"/>
              <a:r>
                <a:rPr lang="en-US" sz="3600" b="1" dirty="0">
                  <a:solidFill>
                    <a:prstClr val="black"/>
                  </a:solidFill>
                  <a:effectLst>
                    <a:outerShdw blurRad="38100" dist="38100" dir="2700000" algn="tl">
                      <a:srgbClr val="000000">
                        <a:alpha val="43137"/>
                      </a:srgbClr>
                    </a:outerShdw>
                  </a:effectLst>
                </a:rPr>
                <a:t>The</a:t>
              </a:r>
            </a:p>
            <a:p>
              <a:pPr algn="ctr"/>
              <a:r>
                <a:rPr lang="en-US" sz="3600" b="1" dirty="0">
                  <a:solidFill>
                    <a:prstClr val="black"/>
                  </a:solidFill>
                  <a:effectLst>
                    <a:outerShdw blurRad="38100" dist="38100" dir="2700000" algn="tl">
                      <a:srgbClr val="000000">
                        <a:alpha val="43137"/>
                      </a:srgbClr>
                    </a:outerShdw>
                  </a:effectLst>
                </a:rPr>
                <a:t>World</a:t>
              </a:r>
            </a:p>
            <a:p>
              <a:pPr algn="ctr"/>
              <a:r>
                <a:rPr lang="en-US" sz="3600" b="1" dirty="0">
                  <a:solidFill>
                    <a:prstClr val="black"/>
                  </a:solidFill>
                  <a:effectLst>
                    <a:outerShdw blurRad="38100" dist="38100" dir="2700000" algn="tl">
                      <a:srgbClr val="000000">
                        <a:alpha val="43137"/>
                      </a:srgbClr>
                    </a:outerShdw>
                  </a:effectLst>
                </a:rPr>
                <a:t>That</a:t>
              </a:r>
            </a:p>
            <a:p>
              <a:pPr algn="ctr"/>
              <a:r>
                <a:rPr lang="en-US" sz="3600" b="1" dirty="0">
                  <a:solidFill>
                    <a:prstClr val="black"/>
                  </a:solidFill>
                  <a:effectLst>
                    <a:outerShdw blurRad="38100" dist="38100" dir="2700000" algn="tl">
                      <a:srgbClr val="000000">
                        <a:alpha val="43137"/>
                      </a:srgbClr>
                    </a:outerShdw>
                  </a:effectLst>
                </a:rPr>
                <a:t>Exist</a:t>
              </a:r>
            </a:p>
          </p:txBody>
        </p:sp>
        <p:pic>
          <p:nvPicPr>
            <p:cNvPr id="9" name="Picture 8" descr="earth1.gif"/>
            <p:cNvPicPr>
              <a:picLocks noChangeAspect="1"/>
            </p:cNvPicPr>
            <p:nvPr/>
          </p:nvPicPr>
          <p:blipFill>
            <a:blip r:embed="rId2"/>
            <a:stretch>
              <a:fillRect/>
            </a:stretch>
          </p:blipFill>
          <p:spPr>
            <a:xfrm>
              <a:off x="4569931" y="2743200"/>
              <a:ext cx="1537792" cy="1524000"/>
            </a:xfrm>
            <a:prstGeom prst="ellipse">
              <a:avLst/>
            </a:prstGeom>
            <a:ln>
              <a:noFill/>
            </a:ln>
            <a:effectLst>
              <a:softEdge rad="112500"/>
            </a:effectLst>
          </p:spPr>
        </p:pic>
        <p:sp>
          <p:nvSpPr>
            <p:cNvPr id="10" name="Right Arrow 9"/>
            <p:cNvSpPr/>
            <p:nvPr/>
          </p:nvSpPr>
          <p:spPr>
            <a:xfrm>
              <a:off x="6248400" y="2895600"/>
              <a:ext cx="457200" cy="1219200"/>
            </a:xfrm>
            <a:prstGeom prst="rightArrow">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Box 10"/>
            <p:cNvSpPr txBox="1"/>
            <p:nvPr/>
          </p:nvSpPr>
          <p:spPr>
            <a:xfrm>
              <a:off x="6324600" y="2514600"/>
              <a:ext cx="2895600" cy="1938992"/>
            </a:xfrm>
            <a:prstGeom prst="rect">
              <a:avLst/>
            </a:prstGeom>
            <a:noFill/>
          </p:spPr>
          <p:txBody>
            <a:bodyPr wrap="square" rtlCol="0">
              <a:spAutoFit/>
            </a:bodyPr>
            <a:lstStyle/>
            <a:p>
              <a:pPr algn="ctr"/>
              <a:r>
                <a:rPr lang="en-US" sz="4000" b="1" dirty="0">
                  <a:solidFill>
                    <a:srgbClr val="002060"/>
                  </a:solidFill>
                  <a:effectLst>
                    <a:outerShdw blurRad="38100" dist="38100" dir="2700000" algn="tl">
                      <a:srgbClr val="000000">
                        <a:alpha val="43137"/>
                      </a:srgbClr>
                    </a:outerShdw>
                  </a:effectLst>
                </a:rPr>
                <a:t>Believe</a:t>
              </a:r>
            </a:p>
            <a:p>
              <a:pPr algn="ctr"/>
              <a:r>
                <a:rPr lang="en-US" sz="4000" b="1" dirty="0">
                  <a:solidFill>
                    <a:srgbClr val="002060"/>
                  </a:solidFill>
                  <a:effectLst>
                    <a:outerShdw blurRad="38100" dist="38100" dir="2700000" algn="tl">
                      <a:srgbClr val="000000">
                        <a:alpha val="43137"/>
                      </a:srgbClr>
                    </a:outerShdw>
                  </a:effectLst>
                </a:rPr>
                <a:t>There Is</a:t>
              </a:r>
            </a:p>
            <a:p>
              <a:pPr algn="ctr"/>
              <a:r>
                <a:rPr lang="en-US" sz="4000" b="1" dirty="0">
                  <a:solidFill>
                    <a:srgbClr val="002060"/>
                  </a:solidFill>
                  <a:effectLst>
                    <a:outerShdw blurRad="38100" dist="38100" dir="2700000" algn="tl">
                      <a:srgbClr val="000000">
                        <a:alpha val="43137"/>
                      </a:srgbClr>
                    </a:outerShdw>
                  </a:effectLst>
                </a:rPr>
                <a:t>A God</a:t>
              </a:r>
            </a:p>
          </p:txBody>
        </p:sp>
      </p:grpSp>
    </p:spTree>
    <p:extLst>
      <p:ext uri="{BB962C8B-B14F-4D97-AF65-F5344CB8AC3E}">
        <p14:creationId xmlns:p14="http://schemas.microsoft.com/office/powerpoint/2010/main" val="407057347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04800" y="2286000"/>
            <a:ext cx="8610600" cy="1938992"/>
          </a:xfrm>
          <a:prstGeom prst="rect">
            <a:avLst/>
          </a:prstGeom>
          <a:noFill/>
        </p:spPr>
        <p:txBody>
          <a:bodyPr wrap="square" rtlCol="0">
            <a:spAutoFit/>
          </a:bodyPr>
          <a:lstStyle/>
          <a:p>
            <a:pPr algn="ctr"/>
            <a:r>
              <a:rPr lang="en-US" sz="6000" dirty="0"/>
              <a:t>Cosmos – </a:t>
            </a:r>
            <a:r>
              <a:rPr lang="en-US" sz="6000" i="1" dirty="0"/>
              <a:t>argues</a:t>
            </a:r>
            <a:r>
              <a:rPr lang="en-US" sz="6000" dirty="0"/>
              <a:t> – Cause</a:t>
            </a:r>
          </a:p>
          <a:p>
            <a:pPr algn="ctr"/>
            <a:r>
              <a:rPr lang="en-US" sz="6000" dirty="0"/>
              <a:t>Design – </a:t>
            </a:r>
            <a:r>
              <a:rPr lang="en-US" sz="6000" i="1" dirty="0"/>
              <a:t>argues</a:t>
            </a:r>
            <a:r>
              <a:rPr lang="en-US" sz="6000" dirty="0"/>
              <a:t> - Designer</a:t>
            </a:r>
          </a:p>
        </p:txBody>
      </p:sp>
      <p:sp>
        <p:nvSpPr>
          <p:cNvPr id="5" name="Rectangle 4"/>
          <p:cNvSpPr/>
          <p:nvPr/>
        </p:nvSpPr>
        <p:spPr>
          <a:xfrm>
            <a:off x="322624" y="257175"/>
            <a:ext cx="8651151"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0070C0"/>
                </a:solidFill>
                <a:effectLst>
                  <a:outerShdw blurRad="38100" dist="38100" dir="2700000" algn="tl">
                    <a:srgbClr val="000000">
                      <a:alpha val="43137"/>
                    </a:srgbClr>
                  </a:outerShdw>
                </a:effectLst>
              </a:rPr>
              <a:t>Cosmological &amp; Teleological</a:t>
            </a:r>
          </a:p>
          <a:p>
            <a:pPr algn="ctr"/>
            <a:r>
              <a:rPr lang="en-US" sz="5400" b="1" spc="150" dirty="0">
                <a:ln w="11430"/>
                <a:solidFill>
                  <a:srgbClr val="0070C0"/>
                </a:solidFill>
                <a:effectLst>
                  <a:outerShdw blurRad="38100" dist="38100" dir="2700000" algn="tl">
                    <a:srgbClr val="000000">
                      <a:alpha val="43137"/>
                    </a:srgbClr>
                  </a:outerShdw>
                </a:effectLst>
              </a:rPr>
              <a:t>Argument</a:t>
            </a:r>
          </a:p>
        </p:txBody>
      </p:sp>
    </p:spTree>
    <p:extLst>
      <p:ext uri="{BB962C8B-B14F-4D97-AF65-F5344CB8AC3E}">
        <p14:creationId xmlns:p14="http://schemas.microsoft.com/office/powerpoint/2010/main" val="292353208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Relevance Is Based Upon Reliability</a:t>
            </a:r>
          </a:p>
        </p:txBody>
      </p:sp>
      <p:sp>
        <p:nvSpPr>
          <p:cNvPr id="4" name="TextBox 3">
            <a:extLst>
              <a:ext uri="{FF2B5EF4-FFF2-40B4-BE49-F238E27FC236}">
                <a16:creationId xmlns:a16="http://schemas.microsoft.com/office/drawing/2014/main" id="{382A0F06-E092-41CF-B36D-FB32AECBF421}"/>
              </a:ext>
            </a:extLst>
          </p:cNvPr>
          <p:cNvSpPr txBox="1"/>
          <p:nvPr/>
        </p:nvSpPr>
        <p:spPr>
          <a:xfrm>
            <a:off x="467360" y="2123440"/>
            <a:ext cx="8036560" cy="4154984"/>
          </a:xfrm>
          <a:prstGeom prst="rect">
            <a:avLst/>
          </a:prstGeom>
          <a:noFill/>
        </p:spPr>
        <p:txBody>
          <a:bodyPr wrap="square" rtlCol="0">
            <a:spAutoFit/>
          </a:bodyPr>
          <a:lstStyle/>
          <a:p>
            <a:pPr marL="457200" indent="-457200">
              <a:buFont typeface="+mj-lt"/>
              <a:buAutoNum type="alphaUcPeriod"/>
            </a:pPr>
            <a:r>
              <a:rPr lang="en-US" sz="2400" b="1" u="sng" dirty="0"/>
              <a:t>If God exist &amp; Bible is true – then the Bible is relevant</a:t>
            </a:r>
          </a:p>
          <a:p>
            <a:pPr marL="914400" lvl="1" indent="-457200">
              <a:buFont typeface="+mj-lt"/>
              <a:buAutoNum type="arabicPeriod"/>
            </a:pPr>
            <a:r>
              <a:rPr lang="en-US" sz="2400" i="1" dirty="0"/>
              <a:t>Modernism, Post-modernism &amp; situation ethics are rooted in Atheism</a:t>
            </a:r>
          </a:p>
          <a:p>
            <a:pPr marL="914400" lvl="1" indent="-457200">
              <a:buFont typeface="+mj-lt"/>
              <a:buAutoNum type="arabicPeriod"/>
            </a:pPr>
            <a:r>
              <a:rPr lang="en-US" sz="2400" i="1" dirty="0"/>
              <a:t>Evidence that God exist</a:t>
            </a:r>
          </a:p>
          <a:p>
            <a:pPr marL="1371600" lvl="2" indent="-457200">
              <a:buFont typeface="+mj-lt"/>
              <a:buAutoNum type="alphaLcPeriod"/>
            </a:pPr>
            <a:r>
              <a:rPr lang="en-US" sz="2400" dirty="0"/>
              <a:t>Seen in creation</a:t>
            </a:r>
          </a:p>
          <a:p>
            <a:pPr marL="1371600" lvl="2" indent="-457200">
              <a:buFont typeface="+mj-lt"/>
              <a:buAutoNum type="alphaLcPeriod"/>
            </a:pPr>
            <a:r>
              <a:rPr lang="en-US" sz="2400" dirty="0"/>
              <a:t>Seen in resurrection of Christ</a:t>
            </a:r>
          </a:p>
          <a:p>
            <a:pPr marL="1828800" lvl="3" indent="-457200">
              <a:buFont typeface="+mj-lt"/>
              <a:buAutoNum type="arabicPeriod"/>
            </a:pPr>
            <a:r>
              <a:rPr lang="en-US" sz="2400" dirty="0"/>
              <a:t>The tomb was empty</a:t>
            </a:r>
          </a:p>
          <a:p>
            <a:pPr marL="2343150" lvl="4" indent="-514350">
              <a:buFont typeface="Arial" panose="020B0604020202020204" pitchFamily="34" charset="0"/>
              <a:buChar char="•"/>
            </a:pPr>
            <a:r>
              <a:rPr lang="en-US" sz="2400" dirty="0">
                <a:latin typeface="Arial Narrow" panose="020B0606020202030204" pitchFamily="34" charset="0"/>
              </a:rPr>
              <a:t>Matt. 28:6</a:t>
            </a:r>
          </a:p>
          <a:p>
            <a:pPr marL="2343150" lvl="4" indent="-514350">
              <a:buFont typeface="Arial" panose="020B0604020202020204" pitchFamily="34" charset="0"/>
              <a:buChar char="•"/>
            </a:pPr>
            <a:r>
              <a:rPr lang="en-US" sz="2400" dirty="0">
                <a:latin typeface="Arial Narrow" panose="020B0606020202030204" pitchFamily="34" charset="0"/>
              </a:rPr>
              <a:t>Luke 24:3</a:t>
            </a:r>
          </a:p>
          <a:p>
            <a:pPr marL="2343150" lvl="4" indent="-514350">
              <a:buFont typeface="Arial" panose="020B0604020202020204" pitchFamily="34" charset="0"/>
              <a:buChar char="•"/>
            </a:pPr>
            <a:r>
              <a:rPr lang="en-US" sz="2400" dirty="0">
                <a:latin typeface="Arial Narrow" panose="020B0606020202030204" pitchFamily="34" charset="0"/>
              </a:rPr>
              <a:t>Admitted by all</a:t>
            </a:r>
          </a:p>
          <a:p>
            <a:pPr marL="1828800" lvl="3" indent="-457200">
              <a:buFont typeface="+mj-lt"/>
              <a:buAutoNum type="arabicPeriod"/>
            </a:pPr>
            <a:r>
              <a:rPr lang="en-US" sz="2400" dirty="0"/>
              <a:t>How did it become empty?</a:t>
            </a:r>
          </a:p>
        </p:txBody>
      </p:sp>
      <p:pic>
        <p:nvPicPr>
          <p:cNvPr id="5" name="Picture 4" descr="http://barbarah.files.wordpress.com/2009/04/empty-tomb-2.jpg?w=500">
            <a:extLst>
              <a:ext uri="{FF2B5EF4-FFF2-40B4-BE49-F238E27FC236}">
                <a16:creationId xmlns:a16="http://schemas.microsoft.com/office/drawing/2014/main" id="{594E4D8D-4A39-4409-A3B4-C086B600A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3096" y="3797712"/>
            <a:ext cx="2657360" cy="1566767"/>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38116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Relevance Is Based Upon Reliability</a:t>
            </a:r>
          </a:p>
        </p:txBody>
      </p:sp>
      <p:sp>
        <p:nvSpPr>
          <p:cNvPr id="4" name="TextBox 3">
            <a:extLst>
              <a:ext uri="{FF2B5EF4-FFF2-40B4-BE49-F238E27FC236}">
                <a16:creationId xmlns:a16="http://schemas.microsoft.com/office/drawing/2014/main" id="{382A0F06-E092-41CF-B36D-FB32AECBF421}"/>
              </a:ext>
            </a:extLst>
          </p:cNvPr>
          <p:cNvSpPr txBox="1"/>
          <p:nvPr/>
        </p:nvSpPr>
        <p:spPr>
          <a:xfrm>
            <a:off x="467360" y="2123440"/>
            <a:ext cx="8036560" cy="1723549"/>
          </a:xfrm>
          <a:prstGeom prst="rect">
            <a:avLst/>
          </a:prstGeom>
          <a:noFill/>
        </p:spPr>
        <p:txBody>
          <a:bodyPr wrap="square" rtlCol="0">
            <a:spAutoFit/>
          </a:bodyPr>
          <a:lstStyle/>
          <a:p>
            <a:pPr marL="457200" indent="-457200">
              <a:buFont typeface="+mj-lt"/>
              <a:buAutoNum type="alphaUcPeriod"/>
            </a:pPr>
            <a:r>
              <a:rPr lang="en-US" sz="2400" b="1" u="sng" dirty="0"/>
              <a:t>If God exist &amp; Bible is true – then the Bible is relevant</a:t>
            </a:r>
          </a:p>
          <a:p>
            <a:pPr marL="457200" indent="-457200">
              <a:buFont typeface="+mj-lt"/>
              <a:buAutoNum type="alphaUcPeriod"/>
            </a:pPr>
            <a:endParaRPr lang="en-US" sz="1000" b="1" u="sng" dirty="0"/>
          </a:p>
          <a:p>
            <a:pPr marL="457200" indent="-457200">
              <a:buFont typeface="+mj-lt"/>
              <a:buAutoNum type="alphaUcPeriod"/>
            </a:pPr>
            <a:r>
              <a:rPr lang="en-US" sz="2400" b="1" u="sng" dirty="0"/>
              <a:t>Thus, God has answers</a:t>
            </a:r>
            <a:r>
              <a:rPr lang="en-US" sz="2400" dirty="0"/>
              <a:t> (Acts 17:24-31)</a:t>
            </a:r>
            <a:endParaRPr lang="en-US" sz="2400" b="1" u="sng" dirty="0"/>
          </a:p>
          <a:p>
            <a:pPr marL="914400" lvl="1" indent="-457200">
              <a:buFont typeface="+mj-lt"/>
              <a:buAutoNum type="arabicPeriod"/>
            </a:pPr>
            <a:r>
              <a:rPr lang="en-US" sz="2400" i="1" dirty="0"/>
              <a:t>Man came from God – not a god made by man</a:t>
            </a:r>
          </a:p>
          <a:p>
            <a:pPr marL="914400" lvl="1" indent="-457200">
              <a:buFont typeface="+mj-lt"/>
              <a:buAutoNum type="arabicPeriod"/>
            </a:pPr>
            <a:r>
              <a:rPr lang="en-US" sz="2400" i="1" dirty="0"/>
              <a:t>God knows man’s needs</a:t>
            </a:r>
            <a:endParaRPr lang="en-US" sz="2400" dirty="0"/>
          </a:p>
        </p:txBody>
      </p:sp>
    </p:spTree>
    <p:extLst>
      <p:ext uri="{BB962C8B-B14F-4D97-AF65-F5344CB8AC3E}">
        <p14:creationId xmlns:p14="http://schemas.microsoft.com/office/powerpoint/2010/main" val="1169135168"/>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Relevance Is Based Upon Reliability</a:t>
            </a:r>
          </a:p>
        </p:txBody>
      </p:sp>
      <p:sp>
        <p:nvSpPr>
          <p:cNvPr id="4" name="TextBox 3">
            <a:extLst>
              <a:ext uri="{FF2B5EF4-FFF2-40B4-BE49-F238E27FC236}">
                <a16:creationId xmlns:a16="http://schemas.microsoft.com/office/drawing/2014/main" id="{382A0F06-E092-41CF-B36D-FB32AECBF421}"/>
              </a:ext>
            </a:extLst>
          </p:cNvPr>
          <p:cNvSpPr txBox="1"/>
          <p:nvPr/>
        </p:nvSpPr>
        <p:spPr>
          <a:xfrm>
            <a:off x="467360" y="2123440"/>
            <a:ext cx="8036560" cy="2246769"/>
          </a:xfrm>
          <a:prstGeom prst="rect">
            <a:avLst/>
          </a:prstGeom>
          <a:noFill/>
        </p:spPr>
        <p:txBody>
          <a:bodyPr wrap="square" rtlCol="0">
            <a:spAutoFit/>
          </a:bodyPr>
          <a:lstStyle/>
          <a:p>
            <a:pPr marL="457200" indent="-457200">
              <a:buFont typeface="+mj-lt"/>
              <a:buAutoNum type="alphaUcPeriod"/>
            </a:pPr>
            <a:r>
              <a:rPr lang="en-US" sz="2400" b="1" u="sng" dirty="0"/>
              <a:t>If God exist &amp; Bible is true – then the Bible is relevant</a:t>
            </a:r>
          </a:p>
          <a:p>
            <a:pPr marL="457200" indent="-457200">
              <a:buFont typeface="+mj-lt"/>
              <a:buAutoNum type="alphaUcPeriod"/>
            </a:pPr>
            <a:endParaRPr lang="en-US" sz="1000" b="1" u="sng" dirty="0"/>
          </a:p>
          <a:p>
            <a:pPr marL="457200" indent="-457200">
              <a:buFont typeface="+mj-lt"/>
              <a:buAutoNum type="alphaUcPeriod"/>
            </a:pPr>
            <a:r>
              <a:rPr lang="en-US" sz="2400" b="1" u="sng" dirty="0"/>
              <a:t>Thus, God has answers</a:t>
            </a:r>
            <a:r>
              <a:rPr lang="en-US" sz="2400" dirty="0"/>
              <a:t> (Acts 17:24-31)</a:t>
            </a:r>
          </a:p>
          <a:p>
            <a:pPr marL="457200" indent="-457200">
              <a:buFont typeface="+mj-lt"/>
              <a:buAutoNum type="alphaUcPeriod"/>
            </a:pPr>
            <a:endParaRPr lang="en-US" sz="1000" b="1" u="sng" dirty="0"/>
          </a:p>
          <a:p>
            <a:pPr marL="457200" indent="-457200">
              <a:buFont typeface="+mj-lt"/>
              <a:buAutoNum type="alphaUcPeriod"/>
            </a:pPr>
            <a:r>
              <a:rPr lang="en-US" sz="2400" b="1" u="sng" dirty="0"/>
              <a:t>Word of God stands the test of time</a:t>
            </a:r>
          </a:p>
          <a:p>
            <a:pPr marL="914400" lvl="1" indent="-457200">
              <a:buFont typeface="+mj-lt"/>
              <a:buAutoNum type="arabicPeriod"/>
            </a:pPr>
            <a:r>
              <a:rPr lang="en-US" sz="2400" i="1" dirty="0"/>
              <a:t>Endures forever (1 Pet. 1:25)</a:t>
            </a:r>
          </a:p>
          <a:p>
            <a:pPr marL="914400" lvl="1" indent="-457200">
              <a:buFont typeface="+mj-lt"/>
              <a:buAutoNum type="arabicPeriod"/>
            </a:pPr>
            <a:r>
              <a:rPr lang="en-US" sz="2400" i="1" dirty="0"/>
              <a:t>Living and active (Heb. 4:12)</a:t>
            </a:r>
            <a:endParaRPr lang="en-US" sz="2400" dirty="0"/>
          </a:p>
        </p:txBody>
      </p:sp>
    </p:spTree>
    <p:extLst>
      <p:ext uri="{BB962C8B-B14F-4D97-AF65-F5344CB8AC3E}">
        <p14:creationId xmlns:p14="http://schemas.microsoft.com/office/powerpoint/2010/main" val="3306033056"/>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096262-3B32-4B01-BCCB-C7D1CCE046FD}"/>
              </a:ext>
            </a:extLst>
          </p:cNvPr>
          <p:cNvSpPr txBox="1"/>
          <p:nvPr/>
        </p:nvSpPr>
        <p:spPr>
          <a:xfrm>
            <a:off x="0" y="199965"/>
            <a:ext cx="9144000" cy="1107996"/>
          </a:xfrm>
          <a:prstGeom prst="rect">
            <a:avLst/>
          </a:prstGeom>
          <a:noFill/>
        </p:spPr>
        <p:txBody>
          <a:bodyPr wrap="square" rtlCol="0">
            <a:spAutoFit/>
          </a:bodyPr>
          <a:lstStyle/>
          <a:p>
            <a:pPr algn="ctr"/>
            <a:r>
              <a:rPr lang="en-US" sz="6600" dirty="0">
                <a:solidFill>
                  <a:schemeClr val="bg1"/>
                </a:solidFill>
                <a:latin typeface="AR BONNIE" panose="02000000000000000000" pitchFamily="2" charset="0"/>
              </a:rPr>
              <a:t>Is The Bible Still Relevant Today?</a:t>
            </a:r>
          </a:p>
        </p:txBody>
      </p:sp>
      <p:sp>
        <p:nvSpPr>
          <p:cNvPr id="3" name="Rectangle: Rounded Corners 2">
            <a:extLst>
              <a:ext uri="{FF2B5EF4-FFF2-40B4-BE49-F238E27FC236}">
                <a16:creationId xmlns:a16="http://schemas.microsoft.com/office/drawing/2014/main" id="{3AC55A80-14D0-4A8B-BA97-FF8807B76380}"/>
              </a:ext>
            </a:extLst>
          </p:cNvPr>
          <p:cNvSpPr/>
          <p:nvPr/>
        </p:nvSpPr>
        <p:spPr>
          <a:xfrm>
            <a:off x="548640" y="2062480"/>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bg1">
                    <a:lumMod val="50000"/>
                  </a:schemeClr>
                </a:solidFill>
                <a:latin typeface="Bahnschrift SemiCondensed" panose="020B0502040204020203" pitchFamily="34" charset="0"/>
              </a:rPr>
              <a:t>Relevance Is Based Upon Reliability</a:t>
            </a:r>
          </a:p>
        </p:txBody>
      </p:sp>
      <p:sp>
        <p:nvSpPr>
          <p:cNvPr id="4" name="Rectangle: Rounded Corners 3">
            <a:extLst>
              <a:ext uri="{FF2B5EF4-FFF2-40B4-BE49-F238E27FC236}">
                <a16:creationId xmlns:a16="http://schemas.microsoft.com/office/drawing/2014/main" id="{6974A5CF-7FB1-443D-A9D8-3E6593B043A0}"/>
              </a:ext>
            </a:extLst>
          </p:cNvPr>
          <p:cNvSpPr/>
          <p:nvPr/>
        </p:nvSpPr>
        <p:spPr>
          <a:xfrm>
            <a:off x="548640" y="3459202"/>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accent6">
                    <a:lumMod val="20000"/>
                    <a:lumOff val="80000"/>
                  </a:schemeClr>
                </a:solidFill>
                <a:latin typeface="Bahnschrift SemiCondensed" panose="020B0502040204020203" pitchFamily="34" charset="0"/>
              </a:rPr>
              <a:t>Bible Meets Modern Man’s Needs</a:t>
            </a:r>
          </a:p>
        </p:txBody>
      </p:sp>
    </p:spTree>
    <p:extLst>
      <p:ext uri="{BB962C8B-B14F-4D97-AF65-F5344CB8AC3E}">
        <p14:creationId xmlns:p14="http://schemas.microsoft.com/office/powerpoint/2010/main" val="18311575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Bible Meets Modern Man’s Needs</a:t>
            </a:r>
          </a:p>
        </p:txBody>
      </p:sp>
      <p:sp>
        <p:nvSpPr>
          <p:cNvPr id="3" name="TextBox 2">
            <a:extLst>
              <a:ext uri="{FF2B5EF4-FFF2-40B4-BE49-F238E27FC236}">
                <a16:creationId xmlns:a16="http://schemas.microsoft.com/office/drawing/2014/main" id="{864F32CA-CAD5-4EED-A253-6FCDF5847611}"/>
              </a:ext>
            </a:extLst>
          </p:cNvPr>
          <p:cNvSpPr txBox="1"/>
          <p:nvPr/>
        </p:nvSpPr>
        <p:spPr>
          <a:xfrm>
            <a:off x="467360" y="2123440"/>
            <a:ext cx="8036560" cy="2831544"/>
          </a:xfrm>
          <a:prstGeom prst="rect">
            <a:avLst/>
          </a:prstGeom>
          <a:noFill/>
        </p:spPr>
        <p:txBody>
          <a:bodyPr wrap="square" rtlCol="0">
            <a:spAutoFit/>
          </a:bodyPr>
          <a:lstStyle/>
          <a:p>
            <a:pPr marL="457200" indent="-457200">
              <a:buFont typeface="+mj-lt"/>
              <a:buAutoNum type="alphaUcPeriod"/>
            </a:pPr>
            <a:r>
              <a:rPr lang="en-US" sz="2400" b="1" u="sng" dirty="0"/>
              <a:t>Man’s problems and needs have not changed</a:t>
            </a:r>
          </a:p>
          <a:p>
            <a:pPr marL="914400" lvl="1" indent="-457200">
              <a:buFont typeface="+mj-lt"/>
              <a:buAutoNum type="arabicPeriod"/>
            </a:pPr>
            <a:r>
              <a:rPr lang="en-US" sz="2200" i="1" dirty="0"/>
              <a:t>Man today – no different than man in Bible times</a:t>
            </a:r>
          </a:p>
          <a:p>
            <a:pPr marL="914400" lvl="1" indent="-457200">
              <a:buFont typeface="+mj-lt"/>
              <a:buAutoNum type="arabicPeriod"/>
            </a:pPr>
            <a:r>
              <a:rPr lang="en-US" sz="2200" i="1" dirty="0"/>
              <a:t>Sin hasn’t changed (1 John 3:4) – only </a:t>
            </a:r>
            <a:r>
              <a:rPr lang="en-US" sz="2200" i="1" u="sng" dirty="0"/>
              <a:t>how</a:t>
            </a:r>
            <a:r>
              <a:rPr lang="en-US" sz="2200" i="1" dirty="0"/>
              <a:t> man sins</a:t>
            </a:r>
          </a:p>
          <a:p>
            <a:pPr marL="1371600" lvl="2" indent="-457200">
              <a:buFont typeface="Arial" panose="020B0604020202020204" pitchFamily="34" charset="0"/>
              <a:buChar char="•"/>
            </a:pPr>
            <a:r>
              <a:rPr lang="en-US" sz="2200" dirty="0"/>
              <a:t>Stealing (shekel – vs – stealing one’s identity)</a:t>
            </a:r>
          </a:p>
          <a:p>
            <a:pPr marL="1371600" lvl="2" indent="-457200">
              <a:buFont typeface="Arial" panose="020B0604020202020204" pitchFamily="34" charset="0"/>
              <a:buChar char="•"/>
            </a:pPr>
            <a:r>
              <a:rPr lang="en-US" sz="2200" dirty="0"/>
              <a:t>Envy (of one’s camel – vs- SUV)</a:t>
            </a:r>
          </a:p>
          <a:p>
            <a:pPr marL="1371600" lvl="2" indent="-457200">
              <a:buFont typeface="Arial" panose="020B0604020202020204" pitchFamily="34" charset="0"/>
              <a:buChar char="•"/>
            </a:pPr>
            <a:r>
              <a:rPr lang="en-US" sz="2200" dirty="0"/>
              <a:t>Murder (sword –vs- AR15)</a:t>
            </a:r>
          </a:p>
          <a:p>
            <a:pPr marL="1371600" lvl="2" indent="-457200">
              <a:buFont typeface="Arial" panose="020B0604020202020204" pitchFamily="34" charset="0"/>
              <a:buChar char="•"/>
            </a:pPr>
            <a:r>
              <a:rPr lang="en-US" sz="2200" dirty="0"/>
              <a:t>Gossip (in person –vs- text)</a:t>
            </a:r>
          </a:p>
          <a:p>
            <a:pPr marL="914400" lvl="1" indent="-457200">
              <a:buFont typeface="+mj-lt"/>
              <a:buAutoNum type="arabicPeriod"/>
            </a:pPr>
            <a:r>
              <a:rPr lang="en-US" sz="2200" i="1" dirty="0"/>
              <a:t>Modern man can identify with ancient man in the Bible</a:t>
            </a:r>
          </a:p>
        </p:txBody>
      </p:sp>
    </p:spTree>
    <p:extLst>
      <p:ext uri="{BB962C8B-B14F-4D97-AF65-F5344CB8AC3E}">
        <p14:creationId xmlns:p14="http://schemas.microsoft.com/office/powerpoint/2010/main" val="4263183049"/>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Bible Meets Modern Man’s Needs</a:t>
            </a:r>
          </a:p>
        </p:txBody>
      </p:sp>
      <p:sp>
        <p:nvSpPr>
          <p:cNvPr id="3" name="TextBox 2">
            <a:extLst>
              <a:ext uri="{FF2B5EF4-FFF2-40B4-BE49-F238E27FC236}">
                <a16:creationId xmlns:a16="http://schemas.microsoft.com/office/drawing/2014/main" id="{864F32CA-CAD5-4EED-A253-6FCDF5847611}"/>
              </a:ext>
            </a:extLst>
          </p:cNvPr>
          <p:cNvSpPr txBox="1"/>
          <p:nvPr/>
        </p:nvSpPr>
        <p:spPr>
          <a:xfrm>
            <a:off x="467360" y="2123440"/>
            <a:ext cx="8036560" cy="3877985"/>
          </a:xfrm>
          <a:prstGeom prst="rect">
            <a:avLst/>
          </a:prstGeom>
          <a:noFill/>
        </p:spPr>
        <p:txBody>
          <a:bodyPr wrap="square" rtlCol="0">
            <a:spAutoFit/>
          </a:bodyPr>
          <a:lstStyle/>
          <a:p>
            <a:pPr marL="457200" indent="-457200">
              <a:buFont typeface="+mj-lt"/>
              <a:buAutoNum type="alphaUcPeriod"/>
            </a:pPr>
            <a:r>
              <a:rPr lang="en-US" sz="2400" b="1" u="sng" dirty="0"/>
              <a:t>Man’s problems and needs have not changed</a:t>
            </a:r>
          </a:p>
          <a:p>
            <a:pPr marL="457200" indent="-457200">
              <a:buFont typeface="+mj-lt"/>
              <a:buAutoNum type="alphaUcPeriod"/>
            </a:pPr>
            <a:r>
              <a:rPr lang="en-US" sz="2400" b="1" u="sng" dirty="0"/>
              <a:t>Bible addresses man’s needs:</a:t>
            </a:r>
          </a:p>
          <a:p>
            <a:pPr marL="914400" lvl="1" indent="-457200">
              <a:buFont typeface="+mj-lt"/>
              <a:buAutoNum type="arabicPeriod"/>
            </a:pPr>
            <a:r>
              <a:rPr lang="en-US" sz="2100" i="1" dirty="0"/>
              <a:t>Origin of man (Gen. 1:1; Psa. 33:6-9; Exo. 31)</a:t>
            </a:r>
          </a:p>
          <a:p>
            <a:pPr marL="914400" lvl="1" indent="-457200">
              <a:buFont typeface="+mj-lt"/>
              <a:buAutoNum type="arabicPeriod"/>
            </a:pPr>
            <a:r>
              <a:rPr lang="en-US" sz="2100" i="1" dirty="0"/>
              <a:t>Purpose of life (</a:t>
            </a:r>
            <a:r>
              <a:rPr lang="en-US" sz="2100" i="1" dirty="0" err="1"/>
              <a:t>Ecc</a:t>
            </a:r>
            <a:r>
              <a:rPr lang="en-US" sz="2100" i="1" dirty="0"/>
              <a:t>. 12:13)</a:t>
            </a:r>
          </a:p>
          <a:p>
            <a:pPr marL="914400" lvl="1" indent="-457200">
              <a:buFont typeface="+mj-lt"/>
              <a:buAutoNum type="arabicPeriod"/>
            </a:pPr>
            <a:r>
              <a:rPr lang="en-US" sz="2100" i="1" dirty="0"/>
              <a:t>Problem of sin (Jas. 1:15)</a:t>
            </a:r>
          </a:p>
          <a:p>
            <a:pPr marL="1371600" lvl="2" indent="-457200">
              <a:buFont typeface="Arial" panose="020B0604020202020204" pitchFamily="34" charset="0"/>
              <a:buChar char="•"/>
            </a:pPr>
            <a:r>
              <a:rPr lang="en-US" sz="2100" dirty="0"/>
              <a:t>Defines it (1 John 3:4)</a:t>
            </a:r>
          </a:p>
          <a:p>
            <a:pPr marL="1371600" lvl="2" indent="-457200">
              <a:buFont typeface="Arial" panose="020B0604020202020204" pitchFamily="34" charset="0"/>
              <a:buChar char="•"/>
            </a:pPr>
            <a:r>
              <a:rPr lang="en-US" sz="2100" dirty="0"/>
              <a:t>Who is guilty (Rom. 3:23)</a:t>
            </a:r>
          </a:p>
          <a:p>
            <a:pPr marL="1371600" lvl="2" indent="-457200">
              <a:buFont typeface="Arial" panose="020B0604020202020204" pitchFamily="34" charset="0"/>
              <a:buChar char="•"/>
            </a:pPr>
            <a:r>
              <a:rPr lang="en-US" sz="2100" dirty="0"/>
              <a:t>When become sinners (Rom. 7:9)</a:t>
            </a:r>
          </a:p>
          <a:p>
            <a:pPr marL="1371600" lvl="2" indent="-457200">
              <a:buFont typeface="Arial" panose="020B0604020202020204" pitchFamily="34" charset="0"/>
              <a:buChar char="•"/>
            </a:pPr>
            <a:r>
              <a:rPr lang="en-US" sz="2100" dirty="0"/>
              <a:t>Consequences (Jas. 1:15; Rom. 5:12)</a:t>
            </a:r>
          </a:p>
          <a:p>
            <a:pPr marL="1371600" lvl="2" indent="-457200">
              <a:buFont typeface="Arial" panose="020B0604020202020204" pitchFamily="34" charset="0"/>
              <a:buChar char="•"/>
            </a:pPr>
            <a:r>
              <a:rPr lang="en-US" sz="2100" dirty="0"/>
              <a:t>Sacrifice of blood of Christ for sin (Matt. 26:28)</a:t>
            </a:r>
          </a:p>
          <a:p>
            <a:pPr marL="1371600" lvl="2" indent="-457200">
              <a:buFont typeface="Arial" panose="020B0604020202020204" pitchFamily="34" charset="0"/>
              <a:buChar char="•"/>
            </a:pPr>
            <a:r>
              <a:rPr lang="en-US" sz="2100" dirty="0"/>
              <a:t>Conditions must be met (Heb. 5:8-9)</a:t>
            </a:r>
          </a:p>
        </p:txBody>
      </p:sp>
    </p:spTree>
    <p:extLst>
      <p:ext uri="{BB962C8B-B14F-4D97-AF65-F5344CB8AC3E}">
        <p14:creationId xmlns:p14="http://schemas.microsoft.com/office/powerpoint/2010/main" val="1394798632"/>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 calcmode="lin" valueType="num">
                                      <p:cBhvr>
                                        <p:cTn id="56"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Bible Meets Modern Man’s Needs</a:t>
            </a:r>
          </a:p>
        </p:txBody>
      </p:sp>
      <p:sp>
        <p:nvSpPr>
          <p:cNvPr id="3" name="TextBox 2">
            <a:extLst>
              <a:ext uri="{FF2B5EF4-FFF2-40B4-BE49-F238E27FC236}">
                <a16:creationId xmlns:a16="http://schemas.microsoft.com/office/drawing/2014/main" id="{864F32CA-CAD5-4EED-A253-6FCDF5847611}"/>
              </a:ext>
            </a:extLst>
          </p:cNvPr>
          <p:cNvSpPr txBox="1"/>
          <p:nvPr/>
        </p:nvSpPr>
        <p:spPr>
          <a:xfrm>
            <a:off x="467360" y="2123440"/>
            <a:ext cx="8036560" cy="4893647"/>
          </a:xfrm>
          <a:prstGeom prst="rect">
            <a:avLst/>
          </a:prstGeom>
          <a:noFill/>
        </p:spPr>
        <p:txBody>
          <a:bodyPr wrap="square" rtlCol="0">
            <a:spAutoFit/>
          </a:bodyPr>
          <a:lstStyle/>
          <a:p>
            <a:pPr marL="457200" indent="-457200">
              <a:buFont typeface="+mj-lt"/>
              <a:buAutoNum type="alphaUcPeriod"/>
            </a:pPr>
            <a:r>
              <a:rPr lang="en-US" sz="2400" b="1" u="sng" dirty="0"/>
              <a:t>Man’s problems and needs have not changed</a:t>
            </a:r>
          </a:p>
          <a:p>
            <a:pPr marL="457200" indent="-457200">
              <a:buFont typeface="+mj-lt"/>
              <a:buAutoNum type="alphaUcPeriod"/>
            </a:pPr>
            <a:r>
              <a:rPr lang="en-US" sz="2400" b="1" u="sng" dirty="0"/>
              <a:t>Bible addresses man’s needs:</a:t>
            </a:r>
          </a:p>
          <a:p>
            <a:pPr marL="914400" lvl="1" indent="-457200">
              <a:buFont typeface="+mj-lt"/>
              <a:buAutoNum type="arabicPeriod"/>
            </a:pPr>
            <a:r>
              <a:rPr lang="en-US" sz="2100" i="1" dirty="0"/>
              <a:t>Origin of man (Gen. 1:1; Psa. 33:6-9; Exo. 31)</a:t>
            </a:r>
          </a:p>
          <a:p>
            <a:pPr marL="914400" lvl="1" indent="-457200">
              <a:buFont typeface="+mj-lt"/>
              <a:buAutoNum type="arabicPeriod"/>
            </a:pPr>
            <a:r>
              <a:rPr lang="en-US" sz="2100" i="1" dirty="0"/>
              <a:t>Purpose of life (</a:t>
            </a:r>
            <a:r>
              <a:rPr lang="en-US" sz="2100" i="1" dirty="0" err="1"/>
              <a:t>Ecc</a:t>
            </a:r>
            <a:r>
              <a:rPr lang="en-US" sz="2100" i="1" dirty="0"/>
              <a:t>. 12:13)</a:t>
            </a:r>
          </a:p>
          <a:p>
            <a:pPr marL="914400" lvl="1" indent="-457200">
              <a:buFont typeface="+mj-lt"/>
              <a:buAutoNum type="arabicPeriod"/>
            </a:pPr>
            <a:r>
              <a:rPr lang="en-US" sz="2100" i="1" dirty="0"/>
              <a:t>Problem of sin (Jas. 1:15)</a:t>
            </a:r>
          </a:p>
          <a:p>
            <a:pPr marL="914400" lvl="1" indent="-457200">
              <a:buFont typeface="+mj-lt"/>
              <a:buAutoNum type="arabicPeriod"/>
            </a:pPr>
            <a:r>
              <a:rPr lang="en-US" sz="2100" i="1" dirty="0"/>
              <a:t>How to find happiness (Matt. 5:1-12)</a:t>
            </a:r>
          </a:p>
          <a:p>
            <a:pPr marL="914400" lvl="1" indent="-457200">
              <a:buFont typeface="+mj-lt"/>
              <a:buAutoNum type="arabicPeriod"/>
            </a:pPr>
            <a:r>
              <a:rPr lang="en-US" sz="2100" i="1" dirty="0"/>
              <a:t>Relationships (Matt. 7:12; Rom. 12; family, business, gov.)</a:t>
            </a:r>
          </a:p>
          <a:p>
            <a:pPr marL="914400" lvl="1" indent="-457200">
              <a:buFont typeface="+mj-lt"/>
              <a:buAutoNum type="arabicPeriod"/>
            </a:pPr>
            <a:r>
              <a:rPr lang="en-US" sz="2100" i="1" dirty="0"/>
              <a:t>Racial prejudice (Matt. 7:12; Acts 17:26; Rom. 10:12)</a:t>
            </a:r>
          </a:p>
          <a:p>
            <a:pPr marL="914400" lvl="1" indent="-457200">
              <a:buFont typeface="+mj-lt"/>
              <a:buAutoNum type="arabicPeriod"/>
            </a:pPr>
            <a:r>
              <a:rPr lang="en-US" sz="2100" i="1" dirty="0"/>
              <a:t>Social disorder / chaos (Rom. 13:1-7)</a:t>
            </a:r>
          </a:p>
          <a:p>
            <a:pPr marL="914400" lvl="1" indent="-457200">
              <a:buFont typeface="+mj-lt"/>
              <a:buAutoNum type="arabicPeriod"/>
            </a:pPr>
            <a:r>
              <a:rPr lang="en-US" sz="2100" i="1" dirty="0"/>
              <a:t>Standard of morality (drunk – Gal. 5:21; fornication – 1 Cor. 6:18; stealing – Eph. 4:25)</a:t>
            </a:r>
          </a:p>
          <a:p>
            <a:pPr marL="914400" lvl="1" indent="-457200">
              <a:buFont typeface="+mj-lt"/>
              <a:buAutoNum type="arabicPeriod"/>
            </a:pPr>
            <a:r>
              <a:rPr lang="en-US" sz="2100" i="1" dirty="0"/>
              <a:t>Hope for future (1 Cor. 15; 1 Thess. 4:13-18)</a:t>
            </a:r>
          </a:p>
          <a:p>
            <a:pPr marL="914400" lvl="1" indent="-457200">
              <a:buFont typeface="+mj-lt"/>
              <a:buAutoNum type="arabicPeriod"/>
            </a:pPr>
            <a:r>
              <a:rPr lang="en-US" sz="2100" i="1" dirty="0"/>
              <a:t>Loved (God’s love – </a:t>
            </a:r>
            <a:r>
              <a:rPr lang="en-US" sz="2100" i="1" dirty="0" err="1"/>
              <a:t>Jno</a:t>
            </a:r>
            <a:r>
              <a:rPr lang="en-US" sz="2100" i="1" dirty="0"/>
              <a:t> 3:16 / Other’s love – Mt 22:37-38)</a:t>
            </a:r>
          </a:p>
          <a:p>
            <a:pPr marL="914400" lvl="1" indent="-457200">
              <a:buFont typeface="+mj-lt"/>
              <a:buAutoNum type="arabicPeriod"/>
            </a:pPr>
            <a:r>
              <a:rPr lang="en-US" sz="2100" i="1" dirty="0"/>
              <a:t>Busy – work (2 Thess. 3:10; Eph. 4:28)</a:t>
            </a:r>
          </a:p>
        </p:txBody>
      </p:sp>
    </p:spTree>
    <p:extLst>
      <p:ext uri="{BB962C8B-B14F-4D97-AF65-F5344CB8AC3E}">
        <p14:creationId xmlns:p14="http://schemas.microsoft.com/office/powerpoint/2010/main" val="282820097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p:cTn id="7"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 calcmode="lin" valueType="num">
                                      <p:cBhvr>
                                        <p:cTn id="14"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 calcmode="lin" valueType="num">
                                      <p:cBhvr>
                                        <p:cTn id="21"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 calcmode="lin" valueType="num">
                                      <p:cBhvr>
                                        <p:cTn id="28"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p:cTn id="35"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 calcmode="lin" valueType="num">
                                      <p:cBhvr>
                                        <p:cTn id="42" dur="10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p:cTn id="49" dur="10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096262-3B32-4B01-BCCB-C7D1CCE046FD}"/>
              </a:ext>
            </a:extLst>
          </p:cNvPr>
          <p:cNvSpPr txBox="1"/>
          <p:nvPr/>
        </p:nvSpPr>
        <p:spPr>
          <a:xfrm>
            <a:off x="0" y="199965"/>
            <a:ext cx="9144000" cy="1107996"/>
          </a:xfrm>
          <a:prstGeom prst="rect">
            <a:avLst/>
          </a:prstGeom>
          <a:noFill/>
        </p:spPr>
        <p:txBody>
          <a:bodyPr wrap="square" rtlCol="0">
            <a:spAutoFit/>
          </a:bodyPr>
          <a:lstStyle/>
          <a:p>
            <a:pPr algn="ctr"/>
            <a:r>
              <a:rPr lang="en-US" sz="6600" dirty="0">
                <a:solidFill>
                  <a:schemeClr val="bg1"/>
                </a:solidFill>
                <a:latin typeface="AR BONNIE" panose="02000000000000000000" pitchFamily="2" charset="0"/>
              </a:rPr>
              <a:t>Is The Bible Still Relevant Today?</a:t>
            </a:r>
          </a:p>
        </p:txBody>
      </p:sp>
      <p:sp>
        <p:nvSpPr>
          <p:cNvPr id="3" name="Rectangle: Rounded Corners 2">
            <a:extLst>
              <a:ext uri="{FF2B5EF4-FFF2-40B4-BE49-F238E27FC236}">
                <a16:creationId xmlns:a16="http://schemas.microsoft.com/office/drawing/2014/main" id="{3AC55A80-14D0-4A8B-BA97-FF8807B76380}"/>
              </a:ext>
            </a:extLst>
          </p:cNvPr>
          <p:cNvSpPr/>
          <p:nvPr/>
        </p:nvSpPr>
        <p:spPr>
          <a:xfrm>
            <a:off x="548640" y="2062480"/>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bg1">
                    <a:lumMod val="50000"/>
                  </a:schemeClr>
                </a:solidFill>
                <a:latin typeface="Bahnschrift SemiCondensed" panose="020B0502040204020203" pitchFamily="34" charset="0"/>
              </a:rPr>
              <a:t>Relevance Is Based Upon Reliability</a:t>
            </a:r>
          </a:p>
        </p:txBody>
      </p:sp>
      <p:sp>
        <p:nvSpPr>
          <p:cNvPr id="4" name="Rectangle: Rounded Corners 3">
            <a:extLst>
              <a:ext uri="{FF2B5EF4-FFF2-40B4-BE49-F238E27FC236}">
                <a16:creationId xmlns:a16="http://schemas.microsoft.com/office/drawing/2014/main" id="{6974A5CF-7FB1-443D-A9D8-3E6593B043A0}"/>
              </a:ext>
            </a:extLst>
          </p:cNvPr>
          <p:cNvSpPr/>
          <p:nvPr/>
        </p:nvSpPr>
        <p:spPr>
          <a:xfrm>
            <a:off x="548640" y="3459202"/>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bg1">
                    <a:lumMod val="50000"/>
                  </a:schemeClr>
                </a:solidFill>
                <a:latin typeface="Bahnschrift SemiCondensed" panose="020B0502040204020203" pitchFamily="34" charset="0"/>
              </a:rPr>
              <a:t>Bible Meets Modern Man’s Needs</a:t>
            </a:r>
          </a:p>
        </p:txBody>
      </p:sp>
      <p:sp>
        <p:nvSpPr>
          <p:cNvPr id="5" name="Rectangle: Rounded Corners 4">
            <a:extLst>
              <a:ext uri="{FF2B5EF4-FFF2-40B4-BE49-F238E27FC236}">
                <a16:creationId xmlns:a16="http://schemas.microsoft.com/office/drawing/2014/main" id="{D9C8AD9C-C64C-4E4C-B0BB-306E3A7B1D96}"/>
              </a:ext>
            </a:extLst>
          </p:cNvPr>
          <p:cNvSpPr/>
          <p:nvPr/>
        </p:nvSpPr>
        <p:spPr>
          <a:xfrm>
            <a:off x="548640" y="4855924"/>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dirty="0">
                <a:solidFill>
                  <a:schemeClr val="accent6">
                    <a:lumMod val="20000"/>
                    <a:lumOff val="80000"/>
                  </a:schemeClr>
                </a:solidFill>
                <a:latin typeface="Bahnschrift SemiCondensed" panose="020B0502040204020203" pitchFamily="34" charset="0"/>
              </a:rPr>
              <a:t>Truth is Not Relative</a:t>
            </a:r>
          </a:p>
        </p:txBody>
      </p:sp>
    </p:spTree>
    <p:extLst>
      <p:ext uri="{BB962C8B-B14F-4D97-AF65-F5344CB8AC3E}">
        <p14:creationId xmlns:p14="http://schemas.microsoft.com/office/powerpoint/2010/main" val="10777695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Truth is Not Relative</a:t>
            </a:r>
          </a:p>
        </p:txBody>
      </p:sp>
      <p:sp>
        <p:nvSpPr>
          <p:cNvPr id="3" name="TextBox 2">
            <a:extLst>
              <a:ext uri="{FF2B5EF4-FFF2-40B4-BE49-F238E27FC236}">
                <a16:creationId xmlns:a16="http://schemas.microsoft.com/office/drawing/2014/main" id="{5695C2C9-FF55-4E1E-9F74-CAF3B20F1B9F}"/>
              </a:ext>
            </a:extLst>
          </p:cNvPr>
          <p:cNvSpPr txBox="1"/>
          <p:nvPr/>
        </p:nvSpPr>
        <p:spPr>
          <a:xfrm>
            <a:off x="467360" y="2123440"/>
            <a:ext cx="8036560" cy="2154436"/>
          </a:xfrm>
          <a:prstGeom prst="rect">
            <a:avLst/>
          </a:prstGeom>
          <a:noFill/>
        </p:spPr>
        <p:txBody>
          <a:bodyPr wrap="square" rtlCol="0">
            <a:spAutoFit/>
          </a:bodyPr>
          <a:lstStyle/>
          <a:p>
            <a:pPr marL="457200" indent="-457200">
              <a:buFont typeface="+mj-lt"/>
              <a:buAutoNum type="alphaUcPeriod"/>
            </a:pPr>
            <a:r>
              <a:rPr lang="en-US" sz="2400" b="1" u="sng" dirty="0"/>
              <a:t>Truth is not subjective</a:t>
            </a:r>
          </a:p>
          <a:p>
            <a:pPr marL="914400" lvl="1" indent="-457200">
              <a:buFont typeface="+mj-lt"/>
              <a:buAutoNum type="arabicPeriod"/>
            </a:pPr>
            <a:r>
              <a:rPr lang="en-US" sz="2200" i="1" dirty="0"/>
              <a:t>Subjective means: varies from person to person – situation to situation</a:t>
            </a:r>
          </a:p>
          <a:p>
            <a:pPr marL="914400" lvl="1" indent="-457200">
              <a:buFont typeface="+mj-lt"/>
              <a:buAutoNum type="arabicPeriod"/>
            </a:pPr>
            <a:r>
              <a:rPr lang="en-US" sz="2200" i="1" dirty="0"/>
              <a:t>Not left to each one to decide (Jer. 10:23)</a:t>
            </a:r>
          </a:p>
          <a:p>
            <a:pPr marL="914400" lvl="1" indent="-457200">
              <a:buFont typeface="+mj-lt"/>
              <a:buAutoNum type="arabicPeriod"/>
            </a:pPr>
            <a:r>
              <a:rPr lang="en-US" sz="2200" i="1" dirty="0"/>
              <a:t>What seems right may be wrong (Prov. 14:12)</a:t>
            </a:r>
          </a:p>
          <a:p>
            <a:pPr marL="914400" lvl="1" indent="-457200">
              <a:buFont typeface="+mj-lt"/>
              <a:buAutoNum type="arabicPeriod"/>
            </a:pPr>
            <a:r>
              <a:rPr lang="en-US" sz="2200" i="1" dirty="0"/>
              <a:t>When “truth” is subjective – it deifies man (makes him god)</a:t>
            </a:r>
          </a:p>
        </p:txBody>
      </p:sp>
    </p:spTree>
    <p:extLst>
      <p:ext uri="{BB962C8B-B14F-4D97-AF65-F5344CB8AC3E}">
        <p14:creationId xmlns:p14="http://schemas.microsoft.com/office/powerpoint/2010/main" val="4208543607"/>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Truth is Not Relative</a:t>
            </a:r>
          </a:p>
        </p:txBody>
      </p:sp>
      <p:sp>
        <p:nvSpPr>
          <p:cNvPr id="3" name="TextBox 2">
            <a:extLst>
              <a:ext uri="{FF2B5EF4-FFF2-40B4-BE49-F238E27FC236}">
                <a16:creationId xmlns:a16="http://schemas.microsoft.com/office/drawing/2014/main" id="{5695C2C9-FF55-4E1E-9F74-CAF3B20F1B9F}"/>
              </a:ext>
            </a:extLst>
          </p:cNvPr>
          <p:cNvSpPr txBox="1"/>
          <p:nvPr/>
        </p:nvSpPr>
        <p:spPr>
          <a:xfrm>
            <a:off x="467359" y="2123440"/>
            <a:ext cx="8415383" cy="2339102"/>
          </a:xfrm>
          <a:prstGeom prst="rect">
            <a:avLst/>
          </a:prstGeom>
          <a:noFill/>
        </p:spPr>
        <p:txBody>
          <a:bodyPr wrap="square" rtlCol="0">
            <a:spAutoFit/>
          </a:bodyPr>
          <a:lstStyle/>
          <a:p>
            <a:pPr marL="457200" indent="-457200">
              <a:buFont typeface="+mj-lt"/>
              <a:buAutoNum type="alphaUcPeriod"/>
            </a:pPr>
            <a:r>
              <a:rPr lang="en-US" sz="2400" b="1" u="sng" dirty="0"/>
              <a:t>Truth is not subjective</a:t>
            </a:r>
          </a:p>
          <a:p>
            <a:pPr marL="457200" indent="-457200">
              <a:buFont typeface="+mj-lt"/>
              <a:buAutoNum type="alphaUcPeriod"/>
            </a:pPr>
            <a:endParaRPr lang="en-US" sz="1000" b="1" u="sng" dirty="0"/>
          </a:p>
          <a:p>
            <a:pPr marL="457200" indent="-457200">
              <a:buFont typeface="+mj-lt"/>
              <a:buAutoNum type="alphaUcPeriod"/>
            </a:pPr>
            <a:r>
              <a:rPr lang="en-US" sz="2400" b="1" u="sng" dirty="0"/>
              <a:t>Truth is objective</a:t>
            </a:r>
          </a:p>
          <a:p>
            <a:pPr marL="914400" lvl="1" indent="-457200">
              <a:buFont typeface="+mj-lt"/>
              <a:buAutoNum type="arabicPeriod"/>
            </a:pPr>
            <a:r>
              <a:rPr lang="en-US" sz="2200" i="1" dirty="0"/>
              <a:t>There is a standard by which we live (1 John 3:4)</a:t>
            </a:r>
          </a:p>
          <a:p>
            <a:pPr marL="914400" lvl="1" indent="-457200">
              <a:buFont typeface="+mj-lt"/>
              <a:buAutoNum type="arabicPeriod"/>
            </a:pPr>
            <a:r>
              <a:rPr lang="en-US" sz="2200" i="1" dirty="0"/>
              <a:t>Inspired word tells us right from wrong (2 Tim. 3:16-17)</a:t>
            </a:r>
          </a:p>
          <a:p>
            <a:pPr marL="914400" lvl="1" indent="-457200">
              <a:buFont typeface="+mj-lt"/>
              <a:buAutoNum type="arabicPeriod"/>
            </a:pPr>
            <a:r>
              <a:rPr lang="en-US" sz="2200" i="1" dirty="0"/>
              <a:t>Grace teaches us what should do and not do (Titus 2:11-12)</a:t>
            </a:r>
          </a:p>
          <a:p>
            <a:pPr marL="914400" lvl="1" indent="-457200">
              <a:buFont typeface="+mj-lt"/>
              <a:buAutoNum type="arabicPeriod"/>
            </a:pPr>
            <a:r>
              <a:rPr lang="en-US" sz="2200" i="1" dirty="0"/>
              <a:t>Makes a difference whether obey truth or not (2 Thess. 2:10-12)</a:t>
            </a:r>
          </a:p>
        </p:txBody>
      </p:sp>
    </p:spTree>
    <p:extLst>
      <p:ext uri="{BB962C8B-B14F-4D97-AF65-F5344CB8AC3E}">
        <p14:creationId xmlns:p14="http://schemas.microsoft.com/office/powerpoint/2010/main" val="911822240"/>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05D939-E1E8-42D4-B214-477961AC751C}"/>
              </a:ext>
            </a:extLst>
          </p:cNvPr>
          <p:cNvSpPr/>
          <p:nvPr/>
        </p:nvSpPr>
        <p:spPr>
          <a:xfrm>
            <a:off x="2682240" y="436880"/>
            <a:ext cx="5151120" cy="995680"/>
          </a:xfrm>
          <a:prstGeom prst="roundRect">
            <a:avLst>
              <a:gd name="adj" fmla="val 11565"/>
            </a:avLst>
          </a:prstGeom>
          <a:no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accent6">
                    <a:lumMod val="20000"/>
                    <a:lumOff val="80000"/>
                  </a:schemeClr>
                </a:solidFill>
                <a:effectLst>
                  <a:outerShdw blurRad="38100" dist="38100" dir="2700000" algn="tl">
                    <a:srgbClr val="000000">
                      <a:alpha val="43137"/>
                    </a:srgbClr>
                  </a:outerShdw>
                </a:effectLst>
                <a:latin typeface="Bahnschrift SemiCondensed" panose="020B0502040204020203" pitchFamily="34" charset="0"/>
              </a:rPr>
              <a:t>Truth is Not Relative</a:t>
            </a:r>
          </a:p>
        </p:txBody>
      </p:sp>
      <p:sp>
        <p:nvSpPr>
          <p:cNvPr id="3" name="TextBox 2">
            <a:extLst>
              <a:ext uri="{FF2B5EF4-FFF2-40B4-BE49-F238E27FC236}">
                <a16:creationId xmlns:a16="http://schemas.microsoft.com/office/drawing/2014/main" id="{5695C2C9-FF55-4E1E-9F74-CAF3B20F1B9F}"/>
              </a:ext>
            </a:extLst>
          </p:cNvPr>
          <p:cNvSpPr txBox="1"/>
          <p:nvPr/>
        </p:nvSpPr>
        <p:spPr>
          <a:xfrm>
            <a:off x="467359" y="2123440"/>
            <a:ext cx="8415383" cy="4678204"/>
          </a:xfrm>
          <a:prstGeom prst="rect">
            <a:avLst/>
          </a:prstGeom>
          <a:noFill/>
        </p:spPr>
        <p:txBody>
          <a:bodyPr wrap="square" rtlCol="0">
            <a:spAutoFit/>
          </a:bodyPr>
          <a:lstStyle/>
          <a:p>
            <a:pPr marL="457200" indent="-457200">
              <a:buFont typeface="+mj-lt"/>
              <a:buAutoNum type="alphaUcPeriod"/>
            </a:pPr>
            <a:r>
              <a:rPr lang="en-US" sz="2400" b="1" u="sng" dirty="0"/>
              <a:t>Truth is not subjective</a:t>
            </a:r>
          </a:p>
          <a:p>
            <a:pPr marL="457200" indent="-457200">
              <a:buFont typeface="+mj-lt"/>
              <a:buAutoNum type="alphaUcPeriod"/>
            </a:pPr>
            <a:endParaRPr lang="en-US" sz="1000" b="1" u="sng" dirty="0"/>
          </a:p>
          <a:p>
            <a:pPr marL="457200" indent="-457200">
              <a:buFont typeface="+mj-lt"/>
              <a:buAutoNum type="alphaUcPeriod"/>
            </a:pPr>
            <a:r>
              <a:rPr lang="en-US" sz="2400" b="1" u="sng" dirty="0"/>
              <a:t>Truth is objective</a:t>
            </a:r>
          </a:p>
          <a:p>
            <a:pPr marL="457200" indent="-457200">
              <a:buFont typeface="+mj-lt"/>
              <a:buAutoNum type="alphaUcPeriod"/>
            </a:pPr>
            <a:endParaRPr lang="en-US" sz="1000" b="1" u="sng" dirty="0"/>
          </a:p>
          <a:p>
            <a:pPr marL="457200" indent="-457200">
              <a:buFont typeface="+mj-lt"/>
              <a:buAutoNum type="alphaUcPeriod"/>
            </a:pPr>
            <a:r>
              <a:rPr lang="en-US" sz="2400" b="1" u="sng" dirty="0"/>
              <a:t>Does Matthew 12:1-8 suggest situation ethics?</a:t>
            </a:r>
          </a:p>
          <a:p>
            <a:pPr marL="914400" lvl="1" indent="-457200">
              <a:buFont typeface="+mj-lt"/>
              <a:buAutoNum type="arabicPeriod"/>
            </a:pPr>
            <a:r>
              <a:rPr lang="en-US" sz="2100" i="1" dirty="0"/>
              <a:t>Jesus did not say – this is a case where violating law is okay</a:t>
            </a:r>
          </a:p>
          <a:p>
            <a:pPr marL="914400" lvl="1" indent="-457200">
              <a:buFont typeface="+mj-lt"/>
              <a:buAutoNum type="arabicPeriod"/>
            </a:pPr>
            <a:r>
              <a:rPr lang="en-US" sz="2100" i="1" dirty="0"/>
              <a:t>Did Jesus violate law? No!</a:t>
            </a:r>
          </a:p>
          <a:p>
            <a:pPr marL="1371600" lvl="2" indent="-457200">
              <a:buFont typeface="Arial" panose="020B0604020202020204" pitchFamily="34" charset="0"/>
              <a:buChar char="•"/>
            </a:pPr>
            <a:r>
              <a:rPr lang="en-US" sz="2000" dirty="0"/>
              <a:t>Did not sin (1 Pet. 2:22)</a:t>
            </a:r>
          </a:p>
          <a:p>
            <a:pPr marL="1371600" lvl="2" indent="-457200">
              <a:buFont typeface="Arial" panose="020B0604020202020204" pitchFamily="34" charset="0"/>
              <a:buChar char="•"/>
            </a:pPr>
            <a:r>
              <a:rPr lang="en-US" sz="2000" dirty="0"/>
              <a:t>“guiltless” (v. 7)</a:t>
            </a:r>
          </a:p>
          <a:p>
            <a:pPr marL="914400" lvl="1" indent="-457200">
              <a:buFont typeface="+mj-lt"/>
              <a:buAutoNum type="arabicPeriod"/>
            </a:pPr>
            <a:r>
              <a:rPr lang="en-US" sz="2100" i="1" dirty="0"/>
              <a:t>Was eating grain a violation of Sabbath law? No</a:t>
            </a:r>
          </a:p>
          <a:p>
            <a:pPr marL="1371600" lvl="2" indent="-457200">
              <a:buFont typeface="Arial" panose="020B0604020202020204" pitchFamily="34" charset="0"/>
              <a:buChar char="•"/>
            </a:pPr>
            <a:r>
              <a:rPr lang="en-US" sz="2000" dirty="0"/>
              <a:t>Deut. 23:25</a:t>
            </a:r>
          </a:p>
          <a:p>
            <a:pPr marL="1371600" lvl="2" indent="-457200">
              <a:buFont typeface="Arial" panose="020B0604020202020204" pitchFamily="34" charset="0"/>
              <a:buChar char="•"/>
            </a:pPr>
            <a:r>
              <a:rPr lang="en-US" sz="2000" dirty="0"/>
              <a:t>“guiltless” (v. 7)</a:t>
            </a:r>
          </a:p>
          <a:p>
            <a:pPr marL="914400" lvl="1" indent="-457200">
              <a:buFont typeface="+mj-lt"/>
              <a:buAutoNum type="arabicPeriod"/>
            </a:pPr>
            <a:r>
              <a:rPr lang="en-US" sz="2100" i="1" dirty="0"/>
              <a:t>Deals with inconsistency</a:t>
            </a:r>
          </a:p>
          <a:p>
            <a:pPr marL="1371600" lvl="2" indent="-457200">
              <a:buFont typeface="Arial" panose="020B0604020202020204" pitchFamily="34" charset="0"/>
              <a:buChar char="•"/>
            </a:pPr>
            <a:r>
              <a:rPr lang="en-US" sz="2000" dirty="0"/>
              <a:t>David’s “unlawful act” – you don’t condemn</a:t>
            </a:r>
          </a:p>
          <a:p>
            <a:pPr marL="1371600" lvl="2" indent="-457200">
              <a:buFont typeface="Arial" panose="020B0604020202020204" pitchFamily="34" charset="0"/>
              <a:buChar char="•"/>
            </a:pPr>
            <a:r>
              <a:rPr lang="en-US" sz="2000" dirty="0"/>
              <a:t>Disciples “lawful act” – you condemn</a:t>
            </a:r>
          </a:p>
        </p:txBody>
      </p:sp>
    </p:spTree>
    <p:extLst>
      <p:ext uri="{BB962C8B-B14F-4D97-AF65-F5344CB8AC3E}">
        <p14:creationId xmlns:p14="http://schemas.microsoft.com/office/powerpoint/2010/main" val="248635218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p:cTn id="21"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p:cTn id="28"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p:cTn id="35"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p:cTn id="42"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p:cTn id="49" dur="10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11" end="1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 calcmode="lin" valueType="num">
                                      <p:cBhvr>
                                        <p:cTn id="56" dur="10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12" end="1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 calcmode="lin" valueType="num">
                                      <p:cBhvr>
                                        <p:cTn id="63" dur="1000" fill="hold"/>
                                        <p:tgtEl>
                                          <p:spTgt spid="3">
                                            <p:txEl>
                                              <p:pRg st="13" end="13"/>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13" end="13"/>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13" end="1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 calcmode="lin" valueType="num">
                                      <p:cBhvr>
                                        <p:cTn id="70" dur="1000" fill="hold"/>
                                        <p:tgtEl>
                                          <p:spTgt spid="3">
                                            <p:txEl>
                                              <p:pRg st="14" end="14"/>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14" end="14"/>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096262-3B32-4B01-BCCB-C7D1CCE046FD}"/>
              </a:ext>
            </a:extLst>
          </p:cNvPr>
          <p:cNvSpPr txBox="1"/>
          <p:nvPr/>
        </p:nvSpPr>
        <p:spPr>
          <a:xfrm>
            <a:off x="0" y="199965"/>
            <a:ext cx="9144000" cy="1107996"/>
          </a:xfrm>
          <a:prstGeom prst="rect">
            <a:avLst/>
          </a:prstGeom>
          <a:noFill/>
        </p:spPr>
        <p:txBody>
          <a:bodyPr wrap="square" rtlCol="0">
            <a:spAutoFit/>
          </a:bodyPr>
          <a:lstStyle/>
          <a:p>
            <a:pPr algn="ctr"/>
            <a:r>
              <a:rPr lang="en-US" sz="6600" dirty="0">
                <a:solidFill>
                  <a:schemeClr val="bg1"/>
                </a:solidFill>
                <a:latin typeface="AR BONNIE" panose="02000000000000000000" pitchFamily="2" charset="0"/>
              </a:rPr>
              <a:t>Is The Bible Still Relevant Today?</a:t>
            </a:r>
          </a:p>
        </p:txBody>
      </p:sp>
      <p:sp>
        <p:nvSpPr>
          <p:cNvPr id="3" name="Rectangle: Rounded Corners 2">
            <a:extLst>
              <a:ext uri="{FF2B5EF4-FFF2-40B4-BE49-F238E27FC236}">
                <a16:creationId xmlns:a16="http://schemas.microsoft.com/office/drawing/2014/main" id="{3AC55A80-14D0-4A8B-BA97-FF8807B76380}"/>
              </a:ext>
            </a:extLst>
          </p:cNvPr>
          <p:cNvSpPr/>
          <p:nvPr/>
        </p:nvSpPr>
        <p:spPr>
          <a:xfrm>
            <a:off x="548640" y="2062480"/>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dirty="0">
                <a:solidFill>
                  <a:schemeClr val="accent6">
                    <a:lumMod val="20000"/>
                    <a:lumOff val="80000"/>
                  </a:schemeClr>
                </a:solidFill>
                <a:latin typeface="Bahnschrift SemiCondensed" panose="020B0502040204020203" pitchFamily="34" charset="0"/>
              </a:rPr>
              <a:t>Relevance Is Based Upon Reliability</a:t>
            </a:r>
          </a:p>
        </p:txBody>
      </p:sp>
      <p:sp>
        <p:nvSpPr>
          <p:cNvPr id="4" name="Rectangle: Rounded Corners 3">
            <a:extLst>
              <a:ext uri="{FF2B5EF4-FFF2-40B4-BE49-F238E27FC236}">
                <a16:creationId xmlns:a16="http://schemas.microsoft.com/office/drawing/2014/main" id="{6974A5CF-7FB1-443D-A9D8-3E6593B043A0}"/>
              </a:ext>
            </a:extLst>
          </p:cNvPr>
          <p:cNvSpPr/>
          <p:nvPr/>
        </p:nvSpPr>
        <p:spPr>
          <a:xfrm>
            <a:off x="548640" y="3459202"/>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accent6">
                    <a:lumMod val="20000"/>
                    <a:lumOff val="80000"/>
                  </a:schemeClr>
                </a:solidFill>
                <a:latin typeface="Bahnschrift SemiCondensed" panose="020B0502040204020203" pitchFamily="34" charset="0"/>
              </a:rPr>
              <a:t>Bible Meets Modern Man’s Needs</a:t>
            </a:r>
          </a:p>
        </p:txBody>
      </p:sp>
      <p:sp>
        <p:nvSpPr>
          <p:cNvPr id="5" name="Rectangle: Rounded Corners 4">
            <a:extLst>
              <a:ext uri="{FF2B5EF4-FFF2-40B4-BE49-F238E27FC236}">
                <a16:creationId xmlns:a16="http://schemas.microsoft.com/office/drawing/2014/main" id="{D9C8AD9C-C64C-4E4C-B0BB-306E3A7B1D96}"/>
              </a:ext>
            </a:extLst>
          </p:cNvPr>
          <p:cNvSpPr/>
          <p:nvPr/>
        </p:nvSpPr>
        <p:spPr>
          <a:xfrm>
            <a:off x="548640" y="4855924"/>
            <a:ext cx="8046720" cy="995680"/>
          </a:xfrm>
          <a:prstGeom prst="roundRect">
            <a:avLst>
              <a:gd name="adj" fmla="val 11565"/>
            </a:avLst>
          </a:prstGeom>
          <a:solidFill>
            <a:srgbClr val="000000">
              <a:alpha val="6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dirty="0">
                <a:solidFill>
                  <a:schemeClr val="accent6">
                    <a:lumMod val="20000"/>
                    <a:lumOff val="80000"/>
                  </a:schemeClr>
                </a:solidFill>
                <a:latin typeface="Bahnschrift SemiCondensed" panose="020B0502040204020203" pitchFamily="34" charset="0"/>
              </a:rPr>
              <a:t>Truth is Not Relative</a:t>
            </a:r>
          </a:p>
        </p:txBody>
      </p:sp>
    </p:spTree>
    <p:extLst>
      <p:ext uri="{BB962C8B-B14F-4D97-AF65-F5344CB8AC3E}">
        <p14:creationId xmlns:p14="http://schemas.microsoft.com/office/powerpoint/2010/main" val="3821394624"/>
      </p:ext>
    </p:extLst>
  </p:cSld>
  <p:clrMapOvr>
    <a:masterClrMapping/>
  </p:clrMapOvr>
  <mc:AlternateContent xmlns:mc="http://schemas.openxmlformats.org/markup-compatibility/2006" xmlns:p14="http://schemas.microsoft.com/office/powerpoint/2010/main">
    <mc:Choice Requires="p14">
      <p:transition spd="slow" p14:dur="1250">
        <p14:flythrough hasBounce="1"/>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1195</Words>
  <Application>Microsoft Office PowerPoint</Application>
  <PresentationFormat>On-screen Show (4:3)</PresentationFormat>
  <Paragraphs>167</Paragraphs>
  <Slides>22</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22</vt:i4>
      </vt:variant>
    </vt:vector>
  </HeadingPairs>
  <TitlesOfParts>
    <vt:vector size="33" baseType="lpstr">
      <vt:lpstr>Arial Narrow</vt:lpstr>
      <vt:lpstr>AR BONNIE</vt:lpstr>
      <vt:lpstr>Arial Nova Cond</vt:lpstr>
      <vt:lpstr>Calibri Light</vt:lpstr>
      <vt:lpstr>Calibri</vt:lpstr>
      <vt:lpstr>Arial</vt:lpstr>
      <vt:lpstr>Bahnschrift SemiCondensed</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12</cp:revision>
  <dcterms:created xsi:type="dcterms:W3CDTF">2018-08-10T21:48:48Z</dcterms:created>
  <dcterms:modified xsi:type="dcterms:W3CDTF">2018-08-12T12:32:22Z</dcterms:modified>
</cp:coreProperties>
</file>