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1" r:id="rId6"/>
    <p:sldMasterId id="2147483733" r:id="rId7"/>
  </p:sldMasterIdLst>
  <p:handoutMasterIdLst>
    <p:handoutMasterId r:id="rId27"/>
  </p:handoutMasterIdLst>
  <p:sldIdLst>
    <p:sldId id="261" r:id="rId8"/>
    <p:sldId id="266" r:id="rId9"/>
    <p:sldId id="267" r:id="rId10"/>
    <p:sldId id="268" r:id="rId11"/>
    <p:sldId id="269" r:id="rId12"/>
    <p:sldId id="25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78" r:id="rId26"/>
  </p:sldIdLst>
  <p:sldSz cx="9144000" cy="6858000" type="screen4x3"/>
  <p:notesSz cx="7077075" cy="9004300"/>
  <p:embeddedFontLst>
    <p:embeddedFont>
      <p:font typeface="Arial Narrow" panose="020B0606020202030204" pitchFamily="34" charset="0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omic Sans MS" panose="030F0702030302020204" pitchFamily="66" charset="0"/>
      <p:regular r:id="rId36"/>
      <p:bold r:id="rId37"/>
      <p:italic r:id="rId38"/>
      <p:boldItalic r:id="rId39"/>
    </p:embeddedFont>
    <p:embeddedFont>
      <p:font typeface="Verdana" panose="020B0604030504040204" pitchFamily="34" charset="0"/>
      <p:regular r:id="rId40"/>
      <p:bold r:id="rId41"/>
      <p:italic r:id="rId42"/>
      <p:boldItalic r:id="rId43"/>
    </p:embeddedFont>
    <p:embeddedFont>
      <p:font typeface="Wingdings 2" panose="05020102010507070707" pitchFamily="18" charset="2"/>
      <p:regular r:id="rId44"/>
    </p:embeddedFont>
    <p:embeddedFont>
      <p:font typeface="WP TypographicSymbols" panose="020B0604020202020204"/>
      <p:regular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theme" Target="theme/theme1.xml"/><Relationship Id="rId8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862ECB-DF11-41BB-AAC9-68C8795CCEA1}" type="datetimeFigureOut">
              <a:rPr lang="en-US" smtClean="0"/>
              <a:t>7/22/2018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51863"/>
            <a:ext cx="3067050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551863"/>
            <a:ext cx="3067050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A5E73D-C46A-4A6F-BABC-45C6622EF18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67FFB60-2DB0-4227-BEF1-C41E653A4014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7/22/2018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4088D08-3089-4379-BC3D-84E1BDBF80F7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67FFB60-2DB0-4227-BEF1-C41E653A4014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7/22/2018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4088D08-3089-4379-BC3D-84E1BDBF80F7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67FFB60-2DB0-4227-BEF1-C41E653A4014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7/22/2018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4088D08-3089-4379-BC3D-84E1BDBF80F7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67FFB60-2DB0-4227-BEF1-C41E653A4014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7/22/2018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4088D08-3089-4379-BC3D-84E1BDBF80F7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67FFB60-2DB0-4227-BEF1-C41E653A4014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7/22/2018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4088D08-3089-4379-BC3D-84E1BDBF80F7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67FFB60-2DB0-4227-BEF1-C41E653A4014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7/22/2018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4088D08-3089-4379-BC3D-84E1BDBF80F7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67FFB60-2DB0-4227-BEF1-C41E653A4014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7/22/2018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4088D08-3089-4379-BC3D-84E1BDBF80F7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67FFB60-2DB0-4227-BEF1-C41E653A4014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7/22/2018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4088D08-3089-4379-BC3D-84E1BDBF80F7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67FFB60-2DB0-4227-BEF1-C41E653A4014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7/22/2018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4088D08-3089-4379-BC3D-84E1BDBF80F7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67FFB60-2DB0-4227-BEF1-C41E653A4014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7/22/2018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4088D08-3089-4379-BC3D-84E1BDBF80F7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67FFB60-2DB0-4227-BEF1-C41E653A4014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7/22/2018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4088D08-3089-4379-BC3D-84E1BDBF80F7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</p:cSld>
  <p:clrMapOvr>
    <a:masterClrMapping/>
  </p:clrMapOvr>
  <p:transition>
    <p:pull dir="l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pull dir="ld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ld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bg bwMode="ltGray"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ld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pull dir="ld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ld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</p:cSld>
  <p:clrMapOvr>
    <a:masterClrMapping/>
  </p:clrMapOvr>
  <p:transition>
    <p:pull dir="ld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0"/>
            <a:fld id="{2D04EC57-FD82-4A77-A207-CDF6E95BAEBA}" type="datetimeFigureOut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7/22/2018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189D2A6-3B40-4349-A752-75CB74B3074A}" type="slidenum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‹#›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0"/>
            <a:fld id="{2D04EC57-FD82-4A77-A207-CDF6E95BAEBA}" type="datetimeFigureOut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7/22/2018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189D2A6-3B40-4349-A752-75CB74B3074A}" type="slidenum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‹#›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0"/>
            <a:fld id="{2D04EC57-FD82-4A77-A207-CDF6E95BAEBA}" type="datetimeFigureOut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7/22/2018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189D2A6-3B40-4349-A752-75CB74B3074A}" type="slidenum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‹#›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0"/>
            <a:fld id="{2D04EC57-FD82-4A77-A207-CDF6E95BAEBA}" type="datetimeFigureOut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7/22/2018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189D2A6-3B40-4349-A752-75CB74B3074A}" type="slidenum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‹#›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0"/>
            <a:fld id="{2D04EC57-FD82-4A77-A207-CDF6E95BAEBA}" type="datetimeFigureOut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7/22/2018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189D2A6-3B40-4349-A752-75CB74B3074A}" type="slidenum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‹#›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0"/>
            <a:fld id="{2D04EC57-FD82-4A77-A207-CDF6E95BAEBA}" type="datetimeFigureOut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7/22/2018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189D2A6-3B40-4349-A752-75CB74B3074A}" type="slidenum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‹#›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0"/>
            <a:fld id="{2D04EC57-FD82-4A77-A207-CDF6E95BAEBA}" type="datetimeFigureOut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7/22/2018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189D2A6-3B40-4349-A752-75CB74B3074A}" type="slidenum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‹#›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0"/>
            <a:fld id="{2D04EC57-FD82-4A77-A207-CDF6E95BAEBA}" type="datetimeFigureOut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7/22/2018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189D2A6-3B40-4349-A752-75CB74B3074A}" type="slidenum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‹#›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0"/>
            <a:fld id="{2D04EC57-FD82-4A77-A207-CDF6E95BAEBA}" type="datetimeFigureOut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7/22/2018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189D2A6-3B40-4349-A752-75CB74B3074A}" type="slidenum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‹#›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</p:spTree>
  </p:cSld>
  <p:clrMapOvr>
    <a:masterClrMapping/>
  </p:clrMapOvr>
  <p:transition>
    <p:pull dir="ld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0"/>
            <a:fld id="{2D04EC57-FD82-4A77-A207-CDF6E95BAEBA}" type="datetimeFigureOut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7/22/2018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189D2A6-3B40-4349-A752-75CB74B3074A}" type="slidenum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‹#›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0"/>
            <a:fld id="{2D04EC57-FD82-4A77-A207-CDF6E95BAEBA}" type="datetimeFigureOut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7/22/2018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1189D2A6-3B40-4349-A752-75CB74B3074A}" type="slidenum">
              <a:rPr lang="en-US" sz="1000" kern="120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algn="r" rtl="0"/>
              <a:t>‹#›</a:t>
            </a:fld>
            <a:endParaRPr lang="en-US" sz="1000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1220"/>
            <a:ext cx="7772400" cy="14695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541"/>
            <a:ext cx="6400800" cy="175192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F72009EB-9043-4192-B420-EF484197687D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48CFFA7A-CBFC-4842-977E-AADE5E1F3F66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014"/>
            <a:ext cx="7772400" cy="136241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827"/>
            <a:ext cx="7772400" cy="150018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DE17AE2C-DCD3-478D-B9B4-6F9A1A2C76AE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541"/>
            <a:ext cx="3810000" cy="41144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541"/>
            <a:ext cx="3810000" cy="41144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02F359BA-FA6B-4B34-B749-7574297F8580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844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907"/>
            <a:ext cx="4040188" cy="6395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442"/>
            <a:ext cx="4040188" cy="39511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907"/>
            <a:ext cx="4041775" cy="6395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5442"/>
            <a:ext cx="4041775" cy="39511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A79FC93D-4090-47EB-B6CF-D8B132385B90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B4EDA296-C59E-41F6-B041-0E40FBD14DDB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FC93B2F2-4833-4E1A-935F-90230F061467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844"/>
            <a:ext cx="3008313" cy="116170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845"/>
            <a:ext cx="5111750" cy="58527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55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4DCE0DEA-942A-4D70-93A6-E7EDA3E798F9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799920"/>
            <a:ext cx="5486400" cy="56809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322"/>
            <a:ext cx="5486400" cy="41144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8018"/>
            <a:ext cx="5486400" cy="80452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001F4E6B-627F-4242-BC3F-89CAD344BFE0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CAFD2BD3-F8AB-4867-BA5B-CB496F23BAF8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63286"/>
            <a:ext cx="1943100" cy="59327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3286"/>
            <a:ext cx="5676900" cy="593271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11C69E97-27E8-4026-B072-774318D7C3FF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2" descr="F:\FILES\PFILES\MSOFFICE\MEDIA\CNTCD1\ClipArt6\j0291922.wmf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6705600" y="152400"/>
            <a:ext cx="2209800" cy="14896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pull dir="l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2" descr="F:\FILES\PFILES\MSOFFICE\MEDIA\CNTCD1\ClipArt6\j0291922.wmf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6705600" y="152400"/>
            <a:ext cx="2209800" cy="14896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pull dir="l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FFB60-2DB0-4227-BEF1-C41E653A4014}" type="datetimeFigureOut">
              <a:rPr lang="en-US" smtClean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88D08-3089-4379-BC3D-84E1BDBF80F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2" descr="F:\FILES\PFILES\MSOFFICE\MEDIA\CNTCD1\ClipArt6\j0291922.wmf"/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</a:blip>
          <a:srcRect/>
          <a:stretch>
            <a:fillRect/>
          </a:stretch>
        </p:blipFill>
        <p:spPr bwMode="auto">
          <a:xfrm>
            <a:off x="533400" y="609600"/>
            <a:ext cx="8138858" cy="54864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pull dir="l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67FFB60-2DB0-4227-BEF1-C41E653A4014}" type="datetimeFigureOut">
              <a:rPr lang="en-US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7/22/2018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4088D08-3089-4379-BC3D-84E1BDBF80F7}" type="slidenum">
              <a:rPr lang="en-US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8" name="Picture 2" descr="F:\FILES\PFILES\MSOFFICE\MEDIA\CNTCD1\ClipArt6\j0291922.wmf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6705600" y="152400"/>
            <a:ext cx="2209800" cy="14896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pull dir="l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ransition>
    <p:pull dir="ld"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rtl="0"/>
            <a:fld id="{2D04EC57-FD82-4A77-A207-CDF6E95BAEBA}" type="datetimeFigureOut">
              <a:rPr lang="en-US" kern="1200" smtClean="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rtl="0"/>
              <a:t>7/22/2018</a:t>
            </a:fld>
            <a:endParaRPr lang="en-US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rtl="0"/>
            <a:endParaRPr lang="en-US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rtl="0"/>
            <a:fld id="{1189D2A6-3B40-4349-A752-75CB74B3074A}" type="slidenum">
              <a:rPr lang="en-US" kern="1200" smtClean="0">
                <a:solidFill>
                  <a:srgbClr val="E3DED1">
                    <a:shade val="50000"/>
                  </a:srgbClr>
                </a:solidFill>
                <a:latin typeface="Verdana"/>
                <a:ea typeface="+mn-ea"/>
                <a:cs typeface="+mn-cs"/>
              </a:rPr>
              <a:pPr rtl="0"/>
              <a:t>‹#›</a:t>
            </a:fld>
            <a:endParaRPr lang="en-US" kern="1200" dirty="0">
              <a:solidFill>
                <a:srgbClr val="E3DED1">
                  <a:shade val="50000"/>
                </a:srgbClr>
              </a:solidFill>
              <a:latin typeface="Verdana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ransition>
    <p:pull dir="ld"/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3286"/>
            <a:ext cx="7772400" cy="326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541"/>
            <a:ext cx="7772400" cy="4114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9081"/>
            <a:ext cx="1905000" cy="455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9081"/>
            <a:ext cx="2895600" cy="455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en-US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9081"/>
            <a:ext cx="1905000" cy="455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CB26CD0C-1650-4510-BB77-8472E55725E1}" type="slidenum">
              <a:rPr lang="en-US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kern="12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ransition>
    <p:pull dir="ld"/>
  </p:transition>
  <p:txStyles>
    <p:titleStyle>
      <a:lvl1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kc2.dk/iransidesmall/Iran103.jp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skc2.dk/iransidesmall/Iran103.jpg" TargetMode="Externa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skc2.dk/iransidesmall/Iran103.jpg" TargetMode="Externa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skc2.dk/iransidesmall/Iran103.jpg" TargetMode="Externa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skc2.dk/iransidesmall/Iran103.jpg" TargetMode="Externa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skc2.dk/iransidesmall/Iran103.jpg" TargetMode="Externa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skc2.dk/iransidesmall/Iran103.jpg" TargetMode="Externa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skc2.dk/iransidesmall/Iran103.jpg" TargetMode="Externa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skc2.dk/iransidesmall/Iran103.jpg" TargetMode="Externa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skc2.dk/iransidesmall/Iran103.jpg" TargetMode="Externa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skc2.dk/iransidesmall/Iran103.jpg" TargetMode="Externa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skc2.dk/iransidesmall/Iran103.jpg" TargetMode="Externa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skc2.dk/iransidesmall/Iran103.jpg" TargetMode="Externa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304800"/>
            <a:ext cx="52373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0"/>
            <a:r>
              <a:rPr lang="en-US" sz="4800" b="1" kern="1200" dirty="0">
                <a:ln w="9000" cmpd="sng">
                  <a:solidFill>
                    <a:srgbClr val="4E854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4E8542">
                        <a:shade val="20000"/>
                        <a:satMod val="245000"/>
                      </a:srgbClr>
                    </a:gs>
                    <a:gs pos="43000">
                      <a:srgbClr val="4E8542">
                        <a:satMod val="255000"/>
                      </a:srgbClr>
                    </a:gs>
                    <a:gs pos="48000">
                      <a:srgbClr val="4E8542">
                        <a:shade val="85000"/>
                        <a:satMod val="255000"/>
                      </a:srgbClr>
                    </a:gs>
                    <a:gs pos="100000">
                      <a:srgbClr val="4E854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/>
                <a:ea typeface="+mn-ea"/>
                <a:cs typeface="+mn-cs"/>
              </a:rPr>
              <a:t>Book of Esther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981200"/>
            <a:ext cx="7696200" cy="2953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3200" dirty="0">
                <a:latin typeface="Arial Narrow" pitchFamily="34" charset="0"/>
              </a:rPr>
              <a:t>The King Deposes </a:t>
            </a:r>
            <a:r>
              <a:rPr lang="en-US" sz="3200" dirty="0" err="1">
                <a:latin typeface="Arial Narrow" pitchFamily="34" charset="0"/>
              </a:rPr>
              <a:t>Vashti</a:t>
            </a:r>
            <a:endParaRPr lang="en-US" sz="3200" dirty="0">
              <a:latin typeface="Arial Narrow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3200" dirty="0">
                <a:latin typeface="Arial Narrow" pitchFamily="34" charset="0"/>
              </a:rPr>
              <a:t>Esther Chosen As Queen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3200" dirty="0">
                <a:latin typeface="Arial Narrow" pitchFamily="34" charset="0"/>
              </a:rPr>
              <a:t>Haman’s Plot to Kill the Jews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3200" dirty="0">
                <a:latin typeface="Arial Narrow" pitchFamily="34" charset="0"/>
              </a:rPr>
              <a:t>Esther Informed of the Plot &amp; Agrees to Help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3561" y="304800"/>
            <a:ext cx="305243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0"/>
            <a:r>
              <a:rPr lang="en-US" sz="4800" b="1" kern="1200" dirty="0">
                <a:ln w="9000" cmpd="sng">
                  <a:solidFill>
                    <a:srgbClr val="4E854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4E8542">
                        <a:shade val="20000"/>
                        <a:satMod val="245000"/>
                      </a:srgbClr>
                    </a:gs>
                    <a:gs pos="43000">
                      <a:srgbClr val="4E8542">
                        <a:satMod val="255000"/>
                      </a:srgbClr>
                    </a:gs>
                    <a:gs pos="48000">
                      <a:srgbClr val="4E8542">
                        <a:shade val="85000"/>
                        <a:satMod val="255000"/>
                      </a:srgbClr>
                    </a:gs>
                    <a:gs pos="100000">
                      <a:srgbClr val="4E854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/>
                <a:ea typeface="+mn-ea"/>
                <a:cs typeface="+mn-cs"/>
              </a:rPr>
              <a:t>Esther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430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2400" i="1" kern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ea typeface="+mn-ea"/>
                <a:cs typeface="+mn-cs"/>
              </a:rPr>
              <a:t>“Haman’s Plot to Kill the Jews”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724085"/>
            <a:ext cx="8077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lvl="1" indent="-400050" algn="l" rtl="0">
              <a:buFont typeface="+mj-lt"/>
              <a:buAutoNum type="romanUcPeriod"/>
            </a:pPr>
            <a:r>
              <a:rPr lang="en-US" sz="2400" u="sng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Haman promoted </a:t>
            </a:r>
            <a:r>
              <a:rPr lang="en-US" sz="2400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(vv. 1-2a)</a:t>
            </a:r>
          </a:p>
          <a:p>
            <a:pPr marL="857250" lvl="1" indent="-400050" algn="l" rtl="0">
              <a:buFont typeface="+mj-lt"/>
              <a:buAutoNum type="romanUcPeriod"/>
            </a:pPr>
            <a:endParaRPr lang="en-US" sz="900" kern="1200" dirty="0">
              <a:solidFill>
                <a:prstClr val="black"/>
              </a:solidFill>
              <a:latin typeface="Arial Narrow" pitchFamily="34" charset="0"/>
              <a:ea typeface="+mn-ea"/>
              <a:cs typeface="+mn-cs"/>
            </a:endParaRPr>
          </a:p>
          <a:p>
            <a:pPr marL="857250" lvl="1" indent="-400050" algn="l" rtl="0">
              <a:buFont typeface="+mj-lt"/>
              <a:buAutoNum type="romanUcPeriod"/>
            </a:pPr>
            <a:r>
              <a:rPr lang="en-US" sz="2400" u="sng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Mordecai would not bow to Haman </a:t>
            </a:r>
            <a:r>
              <a:rPr lang="en-US" sz="2400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(vv. 2b-4)</a:t>
            </a:r>
          </a:p>
          <a:p>
            <a:pPr marL="857250" lvl="1" indent="-400050" algn="l" rtl="0">
              <a:buFont typeface="+mj-lt"/>
              <a:buAutoNum type="romanUcPeriod"/>
            </a:pPr>
            <a:endParaRPr lang="en-US" sz="900" kern="1200" dirty="0">
              <a:solidFill>
                <a:prstClr val="black"/>
              </a:solidFill>
              <a:latin typeface="Arial Narrow" pitchFamily="34" charset="0"/>
              <a:ea typeface="+mn-ea"/>
              <a:cs typeface="+mn-cs"/>
            </a:endParaRPr>
          </a:p>
          <a:p>
            <a:pPr marL="857250" lvl="1" indent="-400050" algn="l" rtl="0">
              <a:buFont typeface="+mj-lt"/>
              <a:buAutoNum type="romanUcPeriod"/>
            </a:pPr>
            <a:r>
              <a:rPr lang="en-US" sz="2400" u="sng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Haman was angered and planned to kill all the Jews </a:t>
            </a:r>
            <a:r>
              <a:rPr lang="en-US" sz="2400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(vv. 5-6)</a:t>
            </a:r>
          </a:p>
          <a:p>
            <a:pPr marL="857250" lvl="1" indent="-400050" algn="l" rtl="0">
              <a:buFont typeface="+mj-lt"/>
              <a:buAutoNum type="romanUcPeriod"/>
            </a:pPr>
            <a:endParaRPr lang="en-US" sz="900" kern="1200" dirty="0">
              <a:solidFill>
                <a:prstClr val="black"/>
              </a:solidFill>
              <a:latin typeface="Arial Narrow" pitchFamily="34" charset="0"/>
              <a:ea typeface="+mn-ea"/>
              <a:cs typeface="+mn-cs"/>
            </a:endParaRPr>
          </a:p>
          <a:p>
            <a:pPr marL="857250" lvl="1" indent="-400050" algn="l" rtl="0">
              <a:buFont typeface="+mj-lt"/>
              <a:buAutoNum type="romanUcPeriod"/>
            </a:pPr>
            <a:r>
              <a:rPr lang="en-US" sz="2400" u="sng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Haman persuades the king to destroy the Jews </a:t>
            </a:r>
            <a:r>
              <a:rPr lang="en-US" sz="2400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(vv. 7-15)</a:t>
            </a:r>
          </a:p>
          <a:p>
            <a:pPr marL="857250" lvl="1" indent="-400050" algn="l" rtl="0">
              <a:buFont typeface="+mj-lt"/>
              <a:buAutoNum type="romanUcPeriod"/>
            </a:pPr>
            <a:endParaRPr lang="en-US" sz="900" kern="1200" dirty="0">
              <a:solidFill>
                <a:prstClr val="black"/>
              </a:solidFill>
              <a:latin typeface="Arial Narrow" pitchFamily="34" charset="0"/>
              <a:ea typeface="+mn-ea"/>
              <a:cs typeface="+mn-cs"/>
            </a:endParaRPr>
          </a:p>
          <a:p>
            <a:pPr marL="1428750" lvl="2" indent="-514350" algn="l" rtl="0">
              <a:buFont typeface="+mj-lt"/>
              <a:buAutoNum type="alphaUcPeriod"/>
            </a:pPr>
            <a:r>
              <a:rPr lang="en-US" sz="2400" i="1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Cast lots to determine when (v. 7)</a:t>
            </a:r>
          </a:p>
          <a:p>
            <a:pPr marL="1428750" lvl="2" indent="-514350" algn="l" rtl="0">
              <a:buFont typeface="+mj-lt"/>
              <a:buAutoNum type="alphaUcPeriod"/>
            </a:pPr>
            <a:r>
              <a:rPr lang="en-US" sz="2400" i="1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Haman</a:t>
            </a:r>
            <a:r>
              <a:rPr lang="en-US" sz="2400" i="1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  <a:sym typeface="WP TypographicSymbols"/>
              </a:rPr>
              <a:t>’</a:t>
            </a:r>
            <a:r>
              <a:rPr lang="en-US" sz="2400" i="1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s request granted by the King (vv. 8-11)</a:t>
            </a:r>
          </a:p>
          <a:p>
            <a:pPr marL="1428750" lvl="2" indent="-514350" algn="l" rtl="0">
              <a:buFont typeface="+mj-lt"/>
              <a:buAutoNum type="alphaUcPeriod"/>
            </a:pPr>
            <a:r>
              <a:rPr lang="en-US" sz="2400" i="1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Decree written and sent throughout the land (vv. 12-15)</a:t>
            </a:r>
          </a:p>
          <a:p>
            <a:pPr marL="1885950" lvl="3" indent="-514350" algn="l" rtl="0">
              <a:buFont typeface="+mj-lt"/>
              <a:buAutoNum type="arabicPeriod"/>
            </a:pPr>
            <a:r>
              <a:rPr lang="en-US" sz="2400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To destroy, kill &amp; annihilate</a:t>
            </a:r>
          </a:p>
          <a:p>
            <a:pPr marL="1885950" lvl="3" indent="-514350" algn="l" rtl="0">
              <a:buFont typeface="+mj-lt"/>
              <a:buAutoNum type="arabicPeriod"/>
            </a:pPr>
            <a:r>
              <a:rPr lang="en-US" sz="2400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Plunder possessions</a:t>
            </a:r>
          </a:p>
          <a:p>
            <a:pPr marL="1885950" lvl="3" indent="-514350" algn="l" rtl="0">
              <a:buFont typeface="+mj-lt"/>
              <a:buAutoNum type="arabicPeriod"/>
            </a:pPr>
            <a:r>
              <a:rPr lang="en-US" sz="2400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On 13th day of 12th month (Adar)</a:t>
            </a:r>
          </a:p>
          <a:p>
            <a:pPr marL="400050" indent="-400050" algn="l" rtl="0">
              <a:buFont typeface="+mj-lt"/>
              <a:buAutoNum type="romanUcPeriod"/>
            </a:pPr>
            <a:endParaRPr lang="en-US" sz="2400" kern="1200" dirty="0">
              <a:solidFill>
                <a:prstClr val="black"/>
              </a:solidFill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3561" y="304800"/>
            <a:ext cx="305243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0"/>
            <a:r>
              <a:rPr lang="en-US" sz="4800" b="1" kern="1200" dirty="0">
                <a:ln w="9000" cmpd="sng">
                  <a:solidFill>
                    <a:srgbClr val="4E854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4E8542">
                        <a:shade val="20000"/>
                        <a:satMod val="245000"/>
                      </a:srgbClr>
                    </a:gs>
                    <a:gs pos="43000">
                      <a:srgbClr val="4E8542">
                        <a:satMod val="255000"/>
                      </a:srgbClr>
                    </a:gs>
                    <a:gs pos="48000">
                      <a:srgbClr val="4E8542">
                        <a:shade val="85000"/>
                        <a:satMod val="255000"/>
                      </a:srgbClr>
                    </a:gs>
                    <a:gs pos="100000">
                      <a:srgbClr val="4E854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/>
                <a:ea typeface="+mn-ea"/>
                <a:cs typeface="+mn-cs"/>
              </a:rPr>
              <a:t>Esther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430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2400" i="1" kern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ea typeface="+mn-ea"/>
                <a:cs typeface="+mn-cs"/>
              </a:rPr>
              <a:t>“Esther Informed of the Plot &amp; Agrees to Help”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676400"/>
            <a:ext cx="7696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lvl="1" indent="-400050" algn="l" rtl="0">
              <a:buFont typeface="+mj-lt"/>
              <a:buAutoNum type="romanUcPeriod"/>
            </a:pPr>
            <a:r>
              <a:rPr lang="en-US" sz="2400" u="sng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Mordecai mourned </a:t>
            </a:r>
            <a:r>
              <a:rPr lang="en-US" sz="2400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(vv. 1-3)</a:t>
            </a:r>
          </a:p>
          <a:p>
            <a:pPr marL="857250" lvl="1" indent="-400050" algn="l" rtl="0">
              <a:buFont typeface="+mj-lt"/>
              <a:buAutoNum type="romanUcPeriod"/>
            </a:pPr>
            <a:endParaRPr lang="en-US" sz="900" kern="1200" dirty="0">
              <a:solidFill>
                <a:prstClr val="black"/>
              </a:solidFill>
              <a:latin typeface="Arial Narrow" pitchFamily="34" charset="0"/>
              <a:ea typeface="+mn-ea"/>
              <a:cs typeface="+mn-cs"/>
            </a:endParaRPr>
          </a:p>
          <a:p>
            <a:pPr marL="857250" lvl="1" indent="-400050" algn="l" rtl="0">
              <a:buFont typeface="+mj-lt"/>
              <a:buAutoNum type="romanUcPeriod"/>
            </a:pPr>
            <a:r>
              <a:rPr lang="en-US" sz="2400" u="sng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Esther sought to comfort Mordecai </a:t>
            </a:r>
            <a:r>
              <a:rPr lang="en-US" sz="2400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(vv. 4-9)</a:t>
            </a:r>
          </a:p>
          <a:p>
            <a:pPr marL="857250" lvl="1" indent="-400050" algn="l" rtl="0">
              <a:buFont typeface="+mj-lt"/>
              <a:buAutoNum type="romanUcPeriod"/>
            </a:pPr>
            <a:endParaRPr lang="en-US" sz="900" kern="1200" dirty="0">
              <a:solidFill>
                <a:prstClr val="black"/>
              </a:solidFill>
              <a:latin typeface="Arial Narrow" pitchFamily="34" charset="0"/>
              <a:ea typeface="+mn-ea"/>
              <a:cs typeface="+mn-cs"/>
            </a:endParaRPr>
          </a:p>
          <a:p>
            <a:pPr marL="1371600" lvl="2" indent="-457200" algn="l" rtl="0">
              <a:buFont typeface="+mj-lt"/>
              <a:buAutoNum type="alphaUcPeriod"/>
            </a:pPr>
            <a:r>
              <a:rPr lang="en-US" sz="2400" i="1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Sent garments (v. 4)</a:t>
            </a:r>
          </a:p>
          <a:p>
            <a:pPr marL="1371600" lvl="2" indent="-457200" algn="l" rtl="0">
              <a:buFont typeface="+mj-lt"/>
              <a:buAutoNum type="alphaUcPeriod"/>
            </a:pPr>
            <a:r>
              <a:rPr lang="en-US" sz="2400" i="1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Sent </a:t>
            </a:r>
            <a:r>
              <a:rPr lang="en-US" sz="2400" i="1" kern="1200" dirty="0" err="1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Hathach</a:t>
            </a:r>
            <a:r>
              <a:rPr lang="en-US" sz="2400" i="1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 to know what and why (vv. 5-9)</a:t>
            </a:r>
          </a:p>
          <a:p>
            <a:pPr marL="1828800" lvl="3" indent="-457200" algn="l" rtl="0">
              <a:buFont typeface="+mj-lt"/>
              <a:buAutoNum type="arabicPeriod"/>
            </a:pPr>
            <a:r>
              <a:rPr lang="en-US" sz="2400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Mordecai gave </a:t>
            </a:r>
            <a:r>
              <a:rPr lang="en-US" sz="2400" kern="1200" dirty="0" err="1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Hathach</a:t>
            </a:r>
            <a:r>
              <a:rPr lang="en-US" sz="2400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 a copy of the decree</a:t>
            </a:r>
          </a:p>
          <a:p>
            <a:pPr marL="1828800" lvl="3" indent="-457200" algn="l" rtl="0">
              <a:buFont typeface="+mj-lt"/>
              <a:buAutoNum type="arabicPeriod"/>
            </a:pPr>
            <a:r>
              <a:rPr lang="en-US" sz="2400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Requested the Queen to plea to the King</a:t>
            </a:r>
          </a:p>
          <a:p>
            <a:pPr marL="1828800" lvl="3" indent="-457200" algn="l" rtl="0">
              <a:buFont typeface="+mj-lt"/>
              <a:buAutoNum type="arabicPeriod"/>
            </a:pPr>
            <a:endParaRPr lang="en-US" sz="900" kern="1200" dirty="0">
              <a:solidFill>
                <a:prstClr val="black"/>
              </a:solidFill>
              <a:latin typeface="Arial Narrow" pitchFamily="34" charset="0"/>
              <a:ea typeface="+mn-ea"/>
              <a:cs typeface="+mn-cs"/>
            </a:endParaRPr>
          </a:p>
          <a:p>
            <a:pPr marL="857250" lvl="1" indent="-400050" algn="l" rtl="0">
              <a:buFont typeface="+mj-lt"/>
              <a:buAutoNum type="romanUcPeriod"/>
            </a:pPr>
            <a:r>
              <a:rPr lang="en-US" sz="2400" u="sng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Esther agrees to help </a:t>
            </a:r>
            <a:r>
              <a:rPr lang="en-US" sz="2400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(vv. 10-15)</a:t>
            </a:r>
          </a:p>
          <a:p>
            <a:pPr marL="857250" lvl="1" indent="-400050" algn="l" rtl="0">
              <a:buFont typeface="+mj-lt"/>
              <a:buAutoNum type="romanUcPeriod"/>
            </a:pPr>
            <a:endParaRPr lang="en-US" sz="900" kern="1200" dirty="0">
              <a:solidFill>
                <a:prstClr val="black"/>
              </a:solidFill>
              <a:latin typeface="Arial Narrow" pitchFamily="34" charset="0"/>
              <a:ea typeface="+mn-ea"/>
              <a:cs typeface="+mn-cs"/>
            </a:endParaRPr>
          </a:p>
          <a:p>
            <a:pPr marL="1371600" lvl="2" indent="-457200" algn="l" rtl="0">
              <a:buFont typeface="+mj-lt"/>
              <a:buAutoNum type="alphaUcPeriod"/>
            </a:pPr>
            <a:r>
              <a:rPr lang="en-US" sz="2400" i="1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Refused because she could die for approaching the king (vv. 10-12)</a:t>
            </a:r>
          </a:p>
          <a:p>
            <a:pPr marL="1371600" lvl="2" indent="-457200" algn="l" rtl="0">
              <a:buFont typeface="+mj-lt"/>
              <a:buAutoNum type="alphaUcPeriod"/>
            </a:pPr>
            <a:r>
              <a:rPr lang="en-US" sz="2400" i="1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Mordecai said she would not be spared (vv. 13-14)</a:t>
            </a:r>
          </a:p>
          <a:p>
            <a:pPr marL="1371600" lvl="2" indent="-457200" algn="l" rtl="0">
              <a:buFont typeface="+mj-lt"/>
              <a:buAutoNum type="alphaUcPeriod"/>
            </a:pPr>
            <a:r>
              <a:rPr lang="en-US" sz="2400" i="1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Esther agreed to approach the King (vv. 15-17)</a:t>
            </a:r>
          </a:p>
          <a:p>
            <a:pPr marL="400050" indent="-400050" algn="l" rtl="0">
              <a:buFont typeface="+mj-lt"/>
              <a:buAutoNum type="romanUcPeriod"/>
            </a:pPr>
            <a:endParaRPr lang="en-US" sz="2400" kern="1200" dirty="0">
              <a:solidFill>
                <a:prstClr val="black"/>
              </a:solidFill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D:\Projectr\GIFFiles\Persian Empir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571500"/>
            <a:ext cx="8428038" cy="5845969"/>
          </a:xfrm>
          <a:prstGeom prst="rect">
            <a:avLst/>
          </a:prstGeom>
          <a:noFill/>
        </p:spPr>
      </p:pic>
      <p:sp>
        <p:nvSpPr>
          <p:cNvPr id="4" name="Oval 3"/>
          <p:cNvSpPr/>
          <p:nvPr/>
        </p:nvSpPr>
        <p:spPr>
          <a:xfrm>
            <a:off x="4572000" y="4038600"/>
            <a:ext cx="990600" cy="533400"/>
          </a:xfrm>
          <a:prstGeom prst="ellipse">
            <a:avLst/>
          </a:prstGeom>
          <a:noFill/>
          <a:ln w="76200">
            <a:solidFill>
              <a:srgbClr val="FFFF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pull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D:\Projectr\GIFFiles\Persian Empire.gif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381000" y="571500"/>
            <a:ext cx="8428038" cy="5845969"/>
          </a:xfrm>
          <a:prstGeom prst="rect">
            <a:avLst/>
          </a:prstGeom>
          <a:noFill/>
        </p:spPr>
      </p:pic>
      <p:sp>
        <p:nvSpPr>
          <p:cNvPr id="4" name="Oval 3"/>
          <p:cNvSpPr/>
          <p:nvPr/>
        </p:nvSpPr>
        <p:spPr>
          <a:xfrm>
            <a:off x="4572000" y="4038600"/>
            <a:ext cx="990600" cy="533400"/>
          </a:xfrm>
          <a:prstGeom prst="ellipse">
            <a:avLst/>
          </a:prstGeom>
          <a:noFill/>
          <a:ln w="76200"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4572000" y="990600"/>
            <a:ext cx="3795174" cy="3276600"/>
            <a:chOff x="4572000" y="990600"/>
            <a:chExt cx="3795174" cy="3276600"/>
          </a:xfrm>
        </p:grpSpPr>
        <p:pic>
          <p:nvPicPr>
            <p:cNvPr id="5" name="Picture 4" descr="http://www.skc2.dk/iransidesmall/Iran103_small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72000" y="990600"/>
              <a:ext cx="3795174" cy="24384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Freeform 7"/>
            <p:cNvSpPr/>
            <p:nvPr/>
          </p:nvSpPr>
          <p:spPr>
            <a:xfrm>
              <a:off x="4572000" y="3383280"/>
              <a:ext cx="3764280" cy="883920"/>
            </a:xfrm>
            <a:custGeom>
              <a:avLst/>
              <a:gdLst>
                <a:gd name="connsiteX0" fmla="*/ 228600 w 3764280"/>
                <a:gd name="connsiteY0" fmla="*/ 883920 h 883920"/>
                <a:gd name="connsiteX1" fmla="*/ 0 w 3764280"/>
                <a:gd name="connsiteY1" fmla="*/ 0 h 883920"/>
                <a:gd name="connsiteX2" fmla="*/ 3764280 w 3764280"/>
                <a:gd name="connsiteY2" fmla="*/ 0 h 883920"/>
                <a:gd name="connsiteX3" fmla="*/ 228600 w 3764280"/>
                <a:gd name="connsiteY3" fmla="*/ 883920 h 883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64280" h="883920">
                  <a:moveTo>
                    <a:pt x="228600" y="883920"/>
                  </a:moveTo>
                  <a:lnTo>
                    <a:pt x="0" y="0"/>
                  </a:lnTo>
                  <a:lnTo>
                    <a:pt x="3764280" y="0"/>
                  </a:lnTo>
                  <a:lnTo>
                    <a:pt x="228600" y="88392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66800" y="1295400"/>
            <a:ext cx="3688080" cy="4343400"/>
            <a:chOff x="1066800" y="1295400"/>
            <a:chExt cx="3688080" cy="4343400"/>
          </a:xfrm>
        </p:grpSpPr>
        <p:pic>
          <p:nvPicPr>
            <p:cNvPr id="6" name="Picture 2" descr="http://www.catholica.com.au/peregrinus/images/XerxesI_260x475.jpg"/>
            <p:cNvPicPr>
              <a:picLocks noChangeAspect="1" noChangeArrowheads="1"/>
            </p:cNvPicPr>
            <p:nvPr/>
          </p:nvPicPr>
          <p:blipFill>
            <a:blip r:embed="rId5"/>
            <a:srcRect r="4615" b="4000"/>
            <a:stretch>
              <a:fillRect/>
            </a:stretch>
          </p:blipFill>
          <p:spPr bwMode="auto">
            <a:xfrm>
              <a:off x="1066800" y="1295400"/>
              <a:ext cx="2362200" cy="43434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Freeform 9"/>
            <p:cNvSpPr/>
            <p:nvPr/>
          </p:nvSpPr>
          <p:spPr>
            <a:xfrm>
              <a:off x="3352800" y="1310640"/>
              <a:ext cx="1402080" cy="4236720"/>
            </a:xfrm>
            <a:custGeom>
              <a:avLst/>
              <a:gdLst>
                <a:gd name="connsiteX0" fmla="*/ 1402080 w 1402080"/>
                <a:gd name="connsiteY0" fmla="*/ 2971800 h 4236720"/>
                <a:gd name="connsiteX1" fmla="*/ 0 w 1402080"/>
                <a:gd name="connsiteY1" fmla="*/ 0 h 4236720"/>
                <a:gd name="connsiteX2" fmla="*/ 30480 w 1402080"/>
                <a:gd name="connsiteY2" fmla="*/ 4236720 h 4236720"/>
                <a:gd name="connsiteX3" fmla="*/ 1402080 w 1402080"/>
                <a:gd name="connsiteY3" fmla="*/ 2971800 h 423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2080" h="4236720">
                  <a:moveTo>
                    <a:pt x="1402080" y="2971800"/>
                  </a:moveTo>
                  <a:lnTo>
                    <a:pt x="0" y="0"/>
                  </a:lnTo>
                  <a:lnTo>
                    <a:pt x="30480" y="4236720"/>
                  </a:lnTo>
                  <a:lnTo>
                    <a:pt x="1402080" y="297180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92093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Lessons Learned</a:t>
            </a:r>
          </a:p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 a Heathen Palace</a:t>
            </a:r>
          </a:p>
        </p:txBody>
      </p:sp>
      <p:pic>
        <p:nvPicPr>
          <p:cNvPr id="4" name="Picture 2" descr="http://www.skc2.dk/iransidesmall/Iran103_small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715066">
            <a:off x="119549" y="5468287"/>
            <a:ext cx="1830480" cy="1176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457200" y="22860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Many are affected by 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the actions of one person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9800" y="3962400"/>
            <a:ext cx="6172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3:6 – All Jews suffer because of Mordecai’s refusal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4:5-9 – All Jews spared by Mordecai’s informing…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4:16 – All Jews spared by Esther’s request to king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Whole family suffers because of one member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Whole church has trouble because of one person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Whole family, workplace influence with gospel 	because of you!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92093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Lessons Learned</a:t>
            </a:r>
          </a:p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 a Heathen Palace</a:t>
            </a:r>
          </a:p>
        </p:txBody>
      </p:sp>
      <p:pic>
        <p:nvPicPr>
          <p:cNvPr id="4" name="Picture 2" descr="http://www.skc2.dk/iransidesmall/Iran103_small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715066">
            <a:off x="119549" y="5468287"/>
            <a:ext cx="1830480" cy="1176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457200" y="22860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Rash decisions (without knowledge or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wisdom) are often foolish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9800" y="3962400"/>
            <a:ext cx="6172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3:6 – Haman made a rash decision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3:10-15 – </a:t>
            </a:r>
            <a:r>
              <a:rPr lang="en-US" sz="2400" dirty="0" err="1">
                <a:latin typeface="Arial Narrow" pitchFamily="34" charset="0"/>
              </a:rPr>
              <a:t>Ahasuerus</a:t>
            </a:r>
            <a:r>
              <a:rPr lang="en-US" sz="2400" dirty="0">
                <a:latin typeface="Arial Narrow" pitchFamily="34" charset="0"/>
              </a:rPr>
              <a:t> made a rash decision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</a:t>
            </a:r>
            <a:r>
              <a:rPr lang="en-US" sz="2400" dirty="0" err="1">
                <a:latin typeface="Arial Narrow" pitchFamily="34" charset="0"/>
              </a:rPr>
              <a:t>Ecc</a:t>
            </a:r>
            <a:r>
              <a:rPr lang="en-US" sz="2400" dirty="0">
                <a:latin typeface="Arial Narrow" pitchFamily="34" charset="0"/>
              </a:rPr>
              <a:t>. 5:2 – don’t be rash or hasty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Prov. 15:28 – study to answer</a:t>
            </a:r>
          </a:p>
          <a:p>
            <a:pPr>
              <a:buFont typeface="Arial" pitchFamily="34" charset="0"/>
              <a:buChar char="•"/>
              <a:tabLst>
                <a:tab pos="228600" algn="l"/>
              </a:tabLst>
            </a:pPr>
            <a:r>
              <a:rPr lang="en-US" sz="2400" dirty="0">
                <a:latin typeface="Arial Narrow" pitchFamily="34" charset="0"/>
              </a:rPr>
              <a:t> Sudden, quick decisions about: career, move, 	school, marriage, etc. may prove to be trouble!</a:t>
            </a:r>
          </a:p>
          <a:p>
            <a:pPr>
              <a:buFont typeface="Arial" pitchFamily="34" charset="0"/>
              <a:buChar char="•"/>
              <a:tabLst>
                <a:tab pos="228600" algn="l"/>
              </a:tabLst>
            </a:pPr>
            <a:r>
              <a:rPr lang="en-US" sz="2400" dirty="0">
                <a:latin typeface="Arial Narrow" pitchFamily="34" charset="0"/>
              </a:rPr>
              <a:t> Contrast of Esther’s decision (4:10-17)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92093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Lessons Learned</a:t>
            </a:r>
          </a:p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 a Heathen Palace</a:t>
            </a:r>
          </a:p>
        </p:txBody>
      </p:sp>
      <p:pic>
        <p:nvPicPr>
          <p:cNvPr id="4" name="Picture 2" descr="http://www.skc2.dk/iransidesmall/Iran103_small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715066">
            <a:off x="119549" y="5468287"/>
            <a:ext cx="1830480" cy="1176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457200" y="22860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Faith that really trusts God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“I know God knows what he is doing – even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though I don’t know HOW he’s doing it.”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9800" y="3962400"/>
            <a:ext cx="6172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4:14 – Mordecai believes God will spare – but 	doesn’t really know HOW!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4:14 – He believes in providence! – “This just may 	be how God plans to….”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Job 19:25 – Job holds on for dear life….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Today: Trust that God knows what he is doing – He 	will do what is best – though I can’t see it now!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92093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Lessons Learned</a:t>
            </a:r>
          </a:p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 a Heathen Palace</a:t>
            </a:r>
          </a:p>
        </p:txBody>
      </p:sp>
      <p:pic>
        <p:nvPicPr>
          <p:cNvPr id="4" name="Picture 2" descr="http://www.skc2.dk/iransidesmall/Iran103_small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715066">
            <a:off x="119549" y="5468287"/>
            <a:ext cx="1830480" cy="1176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457200" y="22860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God’s people cannot remain silent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when the cry is needed!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9800" y="3962400"/>
            <a:ext cx="678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4:14 – Remaining silent has serious consequences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4:14 – True that one person is not indispensible – but 	sure can make a difference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2 Kings 7:9  time we can’t remain silent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Can’t remain silent with the gospel – saves (Rom. 1:16)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Can’t be silent about sin (i.e. 1 Cor. 5:1-ff)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92093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Lessons Learned</a:t>
            </a:r>
          </a:p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 a Heathen Palace</a:t>
            </a:r>
          </a:p>
        </p:txBody>
      </p:sp>
      <p:pic>
        <p:nvPicPr>
          <p:cNvPr id="4" name="Picture 2" descr="http://www.skc2.dk/iransidesmall/Iran103_small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715066">
            <a:off x="119549" y="5468287"/>
            <a:ext cx="1830480" cy="1176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457200" y="22860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Danger in quick success &amp; sudden advancement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9800" y="3962400"/>
            <a:ext cx="678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3:1-ff – Haman sudden advanced in power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3:6 – seems to lose all reason and sense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Prov. 30:8-9 – sudden wealth poses temptation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Deut. 6:10-12 – sudden prosperity poses temptation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92093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Lessons Learned</a:t>
            </a:r>
          </a:p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 a Heathen Palace</a:t>
            </a:r>
          </a:p>
        </p:txBody>
      </p:sp>
      <p:pic>
        <p:nvPicPr>
          <p:cNvPr id="4" name="Picture 2" descr="http://www.skc2.dk/iransidesmall/Iran103_small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715066">
            <a:off x="119549" y="5468287"/>
            <a:ext cx="1830480" cy="1176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457200" y="22860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How far anger &amp; revenge may 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9800" y="3962400"/>
            <a:ext cx="678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3:5 – Haman was mad – real angry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3:6 – Anger brews to the point of revenge – kill one man 	and all his nation!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Anger can lead to hatred &amp; harsh words (Col. 3:8)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Anger can get out of hand  (Eph. 4:26)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Anger: destroy friendships, family, &amp; a church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92093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Lessons Learned</a:t>
            </a:r>
          </a:p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 a Heathen Palace</a:t>
            </a:r>
          </a:p>
        </p:txBody>
      </p:sp>
      <p:pic>
        <p:nvPicPr>
          <p:cNvPr id="4" name="Picture 2" descr="http://www.skc2.dk/iransidesmall/Iran103_small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715066">
            <a:off x="119549" y="5468287"/>
            <a:ext cx="1830480" cy="1176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457200" y="22860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Lies will be told on you</a:t>
            </a:r>
          </a:p>
          <a:p>
            <a:pPr algn="ctr">
              <a:buFont typeface="Arial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Stretching the truth is a lie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9800" y="3962400"/>
            <a:ext cx="678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3:8 – Haman lied about good people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3:8 – Took a true premise and stretched it!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Lies will be told on you, the Lord’s church, etc.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Bad things happen to good people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Stretching the truth – leave a different impression is 	dishonest  (cf. 1 Cor. 13:7)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92093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Lessons Learned</a:t>
            </a:r>
          </a:p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 a Heathen Palace</a:t>
            </a:r>
          </a:p>
        </p:txBody>
      </p:sp>
      <p:pic>
        <p:nvPicPr>
          <p:cNvPr id="4" name="Picture 2" descr="http://www.skc2.dk/iransidesmall/Iran103_small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715066">
            <a:off x="119549" y="5468287"/>
            <a:ext cx="1830480" cy="1176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457200" y="22860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God uses people as 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instruments of his purpose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3600" y="3962400"/>
            <a:ext cx="693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4:14 – Mordecai thought it maybe that God would use 	Esther to accomplish great deliverance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She became the “instrument” of God’s purpose!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You may be the “instrument” God uses to:</a:t>
            </a:r>
          </a:p>
          <a:p>
            <a:pPr lvl="1" defTabSz="228600">
              <a:buFont typeface="Wingdings" pitchFamily="2" charset="2"/>
              <a:buChar char="ü"/>
            </a:pPr>
            <a:r>
              <a:rPr lang="en-US" sz="2400" dirty="0">
                <a:latin typeface="Arial Narrow" pitchFamily="34" charset="0"/>
              </a:rPr>
              <a:t> Save your neighbor, friend (Mark 16:15-16)</a:t>
            </a:r>
          </a:p>
          <a:p>
            <a:pPr lvl="1" defTabSz="228600">
              <a:buFont typeface="Wingdings" pitchFamily="2" charset="2"/>
              <a:buChar char="ü"/>
            </a:pPr>
            <a:r>
              <a:rPr lang="en-US" sz="2400" dirty="0">
                <a:latin typeface="Arial Narrow" pitchFamily="34" charset="0"/>
              </a:rPr>
              <a:t> Salvage the family</a:t>
            </a:r>
          </a:p>
          <a:p>
            <a:pPr lvl="1" defTabSz="228600">
              <a:buFont typeface="Wingdings" pitchFamily="2" charset="2"/>
              <a:buChar char="ü"/>
            </a:pPr>
            <a:r>
              <a:rPr lang="en-US" sz="2400" dirty="0">
                <a:latin typeface="Arial Narrow" pitchFamily="34" charset="0"/>
              </a:rPr>
              <a:t> Make necessary changes in a congregation (Ph. 4:2)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92093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Lessons Learned</a:t>
            </a:r>
          </a:p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 a Heathen Palace</a:t>
            </a:r>
          </a:p>
        </p:txBody>
      </p:sp>
      <p:pic>
        <p:nvPicPr>
          <p:cNvPr id="4" name="Picture 2" descr="http://www.skc2.dk/iransidesmall/Iran103_small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715066">
            <a:off x="119549" y="5468287"/>
            <a:ext cx="1830480" cy="1176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457200" y="22860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Use &amp; Abuse of Power / Authority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  <a:latin typeface="Comic Sans MS" pitchFamily="66" charset="0"/>
              </a:rPr>
              <a:t>(Power in bad hands – </a:t>
            </a:r>
            <a:r>
              <a:rPr lang="en-US" sz="2400" i="1" dirty="0" err="1">
                <a:solidFill>
                  <a:schemeClr val="bg1"/>
                </a:solidFill>
                <a:latin typeface="Comic Sans MS" pitchFamily="66" charset="0"/>
              </a:rPr>
              <a:t>vs</a:t>
            </a:r>
            <a:r>
              <a:rPr lang="en-US" sz="2400" i="1" dirty="0">
                <a:solidFill>
                  <a:schemeClr val="bg1"/>
                </a:solidFill>
                <a:latin typeface="Comic Sans MS" pitchFamily="66" charset="0"/>
              </a:rPr>
              <a:t> – power in good hands)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3600" y="3962400"/>
            <a:ext cx="6934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3:1,10 – Haman given power – abused it to serve self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4:14-17 – Esther has some power (influence) – uses it for 	the cause of right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Today many in authority (nation, home, church) self serving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Any power, authority, influence – used for the cause of right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92093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Lessons Learned</a:t>
            </a:r>
          </a:p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 a Heathen Palace</a:t>
            </a:r>
          </a:p>
        </p:txBody>
      </p:sp>
      <p:pic>
        <p:nvPicPr>
          <p:cNvPr id="4" name="Picture 2" descr="http://www.skc2.dk/iransidesmall/Iran103_small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715066">
            <a:off x="119549" y="5468287"/>
            <a:ext cx="1830480" cy="1176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457200" y="22860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Millions are destined to be destroyed.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What can &amp; what will we do?</a:t>
            </a: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3962400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4:8-17 – Mordecai thought “we can help!”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4:10-17- Esther hesitated, but then agreed to help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Today – millions are doomed – what will we do?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721108"/>
            <a:ext cx="8077200" cy="48320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2800" dirty="0"/>
              <a:t>“We cannot help but see a modern spiritual application of these chapters. Satan is the destroyer, and millions of people are going to hell unless somebody rescues them. Some Christians are like the king – eating and drinking and enjoying life, unconcerned about the danger. Others, like Mordecai, are deeply concerned to save the condemned people. There are the </a:t>
            </a:r>
            <a:r>
              <a:rPr lang="en-US" sz="2800" dirty="0" err="1"/>
              <a:t>Esthers</a:t>
            </a:r>
            <a:r>
              <a:rPr lang="en-US" sz="2800" dirty="0"/>
              <a:t> too who sacrifice themselves to intercede on behalf of the lost. Which are you?”</a:t>
            </a:r>
          </a:p>
          <a:p>
            <a:endParaRPr lang="en-US" sz="2800" dirty="0"/>
          </a:p>
          <a:p>
            <a:pPr algn="r"/>
            <a:r>
              <a:rPr lang="en-US" sz="2800" dirty="0"/>
              <a:t>Warren </a:t>
            </a:r>
            <a:r>
              <a:rPr lang="en-US" sz="2800" dirty="0" err="1"/>
              <a:t>Wiersebe</a:t>
            </a:r>
            <a:r>
              <a:rPr lang="en-US" sz="2800" dirty="0"/>
              <a:t>, 404</a:t>
            </a:r>
          </a:p>
        </p:txBody>
      </p:sp>
    </p:spTree>
  </p:cSld>
  <p:clrMapOvr>
    <a:masterClrMapping/>
  </p:clrMapOvr>
  <p:transition>
    <p:pull dir="l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92093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Lessons Learned</a:t>
            </a:r>
          </a:p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 a Heathen Palace</a:t>
            </a:r>
          </a:p>
        </p:txBody>
      </p:sp>
      <p:pic>
        <p:nvPicPr>
          <p:cNvPr id="4" name="Picture 2" descr="http://www.skc2.dk/iransidesmall/Iran103_small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715066">
            <a:off x="119549" y="5468287"/>
            <a:ext cx="1830480" cy="1176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457200" y="22860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Serious about prayer</a:t>
            </a: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3962400"/>
            <a:ext cx="6934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4:16 – prayer is implied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Esther believed in the POWER of prayer.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Esther was SERIOUS about praying – Fervently!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Luke 18:1, 8 – Do we have faith in prayer?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Jas. 5:16 – are you fervent, serious about praying?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92093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Lessons Learned</a:t>
            </a:r>
          </a:p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 a Heathen Palace</a:t>
            </a:r>
          </a:p>
        </p:txBody>
      </p:sp>
      <p:pic>
        <p:nvPicPr>
          <p:cNvPr id="4" name="Picture 2" descr="http://www.skc2.dk/iransidesmall/Iran103_small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715066">
            <a:off x="119549" y="5468287"/>
            <a:ext cx="1830480" cy="1176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457200" y="22860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Courage to do right</a:t>
            </a: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3962400"/>
            <a:ext cx="693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4:16 – Esther was afraid  - didn’t know if she would die or 	not – but had to courage to go to the king anyway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Courage = being scared to death – saddling up anyway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Takes courage to live godly in ungodly world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Takes courage to talk to another about the gospel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Take courage to rebuke a brother or sister</a:t>
            </a:r>
          </a:p>
          <a:p>
            <a:pPr defTabSz="228600">
              <a:buFont typeface="Arial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 Takes courage to stand alone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2286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Many are affected by 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the actions of one person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52400" y="8382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Rash decisions (without knowledge or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wisdom) are often foolish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28600" y="14478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Faith that really trusts God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“I know God knows what he is doing – even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though I don’t know HOW he’s doing it.”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90500" y="19050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God’s people cannot remain silent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when the cry is needed!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6291" y="2297545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Danger in quick success &amp; sudden advancement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" y="30480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How far anger &amp; revenge may go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04800" y="35814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Lies will be told on you</a:t>
            </a:r>
          </a:p>
          <a:p>
            <a:pPr algn="ctr">
              <a:buFont typeface="Arial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Stretching the truth is a lie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4800" y="41148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God uses people as 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instruments of his purpose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1000" y="46482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Use &amp; Abuse of Power / Authority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  <a:latin typeface="Comic Sans MS" pitchFamily="66" charset="0"/>
              </a:rPr>
              <a:t>(Power in bad hands – </a:t>
            </a:r>
            <a:r>
              <a:rPr lang="en-US" sz="2400" i="1" dirty="0" err="1">
                <a:solidFill>
                  <a:schemeClr val="bg1"/>
                </a:solidFill>
                <a:latin typeface="Comic Sans MS" pitchFamily="66" charset="0"/>
              </a:rPr>
              <a:t>vs</a:t>
            </a:r>
            <a:r>
              <a:rPr lang="en-US" sz="2400" i="1" dirty="0">
                <a:solidFill>
                  <a:schemeClr val="bg1"/>
                </a:solidFill>
                <a:latin typeface="Comic Sans MS" pitchFamily="66" charset="0"/>
              </a:rPr>
              <a:t> – power in good hands)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38200" y="51054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Millions are destined to be destroyed.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What can &amp; what will we do?</a:t>
            </a: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524000" y="8382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Serious about prayer</a:t>
            </a: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676400" y="1600200"/>
            <a:ext cx="8077200" cy="1447800"/>
          </a:xfrm>
          <a:prstGeom prst="roundRect">
            <a:avLst>
              <a:gd name="adj" fmla="val 22983"/>
            </a:avLst>
          </a:prstGeom>
          <a:solidFill>
            <a:srgbClr val="00206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Courage to do right</a:t>
            </a: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Sample presentation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raj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1055</Words>
  <Application>Microsoft Office PowerPoint</Application>
  <PresentationFormat>On-screen Show (4:3)</PresentationFormat>
  <Paragraphs>165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19</vt:i4>
      </vt:variant>
    </vt:vector>
  </HeadingPairs>
  <TitlesOfParts>
    <vt:vector size="36" baseType="lpstr">
      <vt:lpstr>Arial</vt:lpstr>
      <vt:lpstr>Trajan</vt:lpstr>
      <vt:lpstr>Wingdings</vt:lpstr>
      <vt:lpstr>Verdana</vt:lpstr>
      <vt:lpstr>Arial Narrow</vt:lpstr>
      <vt:lpstr>Comic Sans MS</vt:lpstr>
      <vt:lpstr>Wingdings 2</vt:lpstr>
      <vt:lpstr>Times New Roman</vt:lpstr>
      <vt:lpstr>Calibri</vt:lpstr>
      <vt:lpstr>WP TypographicSymbols</vt:lpstr>
      <vt:lpstr>1_Office Theme</vt:lpstr>
      <vt:lpstr>2_Office Theme</vt:lpstr>
      <vt:lpstr>3_Office Theme</vt:lpstr>
      <vt:lpstr>4_Office Theme</vt:lpstr>
      <vt:lpstr>Sample presentation slides</vt:lpstr>
      <vt:lpstr>Aspect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22</cp:revision>
  <dcterms:created xsi:type="dcterms:W3CDTF">2008-12-07T20:36:11Z</dcterms:created>
  <dcterms:modified xsi:type="dcterms:W3CDTF">2018-07-22T20:04:27Z</dcterms:modified>
</cp:coreProperties>
</file>