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</p:sldMasterIdLst>
  <p:sldIdLst>
    <p:sldId id="275" r:id="rId3"/>
    <p:sldId id="256" r:id="rId4"/>
    <p:sldId id="272" r:id="rId5"/>
    <p:sldId id="266" r:id="rId6"/>
    <p:sldId id="273" r:id="rId7"/>
    <p:sldId id="299" r:id="rId8"/>
    <p:sldId id="298" r:id="rId9"/>
    <p:sldId id="282" r:id="rId10"/>
    <p:sldId id="284" r:id="rId11"/>
    <p:sldId id="267" r:id="rId12"/>
    <p:sldId id="274" r:id="rId13"/>
    <p:sldId id="289" r:id="rId14"/>
    <p:sldId id="268" r:id="rId15"/>
    <p:sldId id="271" r:id="rId16"/>
    <p:sldId id="300" r:id="rId17"/>
    <p:sldId id="301" r:id="rId18"/>
    <p:sldId id="302" r:id="rId19"/>
    <p:sldId id="285" r:id="rId20"/>
    <p:sldId id="286" r:id="rId21"/>
    <p:sldId id="295" r:id="rId22"/>
    <p:sldId id="296" r:id="rId23"/>
    <p:sldId id="297" r:id="rId24"/>
    <p:sldId id="294" r:id="rId25"/>
    <p:sldId id="290" r:id="rId26"/>
    <p:sldId id="291" r:id="rId27"/>
    <p:sldId id="279" r:id="rId28"/>
    <p:sldId id="287" r:id="rId29"/>
    <p:sldId id="281" r:id="rId30"/>
    <p:sldId id="288" r:id="rId31"/>
    <p:sldId id="269" r:id="rId32"/>
    <p:sldId id="265" r:id="rId33"/>
    <p:sldId id="270" r:id="rId34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35"/>
      <p:bold r:id="rId36"/>
      <p:italic r:id="rId37"/>
      <p:boldItalic r:id="rId38"/>
    </p:embeddedFont>
    <p:embeddedFont>
      <p:font typeface="Franklin Gothic Book" panose="020B0503020102020204" pitchFamily="34" charset="0"/>
      <p:regular r:id="rId39"/>
      <p:italic r:id="rId40"/>
    </p:embeddedFont>
    <p:embeddedFont>
      <p:font typeface="Gabriola" panose="04040605051002020D02" pitchFamily="82" charset="0"/>
      <p:regular r:id="rId41"/>
    </p:embeddedFont>
    <p:embeddedFont>
      <p:font typeface="Kristen ITC" panose="03050502040202030202" pitchFamily="66" charset="0"/>
      <p:regular r:id="rId42"/>
    </p:embeddedFont>
    <p:embeddedFont>
      <p:font typeface="Wingdings 2" panose="05020102010507070707" pitchFamily="18" charset="2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94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002060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00206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  <a:prstGeom prst="rect">
            <a:avLst/>
          </a:prstGeo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  <a:prstGeom prst="rect">
            <a:avLst/>
          </a:prstGeo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7/15/2018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7/15/2018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  <a:prstGeom prst="rect">
            <a:avLst/>
          </a:prstGeo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  <a:prstGeom prst="rect">
            <a:avLst/>
          </a:prstGeo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7/15/2018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7/15/2018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7/15/2018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  <a:prstGeom prst="rect">
            <a:avLst/>
          </a:prstGeo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7/15/2018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7/15/2018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  <a:prstGeom prst="rect">
            <a:avLst/>
          </a:prstGeo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  <a:prstGeom prst="rect">
            <a:avLst/>
          </a:prstGeo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7/15/2018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  <a:prstGeom prst="rect">
            <a:avLst/>
          </a:prstGeo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34938040-BAF6-47E5-9DC5-F3EAC48F351B}" type="datetimeFigureOut">
              <a:rPr lang="en-US" smtClean="0"/>
              <a:pPr/>
              <a:t>7/15/2018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7/15/2018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7/15/2018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4189699"/>
      </p:ext>
    </p:extLst>
  </p:cSld>
  <p:clrMapOvr>
    <a:masterClrMapping/>
  </p:clrMapOvr>
  <p:transition spd="slow"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7395145"/>
      </p:ext>
    </p:extLst>
  </p:cSld>
  <p:clrMapOvr>
    <a:masterClrMapping/>
  </p:clrMapOvr>
  <p:transition spd="slow"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0266576"/>
      </p:ext>
    </p:extLst>
  </p:cSld>
  <p:clrMapOvr>
    <a:masterClrMapping/>
  </p:clrMapOvr>
  <p:transition spd="slow">
    <p:pull dir="r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1339690"/>
      </p:ext>
    </p:extLst>
  </p:cSld>
  <p:clrMapOvr>
    <a:masterClrMapping/>
  </p:clrMapOvr>
  <p:transition spd="slow">
    <p:pull dir="r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8953468"/>
      </p:ext>
    </p:extLst>
  </p:cSld>
  <p:clrMapOvr>
    <a:masterClrMapping/>
  </p:clrMapOvr>
  <p:transition spd="slow">
    <p:pull dir="r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7743402"/>
      </p:ext>
    </p:extLst>
  </p:cSld>
  <p:clrMapOvr>
    <a:masterClrMapping/>
  </p:clrMapOvr>
  <p:transition spd="slow">
    <p:pull dir="r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749444"/>
      </p:ext>
    </p:extLst>
  </p:cSld>
  <p:clrMapOvr>
    <a:masterClrMapping/>
  </p:clrMapOvr>
  <p:transition spd="slow">
    <p:pull dir="r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8031481"/>
      </p:ext>
    </p:extLst>
  </p:cSld>
  <p:clrMapOvr>
    <a:masterClrMapping/>
  </p:clrMapOvr>
  <p:transition spd="slow">
    <p:pull dir="r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5117431"/>
      </p:ext>
    </p:extLst>
  </p:cSld>
  <p:clrMapOvr>
    <a:masterClrMapping/>
  </p:clrMapOvr>
  <p:transition spd="slow">
    <p:pull dir="r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9693946"/>
      </p:ext>
    </p:extLst>
  </p:cSld>
  <p:clrMapOvr>
    <a:masterClrMapping/>
  </p:clrMapOvr>
  <p:transition spd="slow">
    <p:pull dir="r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1297296"/>
      </p:ext>
    </p:extLst>
  </p:cSld>
  <p:clrMapOvr>
    <a:masterClrMapping/>
  </p:clrMapOvr>
  <p:transition spd="slow"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FFFF00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FFFF0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4938040-BAF6-47E5-9DC5-F3EAC48F351B}" type="datetimeFigureOut">
              <a:rPr lang="en-US" smtClean="0"/>
              <a:pPr/>
              <a:t>7/15/2018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2413" cy="6856413"/>
          </a:xfrm>
          <a:prstGeom prst="rect">
            <a:avLst/>
          </a:prstGeom>
          <a:gradFill rotWithShape="0">
            <a:gsLst>
              <a:gs pos="0">
                <a:srgbClr val="008080">
                  <a:gamma/>
                  <a:shade val="0"/>
                  <a:invGamma/>
                </a:srgbClr>
              </a:gs>
              <a:gs pos="100000">
                <a:srgbClr val="008080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099" name="Freeform 3"/>
          <p:cNvSpPr>
            <a:spLocks/>
          </p:cNvSpPr>
          <p:nvPr/>
        </p:nvSpPr>
        <p:spPr bwMode="auto">
          <a:xfrm>
            <a:off x="195263" y="182563"/>
            <a:ext cx="8815387" cy="6559550"/>
          </a:xfrm>
          <a:custGeom>
            <a:avLst/>
            <a:gdLst/>
            <a:ahLst/>
            <a:cxnLst>
              <a:cxn ang="0">
                <a:pos x="0" y="307"/>
              </a:cxn>
              <a:cxn ang="0">
                <a:pos x="352" y="307"/>
              </a:cxn>
              <a:cxn ang="0">
                <a:pos x="352" y="0"/>
              </a:cxn>
              <a:cxn ang="0">
                <a:pos x="5886" y="0"/>
              </a:cxn>
              <a:cxn ang="0">
                <a:pos x="5886" y="307"/>
              </a:cxn>
              <a:cxn ang="0">
                <a:pos x="6246" y="307"/>
              </a:cxn>
              <a:cxn ang="0">
                <a:pos x="6246" y="3850"/>
              </a:cxn>
              <a:cxn ang="0">
                <a:pos x="5886" y="3850"/>
              </a:cxn>
              <a:cxn ang="0">
                <a:pos x="5886" y="4131"/>
              </a:cxn>
              <a:cxn ang="0">
                <a:pos x="352" y="4131"/>
              </a:cxn>
              <a:cxn ang="0">
                <a:pos x="352" y="3850"/>
              </a:cxn>
              <a:cxn ang="0">
                <a:pos x="0" y="3850"/>
              </a:cxn>
              <a:cxn ang="0">
                <a:pos x="0" y="307"/>
              </a:cxn>
            </a:cxnLst>
            <a:rect l="0" t="0" r="r" b="b"/>
            <a:pathLst>
              <a:path w="6247" h="4132">
                <a:moveTo>
                  <a:pt x="0" y="307"/>
                </a:moveTo>
                <a:lnTo>
                  <a:pt x="352" y="307"/>
                </a:lnTo>
                <a:lnTo>
                  <a:pt x="352" y="0"/>
                </a:lnTo>
                <a:lnTo>
                  <a:pt x="5886" y="0"/>
                </a:lnTo>
                <a:lnTo>
                  <a:pt x="5886" y="307"/>
                </a:lnTo>
                <a:lnTo>
                  <a:pt x="6246" y="307"/>
                </a:lnTo>
                <a:lnTo>
                  <a:pt x="6246" y="3850"/>
                </a:lnTo>
                <a:lnTo>
                  <a:pt x="5886" y="3850"/>
                </a:lnTo>
                <a:lnTo>
                  <a:pt x="5886" y="4131"/>
                </a:lnTo>
                <a:lnTo>
                  <a:pt x="352" y="4131"/>
                </a:lnTo>
                <a:lnTo>
                  <a:pt x="352" y="3850"/>
                </a:lnTo>
                <a:lnTo>
                  <a:pt x="0" y="3850"/>
                </a:lnTo>
                <a:lnTo>
                  <a:pt x="0" y="307"/>
                </a:lnTo>
              </a:path>
            </a:pathLst>
          </a:custGeom>
          <a:noFill/>
          <a:ln w="50800" cap="rnd" cmpd="sng">
            <a:solidFill>
              <a:srgbClr val="ABABA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100" name="Freeform 4"/>
          <p:cNvSpPr>
            <a:spLocks/>
          </p:cNvSpPr>
          <p:nvPr/>
        </p:nvSpPr>
        <p:spPr bwMode="auto">
          <a:xfrm>
            <a:off x="387350" y="314325"/>
            <a:ext cx="8443913" cy="6281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983" y="0"/>
              </a:cxn>
              <a:cxn ang="0">
                <a:pos x="5983" y="3956"/>
              </a:cxn>
              <a:cxn ang="0">
                <a:pos x="0" y="3956"/>
              </a:cxn>
              <a:cxn ang="0">
                <a:pos x="0" y="0"/>
              </a:cxn>
            </a:cxnLst>
            <a:rect l="0" t="0" r="r" b="b"/>
            <a:pathLst>
              <a:path w="5984" h="3957">
                <a:moveTo>
                  <a:pt x="0" y="0"/>
                </a:moveTo>
                <a:lnTo>
                  <a:pt x="5983" y="0"/>
                </a:lnTo>
                <a:lnTo>
                  <a:pt x="5983" y="3956"/>
                </a:lnTo>
                <a:lnTo>
                  <a:pt x="0" y="395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FEFF5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33626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pull dir="ru"/>
  </p:transition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52400"/>
            <a:ext cx="83820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8800" b="1" u="sng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 </a:t>
            </a:r>
          </a:p>
          <a:p>
            <a:pPr algn="ctr"/>
            <a:r>
              <a:rPr lang="en-US" sz="66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(The </a:t>
            </a:r>
            <a:r>
              <a:rPr lang="en-US" sz="6600" b="1" i="1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Trinity)</a:t>
            </a:r>
          </a:p>
        </p:txBody>
      </p:sp>
      <p:pic>
        <p:nvPicPr>
          <p:cNvPr id="5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638800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2402145"/>
            <a:ext cx="8229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The concept of a “Trinity” is “strange” to some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/>
              </a:solidFill>
              <a:latin typeface="Arial Narrow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Difficult to explain for others (Difference in 3 Gods &amp; 3 Persons – but just 1 God?)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/>
              </a:solidFill>
              <a:latin typeface="Arial Narrow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Denied by the Oneness Pentecostals (UPC / “Jesus Only”)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/>
              </a:solidFill>
              <a:latin typeface="Arial Narrow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Catholic Nicene Trinity – No submission within Godhead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/>
              </a:solidFill>
              <a:latin typeface="Arial Narrow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Jehovah’s Witnesses deny that Jesus is part of Godhead</a:t>
            </a:r>
          </a:p>
        </p:txBody>
      </p:sp>
    </p:spTree>
    <p:extLst>
      <p:ext uri="{BB962C8B-B14F-4D97-AF65-F5344CB8AC3E}">
        <p14:creationId xmlns:p14="http://schemas.microsoft.com/office/powerpoint/2010/main" val="314195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9510" y="1895341"/>
            <a:ext cx="7315200" cy="7739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</p:txBody>
      </p:sp>
      <p:pic>
        <p:nvPicPr>
          <p:cNvPr id="11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638800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E40A62-5532-436E-9147-7EE0E7FF9D40}"/>
              </a:ext>
            </a:extLst>
          </p:cNvPr>
          <p:cNvSpPr/>
          <p:nvPr/>
        </p:nvSpPr>
        <p:spPr>
          <a:xfrm>
            <a:off x="0" y="-5603"/>
            <a:ext cx="6705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3971" y="304800"/>
            <a:ext cx="819282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6429" y="1447800"/>
            <a:ext cx="6934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Deity – that which is divine (Godhood)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“Manhood” – that which makes man a man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Used three times: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Acts 17:29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Rom. 1:20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Col. 2:9</a:t>
            </a:r>
          </a:p>
          <a:p>
            <a:pPr marL="1428750" lvl="2" indent="-51435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ASV - “Divinity” (Rom. 1:20)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“Divine Nature” (BDAG)</a:t>
            </a:r>
          </a:p>
        </p:txBody>
      </p:sp>
    </p:spTree>
    <p:extLst>
      <p:ext uri="{BB962C8B-B14F-4D97-AF65-F5344CB8AC3E}">
        <p14:creationId xmlns:p14="http://schemas.microsoft.com/office/powerpoint/2010/main" val="396204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5603"/>
            <a:ext cx="6705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9510" y="1895341"/>
            <a:ext cx="7315200" cy="145167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</p:txBody>
      </p:sp>
      <p:pic>
        <p:nvPicPr>
          <p:cNvPr id="6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638800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6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304800"/>
            <a:ext cx="819282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2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49826" y="1524000"/>
            <a:ext cx="7924800" cy="4114800"/>
          </a:xfrm>
          <a:prstGeom prst="rect">
            <a:avLst/>
          </a:prstGeom>
        </p:spPr>
        <p:txBody>
          <a:bodyPr/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3:16-17 – Three at baptism of Jesus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17:1-5 – Father &amp; Son at transfiguration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8:16-18 – Jesus &amp; the Father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8:28, 38 – Diff. in Father and Son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14:26/ 15:26 – Three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14:28 – Father greater than I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17:20-21 – One as believers are one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Gen. 1:26 – Let </a:t>
            </a:r>
            <a:r>
              <a:rPr lang="en-US" sz="2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make man in </a:t>
            </a:r>
            <a:r>
              <a:rPr lang="en-US" sz="2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Gen. 3:22; 11:7– “</a:t>
            </a:r>
            <a:r>
              <a:rPr lang="en-US" sz="2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635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304800"/>
            <a:ext cx="819282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2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49826" y="1524000"/>
            <a:ext cx="7924800" cy="4114800"/>
          </a:xfrm>
          <a:prstGeom prst="rect">
            <a:avLst/>
          </a:prstGeom>
        </p:spPr>
        <p:txBody>
          <a:bodyPr/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Cor. 13:14 – Jesus, God &amp; Holy Spirit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Eph. 4:4-6 – One Lord, One Spirit, One Father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20:17 – Jesus ascended to Father</a:t>
            </a:r>
          </a:p>
        </p:txBody>
      </p:sp>
    </p:spTree>
    <p:extLst>
      <p:ext uri="{BB962C8B-B14F-4D97-AF65-F5344CB8AC3E}">
        <p14:creationId xmlns:p14="http://schemas.microsoft.com/office/powerpoint/2010/main" val="190679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8192829" cy="7739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2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447800"/>
            <a:ext cx="6705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Term “God” Is Used: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F9222-0BC9-42BE-9E5B-6FB4A37B9E9F}"/>
              </a:ext>
            </a:extLst>
          </p:cNvPr>
          <p:cNvSpPr txBox="1"/>
          <p:nvPr/>
        </p:nvSpPr>
        <p:spPr>
          <a:xfrm>
            <a:off x="304800" y="2590800"/>
            <a:ext cx="7924799" cy="200054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“The word ‘God’ is not the name of a personality; it is the name of a </a:t>
            </a:r>
            <a:r>
              <a:rPr lang="en-US" sz="2800" b="1" dirty="0">
                <a:solidFill>
                  <a:srgbClr val="002060"/>
                </a:solidFill>
              </a:rPr>
              <a:t>nature</a:t>
            </a:r>
            <a:r>
              <a:rPr lang="en-US" sz="2800" dirty="0">
                <a:solidFill>
                  <a:srgbClr val="002060"/>
                </a:solidFill>
              </a:rPr>
              <a:t>, a quality of being.”</a:t>
            </a:r>
          </a:p>
          <a:p>
            <a:endParaRPr lang="en-US" sz="2800" dirty="0">
              <a:solidFill>
                <a:srgbClr val="002060"/>
              </a:solidFill>
            </a:endParaRPr>
          </a:p>
          <a:p>
            <a:pPr algn="ctr"/>
            <a:r>
              <a:rPr lang="en-US" sz="2000" dirty="0">
                <a:solidFill>
                  <a:srgbClr val="002060"/>
                </a:solidFill>
              </a:rPr>
              <a:t>Wayne Jackson, The Biblical Doctrine of the Godhead, </a:t>
            </a:r>
            <a:r>
              <a:rPr lang="en-US" sz="2000" i="1" dirty="0">
                <a:solidFill>
                  <a:srgbClr val="002060"/>
                </a:solidFill>
              </a:rPr>
              <a:t>Christiancourier.com</a:t>
            </a:r>
          </a:p>
        </p:txBody>
      </p:sp>
    </p:spTree>
    <p:extLst>
      <p:ext uri="{BB962C8B-B14F-4D97-AF65-F5344CB8AC3E}">
        <p14:creationId xmlns:p14="http://schemas.microsoft.com/office/powerpoint/2010/main" val="269512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8192829" cy="7739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2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447800"/>
            <a:ext cx="6705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Term “God” Is Used: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6512" y="2186761"/>
            <a:ext cx="89521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b="1" i="1" dirty="0">
                <a:solidFill>
                  <a:srgbClr val="0070C0"/>
                </a:solidFill>
              </a:rPr>
              <a:t>Comprehensively </a:t>
            </a:r>
            <a:r>
              <a:rPr lang="en-US" sz="2400" dirty="0">
                <a:solidFill>
                  <a:schemeClr val="bg1"/>
                </a:solidFill>
              </a:rPr>
              <a:t>– To include the Father, Son &amp; Holy Spirit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At Creation (Gen. 1:1)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Father (Acts 17:24; Rev. 4:11)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Son (John 1:1-3; Col. 1:16; Eph. 3:9)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Holy Spirit (Gen. 1:2; Job 33:4)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“Let us make man…” (Gen. 1:26)</a:t>
            </a:r>
          </a:p>
          <a:p>
            <a:pPr marL="457200" indent="-457200">
              <a:buFont typeface="+mj-lt"/>
              <a:buAutoNum type="arabicPeriod"/>
            </a:pPr>
            <a:endParaRPr lang="en-US" sz="14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>
                <a:solidFill>
                  <a:srgbClr val="0070C0"/>
                </a:solidFill>
              </a:rPr>
              <a:t>Specifically </a:t>
            </a:r>
            <a:r>
              <a:rPr lang="en-US" sz="2400" dirty="0">
                <a:solidFill>
                  <a:schemeClr val="bg1"/>
                </a:solidFill>
              </a:rPr>
              <a:t>– Referring to only one of the three beings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Father (1 Cor. 8:6)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Son (Heb. 1:8; John 1:1-3)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Holy Spirit (Acts 5:3-5)</a:t>
            </a:r>
          </a:p>
        </p:txBody>
      </p:sp>
    </p:spTree>
    <p:extLst>
      <p:ext uri="{BB962C8B-B14F-4D97-AF65-F5344CB8AC3E}">
        <p14:creationId xmlns:p14="http://schemas.microsoft.com/office/powerpoint/2010/main" val="68920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38104" y="1981200"/>
            <a:ext cx="8912942" cy="2215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itchFamily="34" charset="0"/>
              </a:rPr>
              <a:t>All three involve in creation (Gen. 1:2, 26; 3:22)</a:t>
            </a:r>
          </a:p>
          <a:p>
            <a:pPr marL="971550" lvl="1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itchFamily="34" charset="0"/>
              </a:rPr>
              <a:t>All three at baptism of Jesus (Mt. 3:16-17)</a:t>
            </a:r>
          </a:p>
          <a:p>
            <a:pPr marL="971550" lvl="1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itchFamily="34" charset="0"/>
              </a:rPr>
              <a:t>All three bear record in heaven (1 </a:t>
            </a:r>
            <a:r>
              <a:rPr lang="en-US" sz="3200" dirty="0" err="1">
                <a:solidFill>
                  <a:srgbClr val="002060"/>
                </a:solidFill>
                <a:latin typeface="Arial Narrow" pitchFamily="34" charset="0"/>
              </a:rPr>
              <a:t>Jno</a:t>
            </a:r>
            <a:r>
              <a:rPr lang="en-US" sz="3200" dirty="0">
                <a:solidFill>
                  <a:srgbClr val="002060"/>
                </a:solidFill>
                <a:latin typeface="Arial Narrow" pitchFamily="34" charset="0"/>
              </a:rPr>
              <a:t>. 5:7)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04800"/>
            <a:ext cx="8192829" cy="7739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2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</p:txBody>
      </p:sp>
    </p:spTree>
    <p:extLst>
      <p:ext uri="{BB962C8B-B14F-4D97-AF65-F5344CB8AC3E}">
        <p14:creationId xmlns:p14="http://schemas.microsoft.com/office/powerpoint/2010/main" val="337730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9510" y="1895341"/>
            <a:ext cx="7315200" cy="213135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Person Defined</a:t>
            </a:r>
          </a:p>
        </p:txBody>
      </p:sp>
      <p:pic>
        <p:nvPicPr>
          <p:cNvPr id="6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638800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4EBFD9-B834-49B0-861E-476274F270D0}"/>
              </a:ext>
            </a:extLst>
          </p:cNvPr>
          <p:cNvSpPr/>
          <p:nvPr/>
        </p:nvSpPr>
        <p:spPr>
          <a:xfrm>
            <a:off x="0" y="-5603"/>
            <a:ext cx="6705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</a:t>
            </a:r>
          </a:p>
        </p:txBody>
      </p:sp>
    </p:spTree>
    <p:extLst>
      <p:ext uri="{BB962C8B-B14F-4D97-AF65-F5344CB8AC3E}">
        <p14:creationId xmlns:p14="http://schemas.microsoft.com/office/powerpoint/2010/main" val="26486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57200" y="304800"/>
            <a:ext cx="819282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3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Person Defined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999" y="1263908"/>
            <a:ext cx="826902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2800" dirty="0">
                <a:solidFill>
                  <a:srgbClr val="0070C0"/>
                </a:solidFill>
                <a:latin typeface="Arial Narrow" pitchFamily="34" charset="0"/>
              </a:rPr>
              <a:t>Webster: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A being characterized by conscious apprehension, rationality, and a moral sense.”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dirty="0">
                <a:solidFill>
                  <a:srgbClr val="0070C0"/>
                </a:solidFill>
                <a:latin typeface="Arial Narrow" pitchFamily="34" charset="0"/>
              </a:rPr>
              <a:t>Boles: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“A person is a being conscious of self, subsisting in individuality and identity, and endowed with intuitive reason, rational sensibility, and a free will.” (p. 33)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dirty="0">
                <a:solidFill>
                  <a:srgbClr val="0070C0"/>
                </a:solidFill>
                <a:latin typeface="Arial Narrow" pitchFamily="34" charset="0"/>
              </a:rPr>
              <a:t>A spirit can be a person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Father is a person (Heb. 1:3)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Father is a Spirit (Jn. 4:24) without flesh and bones (Lk. 24:39)</a:t>
            </a:r>
          </a:p>
        </p:txBody>
      </p:sp>
    </p:spTree>
    <p:extLst>
      <p:ext uri="{BB962C8B-B14F-4D97-AF65-F5344CB8AC3E}">
        <p14:creationId xmlns:p14="http://schemas.microsoft.com/office/powerpoint/2010/main" val="47522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92125"/>
            <a:ext cx="8382000" cy="120032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Kristen ITC" pitchFamily="66" charset="0"/>
              </a:rPr>
              <a:t>Holy Spirit</a:t>
            </a:r>
          </a:p>
          <a:p>
            <a:pPr algn="ctr"/>
            <a:r>
              <a:rPr lang="en-US" sz="3600" dirty="0">
                <a:solidFill>
                  <a:srgbClr val="FFFFFF"/>
                </a:solidFill>
                <a:latin typeface="Kristen ITC" pitchFamily="66" charset="0"/>
              </a:rPr>
              <a:t>Has Characteristics of a Person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1430953"/>
            <a:ext cx="4800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Has a mind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(Rom. 8:27)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Has a will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(1 Cor. 12:11)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Has knowledge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(1 Cor. 2:10-11)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speak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(1 Tim. 4:1; Gal. 4:6)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Bears witness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(Rom. 8:16)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Teaches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(John 14:26; 1 Cor. 2:13)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Testifies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(John. 15:26)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Guides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(John 16:15; Rom. 8:14)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Commands &amp; restrains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(Acts 13:2; 16:6-7)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Appoints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(Acts 20:28)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Reproves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(John 16:7-8)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Intercedes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(Rom. 8:26)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0" y="1430953"/>
            <a:ext cx="4800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13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Invites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(Rev. 22:17)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be lied to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(Acts 5:3)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be resisted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(Acts 7:51)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be quenched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(1 Th. 5:19)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Done despite to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(Heb. 10:29)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be vexed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(Isa. 65:10)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be grieved </a:t>
            </a: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(Eph. 4:30)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Personal pronouns:</a:t>
            </a:r>
            <a:endParaRPr lang="en-US" sz="2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John 16:13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John 14:26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John 15:26</a:t>
            </a:r>
          </a:p>
        </p:txBody>
      </p:sp>
    </p:spTree>
    <p:extLst>
      <p:ext uri="{BB962C8B-B14F-4D97-AF65-F5344CB8AC3E}">
        <p14:creationId xmlns:p14="http://schemas.microsoft.com/office/powerpoint/2010/main" val="760995227"/>
      </p:ext>
    </p:extLst>
  </p:cSld>
  <p:clrMapOvr>
    <a:masterClrMapping/>
  </p:clrMapOvr>
  <p:transition spd="slow">
    <p:pull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9510" y="1895341"/>
            <a:ext cx="7315200" cy="28110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Person Defined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</p:txBody>
      </p:sp>
      <p:pic>
        <p:nvPicPr>
          <p:cNvPr id="6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638800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65B5FA-D0B3-4652-BAA6-C631A8AF35FE}"/>
              </a:ext>
            </a:extLst>
          </p:cNvPr>
          <p:cNvSpPr/>
          <p:nvPr/>
        </p:nvSpPr>
        <p:spPr>
          <a:xfrm>
            <a:off x="0" y="-5603"/>
            <a:ext cx="6705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</a:t>
            </a:r>
          </a:p>
        </p:txBody>
      </p:sp>
    </p:spTree>
    <p:extLst>
      <p:ext uri="{BB962C8B-B14F-4D97-AF65-F5344CB8AC3E}">
        <p14:creationId xmlns:p14="http://schemas.microsoft.com/office/powerpoint/2010/main" val="26486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304800"/>
            <a:ext cx="819282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4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8551" y="1295400"/>
            <a:ext cx="81314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One God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Deut. 4:35, 39 – none other beside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Deut. 6:4 – “Lord is one”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Isa. 44:8 – “is there a God besides me?”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Isa. 45:5 – “I am the Lord, there is no other”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Mark 12:29 – “The Lord our God, the Lord is one”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John 5:44 – “the only God”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1 Cor. 8:4 – “there is no other God but one”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i="1" dirty="0">
                <a:solidFill>
                  <a:schemeClr val="bg1"/>
                </a:solidFill>
                <a:latin typeface="Arial Narrow" pitchFamily="34" charset="0"/>
              </a:rPr>
              <a:t>Jas. 2:19 – “You believe there is one God…”</a:t>
            </a:r>
          </a:p>
        </p:txBody>
      </p:sp>
    </p:spTree>
    <p:extLst>
      <p:ext uri="{BB962C8B-B14F-4D97-AF65-F5344CB8AC3E}">
        <p14:creationId xmlns:p14="http://schemas.microsoft.com/office/powerpoint/2010/main" val="226147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0D0E47D-D4A6-4789-8764-4AE35C9D5663}"/>
              </a:ext>
            </a:extLst>
          </p:cNvPr>
          <p:cNvSpPr/>
          <p:nvPr/>
        </p:nvSpPr>
        <p:spPr>
          <a:xfrm>
            <a:off x="614030" y="381000"/>
            <a:ext cx="1752600" cy="16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71C9A35-63FE-4057-9E45-72EB12FF5BCF}"/>
              </a:ext>
            </a:extLst>
          </p:cNvPr>
          <p:cNvSpPr/>
          <p:nvPr/>
        </p:nvSpPr>
        <p:spPr>
          <a:xfrm>
            <a:off x="6449533" y="381000"/>
            <a:ext cx="1752600" cy="16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B90CE149-033D-461E-BB46-E6EAF71B0BEC}"/>
              </a:ext>
            </a:extLst>
          </p:cNvPr>
          <p:cNvSpPr/>
          <p:nvPr/>
        </p:nvSpPr>
        <p:spPr>
          <a:xfrm>
            <a:off x="2404730" y="228600"/>
            <a:ext cx="3996070" cy="1905000"/>
          </a:xfrm>
          <a:prstGeom prst="leftRightArrow">
            <a:avLst>
              <a:gd name="adj1" fmla="val 66744"/>
              <a:gd name="adj2" fmla="val 35669"/>
            </a:avLst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Not Used in the Identical Sense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811736D-B6CC-4AD9-8B6C-1FD42169E6A0}"/>
              </a:ext>
            </a:extLst>
          </p:cNvPr>
          <p:cNvCxnSpPr>
            <a:stCxn id="4" idx="4"/>
          </p:cNvCxnSpPr>
          <p:nvPr/>
        </p:nvCxnSpPr>
        <p:spPr>
          <a:xfrm>
            <a:off x="1490330" y="1981200"/>
            <a:ext cx="0" cy="106680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A2ED26D-757A-4DF9-B253-3641437D391E}"/>
              </a:ext>
            </a:extLst>
          </p:cNvPr>
          <p:cNvCxnSpPr/>
          <p:nvPr/>
        </p:nvCxnSpPr>
        <p:spPr>
          <a:xfrm>
            <a:off x="7325833" y="1943986"/>
            <a:ext cx="0" cy="106680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5D800BD-FA3B-45DA-BB8F-0E0646F7E44A}"/>
              </a:ext>
            </a:extLst>
          </p:cNvPr>
          <p:cNvSpPr txBox="1"/>
          <p:nvPr/>
        </p:nvSpPr>
        <p:spPr>
          <a:xfrm>
            <a:off x="76200" y="31242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Divine Nature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CD0228-F871-40E8-B811-23E6E3E8EB46}"/>
              </a:ext>
            </a:extLst>
          </p:cNvPr>
          <p:cNvSpPr txBox="1"/>
          <p:nvPr/>
        </p:nvSpPr>
        <p:spPr>
          <a:xfrm>
            <a:off x="5878033" y="3057313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Distinct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Personalities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7C811C-E8D6-4F97-A285-FE42071046FA}"/>
              </a:ext>
            </a:extLst>
          </p:cNvPr>
          <p:cNvSpPr txBox="1"/>
          <p:nvPr/>
        </p:nvSpPr>
        <p:spPr>
          <a:xfrm>
            <a:off x="1811965" y="4441202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</a:rPr>
              <a:t>No Contradiction!</a:t>
            </a:r>
          </a:p>
        </p:txBody>
      </p:sp>
    </p:spTree>
    <p:extLst>
      <p:ext uri="{BB962C8B-B14F-4D97-AF65-F5344CB8AC3E}">
        <p14:creationId xmlns:p14="http://schemas.microsoft.com/office/powerpoint/2010/main" val="18325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0D0E47D-D4A6-4789-8764-4AE35C9D5663}"/>
              </a:ext>
            </a:extLst>
          </p:cNvPr>
          <p:cNvSpPr/>
          <p:nvPr/>
        </p:nvSpPr>
        <p:spPr>
          <a:xfrm>
            <a:off x="614030" y="381000"/>
            <a:ext cx="1752600" cy="16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71C9A35-63FE-4057-9E45-72EB12FF5BCF}"/>
              </a:ext>
            </a:extLst>
          </p:cNvPr>
          <p:cNvSpPr/>
          <p:nvPr/>
        </p:nvSpPr>
        <p:spPr>
          <a:xfrm>
            <a:off x="6449533" y="381000"/>
            <a:ext cx="1752600" cy="16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B90CE149-033D-461E-BB46-E6EAF71B0BEC}"/>
              </a:ext>
            </a:extLst>
          </p:cNvPr>
          <p:cNvSpPr/>
          <p:nvPr/>
        </p:nvSpPr>
        <p:spPr>
          <a:xfrm>
            <a:off x="2404730" y="228600"/>
            <a:ext cx="3996070" cy="1905000"/>
          </a:xfrm>
          <a:prstGeom prst="leftRightArrow">
            <a:avLst>
              <a:gd name="adj1" fmla="val 66744"/>
              <a:gd name="adj2" fmla="val 35669"/>
            </a:avLst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Harmony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001A31-D7DB-45A9-B42E-71D6D21EB21D}"/>
              </a:ext>
            </a:extLst>
          </p:cNvPr>
          <p:cNvCxnSpPr/>
          <p:nvPr/>
        </p:nvCxnSpPr>
        <p:spPr>
          <a:xfrm>
            <a:off x="4343400" y="1981200"/>
            <a:ext cx="0" cy="464820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A021B51-502F-479A-8CDE-A6A882F70385}"/>
              </a:ext>
            </a:extLst>
          </p:cNvPr>
          <p:cNvSpPr txBox="1"/>
          <p:nvPr/>
        </p:nvSpPr>
        <p:spPr>
          <a:xfrm>
            <a:off x="614030" y="2514599"/>
            <a:ext cx="2666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Isa. 44:24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God is alone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7183B3-76C7-4D12-AFC0-AF085DD77905}"/>
              </a:ext>
            </a:extLst>
          </p:cNvPr>
          <p:cNvSpPr txBox="1"/>
          <p:nvPr/>
        </p:nvSpPr>
        <p:spPr>
          <a:xfrm>
            <a:off x="5116034" y="2598003"/>
            <a:ext cx="2666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John 8:29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Jesus is not alone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09C30A5-4328-4455-B9DD-622585F7AF2B}"/>
              </a:ext>
            </a:extLst>
          </p:cNvPr>
          <p:cNvCxnSpPr/>
          <p:nvPr/>
        </p:nvCxnSpPr>
        <p:spPr>
          <a:xfrm>
            <a:off x="1905000" y="3345596"/>
            <a:ext cx="0" cy="106680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C3FD557-5BA5-4B22-87A7-30FFE33F83C2}"/>
              </a:ext>
            </a:extLst>
          </p:cNvPr>
          <p:cNvSpPr txBox="1"/>
          <p:nvPr/>
        </p:nvSpPr>
        <p:spPr>
          <a:xfrm>
            <a:off x="457200" y="4615191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Divine Nature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Contrast to Idols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B997FE7-3BD9-41A8-AA92-68B309A7FD25}"/>
              </a:ext>
            </a:extLst>
          </p:cNvPr>
          <p:cNvCxnSpPr/>
          <p:nvPr/>
        </p:nvCxnSpPr>
        <p:spPr>
          <a:xfrm>
            <a:off x="6553200" y="3429000"/>
            <a:ext cx="0" cy="106680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8C68BBE-F0E3-4E76-B258-B971DEC7F4D2}"/>
              </a:ext>
            </a:extLst>
          </p:cNvPr>
          <p:cNvSpPr txBox="1"/>
          <p:nvPr/>
        </p:nvSpPr>
        <p:spPr>
          <a:xfrm>
            <a:off x="5116034" y="4527698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Distinction in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Personalities</a:t>
            </a:r>
          </a:p>
        </p:txBody>
      </p:sp>
    </p:spTree>
    <p:extLst>
      <p:ext uri="{BB962C8B-B14F-4D97-AF65-F5344CB8AC3E}">
        <p14:creationId xmlns:p14="http://schemas.microsoft.com/office/powerpoint/2010/main" val="405580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0D0E47D-D4A6-4789-8764-4AE35C9D5663}"/>
              </a:ext>
            </a:extLst>
          </p:cNvPr>
          <p:cNvSpPr/>
          <p:nvPr/>
        </p:nvSpPr>
        <p:spPr>
          <a:xfrm>
            <a:off x="614030" y="381000"/>
            <a:ext cx="1752600" cy="16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71C9A35-63FE-4057-9E45-72EB12FF5BCF}"/>
              </a:ext>
            </a:extLst>
          </p:cNvPr>
          <p:cNvSpPr/>
          <p:nvPr/>
        </p:nvSpPr>
        <p:spPr>
          <a:xfrm>
            <a:off x="6449533" y="381000"/>
            <a:ext cx="1752600" cy="16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B90CE149-033D-461E-BB46-E6EAF71B0BEC}"/>
              </a:ext>
            </a:extLst>
          </p:cNvPr>
          <p:cNvSpPr/>
          <p:nvPr/>
        </p:nvSpPr>
        <p:spPr>
          <a:xfrm>
            <a:off x="2404730" y="228600"/>
            <a:ext cx="3996070" cy="1905000"/>
          </a:xfrm>
          <a:prstGeom prst="leftRightArrow">
            <a:avLst>
              <a:gd name="adj1" fmla="val 66744"/>
              <a:gd name="adj2" fmla="val 35669"/>
            </a:avLst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Harmony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001A31-D7DB-45A9-B42E-71D6D21EB21D}"/>
              </a:ext>
            </a:extLst>
          </p:cNvPr>
          <p:cNvCxnSpPr/>
          <p:nvPr/>
        </p:nvCxnSpPr>
        <p:spPr>
          <a:xfrm>
            <a:off x="4343400" y="1981200"/>
            <a:ext cx="0" cy="464820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A021B51-502F-479A-8CDE-A6A882F70385}"/>
              </a:ext>
            </a:extLst>
          </p:cNvPr>
          <p:cNvSpPr txBox="1"/>
          <p:nvPr/>
        </p:nvSpPr>
        <p:spPr>
          <a:xfrm>
            <a:off x="614030" y="2514599"/>
            <a:ext cx="2666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Mark 12:32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None other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7183B3-76C7-4D12-AFC0-AF085DD77905}"/>
              </a:ext>
            </a:extLst>
          </p:cNvPr>
          <p:cNvSpPr txBox="1"/>
          <p:nvPr/>
        </p:nvSpPr>
        <p:spPr>
          <a:xfrm>
            <a:off x="5116034" y="2598003"/>
            <a:ext cx="2666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John 5:32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Is another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09C30A5-4328-4455-B9DD-622585F7AF2B}"/>
              </a:ext>
            </a:extLst>
          </p:cNvPr>
          <p:cNvCxnSpPr/>
          <p:nvPr/>
        </p:nvCxnSpPr>
        <p:spPr>
          <a:xfrm>
            <a:off x="1905000" y="3345596"/>
            <a:ext cx="0" cy="106680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C3FD557-5BA5-4B22-87A7-30FFE33F83C2}"/>
              </a:ext>
            </a:extLst>
          </p:cNvPr>
          <p:cNvSpPr txBox="1"/>
          <p:nvPr/>
        </p:nvSpPr>
        <p:spPr>
          <a:xfrm>
            <a:off x="457200" y="4615191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Divine Nature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Contrast to Idols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B997FE7-3BD9-41A8-AA92-68B309A7FD25}"/>
              </a:ext>
            </a:extLst>
          </p:cNvPr>
          <p:cNvCxnSpPr/>
          <p:nvPr/>
        </p:nvCxnSpPr>
        <p:spPr>
          <a:xfrm>
            <a:off x="6553200" y="3429000"/>
            <a:ext cx="0" cy="106680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8C68BBE-F0E3-4E76-B258-B971DEC7F4D2}"/>
              </a:ext>
            </a:extLst>
          </p:cNvPr>
          <p:cNvSpPr txBox="1"/>
          <p:nvPr/>
        </p:nvSpPr>
        <p:spPr>
          <a:xfrm>
            <a:off x="5116034" y="4527698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Distinction in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Personalities</a:t>
            </a:r>
          </a:p>
        </p:txBody>
      </p:sp>
    </p:spTree>
    <p:extLst>
      <p:ext uri="{BB962C8B-B14F-4D97-AF65-F5344CB8AC3E}">
        <p14:creationId xmlns:p14="http://schemas.microsoft.com/office/powerpoint/2010/main" val="49711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304800"/>
            <a:ext cx="819282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4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8552" y="1295400"/>
            <a:ext cx="6934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One God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“One God” Does Not Mean “One Person”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1341" y="2667000"/>
            <a:ext cx="81792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</a:rPr>
              <a:t>One </a:t>
            </a:r>
            <a:r>
              <a:rPr lang="en-US" sz="2400" b="1" dirty="0">
                <a:solidFill>
                  <a:srgbClr val="002060"/>
                </a:solidFill>
              </a:rPr>
              <a:t>Blood</a:t>
            </a:r>
            <a:r>
              <a:rPr lang="en-US" sz="2400" dirty="0">
                <a:solidFill>
                  <a:srgbClr val="002060"/>
                </a:solidFill>
              </a:rPr>
              <a:t> (Acts 17:26) – does not mean one person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</a:rPr>
              <a:t>One </a:t>
            </a:r>
            <a:r>
              <a:rPr lang="en-US" sz="2400" b="1" dirty="0">
                <a:solidFill>
                  <a:srgbClr val="002060"/>
                </a:solidFill>
              </a:rPr>
              <a:t>Body</a:t>
            </a:r>
            <a:r>
              <a:rPr lang="en-US" sz="2400" dirty="0">
                <a:solidFill>
                  <a:srgbClr val="002060"/>
                </a:solidFill>
              </a:rPr>
              <a:t> (Eph. 4:4) – does not mean one person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</a:rPr>
              <a:t>One </a:t>
            </a:r>
            <a:r>
              <a:rPr lang="en-US" sz="2400" b="1" dirty="0">
                <a:solidFill>
                  <a:srgbClr val="002060"/>
                </a:solidFill>
              </a:rPr>
              <a:t>Flesh</a:t>
            </a:r>
            <a:r>
              <a:rPr lang="en-US" sz="2400" dirty="0">
                <a:solidFill>
                  <a:srgbClr val="002060"/>
                </a:solidFill>
              </a:rPr>
              <a:t> (Matt 19:5) – does not mean one person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</a:rPr>
              <a:t>One </a:t>
            </a:r>
            <a:r>
              <a:rPr lang="en-US" sz="2400" b="1" dirty="0">
                <a:solidFill>
                  <a:srgbClr val="002060"/>
                </a:solidFill>
              </a:rPr>
              <a:t>Nation</a:t>
            </a:r>
            <a:r>
              <a:rPr lang="en-US" sz="2400" dirty="0">
                <a:solidFill>
                  <a:srgbClr val="002060"/>
                </a:solidFill>
              </a:rPr>
              <a:t> (2 Sam. 7:23) – does not mean one person</a:t>
            </a:r>
          </a:p>
        </p:txBody>
      </p:sp>
    </p:spTree>
    <p:extLst>
      <p:ext uri="{BB962C8B-B14F-4D97-AF65-F5344CB8AC3E}">
        <p14:creationId xmlns:p14="http://schemas.microsoft.com/office/powerpoint/2010/main" val="212672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304800"/>
            <a:ext cx="819282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4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8552" y="1295400"/>
            <a:ext cx="6934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One God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“One God” Does Not Mean “One Person”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One God – Three Persons</a:t>
            </a:r>
          </a:p>
        </p:txBody>
      </p:sp>
    </p:spTree>
    <p:extLst>
      <p:ext uri="{BB962C8B-B14F-4D97-AF65-F5344CB8AC3E}">
        <p14:creationId xmlns:p14="http://schemas.microsoft.com/office/powerpoint/2010/main" val="265663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0" y="4572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Father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3733800" y="3352800"/>
            <a:ext cx="1828800" cy="1447800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33528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God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(Deity)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4000500" y="2171700"/>
            <a:ext cx="1219200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3987933" y="2408366"/>
            <a:ext cx="125066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(John 20:17)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321765C-19F7-4F14-A2D1-0E8061E692E0}"/>
              </a:ext>
            </a:extLst>
          </p:cNvPr>
          <p:cNvGrpSpPr/>
          <p:nvPr/>
        </p:nvGrpSpPr>
        <p:grpSpPr>
          <a:xfrm>
            <a:off x="5069505" y="3951918"/>
            <a:ext cx="3160095" cy="1991682"/>
            <a:chOff x="5069505" y="3951918"/>
            <a:chExt cx="3160095" cy="199168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B40E9F-71B6-43D3-B016-94B064387860}"/>
                </a:ext>
              </a:extLst>
            </p:cNvPr>
            <p:cNvGrpSpPr/>
            <p:nvPr/>
          </p:nvGrpSpPr>
          <p:grpSpPr>
            <a:xfrm>
              <a:off x="5069505" y="3951918"/>
              <a:ext cx="3160095" cy="1991682"/>
              <a:chOff x="5069505" y="3951918"/>
              <a:chExt cx="3160095" cy="1991682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6400800" y="4191000"/>
                <a:ext cx="1828800" cy="17526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rgbClr val="000000"/>
                    </a:solidFill>
                    <a:latin typeface="Arial Narrow" pitchFamily="34" charset="0"/>
                  </a:rPr>
                  <a:t>Son</a:t>
                </a:r>
              </a:p>
            </p:txBody>
          </p:sp>
          <p:sp>
            <p:nvSpPr>
              <p:cNvPr id="15" name="Right Arrow 14"/>
              <p:cNvSpPr/>
              <p:nvPr/>
            </p:nvSpPr>
            <p:spPr>
              <a:xfrm rot="12516639">
                <a:off x="5069505" y="3951918"/>
                <a:ext cx="1593062" cy="9906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tx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553277">
              <a:off x="5463284" y="4293097"/>
              <a:ext cx="1027845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 Narrow" pitchFamily="34" charset="0"/>
                </a:rPr>
                <a:t>(Heb. 1:8)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1AE8BC0-80ED-4205-87CB-32DECA72E690}"/>
              </a:ext>
            </a:extLst>
          </p:cNvPr>
          <p:cNvGrpSpPr/>
          <p:nvPr/>
        </p:nvGrpSpPr>
        <p:grpSpPr>
          <a:xfrm>
            <a:off x="1143000" y="3909422"/>
            <a:ext cx="3031248" cy="2034178"/>
            <a:chOff x="1143000" y="3909422"/>
            <a:chExt cx="3031248" cy="2034178"/>
          </a:xfrm>
        </p:grpSpPr>
        <p:sp>
          <p:nvSpPr>
            <p:cNvPr id="3" name="Oval 2"/>
            <p:cNvSpPr/>
            <p:nvPr/>
          </p:nvSpPr>
          <p:spPr>
            <a:xfrm>
              <a:off x="1143000" y="4191000"/>
              <a:ext cx="1828800" cy="17526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0000"/>
                  </a:solidFill>
                  <a:latin typeface="Arial Narrow" pitchFamily="34" charset="0"/>
                </a:rPr>
                <a:t>Holy</a:t>
              </a:r>
            </a:p>
            <a:p>
              <a:pPr algn="ctr"/>
              <a:r>
                <a:rPr lang="en-US" sz="3200" dirty="0">
                  <a:solidFill>
                    <a:srgbClr val="000000"/>
                  </a:solidFill>
                  <a:latin typeface="Arial Narrow" pitchFamily="34" charset="0"/>
                </a:rPr>
                <a:t>Spirit</a:t>
              </a:r>
            </a:p>
          </p:txBody>
        </p:sp>
        <p:sp>
          <p:nvSpPr>
            <p:cNvPr id="14" name="Right Arrow 13"/>
            <p:cNvSpPr/>
            <p:nvPr/>
          </p:nvSpPr>
          <p:spPr>
            <a:xfrm rot="19948233">
              <a:off x="2738444" y="3909422"/>
              <a:ext cx="1435804" cy="9906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19991045">
              <a:off x="2840115" y="4205742"/>
              <a:ext cx="116410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 Narrow" pitchFamily="34" charset="0"/>
                </a:rPr>
                <a:t>(Acts 5:3-4)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050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8357646">
            <a:off x="1729939" y="3010195"/>
            <a:ext cx="3127897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2" name="Oval 1"/>
          <p:cNvSpPr/>
          <p:nvPr/>
        </p:nvSpPr>
        <p:spPr>
          <a:xfrm>
            <a:off x="3657600" y="4572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Father</a:t>
            </a:r>
          </a:p>
        </p:txBody>
      </p:sp>
      <p:sp>
        <p:nvSpPr>
          <p:cNvPr id="3" name="Oval 2"/>
          <p:cNvSpPr/>
          <p:nvPr/>
        </p:nvSpPr>
        <p:spPr>
          <a:xfrm>
            <a:off x="1143000" y="41910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Holy</a:t>
            </a:r>
          </a:p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Spirit</a:t>
            </a:r>
          </a:p>
        </p:txBody>
      </p:sp>
      <p:sp>
        <p:nvSpPr>
          <p:cNvPr id="4" name="Oval 3"/>
          <p:cNvSpPr/>
          <p:nvPr/>
        </p:nvSpPr>
        <p:spPr>
          <a:xfrm>
            <a:off x="6400800" y="41910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Son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3733800" y="3352800"/>
            <a:ext cx="1828800" cy="1447800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33528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God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(Deity)</a:t>
            </a:r>
          </a:p>
        </p:txBody>
      </p:sp>
      <p:sp>
        <p:nvSpPr>
          <p:cNvPr id="10" name="TextBox 9"/>
          <p:cNvSpPr txBox="1"/>
          <p:nvPr/>
        </p:nvSpPr>
        <p:spPr>
          <a:xfrm rot="18383891" flipH="1">
            <a:off x="2064077" y="2772219"/>
            <a:ext cx="1630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John 14:26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4000500" y="2171700"/>
            <a:ext cx="1219200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19948233">
            <a:off x="2738444" y="3909422"/>
            <a:ext cx="1435804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12516639">
            <a:off x="5069505" y="3951918"/>
            <a:ext cx="1593062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3987933" y="2408366"/>
            <a:ext cx="125066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(John 20:17)</a:t>
            </a:r>
          </a:p>
        </p:txBody>
      </p:sp>
      <p:sp>
        <p:nvSpPr>
          <p:cNvPr id="17" name="TextBox 16"/>
          <p:cNvSpPr txBox="1"/>
          <p:nvPr/>
        </p:nvSpPr>
        <p:spPr>
          <a:xfrm rot="1553277">
            <a:off x="5463284" y="4293097"/>
            <a:ext cx="1027845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(Heb. 1:8)</a:t>
            </a:r>
          </a:p>
        </p:txBody>
      </p:sp>
      <p:sp>
        <p:nvSpPr>
          <p:cNvPr id="18" name="TextBox 17"/>
          <p:cNvSpPr txBox="1"/>
          <p:nvPr/>
        </p:nvSpPr>
        <p:spPr>
          <a:xfrm rot="19991045">
            <a:off x="2840115" y="4205742"/>
            <a:ext cx="1164101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(Acts 5:3-4)</a:t>
            </a:r>
          </a:p>
        </p:txBody>
      </p:sp>
    </p:spTree>
    <p:extLst>
      <p:ext uri="{BB962C8B-B14F-4D97-AF65-F5344CB8AC3E}">
        <p14:creationId xmlns:p14="http://schemas.microsoft.com/office/powerpoint/2010/main" val="386355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8357646">
            <a:off x="1729939" y="3010195"/>
            <a:ext cx="3127897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5" name="Rectangle 4"/>
          <p:cNvSpPr/>
          <p:nvPr/>
        </p:nvSpPr>
        <p:spPr>
          <a:xfrm rot="3367104">
            <a:off x="4278458" y="2960393"/>
            <a:ext cx="3127897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2" name="Oval 1"/>
          <p:cNvSpPr/>
          <p:nvPr/>
        </p:nvSpPr>
        <p:spPr>
          <a:xfrm>
            <a:off x="3657600" y="4572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Father</a:t>
            </a:r>
          </a:p>
        </p:txBody>
      </p:sp>
      <p:sp>
        <p:nvSpPr>
          <p:cNvPr id="3" name="Oval 2"/>
          <p:cNvSpPr/>
          <p:nvPr/>
        </p:nvSpPr>
        <p:spPr>
          <a:xfrm>
            <a:off x="1143000" y="41910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Spirit</a:t>
            </a:r>
          </a:p>
        </p:txBody>
      </p:sp>
      <p:sp>
        <p:nvSpPr>
          <p:cNvPr id="4" name="Oval 3"/>
          <p:cNvSpPr/>
          <p:nvPr/>
        </p:nvSpPr>
        <p:spPr>
          <a:xfrm>
            <a:off x="6400800" y="41910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Son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3733800" y="3352800"/>
            <a:ext cx="1828800" cy="1447800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33528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(Deity)</a:t>
            </a:r>
          </a:p>
        </p:txBody>
      </p:sp>
      <p:sp>
        <p:nvSpPr>
          <p:cNvPr id="10" name="TextBox 9"/>
          <p:cNvSpPr txBox="1"/>
          <p:nvPr/>
        </p:nvSpPr>
        <p:spPr>
          <a:xfrm rot="18383891" flipH="1">
            <a:off x="2064077" y="2772219"/>
            <a:ext cx="1630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John 14:26</a:t>
            </a:r>
          </a:p>
        </p:txBody>
      </p:sp>
      <p:sp>
        <p:nvSpPr>
          <p:cNvPr id="11" name="TextBox 10"/>
          <p:cNvSpPr txBox="1"/>
          <p:nvPr/>
        </p:nvSpPr>
        <p:spPr>
          <a:xfrm rot="3414117" flipH="1">
            <a:off x="5243305" y="2606206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John 8:16-18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4000500" y="2171700"/>
            <a:ext cx="1219200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 rot="19948233">
            <a:off x="2738444" y="3909422"/>
            <a:ext cx="1435804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ight Arrow 14"/>
          <p:cNvSpPr/>
          <p:nvPr/>
        </p:nvSpPr>
        <p:spPr>
          <a:xfrm rot="12516639">
            <a:off x="5069505" y="3951918"/>
            <a:ext cx="1593062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3987933" y="2408366"/>
            <a:ext cx="125066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(John 20:17)</a:t>
            </a:r>
          </a:p>
        </p:txBody>
      </p:sp>
      <p:sp>
        <p:nvSpPr>
          <p:cNvPr id="17" name="TextBox 16"/>
          <p:cNvSpPr txBox="1"/>
          <p:nvPr/>
        </p:nvSpPr>
        <p:spPr>
          <a:xfrm rot="1553277">
            <a:off x="5463284" y="4293097"/>
            <a:ext cx="1027845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(Heb. 1:8)</a:t>
            </a:r>
          </a:p>
        </p:txBody>
      </p:sp>
      <p:sp>
        <p:nvSpPr>
          <p:cNvPr id="18" name="TextBox 17"/>
          <p:cNvSpPr txBox="1"/>
          <p:nvPr/>
        </p:nvSpPr>
        <p:spPr>
          <a:xfrm rot="19991045">
            <a:off x="2840115" y="4205742"/>
            <a:ext cx="1164101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(Acts 5:3-4)</a:t>
            </a:r>
          </a:p>
        </p:txBody>
      </p:sp>
    </p:spTree>
    <p:extLst>
      <p:ext uri="{BB962C8B-B14F-4D97-AF65-F5344CB8AC3E}">
        <p14:creationId xmlns:p14="http://schemas.microsoft.com/office/powerpoint/2010/main" val="25209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43200" y="5029200"/>
            <a:ext cx="3886199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6" name="Rectangle 5"/>
          <p:cNvSpPr/>
          <p:nvPr/>
        </p:nvSpPr>
        <p:spPr>
          <a:xfrm rot="18357646">
            <a:off x="1729939" y="3010195"/>
            <a:ext cx="3127897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5" name="Rectangle 4"/>
          <p:cNvSpPr/>
          <p:nvPr/>
        </p:nvSpPr>
        <p:spPr>
          <a:xfrm rot="3367104">
            <a:off x="4278458" y="2960393"/>
            <a:ext cx="3127897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2" name="Oval 1"/>
          <p:cNvSpPr/>
          <p:nvPr/>
        </p:nvSpPr>
        <p:spPr>
          <a:xfrm>
            <a:off x="3657600" y="4572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Father</a:t>
            </a:r>
          </a:p>
        </p:txBody>
      </p:sp>
      <p:sp>
        <p:nvSpPr>
          <p:cNvPr id="3" name="Oval 2"/>
          <p:cNvSpPr/>
          <p:nvPr/>
        </p:nvSpPr>
        <p:spPr>
          <a:xfrm>
            <a:off x="1143000" y="41910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Holy</a:t>
            </a:r>
          </a:p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Spirit</a:t>
            </a:r>
          </a:p>
        </p:txBody>
      </p:sp>
      <p:sp>
        <p:nvSpPr>
          <p:cNvPr id="4" name="Oval 3"/>
          <p:cNvSpPr/>
          <p:nvPr/>
        </p:nvSpPr>
        <p:spPr>
          <a:xfrm>
            <a:off x="6400800" y="41910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Son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3733800" y="3352800"/>
            <a:ext cx="1828800" cy="1447800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33528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God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(Deity)</a:t>
            </a:r>
          </a:p>
        </p:txBody>
      </p:sp>
      <p:sp>
        <p:nvSpPr>
          <p:cNvPr id="10" name="TextBox 9"/>
          <p:cNvSpPr txBox="1"/>
          <p:nvPr/>
        </p:nvSpPr>
        <p:spPr>
          <a:xfrm rot="18383891" flipH="1">
            <a:off x="2064077" y="2772219"/>
            <a:ext cx="1630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John 14:26</a:t>
            </a:r>
          </a:p>
        </p:txBody>
      </p:sp>
      <p:sp>
        <p:nvSpPr>
          <p:cNvPr id="11" name="TextBox 10"/>
          <p:cNvSpPr txBox="1"/>
          <p:nvPr/>
        </p:nvSpPr>
        <p:spPr>
          <a:xfrm rot="3414117" flipH="1">
            <a:off x="5243305" y="2606206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John 8:16-18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3246118" y="5410200"/>
            <a:ext cx="3002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Acts 10:38; John 16:7-8 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4000500" y="2171700"/>
            <a:ext cx="1219200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19948233">
            <a:off x="2738444" y="3909422"/>
            <a:ext cx="1435804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12516639">
            <a:off x="5069505" y="3951918"/>
            <a:ext cx="1593062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3987933" y="2408366"/>
            <a:ext cx="125066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(John 20:17)</a:t>
            </a:r>
          </a:p>
        </p:txBody>
      </p:sp>
      <p:sp>
        <p:nvSpPr>
          <p:cNvPr id="17" name="TextBox 16"/>
          <p:cNvSpPr txBox="1"/>
          <p:nvPr/>
        </p:nvSpPr>
        <p:spPr>
          <a:xfrm rot="1553277">
            <a:off x="5463284" y="4293097"/>
            <a:ext cx="1027845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(Heb. 1:8)</a:t>
            </a:r>
          </a:p>
        </p:txBody>
      </p:sp>
      <p:sp>
        <p:nvSpPr>
          <p:cNvPr id="18" name="TextBox 17"/>
          <p:cNvSpPr txBox="1"/>
          <p:nvPr/>
        </p:nvSpPr>
        <p:spPr>
          <a:xfrm rot="19991045">
            <a:off x="2840115" y="4205742"/>
            <a:ext cx="1164101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(Acts 5:3-4)</a:t>
            </a:r>
          </a:p>
        </p:txBody>
      </p:sp>
    </p:spTree>
    <p:extLst>
      <p:ext uri="{BB962C8B-B14F-4D97-AF65-F5344CB8AC3E}">
        <p14:creationId xmlns:p14="http://schemas.microsoft.com/office/powerpoint/2010/main" val="24525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43200" y="5029200"/>
            <a:ext cx="3886199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6" name="Rectangle 5"/>
          <p:cNvSpPr/>
          <p:nvPr/>
        </p:nvSpPr>
        <p:spPr>
          <a:xfrm rot="18357646">
            <a:off x="1729939" y="3010195"/>
            <a:ext cx="3127897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5" name="Rectangle 4"/>
          <p:cNvSpPr/>
          <p:nvPr/>
        </p:nvSpPr>
        <p:spPr>
          <a:xfrm rot="3367104">
            <a:off x="4278458" y="2960393"/>
            <a:ext cx="3127897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2" name="Oval 1"/>
          <p:cNvSpPr/>
          <p:nvPr/>
        </p:nvSpPr>
        <p:spPr>
          <a:xfrm>
            <a:off x="3657600" y="4572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Shell</a:t>
            </a:r>
          </a:p>
        </p:txBody>
      </p:sp>
      <p:sp>
        <p:nvSpPr>
          <p:cNvPr id="3" name="Oval 2"/>
          <p:cNvSpPr/>
          <p:nvPr/>
        </p:nvSpPr>
        <p:spPr>
          <a:xfrm>
            <a:off x="1143000" y="41910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White</a:t>
            </a:r>
          </a:p>
        </p:txBody>
      </p:sp>
      <p:sp>
        <p:nvSpPr>
          <p:cNvPr id="4" name="Oval 3"/>
          <p:cNvSpPr/>
          <p:nvPr/>
        </p:nvSpPr>
        <p:spPr>
          <a:xfrm>
            <a:off x="6400800" y="41910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Yolk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3733800" y="3352800"/>
            <a:ext cx="1828800" cy="1447800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350073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Egg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4000500" y="2171700"/>
            <a:ext cx="1219200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19948233">
            <a:off x="2738444" y="3909422"/>
            <a:ext cx="1435804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12516639">
            <a:off x="5069505" y="3951918"/>
            <a:ext cx="1593062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431163" y="2408366"/>
            <a:ext cx="36420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IS</a:t>
            </a:r>
          </a:p>
        </p:txBody>
      </p:sp>
      <p:sp>
        <p:nvSpPr>
          <p:cNvPr id="17" name="TextBox 16"/>
          <p:cNvSpPr txBox="1"/>
          <p:nvPr/>
        </p:nvSpPr>
        <p:spPr>
          <a:xfrm rot="1553277">
            <a:off x="5795105" y="4293097"/>
            <a:ext cx="36420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IS</a:t>
            </a:r>
          </a:p>
        </p:txBody>
      </p:sp>
      <p:sp>
        <p:nvSpPr>
          <p:cNvPr id="18" name="TextBox 17"/>
          <p:cNvSpPr txBox="1"/>
          <p:nvPr/>
        </p:nvSpPr>
        <p:spPr>
          <a:xfrm rot="19991045">
            <a:off x="3240061" y="4205742"/>
            <a:ext cx="36420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114318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43200" y="5029200"/>
            <a:ext cx="3886199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6" name="Rectangle 5"/>
          <p:cNvSpPr/>
          <p:nvPr/>
        </p:nvSpPr>
        <p:spPr>
          <a:xfrm rot="18357646">
            <a:off x="1729939" y="3010195"/>
            <a:ext cx="3127897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5" name="Rectangle 4"/>
          <p:cNvSpPr/>
          <p:nvPr/>
        </p:nvSpPr>
        <p:spPr>
          <a:xfrm rot="3367104">
            <a:off x="4278458" y="2960393"/>
            <a:ext cx="3127897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2" name="Oval 1"/>
          <p:cNvSpPr/>
          <p:nvPr/>
        </p:nvSpPr>
        <p:spPr>
          <a:xfrm>
            <a:off x="3657600" y="4572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Body</a:t>
            </a:r>
          </a:p>
        </p:txBody>
      </p:sp>
      <p:sp>
        <p:nvSpPr>
          <p:cNvPr id="3" name="Oval 2"/>
          <p:cNvSpPr/>
          <p:nvPr/>
        </p:nvSpPr>
        <p:spPr>
          <a:xfrm>
            <a:off x="1143000" y="41910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Soul</a:t>
            </a:r>
          </a:p>
        </p:txBody>
      </p:sp>
      <p:sp>
        <p:nvSpPr>
          <p:cNvPr id="4" name="Oval 3"/>
          <p:cNvSpPr/>
          <p:nvPr/>
        </p:nvSpPr>
        <p:spPr>
          <a:xfrm>
            <a:off x="6400800" y="41910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Spirit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3733800" y="3352800"/>
            <a:ext cx="1828800" cy="1447800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350073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Man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4000500" y="2171700"/>
            <a:ext cx="1219200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19948233">
            <a:off x="2738444" y="3909422"/>
            <a:ext cx="1435804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12516639">
            <a:off x="5069505" y="3951918"/>
            <a:ext cx="1593062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431163" y="2408366"/>
            <a:ext cx="36420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IS</a:t>
            </a:r>
          </a:p>
        </p:txBody>
      </p:sp>
      <p:sp>
        <p:nvSpPr>
          <p:cNvPr id="17" name="TextBox 16"/>
          <p:cNvSpPr txBox="1"/>
          <p:nvPr/>
        </p:nvSpPr>
        <p:spPr>
          <a:xfrm rot="1553277">
            <a:off x="5795105" y="4293097"/>
            <a:ext cx="36420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IS</a:t>
            </a:r>
          </a:p>
        </p:txBody>
      </p:sp>
      <p:sp>
        <p:nvSpPr>
          <p:cNvPr id="18" name="TextBox 17"/>
          <p:cNvSpPr txBox="1"/>
          <p:nvPr/>
        </p:nvSpPr>
        <p:spPr>
          <a:xfrm rot="19991045">
            <a:off x="3240061" y="4205742"/>
            <a:ext cx="36420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1010" y="1826567"/>
            <a:ext cx="2795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1 Thess. 5:23</a:t>
            </a:r>
          </a:p>
        </p:txBody>
      </p:sp>
    </p:spTree>
    <p:extLst>
      <p:ext uri="{BB962C8B-B14F-4D97-AF65-F5344CB8AC3E}">
        <p14:creationId xmlns:p14="http://schemas.microsoft.com/office/powerpoint/2010/main" val="256265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43200" y="5029200"/>
            <a:ext cx="3886199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6" name="Rectangle 5"/>
          <p:cNvSpPr/>
          <p:nvPr/>
        </p:nvSpPr>
        <p:spPr>
          <a:xfrm rot="18357646">
            <a:off x="1729939" y="3010195"/>
            <a:ext cx="3127897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5" name="Rectangle 4"/>
          <p:cNvSpPr/>
          <p:nvPr/>
        </p:nvSpPr>
        <p:spPr>
          <a:xfrm rot="3367104">
            <a:off x="4278458" y="2960393"/>
            <a:ext cx="3127897" cy="40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Narrow" pitchFamily="34" charset="0"/>
              </a:rPr>
              <a:t>Is Not</a:t>
            </a:r>
          </a:p>
        </p:txBody>
      </p:sp>
      <p:sp>
        <p:nvSpPr>
          <p:cNvPr id="2" name="Oval 1"/>
          <p:cNvSpPr/>
          <p:nvPr/>
        </p:nvSpPr>
        <p:spPr>
          <a:xfrm>
            <a:off x="3657600" y="4572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Father</a:t>
            </a:r>
          </a:p>
        </p:txBody>
      </p:sp>
      <p:sp>
        <p:nvSpPr>
          <p:cNvPr id="3" name="Oval 2"/>
          <p:cNvSpPr/>
          <p:nvPr/>
        </p:nvSpPr>
        <p:spPr>
          <a:xfrm>
            <a:off x="1143000" y="41910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Holy</a:t>
            </a:r>
          </a:p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Spirit</a:t>
            </a:r>
          </a:p>
        </p:txBody>
      </p:sp>
      <p:sp>
        <p:nvSpPr>
          <p:cNvPr id="4" name="Oval 3"/>
          <p:cNvSpPr/>
          <p:nvPr/>
        </p:nvSpPr>
        <p:spPr>
          <a:xfrm>
            <a:off x="6400800" y="4191000"/>
            <a:ext cx="1828800" cy="1752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 Narrow" pitchFamily="34" charset="0"/>
              </a:rPr>
              <a:t>Son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3733800" y="3352800"/>
            <a:ext cx="1828800" cy="1447800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33528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God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</a:rPr>
              <a:t>(Deity)</a:t>
            </a:r>
          </a:p>
        </p:txBody>
      </p:sp>
      <p:sp>
        <p:nvSpPr>
          <p:cNvPr id="10" name="TextBox 9"/>
          <p:cNvSpPr txBox="1"/>
          <p:nvPr/>
        </p:nvSpPr>
        <p:spPr>
          <a:xfrm rot="18383891" flipH="1">
            <a:off x="2064077" y="2772219"/>
            <a:ext cx="1630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John 14:26</a:t>
            </a:r>
          </a:p>
        </p:txBody>
      </p:sp>
      <p:sp>
        <p:nvSpPr>
          <p:cNvPr id="11" name="TextBox 10"/>
          <p:cNvSpPr txBox="1"/>
          <p:nvPr/>
        </p:nvSpPr>
        <p:spPr>
          <a:xfrm rot="3414117" flipH="1">
            <a:off x="5243305" y="2606206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John 8:16-18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3246118" y="5410200"/>
            <a:ext cx="3002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Acts 10:38; John 16:7-8 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4000500" y="2171700"/>
            <a:ext cx="1219200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19948233">
            <a:off x="2738444" y="3909422"/>
            <a:ext cx="1435804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12516639">
            <a:off x="5069505" y="3951918"/>
            <a:ext cx="1593062" cy="990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3987933" y="2408366"/>
            <a:ext cx="125066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(John 20:17)</a:t>
            </a:r>
          </a:p>
        </p:txBody>
      </p:sp>
      <p:sp>
        <p:nvSpPr>
          <p:cNvPr id="17" name="TextBox 16"/>
          <p:cNvSpPr txBox="1"/>
          <p:nvPr/>
        </p:nvSpPr>
        <p:spPr>
          <a:xfrm rot="1553277">
            <a:off x="5463284" y="4293097"/>
            <a:ext cx="1027845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(Heb. 1:8)</a:t>
            </a:r>
          </a:p>
        </p:txBody>
      </p:sp>
      <p:sp>
        <p:nvSpPr>
          <p:cNvPr id="18" name="TextBox 17"/>
          <p:cNvSpPr txBox="1"/>
          <p:nvPr/>
        </p:nvSpPr>
        <p:spPr>
          <a:xfrm rot="19991045">
            <a:off x="2840115" y="4205742"/>
            <a:ext cx="1164101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 Narrow" pitchFamily="34" charset="0"/>
              </a:rPr>
              <a:t>(Acts 5:3-4)</a:t>
            </a:r>
          </a:p>
        </p:txBody>
      </p:sp>
    </p:spTree>
    <p:extLst>
      <p:ext uri="{BB962C8B-B14F-4D97-AF65-F5344CB8AC3E}">
        <p14:creationId xmlns:p14="http://schemas.microsoft.com/office/powerpoint/2010/main" val="12228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304800"/>
            <a:ext cx="819282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4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8552" y="1295400"/>
            <a:ext cx="69342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One God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“One God” Does Not Mean “One Person”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One God – Three Persons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God is “One” in Unity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93783" y="3572947"/>
            <a:ext cx="5928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 John 10:30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John 17:20-23</a:t>
            </a:r>
          </a:p>
        </p:txBody>
      </p:sp>
    </p:spTree>
    <p:extLst>
      <p:ext uri="{BB962C8B-B14F-4D97-AF65-F5344CB8AC3E}">
        <p14:creationId xmlns:p14="http://schemas.microsoft.com/office/powerpoint/2010/main" val="426284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66"/>
                </a:solidFill>
              </a:rPr>
              <a:t>God is One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524125" y="1752600"/>
            <a:ext cx="3886200" cy="990600"/>
          </a:xfrm>
          <a:prstGeom prst="roundRect">
            <a:avLst>
              <a:gd name="adj" fmla="val 23387"/>
            </a:avLst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Man &amp; Woman</a:t>
            </a:r>
          </a:p>
          <a:p>
            <a:pPr algn="ctr"/>
            <a:r>
              <a:rPr lang="en-US" sz="2400" i="1" dirty="0">
                <a:solidFill>
                  <a:srgbClr val="0070C0"/>
                </a:solidFill>
              </a:rPr>
              <a:t>Two Become One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514600" y="3657600"/>
            <a:ext cx="3886200" cy="990600"/>
          </a:xfrm>
          <a:prstGeom prst="roundRect">
            <a:avLst>
              <a:gd name="adj" fmla="val 23387"/>
            </a:avLst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Father, Son, Spirit</a:t>
            </a:r>
          </a:p>
          <a:p>
            <a:pPr algn="ctr"/>
            <a:r>
              <a:rPr lang="en-US" sz="2400" i="1" dirty="0">
                <a:solidFill>
                  <a:srgbClr val="0070C0"/>
                </a:solidFill>
              </a:rPr>
              <a:t>God is 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3875" y="1986290"/>
            <a:ext cx="1990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Gen. 2:24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896380"/>
            <a:ext cx="1990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Deut. 6:4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67475" y="1981200"/>
            <a:ext cx="1990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Matt. 19:5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7475" y="3896380"/>
            <a:ext cx="1990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Mark 12:29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3525" y="2893367"/>
            <a:ext cx="1609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solidFill>
                  <a:srgbClr val="C00000"/>
                </a:solidFill>
              </a:rPr>
              <a:t>echad</a:t>
            </a:r>
            <a:endParaRPr lang="en-US" sz="2400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53200" y="2895600"/>
            <a:ext cx="1609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</a:rPr>
              <a:t>hen</a:t>
            </a:r>
          </a:p>
        </p:txBody>
      </p:sp>
      <p:cxnSp>
        <p:nvCxnSpPr>
          <p:cNvPr id="12" name="Straight Arrow Connector 11"/>
          <p:cNvCxnSpPr>
            <a:stCxn id="6" idx="2"/>
          </p:cNvCxnSpPr>
          <p:nvPr/>
        </p:nvCxnSpPr>
        <p:spPr>
          <a:xfrm flipH="1">
            <a:off x="1358387" y="3355032"/>
            <a:ext cx="1" cy="5413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7391399" y="3352800"/>
            <a:ext cx="1" cy="5413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0"/>
          </p:cNvCxnSpPr>
          <p:nvPr/>
        </p:nvCxnSpPr>
        <p:spPr>
          <a:xfrm flipH="1" flipV="1">
            <a:off x="1358387" y="2504420"/>
            <a:ext cx="1" cy="3889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7391399" y="2514600"/>
            <a:ext cx="1" cy="3889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47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304800"/>
            <a:ext cx="819282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4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8552" y="1295400"/>
            <a:ext cx="6934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One God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“One God” Does Not Mean “One Person”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One God – Three Persons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God is “One” in Unity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Submission within Godhead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25681" y="4155950"/>
            <a:ext cx="5928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 Mark 14:36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 1 Cor. 15:28</a:t>
            </a:r>
          </a:p>
        </p:txBody>
      </p:sp>
    </p:spTree>
    <p:extLst>
      <p:ext uri="{BB962C8B-B14F-4D97-AF65-F5344CB8AC3E}">
        <p14:creationId xmlns:p14="http://schemas.microsoft.com/office/powerpoint/2010/main" val="262465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9510" y="1895341"/>
            <a:ext cx="7315200" cy="349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Person Defined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Consequences</a:t>
            </a:r>
          </a:p>
        </p:txBody>
      </p:sp>
      <p:pic>
        <p:nvPicPr>
          <p:cNvPr id="2050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638800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5EA3FD-39D6-450D-A2CA-68C3A043FC0F}"/>
              </a:ext>
            </a:extLst>
          </p:cNvPr>
          <p:cNvSpPr/>
          <p:nvPr/>
        </p:nvSpPr>
        <p:spPr>
          <a:xfrm>
            <a:off x="0" y="-5603"/>
            <a:ext cx="6705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</a:t>
            </a:r>
          </a:p>
        </p:txBody>
      </p:sp>
    </p:spTree>
    <p:extLst>
      <p:ext uri="{BB962C8B-B14F-4D97-AF65-F5344CB8AC3E}">
        <p14:creationId xmlns:p14="http://schemas.microsoft.com/office/powerpoint/2010/main" val="26486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292870"/>
            <a:ext cx="8210035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5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Consequences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871" y="1471360"/>
            <a:ext cx="95619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Jesus is setting at his own right hand (Acts 2)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No mediator between God and man (1 Tim. 2:5)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Jesus is his own Father (John 5:19-21)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Jesus really knows what he said he didn’t know (Matt. 24:36-37)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All believers are one person (John 17:20-22)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A delusional God – refers to one person as “us” (Gen. 1:26)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9510" y="1895341"/>
            <a:ext cx="7315200" cy="349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Person Defined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Consequences</a:t>
            </a:r>
          </a:p>
        </p:txBody>
      </p:sp>
      <p:pic>
        <p:nvPicPr>
          <p:cNvPr id="7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638800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0DC46A0-82A5-4BD2-876B-98D00B1BC91D}"/>
              </a:ext>
            </a:extLst>
          </p:cNvPr>
          <p:cNvSpPr/>
          <p:nvPr/>
        </p:nvSpPr>
        <p:spPr>
          <a:xfrm>
            <a:off x="0" y="-5603"/>
            <a:ext cx="6705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cap="none" spc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</a:t>
            </a:r>
          </a:p>
        </p:txBody>
      </p:sp>
    </p:spTree>
    <p:extLst>
      <p:ext uri="{BB962C8B-B14F-4D97-AF65-F5344CB8AC3E}">
        <p14:creationId xmlns:p14="http://schemas.microsoft.com/office/powerpoint/2010/main" val="26486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chn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BLUGRN">
  <a:themeElements>
    <a:clrScheme name="">
      <a:dk1>
        <a:srgbClr val="969696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FFFF00"/>
      </a:hlink>
      <a:folHlink>
        <a:srgbClr val="B2B2B2"/>
      </a:folHlink>
    </a:clrScheme>
    <a:fontScheme name="BLUGR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GR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GR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2161</TotalTime>
  <Words>1321</Words>
  <Application>Microsoft Office PowerPoint</Application>
  <PresentationFormat>On-screen Show (4:3)</PresentationFormat>
  <Paragraphs>296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Gabriola</vt:lpstr>
      <vt:lpstr>Arial Narrow</vt:lpstr>
      <vt:lpstr>Times New Roman</vt:lpstr>
      <vt:lpstr>Wingdings 2</vt:lpstr>
      <vt:lpstr>Franklin Gothic Book</vt:lpstr>
      <vt:lpstr>Arial</vt:lpstr>
      <vt:lpstr>Kristen ITC</vt:lpstr>
      <vt:lpstr>Technic</vt:lpstr>
      <vt:lpstr>BLUGRN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48</cp:revision>
  <dcterms:created xsi:type="dcterms:W3CDTF">2010-04-28T22:31:17Z</dcterms:created>
  <dcterms:modified xsi:type="dcterms:W3CDTF">2018-07-15T21:09:30Z</dcterms:modified>
</cp:coreProperties>
</file>