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99" r:id="rId2"/>
    <p:sldId id="276" r:id="rId3"/>
    <p:sldId id="257" r:id="rId4"/>
    <p:sldId id="268" r:id="rId5"/>
    <p:sldId id="300" r:id="rId6"/>
    <p:sldId id="302" r:id="rId7"/>
    <p:sldId id="303" r:id="rId8"/>
    <p:sldId id="304" r:id="rId9"/>
    <p:sldId id="294" r:id="rId10"/>
    <p:sldId id="295" r:id="rId11"/>
    <p:sldId id="305" r:id="rId12"/>
    <p:sldId id="306" r:id="rId13"/>
    <p:sldId id="307" r:id="rId14"/>
    <p:sldId id="308" r:id="rId15"/>
    <p:sldId id="309" r:id="rId16"/>
    <p:sldId id="310" r:id="rId17"/>
    <p:sldId id="311" r:id="rId18"/>
    <p:sldId id="312" r:id="rId19"/>
    <p:sldId id="296" r:id="rId20"/>
    <p:sldId id="298" r:id="rId21"/>
    <p:sldId id="313" r:id="rId22"/>
    <p:sldId id="314" r:id="rId23"/>
    <p:sldId id="297" r:id="rId24"/>
  </p:sldIdLst>
  <p:sldSz cx="9144000" cy="6858000" type="screen4x3"/>
  <p:notesSz cx="6858000" cy="9144000"/>
  <p:embeddedFontLst>
    <p:embeddedFont>
      <p:font typeface="Arial Narrow" panose="020B0606020202030204" pitchFamily="34" charset="0"/>
      <p:regular r:id="rId25"/>
      <p:bold r:id="rId26"/>
      <p:italic r:id="rId27"/>
      <p:boldItalic r:id="rId28"/>
    </p:embeddedFont>
    <p:embeddedFont>
      <p:font typeface="Comic Sans MS" panose="030F0702030302020204" pitchFamily="66" charset="0"/>
      <p:regular r:id="rId29"/>
      <p:bold r:id="rId30"/>
      <p:italic r:id="rId31"/>
      <p:boldItalic r:id="rId32"/>
    </p:embeddedFont>
    <p:embeddedFont>
      <p:font typeface="Kristen ITC" panose="03050502040202030202" pitchFamily="66"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1004"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8.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9142413" cy="6856413"/>
          </a:xfrm>
          <a:prstGeom prst="rect">
            <a:avLst/>
          </a:prstGeom>
          <a:gradFill rotWithShape="0">
            <a:gsLst>
              <a:gs pos="0">
                <a:srgbClr val="008080">
                  <a:gamma/>
                  <a:shade val="0"/>
                  <a:invGamma/>
                </a:srgbClr>
              </a:gs>
              <a:gs pos="100000">
                <a:srgbClr val="008080"/>
              </a:gs>
            </a:gsLst>
            <a:lin ang="5400000" scaled="1"/>
          </a:gradFill>
          <a:ln w="12700">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4099" name="Freeform 3"/>
          <p:cNvSpPr>
            <a:spLocks/>
          </p:cNvSpPr>
          <p:nvPr/>
        </p:nvSpPr>
        <p:spPr bwMode="auto">
          <a:xfrm>
            <a:off x="195263" y="182563"/>
            <a:ext cx="8815387" cy="6559550"/>
          </a:xfrm>
          <a:custGeom>
            <a:avLst/>
            <a:gdLst/>
            <a:ahLst/>
            <a:cxnLst>
              <a:cxn ang="0">
                <a:pos x="0" y="307"/>
              </a:cxn>
              <a:cxn ang="0">
                <a:pos x="352" y="307"/>
              </a:cxn>
              <a:cxn ang="0">
                <a:pos x="352" y="0"/>
              </a:cxn>
              <a:cxn ang="0">
                <a:pos x="5886" y="0"/>
              </a:cxn>
              <a:cxn ang="0">
                <a:pos x="5886" y="307"/>
              </a:cxn>
              <a:cxn ang="0">
                <a:pos x="6246" y="307"/>
              </a:cxn>
              <a:cxn ang="0">
                <a:pos x="6246" y="3850"/>
              </a:cxn>
              <a:cxn ang="0">
                <a:pos x="5886" y="3850"/>
              </a:cxn>
              <a:cxn ang="0">
                <a:pos x="5886" y="4131"/>
              </a:cxn>
              <a:cxn ang="0">
                <a:pos x="352" y="4131"/>
              </a:cxn>
              <a:cxn ang="0">
                <a:pos x="352" y="3850"/>
              </a:cxn>
              <a:cxn ang="0">
                <a:pos x="0" y="3850"/>
              </a:cxn>
              <a:cxn ang="0">
                <a:pos x="0" y="307"/>
              </a:cxn>
            </a:cxnLst>
            <a:rect l="0" t="0" r="r" b="b"/>
            <a:pathLst>
              <a:path w="6247" h="4132">
                <a:moveTo>
                  <a:pt x="0" y="307"/>
                </a:moveTo>
                <a:lnTo>
                  <a:pt x="352" y="307"/>
                </a:lnTo>
                <a:lnTo>
                  <a:pt x="352" y="0"/>
                </a:lnTo>
                <a:lnTo>
                  <a:pt x="5886" y="0"/>
                </a:lnTo>
                <a:lnTo>
                  <a:pt x="5886" y="307"/>
                </a:lnTo>
                <a:lnTo>
                  <a:pt x="6246" y="307"/>
                </a:lnTo>
                <a:lnTo>
                  <a:pt x="6246" y="3850"/>
                </a:lnTo>
                <a:lnTo>
                  <a:pt x="5886" y="3850"/>
                </a:lnTo>
                <a:lnTo>
                  <a:pt x="5886" y="4131"/>
                </a:lnTo>
                <a:lnTo>
                  <a:pt x="352" y="4131"/>
                </a:lnTo>
                <a:lnTo>
                  <a:pt x="352" y="3850"/>
                </a:lnTo>
                <a:lnTo>
                  <a:pt x="0" y="3850"/>
                </a:lnTo>
                <a:lnTo>
                  <a:pt x="0" y="307"/>
                </a:lnTo>
              </a:path>
            </a:pathLst>
          </a:custGeom>
          <a:noFill/>
          <a:ln w="50800" cap="rnd" cmpd="sng">
            <a:solidFill>
              <a:srgbClr val="ABABAB"/>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4100" name="Freeform 4"/>
          <p:cNvSpPr>
            <a:spLocks/>
          </p:cNvSpPr>
          <p:nvPr/>
        </p:nvSpPr>
        <p:spPr bwMode="auto">
          <a:xfrm>
            <a:off x="387350" y="314325"/>
            <a:ext cx="8443913" cy="6281738"/>
          </a:xfrm>
          <a:custGeom>
            <a:avLst/>
            <a:gdLst/>
            <a:ahLst/>
            <a:cxnLst>
              <a:cxn ang="0">
                <a:pos x="0" y="0"/>
              </a:cxn>
              <a:cxn ang="0">
                <a:pos x="5983" y="0"/>
              </a:cxn>
              <a:cxn ang="0">
                <a:pos x="5983" y="3956"/>
              </a:cxn>
              <a:cxn ang="0">
                <a:pos x="0" y="3956"/>
              </a:cxn>
              <a:cxn ang="0">
                <a:pos x="0" y="0"/>
              </a:cxn>
            </a:cxnLst>
            <a:rect l="0" t="0" r="r" b="b"/>
            <a:pathLst>
              <a:path w="5984" h="3957">
                <a:moveTo>
                  <a:pt x="0" y="0"/>
                </a:moveTo>
                <a:lnTo>
                  <a:pt x="5983" y="0"/>
                </a:lnTo>
                <a:lnTo>
                  <a:pt x="5983" y="3956"/>
                </a:lnTo>
                <a:lnTo>
                  <a:pt x="0" y="3956"/>
                </a:lnTo>
                <a:lnTo>
                  <a:pt x="0" y="0"/>
                </a:lnTo>
              </a:path>
            </a:pathLst>
          </a:custGeom>
          <a:noFill/>
          <a:ln w="12700" cap="rnd" cmpd="sng">
            <a:solidFill>
              <a:srgbClr val="FEFF55"/>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4101" name="Rectangle 5"/>
          <p:cNvSpPr>
            <a:spLocks noGrp="1" noChangeArrowheads="1"/>
          </p:cNvSpPr>
          <p:nvPr>
            <p:ph type="title"/>
          </p:nvPr>
        </p:nvSpPr>
        <p:spPr bwMode="auto">
          <a:xfrm>
            <a:off x="685800" y="609600"/>
            <a:ext cx="7772400" cy="1143000"/>
          </a:xfrm>
          <a:prstGeom prst="rect">
            <a:avLst/>
          </a:prstGeom>
          <a:noFill/>
          <a:ln w="12700">
            <a:noFill/>
            <a:miter lim="800000"/>
            <a:headEnd/>
            <a:tailEnd/>
          </a:ln>
          <a:effectLst/>
        </p:spPr>
        <p:txBody>
          <a:bodyPr vert="horz" wrap="square" lIns="90488" tIns="44450" rIns="90488" bIns="44450" numCol="1" anchor="ctr" anchorCtr="0" compatLnSpc="1">
            <a:prstTxWarp prst="textNoShape">
              <a:avLst/>
            </a:prstTxWarp>
          </a:bodyPr>
          <a:lstStyle/>
          <a:p>
            <a:pPr lvl="0"/>
            <a:r>
              <a:rPr lang="en-US"/>
              <a:t>Click to edit Master title style</a:t>
            </a:r>
          </a:p>
        </p:txBody>
      </p:sp>
      <p:sp>
        <p:nvSpPr>
          <p:cNvPr id="4102" name="Rectangle 6"/>
          <p:cNvSpPr>
            <a:spLocks noGrp="1" noChangeArrowheads="1"/>
          </p:cNvSpPr>
          <p:nvPr>
            <p:ph type="body" idx="1"/>
          </p:nvPr>
        </p:nvSpPr>
        <p:spPr bwMode="auto">
          <a:xfrm>
            <a:off x="685800" y="1981200"/>
            <a:ext cx="77724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xStyles>
    <p:titleStyle>
      <a:lvl1pPr algn="ctr" rtl="0" fontAlgn="base">
        <a:spcBef>
          <a:spcPct val="0"/>
        </a:spcBef>
        <a:spcAft>
          <a:spcPct val="0"/>
        </a:spcAft>
        <a:defRPr sz="4400" b="1">
          <a:solidFill>
            <a:schemeClr val="tx2"/>
          </a:solidFill>
          <a:latin typeface="+mj-lt"/>
          <a:ea typeface="+mj-ea"/>
          <a:cs typeface="+mj-cs"/>
        </a:defRPr>
      </a:lvl1pPr>
      <a:lvl2pPr algn="ctr" rtl="0" fontAlgn="base">
        <a:spcBef>
          <a:spcPct val="0"/>
        </a:spcBef>
        <a:spcAft>
          <a:spcPct val="0"/>
        </a:spcAft>
        <a:defRPr sz="4400" b="1">
          <a:solidFill>
            <a:schemeClr val="tx2"/>
          </a:solidFill>
          <a:latin typeface="Times New Roman" pitchFamily="18" charset="0"/>
        </a:defRPr>
      </a:lvl2pPr>
      <a:lvl3pPr algn="ctr" rtl="0" fontAlgn="base">
        <a:spcBef>
          <a:spcPct val="0"/>
        </a:spcBef>
        <a:spcAft>
          <a:spcPct val="0"/>
        </a:spcAft>
        <a:defRPr sz="4400" b="1">
          <a:solidFill>
            <a:schemeClr val="tx2"/>
          </a:solidFill>
          <a:latin typeface="Times New Roman" pitchFamily="18" charset="0"/>
        </a:defRPr>
      </a:lvl3pPr>
      <a:lvl4pPr algn="ctr" rtl="0" fontAlgn="base">
        <a:spcBef>
          <a:spcPct val="0"/>
        </a:spcBef>
        <a:spcAft>
          <a:spcPct val="0"/>
        </a:spcAft>
        <a:defRPr sz="4400" b="1">
          <a:solidFill>
            <a:schemeClr val="tx2"/>
          </a:solidFill>
          <a:latin typeface="Times New Roman" pitchFamily="18" charset="0"/>
        </a:defRPr>
      </a:lvl4pPr>
      <a:lvl5pPr algn="ctr" rtl="0" fontAlgn="base">
        <a:spcBef>
          <a:spcPct val="0"/>
        </a:spcBef>
        <a:spcAft>
          <a:spcPct val="0"/>
        </a:spcAft>
        <a:defRPr sz="4400" b="1">
          <a:solidFill>
            <a:schemeClr val="tx2"/>
          </a:solidFill>
          <a:latin typeface="Times New Roman" pitchFamily="18" charset="0"/>
        </a:defRPr>
      </a:lvl5pPr>
      <a:lvl6pPr marL="457200" algn="ctr" rtl="0" fontAlgn="base">
        <a:spcBef>
          <a:spcPct val="0"/>
        </a:spcBef>
        <a:spcAft>
          <a:spcPct val="0"/>
        </a:spcAft>
        <a:defRPr sz="4400" b="1">
          <a:solidFill>
            <a:schemeClr val="tx2"/>
          </a:solidFill>
          <a:latin typeface="Times New Roman" pitchFamily="18" charset="0"/>
        </a:defRPr>
      </a:lvl6pPr>
      <a:lvl7pPr marL="914400" algn="ctr" rtl="0" fontAlgn="base">
        <a:spcBef>
          <a:spcPct val="0"/>
        </a:spcBef>
        <a:spcAft>
          <a:spcPct val="0"/>
        </a:spcAft>
        <a:defRPr sz="4400" b="1">
          <a:solidFill>
            <a:schemeClr val="tx2"/>
          </a:solidFill>
          <a:latin typeface="Times New Roman" pitchFamily="18" charset="0"/>
        </a:defRPr>
      </a:lvl7pPr>
      <a:lvl8pPr marL="1371600" algn="ctr" rtl="0" fontAlgn="base">
        <a:spcBef>
          <a:spcPct val="0"/>
        </a:spcBef>
        <a:spcAft>
          <a:spcPct val="0"/>
        </a:spcAft>
        <a:defRPr sz="4400" b="1">
          <a:solidFill>
            <a:schemeClr val="tx2"/>
          </a:solidFill>
          <a:latin typeface="Times New Roman" pitchFamily="18" charset="0"/>
        </a:defRPr>
      </a:lvl8pPr>
      <a:lvl9pPr marL="1828800" algn="ctr" rtl="0" fontAlgn="base">
        <a:spcBef>
          <a:spcPct val="0"/>
        </a:spcBef>
        <a:spcAft>
          <a:spcPct val="0"/>
        </a:spcAft>
        <a:defRPr sz="4400" b="1">
          <a:solidFill>
            <a:schemeClr val="tx2"/>
          </a:solidFill>
          <a:latin typeface="Times New Roman" pitchFamily="18" charset="0"/>
        </a:defRPr>
      </a:lvl9pPr>
    </p:titleStyle>
    <p:bodyStyle>
      <a:lvl1pPr marL="342900" indent="-342900" algn="l" rtl="0" fontAlgn="base">
        <a:spcBef>
          <a:spcPct val="20000"/>
        </a:spcBef>
        <a:spcAft>
          <a:spcPct val="0"/>
        </a:spcAft>
        <a:buSzPct val="100000"/>
        <a:buChar char="•"/>
        <a:defRPr sz="3200">
          <a:solidFill>
            <a:schemeClr val="tx1"/>
          </a:solidFill>
          <a:latin typeface="+mn-lt"/>
          <a:ea typeface="+mn-ea"/>
          <a:cs typeface="+mn-cs"/>
        </a:defRPr>
      </a:lvl1pPr>
      <a:lvl2pPr marL="742950" indent="-285750" algn="l" rtl="0" fontAlgn="base">
        <a:spcBef>
          <a:spcPct val="20000"/>
        </a:spcBef>
        <a:spcAft>
          <a:spcPct val="0"/>
        </a:spcAft>
        <a:buSzPct val="100000"/>
        <a:buChar char="–"/>
        <a:defRPr sz="2800">
          <a:solidFill>
            <a:schemeClr val="tx1"/>
          </a:solidFill>
          <a:latin typeface="+mn-lt"/>
        </a:defRPr>
      </a:lvl2pPr>
      <a:lvl3pPr marL="1143000" indent="-228600" algn="l" rtl="0" fontAlgn="base">
        <a:spcBef>
          <a:spcPct val="20000"/>
        </a:spcBef>
        <a:spcAft>
          <a:spcPct val="0"/>
        </a:spcAft>
        <a:buSzPct val="100000"/>
        <a:buChar char="•"/>
        <a:defRPr sz="2400">
          <a:solidFill>
            <a:schemeClr val="tx1"/>
          </a:solidFill>
          <a:latin typeface="+mn-lt"/>
        </a:defRPr>
      </a:lvl3pPr>
      <a:lvl4pPr marL="1600200" indent="-228600" algn="l" rtl="0" fontAlgn="base">
        <a:spcBef>
          <a:spcPct val="20000"/>
        </a:spcBef>
        <a:spcAft>
          <a:spcPct val="0"/>
        </a:spcAft>
        <a:buSzPct val="100000"/>
        <a:buChar char="–"/>
        <a:defRPr sz="2000">
          <a:solidFill>
            <a:schemeClr val="tx1"/>
          </a:solidFill>
          <a:latin typeface="+mn-lt"/>
        </a:defRPr>
      </a:lvl4pPr>
      <a:lvl5pPr marL="2057400" indent="-228600" algn="l" rtl="0" fontAlgn="base">
        <a:spcBef>
          <a:spcPct val="20000"/>
        </a:spcBef>
        <a:spcAft>
          <a:spcPct val="0"/>
        </a:spcAft>
        <a:buSzPct val="100000"/>
        <a:buChar char="•"/>
        <a:defRPr sz="2000">
          <a:solidFill>
            <a:schemeClr val="tx1"/>
          </a:solidFill>
          <a:latin typeface="+mn-lt"/>
        </a:defRPr>
      </a:lvl5pPr>
      <a:lvl6pPr marL="2514600" indent="-228600" algn="l" rtl="0" fontAlgn="base">
        <a:spcBef>
          <a:spcPct val="20000"/>
        </a:spcBef>
        <a:spcAft>
          <a:spcPct val="0"/>
        </a:spcAft>
        <a:buSzPct val="100000"/>
        <a:buChar char="•"/>
        <a:defRPr sz="2000">
          <a:solidFill>
            <a:schemeClr val="tx1"/>
          </a:solidFill>
          <a:latin typeface="+mn-lt"/>
        </a:defRPr>
      </a:lvl6pPr>
      <a:lvl7pPr marL="2971800" indent="-228600" algn="l" rtl="0" fontAlgn="base">
        <a:spcBef>
          <a:spcPct val="20000"/>
        </a:spcBef>
        <a:spcAft>
          <a:spcPct val="0"/>
        </a:spcAft>
        <a:buSzPct val="100000"/>
        <a:buChar char="•"/>
        <a:defRPr sz="2000">
          <a:solidFill>
            <a:schemeClr val="tx1"/>
          </a:solidFill>
          <a:latin typeface="+mn-lt"/>
        </a:defRPr>
      </a:lvl7pPr>
      <a:lvl8pPr marL="3429000" indent="-228600" algn="l" rtl="0" fontAlgn="base">
        <a:spcBef>
          <a:spcPct val="20000"/>
        </a:spcBef>
        <a:spcAft>
          <a:spcPct val="0"/>
        </a:spcAft>
        <a:buSzPct val="100000"/>
        <a:buChar char="•"/>
        <a:defRPr sz="2000">
          <a:solidFill>
            <a:schemeClr val="tx1"/>
          </a:solidFill>
          <a:latin typeface="+mn-lt"/>
        </a:defRPr>
      </a:lvl8pPr>
      <a:lvl9pPr marL="3886200" indent="-228600" algn="l" rtl="0" fontAlgn="base">
        <a:spcBef>
          <a:spcPct val="20000"/>
        </a:spcBef>
        <a:spcAft>
          <a:spcPct val="0"/>
        </a:spcAft>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2082225"/>
            <a:ext cx="7924800" cy="3046988"/>
          </a:xfrm>
          <a:prstGeom prst="rect">
            <a:avLst/>
          </a:prstGeom>
          <a:noFill/>
        </p:spPr>
        <p:txBody>
          <a:bodyPr wrap="square" rtlCol="0">
            <a:spAutoFit/>
          </a:bodyPr>
          <a:lstStyle/>
          <a:p>
            <a:pPr algn="ctr"/>
            <a:r>
              <a:rPr lang="en-US" sz="3200" dirty="0">
                <a:latin typeface="Arial Narrow" pitchFamily="34" charset="0"/>
              </a:rPr>
              <a:t>It is important to understand the </a:t>
            </a:r>
            <a:r>
              <a:rPr lang="en-US" sz="3200" b="1" i="1" u="sng" dirty="0">
                <a:latin typeface="Arial Narrow" pitchFamily="34" charset="0"/>
              </a:rPr>
              <a:t>work</a:t>
            </a:r>
            <a:r>
              <a:rPr lang="en-US" sz="3200" dirty="0">
                <a:latin typeface="Arial Narrow" pitchFamily="34" charset="0"/>
              </a:rPr>
              <a:t> of the Spirit</a:t>
            </a:r>
          </a:p>
          <a:p>
            <a:pPr algn="ctr"/>
            <a:endParaRPr lang="en-US" sz="3200" dirty="0">
              <a:latin typeface="Arial Narrow" pitchFamily="34" charset="0"/>
            </a:endParaRPr>
          </a:p>
          <a:p>
            <a:pPr algn="ctr"/>
            <a:r>
              <a:rPr lang="en-US" sz="3200" dirty="0">
                <a:latin typeface="Arial Narrow" pitchFamily="34" charset="0"/>
              </a:rPr>
              <a:t>What is he doing?</a:t>
            </a:r>
          </a:p>
          <a:p>
            <a:pPr algn="ctr"/>
            <a:r>
              <a:rPr lang="en-US" sz="3200" dirty="0">
                <a:latin typeface="Arial Narrow" pitchFamily="34" charset="0"/>
              </a:rPr>
              <a:t>Is he doing what he has always done?</a:t>
            </a:r>
          </a:p>
          <a:p>
            <a:pPr algn="ctr"/>
            <a:r>
              <a:rPr lang="en-US" sz="3200" dirty="0">
                <a:latin typeface="Arial Narrow" pitchFamily="34" charset="0"/>
              </a:rPr>
              <a:t>How does he do his work?</a:t>
            </a:r>
          </a:p>
          <a:p>
            <a:pPr algn="ctr"/>
            <a:endParaRPr lang="en-US" sz="3200" dirty="0">
              <a:latin typeface="Arial Narrow" pitchFamily="34" charset="0"/>
            </a:endParaRPr>
          </a:p>
        </p:txBody>
      </p:sp>
      <p:sp>
        <p:nvSpPr>
          <p:cNvPr id="3" name="Rectangle 2"/>
          <p:cNvSpPr/>
          <p:nvPr/>
        </p:nvSpPr>
        <p:spPr>
          <a:xfrm>
            <a:off x="1055726" y="609600"/>
            <a:ext cx="7021474" cy="1200329"/>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7200" b="1" cap="none" spc="0" dirty="0">
                <a:ln>
                  <a:prstDash val="solid"/>
                </a:ln>
                <a:solidFill>
                  <a:srgbClr val="FFFF99"/>
                </a:solidFill>
                <a:effectLst>
                  <a:outerShdw blurRad="88000" dist="50800" dir="5040000" algn="tl">
                    <a:schemeClr val="accent4">
                      <a:tint val="80000"/>
                      <a:satMod val="250000"/>
                      <a:alpha val="45000"/>
                    </a:schemeClr>
                  </a:outerShdw>
                </a:effectLst>
                <a:latin typeface="Kristen ITC" pitchFamily="66" charset="0"/>
              </a:rPr>
              <a:t>The Holy Spirit</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10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10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10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2436674"/>
            <a:ext cx="8991600" cy="175432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risten ITC" pitchFamily="66" charset="0"/>
              </a:rPr>
              <a:t>The Holy Spirit </a:t>
            </a:r>
            <a:r>
              <a:rPr lang="en-U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risten ITC" pitchFamily="66" charset="0"/>
              </a:rPr>
              <a:t>In</a:t>
            </a:r>
          </a:p>
          <a:p>
            <a:pPr algn="ctr"/>
            <a:r>
              <a:rPr lang="en-U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risten ITC" pitchFamily="66" charset="0"/>
              </a:rPr>
              <a:t>Creation &amp; Revelation</a:t>
            </a:r>
          </a:p>
        </p:txBody>
      </p:sp>
      <p:sp>
        <p:nvSpPr>
          <p:cNvPr id="3" name="Rectangle 2"/>
          <p:cNvSpPr/>
          <p:nvPr/>
        </p:nvSpPr>
        <p:spPr>
          <a:xfrm>
            <a:off x="1055726" y="609600"/>
            <a:ext cx="7021474" cy="1200329"/>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7200" b="1" cap="none" spc="0" dirty="0">
                <a:ln>
                  <a:prstDash val="solid"/>
                </a:ln>
                <a:solidFill>
                  <a:srgbClr val="FFFF99"/>
                </a:solidFill>
                <a:effectLst>
                  <a:outerShdw blurRad="88000" dist="50800" dir="5040000" algn="tl">
                    <a:schemeClr val="accent4">
                      <a:tint val="80000"/>
                      <a:satMod val="250000"/>
                      <a:alpha val="45000"/>
                    </a:schemeClr>
                  </a:outerShdw>
                </a:effectLst>
                <a:latin typeface="Kristen ITC" pitchFamily="66" charset="0"/>
              </a:rPr>
              <a:t>The Holy Spirit</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2493872"/>
            <a:ext cx="8305800" cy="935128"/>
          </a:xfrm>
          <a:prstGeom prst="rect">
            <a:avLst/>
          </a:prstGeom>
          <a:noFill/>
        </p:spPr>
        <p:txBody>
          <a:bodyPr wrap="square" rtlCol="0">
            <a:spAutoFit/>
          </a:bodyPr>
          <a:lstStyle/>
          <a:p>
            <a:pPr marL="571500" indent="-571500">
              <a:lnSpc>
                <a:spcPct val="150000"/>
              </a:lnSpc>
              <a:buFont typeface="+mj-lt"/>
              <a:buAutoNum type="romanUcPeriod"/>
            </a:pPr>
            <a:r>
              <a:rPr lang="en-US" sz="4000" dirty="0">
                <a:solidFill>
                  <a:srgbClr val="FFFF99"/>
                </a:solidFill>
                <a:effectLst>
                  <a:outerShdw blurRad="38100" dist="38100" dir="2700000" algn="tl">
                    <a:srgbClr val="000000">
                      <a:alpha val="43137"/>
                    </a:srgbClr>
                  </a:outerShdw>
                </a:effectLst>
                <a:latin typeface="Kristen ITC" pitchFamily="66" charset="0"/>
              </a:rPr>
              <a:t>Work in Creation</a:t>
            </a:r>
          </a:p>
        </p:txBody>
      </p:sp>
      <p:sp>
        <p:nvSpPr>
          <p:cNvPr id="4" name="Rectangle 3"/>
          <p:cNvSpPr/>
          <p:nvPr/>
        </p:nvSpPr>
        <p:spPr>
          <a:xfrm>
            <a:off x="0" y="379274"/>
            <a:ext cx="9144000" cy="175432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risten ITC" pitchFamily="66" charset="0"/>
              </a:rPr>
              <a:t>The Holy Spirit </a:t>
            </a:r>
            <a:r>
              <a:rPr lang="en-U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risten ITC" pitchFamily="66" charset="0"/>
              </a:rPr>
              <a:t>In</a:t>
            </a:r>
          </a:p>
          <a:p>
            <a:pPr algn="ctr"/>
            <a:r>
              <a:rPr lang="en-U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risten ITC" pitchFamily="66" charset="0"/>
              </a:rPr>
              <a:t>Creation &amp; Revelation</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3346462" y="3041663"/>
            <a:ext cx="8305800" cy="850874"/>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a:pPr>
            <a:r>
              <a:rPr lang="en-US" sz="3600" dirty="0">
                <a:solidFill>
                  <a:srgbClr val="FFFF99"/>
                </a:solidFill>
                <a:effectLst>
                  <a:outerShdw blurRad="38100" dist="38100" dir="2700000" algn="tl">
                    <a:srgbClr val="000000">
                      <a:alpha val="43137"/>
                    </a:srgbClr>
                  </a:outerShdw>
                </a:effectLst>
                <a:latin typeface="Kristen ITC" pitchFamily="66" charset="0"/>
              </a:rPr>
              <a:t>Work in Creation</a:t>
            </a:r>
          </a:p>
        </p:txBody>
      </p:sp>
      <p:sp>
        <p:nvSpPr>
          <p:cNvPr id="3" name="TextBox 2"/>
          <p:cNvSpPr txBox="1"/>
          <p:nvPr/>
        </p:nvSpPr>
        <p:spPr>
          <a:xfrm>
            <a:off x="1752600" y="685800"/>
            <a:ext cx="6934200" cy="2739211"/>
          </a:xfrm>
          <a:prstGeom prst="rect">
            <a:avLst/>
          </a:prstGeom>
          <a:noFill/>
        </p:spPr>
        <p:txBody>
          <a:bodyPr wrap="square" rtlCol="0">
            <a:spAutoFit/>
          </a:bodyPr>
          <a:lstStyle/>
          <a:p>
            <a:pPr marL="514350" indent="-514350">
              <a:buFont typeface="+mj-lt"/>
              <a:buAutoNum type="alphaUcPeriod"/>
            </a:pPr>
            <a:r>
              <a:rPr lang="en-US" sz="2800" b="1" dirty="0">
                <a:solidFill>
                  <a:srgbClr val="FFFF99"/>
                </a:solidFill>
                <a:latin typeface="Arial Narrow" pitchFamily="34" charset="0"/>
              </a:rPr>
              <a:t> Father &amp; Son’s Work:</a:t>
            </a:r>
            <a:endParaRPr lang="en-US" sz="2400" b="1" dirty="0">
              <a:solidFill>
                <a:srgbClr val="FFFF99"/>
              </a:solidFill>
              <a:latin typeface="Arial Narrow" pitchFamily="34" charset="0"/>
            </a:endParaRPr>
          </a:p>
          <a:p>
            <a:pPr marL="971550" lvl="1" indent="-514350">
              <a:buFont typeface="+mj-lt"/>
              <a:buAutoNum type="arabicPeriod"/>
            </a:pPr>
            <a:r>
              <a:rPr lang="en-US" sz="2400" dirty="0">
                <a:latin typeface="Arial Narrow" pitchFamily="34" charset="0"/>
              </a:rPr>
              <a:t>Father: creator, planner (Gen.1:1)</a:t>
            </a:r>
          </a:p>
          <a:p>
            <a:pPr marL="971550" lvl="1" indent="-514350">
              <a:buFont typeface="+mj-lt"/>
              <a:buAutoNum type="arabicPeriod"/>
            </a:pPr>
            <a:r>
              <a:rPr lang="en-US" sz="2400" dirty="0">
                <a:latin typeface="Arial Narrow" pitchFamily="34" charset="0"/>
              </a:rPr>
              <a:t>Son: agent through whom done</a:t>
            </a:r>
          </a:p>
          <a:p>
            <a:pPr marL="1428750" lvl="2" indent="-514350">
              <a:buFont typeface="+mj-lt"/>
              <a:buAutoNum type="alphaLcPeriod"/>
            </a:pPr>
            <a:r>
              <a:rPr lang="en-US" sz="2400" dirty="0">
                <a:latin typeface="Arial Narrow" pitchFamily="34" charset="0"/>
              </a:rPr>
              <a:t>John 1:1-3</a:t>
            </a:r>
          </a:p>
          <a:p>
            <a:pPr marL="1428750" lvl="2" indent="-514350">
              <a:buFont typeface="+mj-lt"/>
              <a:buAutoNum type="alphaLcPeriod"/>
            </a:pPr>
            <a:r>
              <a:rPr lang="en-US" sz="2400" dirty="0">
                <a:latin typeface="Arial Narrow" pitchFamily="34" charset="0"/>
              </a:rPr>
              <a:t>1 Cor. 8:6</a:t>
            </a:r>
          </a:p>
          <a:p>
            <a:pPr marL="1428750" lvl="2" indent="-514350">
              <a:buFont typeface="+mj-lt"/>
              <a:buAutoNum type="alphaLcPeriod"/>
            </a:pPr>
            <a:r>
              <a:rPr lang="en-US" sz="2400" dirty="0">
                <a:latin typeface="Arial Narrow" pitchFamily="34" charset="0"/>
              </a:rPr>
              <a:t>Col. 1:16-17</a:t>
            </a:r>
          </a:p>
          <a:p>
            <a:pPr marL="1428750" lvl="2" indent="-514350">
              <a:buFont typeface="+mj-lt"/>
              <a:buAutoNum type="alphaLcPeriod"/>
            </a:pPr>
            <a:r>
              <a:rPr lang="en-US" sz="2400" dirty="0">
                <a:latin typeface="Arial Narrow" pitchFamily="34" charset="0"/>
              </a:rPr>
              <a:t>Heb. 1:3</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anim calcmode="lin" valueType="num">
                                      <p:cBhvr>
                                        <p:cTn id="40"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anim calcmode="lin" valueType="num">
                                      <p:cBhvr>
                                        <p:cTn id="4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3346462" y="3041663"/>
            <a:ext cx="8305800" cy="850874"/>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a:pPr>
            <a:r>
              <a:rPr lang="en-US" sz="3600" dirty="0">
                <a:solidFill>
                  <a:srgbClr val="FFFF99"/>
                </a:solidFill>
                <a:effectLst>
                  <a:outerShdw blurRad="38100" dist="38100" dir="2700000" algn="tl">
                    <a:srgbClr val="000000">
                      <a:alpha val="43137"/>
                    </a:srgbClr>
                  </a:outerShdw>
                </a:effectLst>
                <a:latin typeface="Kristen ITC" pitchFamily="66" charset="0"/>
              </a:rPr>
              <a:t>Work in Creation</a:t>
            </a:r>
          </a:p>
        </p:txBody>
      </p:sp>
      <p:sp>
        <p:nvSpPr>
          <p:cNvPr id="3" name="TextBox 2"/>
          <p:cNvSpPr txBox="1"/>
          <p:nvPr/>
        </p:nvSpPr>
        <p:spPr>
          <a:xfrm>
            <a:off x="1752600" y="685800"/>
            <a:ext cx="6934200" cy="5170646"/>
          </a:xfrm>
          <a:prstGeom prst="rect">
            <a:avLst/>
          </a:prstGeom>
          <a:noFill/>
        </p:spPr>
        <p:txBody>
          <a:bodyPr wrap="square" rtlCol="0">
            <a:spAutoFit/>
          </a:bodyPr>
          <a:lstStyle/>
          <a:p>
            <a:pPr marL="514350" indent="-514350">
              <a:buFont typeface="+mj-lt"/>
              <a:buAutoNum type="alphaUcPeriod"/>
            </a:pPr>
            <a:r>
              <a:rPr lang="en-US" sz="2800" b="1" dirty="0">
                <a:solidFill>
                  <a:srgbClr val="FFFF99"/>
                </a:solidFill>
                <a:latin typeface="Arial Narrow" pitchFamily="34" charset="0"/>
              </a:rPr>
              <a:t> Father &amp; Son’s Work:</a:t>
            </a:r>
          </a:p>
          <a:p>
            <a:pPr marL="514350" indent="-514350">
              <a:buFont typeface="+mj-lt"/>
              <a:buAutoNum type="alphaUcPeriod"/>
            </a:pPr>
            <a:endParaRPr lang="en-US" sz="1000" b="1" dirty="0">
              <a:latin typeface="Arial Narrow" pitchFamily="34" charset="0"/>
            </a:endParaRPr>
          </a:p>
          <a:p>
            <a:pPr marL="514350" indent="-514350">
              <a:buFont typeface="+mj-lt"/>
              <a:buAutoNum type="alphaUcPeriod"/>
            </a:pPr>
            <a:r>
              <a:rPr lang="en-US" sz="2800" b="1" dirty="0">
                <a:solidFill>
                  <a:srgbClr val="FFFF99"/>
                </a:solidFill>
                <a:latin typeface="Arial Narrow" pitchFamily="34" charset="0"/>
              </a:rPr>
              <a:t>Spirit’s Work:</a:t>
            </a:r>
            <a:endParaRPr lang="en-US" sz="2400" b="1" dirty="0">
              <a:solidFill>
                <a:srgbClr val="FFFF99"/>
              </a:solidFill>
              <a:latin typeface="Arial Narrow" pitchFamily="34" charset="0"/>
            </a:endParaRPr>
          </a:p>
          <a:p>
            <a:pPr marL="971550" lvl="1" indent="-514350">
              <a:buFont typeface="+mj-lt"/>
              <a:buAutoNum type="arabicPeriod"/>
            </a:pPr>
            <a:r>
              <a:rPr lang="en-US" sz="2400" i="1" dirty="0">
                <a:latin typeface="Arial Narrow" pitchFamily="34" charset="0"/>
              </a:rPr>
              <a:t>Organizing</a:t>
            </a:r>
            <a:r>
              <a:rPr lang="en-US" sz="2400" dirty="0">
                <a:latin typeface="Arial Narrow" pitchFamily="34" charset="0"/>
              </a:rPr>
              <a:t> (Gen. 1:2)</a:t>
            </a:r>
          </a:p>
          <a:p>
            <a:pPr marL="1428750" lvl="2" indent="-514350">
              <a:buFont typeface="+mj-lt"/>
              <a:buAutoNum type="alphaLcPeriod"/>
            </a:pPr>
            <a:r>
              <a:rPr lang="en-US" sz="2400" dirty="0">
                <a:latin typeface="Arial Narrow" pitchFamily="34" charset="0"/>
              </a:rPr>
              <a:t>World created – not yet organized</a:t>
            </a:r>
          </a:p>
          <a:p>
            <a:pPr marL="1885950" lvl="3" indent="-514350">
              <a:buFont typeface="Arial" pitchFamily="34" charset="0"/>
              <a:buChar char="•"/>
            </a:pPr>
            <a:r>
              <a:rPr lang="en-US" sz="2400" dirty="0">
                <a:latin typeface="Arial Narrow" pitchFamily="34" charset="0"/>
              </a:rPr>
              <a:t>“Without form” – Waste “to lie waste” (</a:t>
            </a:r>
            <a:r>
              <a:rPr lang="en-US" sz="2400" dirty="0" err="1">
                <a:latin typeface="Arial Narrow" pitchFamily="34" charset="0"/>
              </a:rPr>
              <a:t>Strongs</a:t>
            </a:r>
            <a:r>
              <a:rPr lang="en-US" sz="2400" dirty="0">
                <a:latin typeface="Arial Narrow" pitchFamily="34" charset="0"/>
              </a:rPr>
              <a:t>)</a:t>
            </a:r>
          </a:p>
          <a:p>
            <a:pPr marL="1885950" lvl="3" indent="-514350">
              <a:buFont typeface="Arial" pitchFamily="34" charset="0"/>
              <a:buChar char="•"/>
            </a:pPr>
            <a:r>
              <a:rPr lang="en-US" sz="2400" dirty="0">
                <a:latin typeface="Arial Narrow" pitchFamily="34" charset="0"/>
              </a:rPr>
              <a:t>“Void” – Empty (</a:t>
            </a:r>
            <a:r>
              <a:rPr lang="en-US" sz="2400" dirty="0" err="1">
                <a:latin typeface="Arial Narrow" pitchFamily="34" charset="0"/>
              </a:rPr>
              <a:t>Strongs</a:t>
            </a:r>
            <a:r>
              <a:rPr lang="en-US" sz="2400" dirty="0">
                <a:latin typeface="Arial Narrow" pitchFamily="34" charset="0"/>
              </a:rPr>
              <a:t>)</a:t>
            </a:r>
          </a:p>
          <a:p>
            <a:pPr marL="1885950" lvl="3" indent="-514350">
              <a:buFont typeface="Arial" pitchFamily="34" charset="0"/>
              <a:buChar char="•"/>
            </a:pPr>
            <a:r>
              <a:rPr lang="en-US" sz="2400" dirty="0">
                <a:latin typeface="Arial Narrow" pitchFamily="34" charset="0"/>
              </a:rPr>
              <a:t>“The original terms </a:t>
            </a:r>
            <a:r>
              <a:rPr lang="en-US" sz="2400" i="1" dirty="0" err="1">
                <a:latin typeface="Arial Narrow" pitchFamily="34" charset="0"/>
              </a:rPr>
              <a:t>tobuw</a:t>
            </a:r>
            <a:r>
              <a:rPr lang="en-US" sz="2400" dirty="0">
                <a:latin typeface="Arial Narrow" pitchFamily="34" charset="0"/>
              </a:rPr>
              <a:t> (OT:8414) and </a:t>
            </a:r>
            <a:r>
              <a:rPr lang="en-US" sz="2400" dirty="0" err="1">
                <a:latin typeface="Arial Narrow" pitchFamily="34" charset="0"/>
              </a:rPr>
              <a:t>bohuw</a:t>
            </a:r>
            <a:r>
              <a:rPr lang="en-US" sz="2400" dirty="0">
                <a:latin typeface="Arial Narrow" pitchFamily="34" charset="0"/>
              </a:rPr>
              <a:t> (OT:922), which we translate ‘without form and void,’ are of uncertain etymology; but in this place, and wherever else they are used, they convey the idea of confusion and disorder.” (Clark)</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anim calcmode="lin" valueType="num">
                                      <p:cBhvr>
                                        <p:cTn id="1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2000"/>
                                        <p:tgtEl>
                                          <p:spTgt spid="3">
                                            <p:txEl>
                                              <p:pRg st="5" end="5"/>
                                            </p:txEl>
                                          </p:spTgt>
                                        </p:tgtEl>
                                      </p:cBhvr>
                                    </p:animEffect>
                                    <p:anim calcmode="lin" valueType="num">
                                      <p:cBhvr>
                                        <p:cTn id="2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000"/>
                                        <p:tgtEl>
                                          <p:spTgt spid="3">
                                            <p:txEl>
                                              <p:pRg st="6" end="6"/>
                                            </p:txEl>
                                          </p:spTgt>
                                        </p:tgtEl>
                                      </p:cBhvr>
                                    </p:animEffect>
                                    <p:anim calcmode="lin" valueType="num">
                                      <p:cBhvr>
                                        <p:cTn id="32"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2000"/>
                                        <p:tgtEl>
                                          <p:spTgt spid="3">
                                            <p:txEl>
                                              <p:pRg st="7" end="7"/>
                                            </p:txEl>
                                          </p:spTgt>
                                        </p:tgtEl>
                                      </p:cBhvr>
                                    </p:animEffect>
                                    <p:anim calcmode="lin" valueType="num">
                                      <p:cBhvr>
                                        <p:cTn id="40"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3346462" y="3041663"/>
            <a:ext cx="8305800" cy="850874"/>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a:pPr>
            <a:r>
              <a:rPr lang="en-US" sz="3600" dirty="0">
                <a:solidFill>
                  <a:srgbClr val="FFFF99"/>
                </a:solidFill>
                <a:effectLst>
                  <a:outerShdw blurRad="38100" dist="38100" dir="2700000" algn="tl">
                    <a:srgbClr val="000000">
                      <a:alpha val="43137"/>
                    </a:srgbClr>
                  </a:outerShdw>
                </a:effectLst>
                <a:latin typeface="Kristen ITC" pitchFamily="66" charset="0"/>
              </a:rPr>
              <a:t>Work in Creation</a:t>
            </a:r>
          </a:p>
        </p:txBody>
      </p:sp>
      <p:sp>
        <p:nvSpPr>
          <p:cNvPr id="3" name="TextBox 2"/>
          <p:cNvSpPr txBox="1"/>
          <p:nvPr/>
        </p:nvSpPr>
        <p:spPr>
          <a:xfrm>
            <a:off x="1752600" y="685800"/>
            <a:ext cx="6934200" cy="5539978"/>
          </a:xfrm>
          <a:prstGeom prst="rect">
            <a:avLst/>
          </a:prstGeom>
          <a:noFill/>
        </p:spPr>
        <p:txBody>
          <a:bodyPr wrap="square" rtlCol="0">
            <a:spAutoFit/>
          </a:bodyPr>
          <a:lstStyle/>
          <a:p>
            <a:pPr marL="514350" indent="-514350">
              <a:buFont typeface="+mj-lt"/>
              <a:buAutoNum type="alphaUcPeriod"/>
            </a:pPr>
            <a:r>
              <a:rPr lang="en-US" sz="2800" b="1" dirty="0">
                <a:solidFill>
                  <a:srgbClr val="FFFF99"/>
                </a:solidFill>
                <a:latin typeface="Arial Narrow" pitchFamily="34" charset="0"/>
              </a:rPr>
              <a:t> Father &amp; Son’s Work:</a:t>
            </a:r>
          </a:p>
          <a:p>
            <a:pPr marL="514350" indent="-514350">
              <a:buFont typeface="+mj-lt"/>
              <a:buAutoNum type="alphaUcPeriod"/>
            </a:pPr>
            <a:endParaRPr lang="en-US" sz="1000" b="1" dirty="0">
              <a:latin typeface="Arial Narrow" pitchFamily="34" charset="0"/>
            </a:endParaRPr>
          </a:p>
          <a:p>
            <a:pPr marL="514350" indent="-514350">
              <a:buFont typeface="+mj-lt"/>
              <a:buAutoNum type="alphaUcPeriod"/>
            </a:pPr>
            <a:r>
              <a:rPr lang="en-US" sz="2800" b="1" dirty="0">
                <a:solidFill>
                  <a:srgbClr val="FFFF99"/>
                </a:solidFill>
                <a:latin typeface="Arial Narrow" pitchFamily="34" charset="0"/>
              </a:rPr>
              <a:t>Spirit’s Work:</a:t>
            </a:r>
            <a:endParaRPr lang="en-US" sz="2400" b="1" dirty="0">
              <a:solidFill>
                <a:srgbClr val="FFFF99"/>
              </a:solidFill>
              <a:latin typeface="Arial Narrow" pitchFamily="34" charset="0"/>
            </a:endParaRPr>
          </a:p>
          <a:p>
            <a:pPr marL="971550" lvl="1" indent="-514350">
              <a:buFont typeface="+mj-lt"/>
              <a:buAutoNum type="arabicPeriod"/>
            </a:pPr>
            <a:r>
              <a:rPr lang="en-US" sz="2400" i="1" dirty="0">
                <a:latin typeface="Arial Narrow" pitchFamily="34" charset="0"/>
              </a:rPr>
              <a:t>Organizing</a:t>
            </a:r>
            <a:r>
              <a:rPr lang="en-US" sz="2400" dirty="0">
                <a:latin typeface="Arial Narrow" pitchFamily="34" charset="0"/>
              </a:rPr>
              <a:t> (Gen. 1:2)</a:t>
            </a:r>
          </a:p>
          <a:p>
            <a:pPr marL="1428750" lvl="2" indent="-514350">
              <a:buFont typeface="+mj-lt"/>
              <a:buAutoNum type="alphaLcPeriod"/>
            </a:pPr>
            <a:r>
              <a:rPr lang="en-US" sz="2400" dirty="0">
                <a:latin typeface="Arial Narrow" pitchFamily="34" charset="0"/>
              </a:rPr>
              <a:t>World created – not yet organized</a:t>
            </a:r>
          </a:p>
          <a:p>
            <a:pPr marL="1428750" lvl="2" indent="-514350">
              <a:buFont typeface="+mj-lt"/>
              <a:buAutoNum type="alphaLcPeriod"/>
            </a:pPr>
            <a:r>
              <a:rPr lang="en-US" sz="2400" dirty="0">
                <a:latin typeface="Arial Narrow" pitchFamily="34" charset="0"/>
              </a:rPr>
              <a:t>Spirit moved on face of waters (v. 2)</a:t>
            </a:r>
          </a:p>
          <a:p>
            <a:pPr marL="1885950" lvl="3" indent="-514350">
              <a:buFont typeface="Arial" pitchFamily="34" charset="0"/>
              <a:buChar char="•"/>
            </a:pPr>
            <a:r>
              <a:rPr lang="en-US" sz="2400" dirty="0">
                <a:latin typeface="Arial Narrow" pitchFamily="34" charset="0"/>
              </a:rPr>
              <a:t>Infers that Spirit did something about earth being “waste and void”</a:t>
            </a:r>
          </a:p>
          <a:p>
            <a:pPr marL="1885950" lvl="3" indent="-514350">
              <a:buFont typeface="Arial" pitchFamily="34" charset="0"/>
              <a:buChar char="•"/>
            </a:pPr>
            <a:r>
              <a:rPr lang="en-US" sz="2400" dirty="0">
                <a:latin typeface="Arial Narrow" pitchFamily="34" charset="0"/>
              </a:rPr>
              <a:t>Moved / hovered – “The words portray the energy-giving presence of God, swathing and caressing the chaos and unfinished earth as he prepared to complete his creation. Like a devoted mother bird, he moved about, lavishing his love on the newborn world” (Wycliffe)</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2000"/>
                                        <p:tgtEl>
                                          <p:spTgt spid="3">
                                            <p:txEl>
                                              <p:pRg st="6" end="6"/>
                                            </p:txEl>
                                          </p:spTgt>
                                        </p:tgtEl>
                                      </p:cBhvr>
                                    </p:animEffect>
                                    <p:anim calcmode="lin" valueType="num">
                                      <p:cBhvr>
                                        <p:cTn id="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2000"/>
                                        <p:tgtEl>
                                          <p:spTgt spid="3">
                                            <p:txEl>
                                              <p:pRg st="7" end="7"/>
                                            </p:txEl>
                                          </p:spTgt>
                                        </p:tgtEl>
                                      </p:cBhvr>
                                    </p:animEffect>
                                    <p:anim calcmode="lin" valueType="num">
                                      <p:cBhvr>
                                        <p:cTn id="16"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3346462" y="3041663"/>
            <a:ext cx="8305800" cy="850874"/>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a:pPr>
            <a:r>
              <a:rPr lang="en-US" sz="3600" dirty="0">
                <a:solidFill>
                  <a:srgbClr val="FFFF99"/>
                </a:solidFill>
                <a:effectLst>
                  <a:outerShdw blurRad="38100" dist="38100" dir="2700000" algn="tl">
                    <a:srgbClr val="000000">
                      <a:alpha val="43137"/>
                    </a:srgbClr>
                  </a:outerShdw>
                </a:effectLst>
                <a:latin typeface="Kristen ITC" pitchFamily="66" charset="0"/>
              </a:rPr>
              <a:t>Work in Creation</a:t>
            </a:r>
          </a:p>
        </p:txBody>
      </p:sp>
      <p:sp>
        <p:nvSpPr>
          <p:cNvPr id="3" name="TextBox 2"/>
          <p:cNvSpPr txBox="1"/>
          <p:nvPr/>
        </p:nvSpPr>
        <p:spPr>
          <a:xfrm>
            <a:off x="1752600" y="685800"/>
            <a:ext cx="6934200" cy="3693319"/>
          </a:xfrm>
          <a:prstGeom prst="rect">
            <a:avLst/>
          </a:prstGeom>
          <a:noFill/>
        </p:spPr>
        <p:txBody>
          <a:bodyPr wrap="square" rtlCol="0">
            <a:spAutoFit/>
          </a:bodyPr>
          <a:lstStyle/>
          <a:p>
            <a:pPr marL="514350" indent="-514350">
              <a:buFont typeface="+mj-lt"/>
              <a:buAutoNum type="alphaUcPeriod"/>
            </a:pPr>
            <a:r>
              <a:rPr lang="en-US" sz="2800" b="1" dirty="0">
                <a:solidFill>
                  <a:srgbClr val="FFFF99"/>
                </a:solidFill>
                <a:latin typeface="Arial Narrow" pitchFamily="34" charset="0"/>
              </a:rPr>
              <a:t> Father &amp; Son’s Work:</a:t>
            </a:r>
          </a:p>
          <a:p>
            <a:pPr marL="514350" indent="-514350">
              <a:buFont typeface="+mj-lt"/>
              <a:buAutoNum type="alphaUcPeriod"/>
            </a:pPr>
            <a:endParaRPr lang="en-US" sz="1000" b="1" dirty="0">
              <a:latin typeface="Arial Narrow" pitchFamily="34" charset="0"/>
            </a:endParaRPr>
          </a:p>
          <a:p>
            <a:pPr marL="514350" indent="-514350">
              <a:buFont typeface="+mj-lt"/>
              <a:buAutoNum type="alphaUcPeriod"/>
            </a:pPr>
            <a:r>
              <a:rPr lang="en-US" sz="2800" b="1" dirty="0">
                <a:solidFill>
                  <a:srgbClr val="FFFF99"/>
                </a:solidFill>
                <a:latin typeface="Arial Narrow" pitchFamily="34" charset="0"/>
              </a:rPr>
              <a:t>Spirit’s Work:</a:t>
            </a:r>
            <a:endParaRPr lang="en-US" sz="2400" b="1" dirty="0">
              <a:solidFill>
                <a:srgbClr val="FFFF99"/>
              </a:solidFill>
              <a:latin typeface="Arial Narrow" pitchFamily="34" charset="0"/>
            </a:endParaRPr>
          </a:p>
          <a:p>
            <a:pPr marL="971550" lvl="1" indent="-514350">
              <a:buFont typeface="+mj-lt"/>
              <a:buAutoNum type="arabicPeriod"/>
            </a:pPr>
            <a:r>
              <a:rPr lang="en-US" sz="2400" i="1" dirty="0">
                <a:latin typeface="Arial Narrow" pitchFamily="34" charset="0"/>
              </a:rPr>
              <a:t>Organizing</a:t>
            </a:r>
            <a:r>
              <a:rPr lang="en-US" sz="2400" dirty="0">
                <a:latin typeface="Arial Narrow" pitchFamily="34" charset="0"/>
              </a:rPr>
              <a:t> (Gen. 1:2)</a:t>
            </a:r>
          </a:p>
          <a:p>
            <a:pPr marL="971550" lvl="1" indent="-514350">
              <a:buFont typeface="+mj-lt"/>
              <a:buAutoNum type="arabicPeriod"/>
            </a:pPr>
            <a:r>
              <a:rPr lang="en-US" sz="2400" i="1" dirty="0">
                <a:latin typeface="Arial Narrow" pitchFamily="34" charset="0"/>
              </a:rPr>
              <a:t>Adorned the heavens </a:t>
            </a:r>
            <a:r>
              <a:rPr lang="en-US" sz="2400" dirty="0">
                <a:latin typeface="Arial Narrow" pitchFamily="34" charset="0"/>
              </a:rPr>
              <a:t>(Job. 26:13)</a:t>
            </a:r>
          </a:p>
          <a:p>
            <a:pPr marL="1428750" lvl="2" indent="-514350">
              <a:buFont typeface="+mj-lt"/>
              <a:buAutoNum type="alphaLcPeriod"/>
            </a:pPr>
            <a:r>
              <a:rPr lang="en-US" sz="2400" dirty="0">
                <a:latin typeface="Arial Narrow" pitchFamily="34" charset="0"/>
              </a:rPr>
              <a:t>KJV – “Garnished”</a:t>
            </a:r>
          </a:p>
          <a:p>
            <a:pPr marL="1428750" lvl="2" indent="-514350">
              <a:buFont typeface="+mj-lt"/>
              <a:buAutoNum type="alphaLcPeriod"/>
            </a:pPr>
            <a:r>
              <a:rPr lang="en-US" sz="2400" dirty="0">
                <a:latin typeface="Arial Narrow" pitchFamily="34" charset="0"/>
              </a:rPr>
              <a:t>Boles thinks: placing each planet in place</a:t>
            </a:r>
          </a:p>
          <a:p>
            <a:pPr marL="1428750" lvl="2" indent="-514350">
              <a:buFont typeface="+mj-lt"/>
              <a:buAutoNum type="alphaLcPeriod"/>
            </a:pPr>
            <a:r>
              <a:rPr lang="en-US" sz="2400" dirty="0">
                <a:latin typeface="Arial Narrow" pitchFamily="34" charset="0"/>
              </a:rPr>
              <a:t>Barnes: “He has formed the stars which constitute so beautiful an ornament of the heavens”</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2000"/>
                                        <p:tgtEl>
                                          <p:spTgt spid="3">
                                            <p:txEl>
                                              <p:pRg st="5" end="5"/>
                                            </p:txEl>
                                          </p:spTgt>
                                        </p:tgtEl>
                                      </p:cBhvr>
                                    </p:animEffect>
                                    <p:anim calcmode="lin" valueType="num">
                                      <p:cBhvr>
                                        <p:cTn id="8"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2000"/>
                                        <p:tgtEl>
                                          <p:spTgt spid="3">
                                            <p:txEl>
                                              <p:pRg st="6" end="6"/>
                                            </p:txEl>
                                          </p:spTgt>
                                        </p:tgtEl>
                                      </p:cBhvr>
                                    </p:animEffect>
                                    <p:anim calcmode="lin" valueType="num">
                                      <p:cBhvr>
                                        <p:cTn id="1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2000"/>
                                        <p:tgtEl>
                                          <p:spTgt spid="3">
                                            <p:txEl>
                                              <p:pRg st="7" end="7"/>
                                            </p:txEl>
                                          </p:spTgt>
                                        </p:tgtEl>
                                      </p:cBhvr>
                                    </p:animEffect>
                                    <p:anim calcmode="lin" valueType="num">
                                      <p:cBhvr>
                                        <p:cTn id="24"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3346462" y="3041663"/>
            <a:ext cx="8305800" cy="850874"/>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a:pPr>
            <a:r>
              <a:rPr lang="en-US" sz="3600" dirty="0">
                <a:solidFill>
                  <a:srgbClr val="FFFF99"/>
                </a:solidFill>
                <a:effectLst>
                  <a:outerShdw blurRad="38100" dist="38100" dir="2700000" algn="tl">
                    <a:srgbClr val="000000">
                      <a:alpha val="43137"/>
                    </a:srgbClr>
                  </a:outerShdw>
                </a:effectLst>
                <a:latin typeface="Kristen ITC" pitchFamily="66" charset="0"/>
              </a:rPr>
              <a:t>Work in Creation</a:t>
            </a:r>
          </a:p>
        </p:txBody>
      </p:sp>
      <p:sp>
        <p:nvSpPr>
          <p:cNvPr id="3" name="TextBox 2"/>
          <p:cNvSpPr txBox="1"/>
          <p:nvPr/>
        </p:nvSpPr>
        <p:spPr>
          <a:xfrm>
            <a:off x="1752600" y="762000"/>
            <a:ext cx="6934200" cy="2585323"/>
          </a:xfrm>
          <a:prstGeom prst="rect">
            <a:avLst/>
          </a:prstGeom>
          <a:noFill/>
        </p:spPr>
        <p:txBody>
          <a:bodyPr wrap="square" rtlCol="0">
            <a:spAutoFit/>
          </a:bodyPr>
          <a:lstStyle/>
          <a:p>
            <a:pPr marL="514350" indent="-514350">
              <a:buFont typeface="+mj-lt"/>
              <a:buAutoNum type="alphaUcPeriod"/>
            </a:pPr>
            <a:r>
              <a:rPr lang="en-US" sz="2800" b="1" dirty="0">
                <a:solidFill>
                  <a:srgbClr val="FFFF99"/>
                </a:solidFill>
                <a:latin typeface="Arial Narrow" pitchFamily="34" charset="0"/>
              </a:rPr>
              <a:t> Father &amp; Son’s Work:</a:t>
            </a:r>
          </a:p>
          <a:p>
            <a:pPr marL="514350" indent="-514350">
              <a:buFont typeface="+mj-lt"/>
              <a:buAutoNum type="alphaUcPeriod"/>
            </a:pPr>
            <a:endParaRPr lang="en-US" sz="1000" b="1" dirty="0">
              <a:latin typeface="Arial Narrow" pitchFamily="34" charset="0"/>
            </a:endParaRPr>
          </a:p>
          <a:p>
            <a:pPr marL="514350" indent="-514350">
              <a:buFont typeface="+mj-lt"/>
              <a:buAutoNum type="alphaUcPeriod"/>
            </a:pPr>
            <a:r>
              <a:rPr lang="en-US" sz="2800" b="1" dirty="0">
                <a:solidFill>
                  <a:srgbClr val="FFFF99"/>
                </a:solidFill>
                <a:latin typeface="Arial Narrow" pitchFamily="34" charset="0"/>
              </a:rPr>
              <a:t>Spirit’s Work:</a:t>
            </a:r>
            <a:endParaRPr lang="en-US" sz="2400" b="1" dirty="0">
              <a:solidFill>
                <a:srgbClr val="FFFF99"/>
              </a:solidFill>
              <a:latin typeface="Arial Narrow" pitchFamily="34" charset="0"/>
            </a:endParaRPr>
          </a:p>
          <a:p>
            <a:pPr marL="971550" lvl="1" indent="-514350">
              <a:buFont typeface="+mj-lt"/>
              <a:buAutoNum type="arabicPeriod"/>
            </a:pPr>
            <a:r>
              <a:rPr lang="en-US" sz="2400" i="1" dirty="0">
                <a:latin typeface="Arial Narrow" pitchFamily="34" charset="0"/>
              </a:rPr>
              <a:t>Organizing</a:t>
            </a:r>
            <a:r>
              <a:rPr lang="en-US" sz="2400" dirty="0">
                <a:latin typeface="Arial Narrow" pitchFamily="34" charset="0"/>
              </a:rPr>
              <a:t> (Gen. 1:2)</a:t>
            </a:r>
          </a:p>
          <a:p>
            <a:pPr marL="971550" lvl="1" indent="-514350">
              <a:buFont typeface="+mj-lt"/>
              <a:buAutoNum type="arabicPeriod"/>
            </a:pPr>
            <a:r>
              <a:rPr lang="en-US" sz="2400" i="1" dirty="0">
                <a:latin typeface="Arial Narrow" pitchFamily="34" charset="0"/>
              </a:rPr>
              <a:t>Adorned the heavens </a:t>
            </a:r>
            <a:r>
              <a:rPr lang="en-US" sz="2400" dirty="0">
                <a:latin typeface="Arial Narrow" pitchFamily="34" charset="0"/>
              </a:rPr>
              <a:t>(Job. 26:13)</a:t>
            </a:r>
          </a:p>
          <a:p>
            <a:pPr marL="971550" lvl="1" indent="-514350">
              <a:buFont typeface="+mj-lt"/>
              <a:buAutoNum type="arabicPeriod"/>
            </a:pPr>
            <a:r>
              <a:rPr lang="en-US" sz="2400" i="1" dirty="0">
                <a:latin typeface="Arial Narrow" pitchFamily="34" charset="0"/>
              </a:rPr>
              <a:t>Establish natural law – to perpetuate</a:t>
            </a:r>
            <a:r>
              <a:rPr lang="en-US" sz="2400" dirty="0">
                <a:latin typeface="Arial Narrow" pitchFamily="34" charset="0"/>
              </a:rPr>
              <a:t> (Psa. 104:30)</a:t>
            </a:r>
          </a:p>
          <a:p>
            <a:pPr marL="971550" lvl="1" indent="-514350">
              <a:buFont typeface="+mj-lt"/>
              <a:buAutoNum type="arabicPeriod"/>
            </a:pPr>
            <a:r>
              <a:rPr lang="en-US" sz="2400" i="1" dirty="0">
                <a:latin typeface="Arial Narrow" pitchFamily="34" charset="0"/>
              </a:rPr>
              <a:t>Worked in making man </a:t>
            </a:r>
            <a:r>
              <a:rPr lang="en-US" sz="2400" dirty="0">
                <a:latin typeface="Arial Narrow" pitchFamily="34" charset="0"/>
              </a:rPr>
              <a:t>(Gen. 1:26-27; Job. 33:4)</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2000"/>
                                        <p:tgtEl>
                                          <p:spTgt spid="3">
                                            <p:txEl>
                                              <p:pRg st="6" end="6"/>
                                            </p:txEl>
                                          </p:spTgt>
                                        </p:tgtEl>
                                      </p:cBhvr>
                                    </p:animEffect>
                                    <p:anim calcmode="lin" valueType="num">
                                      <p:cBhvr>
                                        <p:cTn id="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4"/>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2493872"/>
            <a:ext cx="8305800" cy="1938992"/>
          </a:xfrm>
          <a:prstGeom prst="rect">
            <a:avLst/>
          </a:prstGeom>
          <a:noFill/>
        </p:spPr>
        <p:txBody>
          <a:bodyPr wrap="square" rtlCol="0">
            <a:spAutoFit/>
          </a:bodyPr>
          <a:lstStyle/>
          <a:p>
            <a:pPr marL="571500" indent="-571500">
              <a:lnSpc>
                <a:spcPct val="150000"/>
              </a:lnSpc>
              <a:buFont typeface="+mj-lt"/>
              <a:buAutoNum type="romanUcPeriod"/>
            </a:pPr>
            <a:r>
              <a:rPr lang="en-US" sz="4000" dirty="0">
                <a:solidFill>
                  <a:srgbClr val="FFFF99"/>
                </a:solidFill>
                <a:effectLst>
                  <a:outerShdw blurRad="38100" dist="38100" dir="2700000" algn="tl">
                    <a:srgbClr val="000000">
                      <a:alpha val="43137"/>
                    </a:srgbClr>
                  </a:outerShdw>
                </a:effectLst>
                <a:latin typeface="Kristen ITC" pitchFamily="66" charset="0"/>
              </a:rPr>
              <a:t>Work in Creation</a:t>
            </a:r>
          </a:p>
          <a:p>
            <a:pPr marL="571500" indent="-571500">
              <a:lnSpc>
                <a:spcPct val="150000"/>
              </a:lnSpc>
              <a:buFont typeface="+mj-lt"/>
              <a:buAutoNum type="romanUcPeriod"/>
            </a:pPr>
            <a:r>
              <a:rPr lang="en-US" sz="4000" dirty="0">
                <a:solidFill>
                  <a:srgbClr val="FFFF99"/>
                </a:solidFill>
                <a:effectLst>
                  <a:outerShdw blurRad="38100" dist="38100" dir="2700000" algn="tl">
                    <a:srgbClr val="000000">
                      <a:alpha val="43137"/>
                    </a:srgbClr>
                  </a:outerShdw>
                </a:effectLst>
                <a:latin typeface="Kristen ITC" pitchFamily="66" charset="0"/>
              </a:rPr>
              <a:t> Work in Revelation</a:t>
            </a:r>
          </a:p>
        </p:txBody>
      </p:sp>
      <p:sp>
        <p:nvSpPr>
          <p:cNvPr id="4" name="Rectangle 3"/>
          <p:cNvSpPr/>
          <p:nvPr/>
        </p:nvSpPr>
        <p:spPr>
          <a:xfrm>
            <a:off x="0" y="379274"/>
            <a:ext cx="9144000" cy="175432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risten ITC" pitchFamily="66" charset="0"/>
              </a:rPr>
              <a:t>The Holy Spirit </a:t>
            </a:r>
            <a:r>
              <a:rPr lang="en-U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risten ITC" pitchFamily="66" charset="0"/>
              </a:rPr>
              <a:t>In</a:t>
            </a:r>
          </a:p>
          <a:p>
            <a:pPr algn="ctr"/>
            <a:r>
              <a:rPr lang="en-U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risten ITC" pitchFamily="66" charset="0"/>
              </a:rPr>
              <a:t>Creation &amp; Revelation</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3346462" y="3041663"/>
            <a:ext cx="8305800" cy="850874"/>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lnSpc>
                <a:spcPct val="150000"/>
              </a:lnSpc>
              <a:buFont typeface="+mj-lt"/>
              <a:buAutoNum type="romanUcPeriod" startAt="2"/>
            </a:pPr>
            <a:r>
              <a:rPr lang="en-US" sz="3600" dirty="0">
                <a:solidFill>
                  <a:srgbClr val="FFFF99"/>
                </a:solidFill>
                <a:effectLst>
                  <a:outerShdw blurRad="38100" dist="38100" dir="2700000" algn="tl">
                    <a:srgbClr val="000000">
                      <a:alpha val="43137"/>
                    </a:srgbClr>
                  </a:outerShdw>
                </a:effectLst>
                <a:latin typeface="Kristen ITC" pitchFamily="66" charset="0"/>
              </a:rPr>
              <a:t>Work in Revelation</a:t>
            </a:r>
          </a:p>
        </p:txBody>
      </p:sp>
      <p:sp>
        <p:nvSpPr>
          <p:cNvPr id="3" name="TextBox 2"/>
          <p:cNvSpPr txBox="1"/>
          <p:nvPr/>
        </p:nvSpPr>
        <p:spPr>
          <a:xfrm>
            <a:off x="1752600" y="381000"/>
            <a:ext cx="6934200" cy="1046440"/>
          </a:xfrm>
          <a:prstGeom prst="rect">
            <a:avLst/>
          </a:prstGeom>
          <a:noFill/>
        </p:spPr>
        <p:txBody>
          <a:bodyPr wrap="square" rtlCol="0">
            <a:spAutoFit/>
          </a:bodyPr>
          <a:lstStyle/>
          <a:p>
            <a:pPr marL="514350" indent="-514350">
              <a:buFont typeface="+mj-lt"/>
              <a:buAutoNum type="alphaUcPeriod"/>
            </a:pPr>
            <a:r>
              <a:rPr lang="en-US" sz="2800" b="1" dirty="0">
                <a:solidFill>
                  <a:srgbClr val="FFFF99"/>
                </a:solidFill>
                <a:latin typeface="Arial Narrow" pitchFamily="34" charset="0"/>
              </a:rPr>
              <a:t> Inspiration &amp; Revelation</a:t>
            </a:r>
          </a:p>
          <a:p>
            <a:pPr marL="514350" indent="-514350">
              <a:buFont typeface="+mj-lt"/>
              <a:buAutoNum type="alphaUcPeriod"/>
            </a:pPr>
            <a:endParaRPr lang="en-US" sz="1000" b="1" dirty="0">
              <a:solidFill>
                <a:srgbClr val="FFFF99"/>
              </a:solidFill>
              <a:latin typeface="Arial Narrow" pitchFamily="34" charset="0"/>
            </a:endParaRPr>
          </a:p>
          <a:p>
            <a:pPr marL="971550" lvl="1" indent="-514350">
              <a:buFont typeface="+mj-lt"/>
              <a:buAutoNum type="arabicPeriod"/>
            </a:pPr>
            <a:r>
              <a:rPr lang="en-US" sz="2400" i="1" dirty="0">
                <a:latin typeface="Arial Narrow" pitchFamily="34" charset="0"/>
              </a:rPr>
              <a:t>Inspiration</a:t>
            </a:r>
            <a:r>
              <a:rPr lang="en-US" sz="2400" dirty="0">
                <a:latin typeface="Arial Narrow" pitchFamily="34" charset="0"/>
              </a:rPr>
              <a:t> – God breathed (2 Tim. 3:16)</a:t>
            </a:r>
          </a:p>
        </p:txBody>
      </p:sp>
      <p:sp>
        <p:nvSpPr>
          <p:cNvPr id="4" name="Text Box 12"/>
          <p:cNvSpPr txBox="1">
            <a:spLocks noChangeArrowheads="1"/>
          </p:cNvSpPr>
          <p:nvPr/>
        </p:nvSpPr>
        <p:spPr bwMode="auto">
          <a:xfrm>
            <a:off x="1676400" y="2133600"/>
            <a:ext cx="6781800" cy="2236788"/>
          </a:xfrm>
          <a:prstGeom prst="rect">
            <a:avLst/>
          </a:prstGeom>
          <a:solidFill>
            <a:schemeClr val="tx1"/>
          </a:solidFill>
          <a:ln w="9525">
            <a:solidFill>
              <a:schemeClr val="bg1"/>
            </a:solidFill>
            <a:miter lim="800000"/>
            <a:headEnd/>
            <a:tailEnd/>
          </a:ln>
          <a:effectLst/>
        </p:spPr>
        <p:txBody>
          <a:bodyPr wrap="square">
            <a:spAutoFit/>
          </a:bodyPr>
          <a:lstStyle/>
          <a:p>
            <a:pPr algn="ctr"/>
            <a:r>
              <a:rPr lang="en-US" sz="2800">
                <a:solidFill>
                  <a:schemeClr val="bg1"/>
                </a:solidFill>
                <a:latin typeface="Times New Roman" pitchFamily="18" charset="0"/>
                <a:cs typeface="Times New Roman" pitchFamily="18" charset="0"/>
              </a:rPr>
              <a:t>“The supernatural influence exerted on the sacred writers by the Spirit of God, by virtue of which their writings are given Divine trustworthiness”</a:t>
            </a:r>
          </a:p>
          <a:p>
            <a:pPr algn="r"/>
            <a:r>
              <a:rPr lang="en-US" sz="2800">
                <a:solidFill>
                  <a:schemeClr val="bg1"/>
                </a:solidFill>
                <a:latin typeface="Times New Roman" pitchFamily="18" charset="0"/>
                <a:cs typeface="Times New Roman" pitchFamily="18" charset="0"/>
              </a:rPr>
              <a:t>		</a:t>
            </a:r>
            <a:r>
              <a:rPr lang="en-US">
                <a:solidFill>
                  <a:schemeClr val="bg1"/>
                </a:solidFill>
                <a:latin typeface="Times New Roman" pitchFamily="18" charset="0"/>
                <a:cs typeface="Times New Roman" pitchFamily="18" charset="0"/>
              </a:rPr>
              <a:t>- Benjamin Warfield (</a:t>
            </a:r>
            <a:r>
              <a:rPr lang="en-US" i="1">
                <a:solidFill>
                  <a:schemeClr val="bg1"/>
                </a:solidFill>
                <a:latin typeface="Times New Roman" pitchFamily="18" charset="0"/>
                <a:cs typeface="Times New Roman" pitchFamily="18" charset="0"/>
              </a:rPr>
              <a:t>ISBE</a:t>
            </a:r>
            <a:r>
              <a:rPr lang="en-US">
                <a:solidFill>
                  <a:schemeClr val="bg1"/>
                </a:solidFill>
                <a:latin typeface="Times New Roman" pitchFamily="18" charset="0"/>
                <a:cs typeface="Times New Roman" pitchFamily="18" charset="0"/>
              </a:rPr>
              <a:t>, III:1473)</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outVertical)">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3346462" y="3041663"/>
            <a:ext cx="8305800" cy="850874"/>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lnSpc>
                <a:spcPct val="150000"/>
              </a:lnSpc>
              <a:buFont typeface="+mj-lt"/>
              <a:buAutoNum type="romanUcPeriod" startAt="2"/>
            </a:pPr>
            <a:r>
              <a:rPr lang="en-US" sz="3600" dirty="0">
                <a:solidFill>
                  <a:srgbClr val="FFFF99"/>
                </a:solidFill>
                <a:effectLst>
                  <a:outerShdw blurRad="38100" dist="38100" dir="2700000" algn="tl">
                    <a:srgbClr val="000000">
                      <a:alpha val="43137"/>
                    </a:srgbClr>
                  </a:outerShdw>
                </a:effectLst>
                <a:latin typeface="Kristen ITC" pitchFamily="66" charset="0"/>
              </a:rPr>
              <a:t>Work in Revelation</a:t>
            </a:r>
          </a:p>
        </p:txBody>
      </p:sp>
      <p:sp>
        <p:nvSpPr>
          <p:cNvPr id="3" name="TextBox 2"/>
          <p:cNvSpPr txBox="1"/>
          <p:nvPr/>
        </p:nvSpPr>
        <p:spPr>
          <a:xfrm>
            <a:off x="1828800" y="381000"/>
            <a:ext cx="6934200" cy="1785104"/>
          </a:xfrm>
          <a:prstGeom prst="rect">
            <a:avLst/>
          </a:prstGeom>
          <a:noFill/>
        </p:spPr>
        <p:txBody>
          <a:bodyPr wrap="square" rtlCol="0">
            <a:spAutoFit/>
          </a:bodyPr>
          <a:lstStyle/>
          <a:p>
            <a:pPr marL="514350" indent="-514350">
              <a:buFont typeface="+mj-lt"/>
              <a:buAutoNum type="alphaUcPeriod"/>
            </a:pPr>
            <a:r>
              <a:rPr lang="en-US" sz="2800" b="1" dirty="0">
                <a:solidFill>
                  <a:srgbClr val="FFFF99"/>
                </a:solidFill>
                <a:latin typeface="Arial Narrow" pitchFamily="34" charset="0"/>
              </a:rPr>
              <a:t> Inspiration &amp; Revelation</a:t>
            </a:r>
          </a:p>
          <a:p>
            <a:pPr marL="514350" indent="-514350">
              <a:buFont typeface="+mj-lt"/>
              <a:buAutoNum type="alphaUcPeriod"/>
            </a:pPr>
            <a:endParaRPr lang="en-US" sz="1000" b="1" dirty="0">
              <a:solidFill>
                <a:srgbClr val="FFFF99"/>
              </a:solidFill>
              <a:latin typeface="Arial Narrow" pitchFamily="34" charset="0"/>
            </a:endParaRPr>
          </a:p>
          <a:p>
            <a:pPr marL="971550" lvl="1" indent="-514350">
              <a:buFont typeface="+mj-lt"/>
              <a:buAutoNum type="arabicPeriod"/>
            </a:pPr>
            <a:r>
              <a:rPr lang="en-US" sz="2400" i="1" dirty="0">
                <a:latin typeface="Arial Narrow" pitchFamily="34" charset="0"/>
              </a:rPr>
              <a:t>Inspiration</a:t>
            </a:r>
            <a:r>
              <a:rPr lang="en-US" sz="2400" dirty="0">
                <a:latin typeface="Arial Narrow" pitchFamily="34" charset="0"/>
              </a:rPr>
              <a:t> – God breathed (2 Tim. 3:16)</a:t>
            </a:r>
          </a:p>
          <a:p>
            <a:pPr marL="971550" lvl="1" indent="-514350">
              <a:buFont typeface="+mj-lt"/>
              <a:buAutoNum type="arabicPeriod"/>
            </a:pPr>
            <a:r>
              <a:rPr lang="en-US" sz="2400" i="1" dirty="0">
                <a:latin typeface="Arial Narrow" pitchFamily="34" charset="0"/>
              </a:rPr>
              <a:t>Revelation</a:t>
            </a:r>
            <a:r>
              <a:rPr lang="en-US" sz="2400" dirty="0">
                <a:latin typeface="Arial Narrow" pitchFamily="34" charset="0"/>
              </a:rPr>
              <a:t> – The will of God expressed in human language – is the result of inspiration</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3346462" y="3041663"/>
            <a:ext cx="8305800" cy="850874"/>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lnSpc>
                <a:spcPct val="150000"/>
              </a:lnSpc>
              <a:buFont typeface="+mj-lt"/>
              <a:buAutoNum type="romanUcPeriod" startAt="2"/>
            </a:pPr>
            <a:r>
              <a:rPr lang="en-US" sz="3600" dirty="0">
                <a:solidFill>
                  <a:srgbClr val="FFFF99"/>
                </a:solidFill>
                <a:effectLst>
                  <a:outerShdw blurRad="38100" dist="38100" dir="2700000" algn="tl">
                    <a:srgbClr val="000000">
                      <a:alpha val="43137"/>
                    </a:srgbClr>
                  </a:outerShdw>
                </a:effectLst>
                <a:latin typeface="Kristen ITC" pitchFamily="66" charset="0"/>
              </a:rPr>
              <a:t>Work in Revelation</a:t>
            </a:r>
          </a:p>
        </p:txBody>
      </p:sp>
      <p:sp>
        <p:nvSpPr>
          <p:cNvPr id="3" name="TextBox 2"/>
          <p:cNvSpPr txBox="1"/>
          <p:nvPr/>
        </p:nvSpPr>
        <p:spPr>
          <a:xfrm>
            <a:off x="1752600" y="381000"/>
            <a:ext cx="6934200" cy="1631216"/>
          </a:xfrm>
          <a:prstGeom prst="rect">
            <a:avLst/>
          </a:prstGeom>
          <a:noFill/>
        </p:spPr>
        <p:txBody>
          <a:bodyPr wrap="square" rtlCol="0">
            <a:spAutoFit/>
          </a:bodyPr>
          <a:lstStyle/>
          <a:p>
            <a:pPr marL="514350" indent="-514350">
              <a:buFont typeface="+mj-lt"/>
              <a:buAutoNum type="alphaUcPeriod"/>
            </a:pPr>
            <a:r>
              <a:rPr lang="en-US" sz="2800" b="1" dirty="0">
                <a:solidFill>
                  <a:srgbClr val="FFFF99"/>
                </a:solidFill>
                <a:latin typeface="Arial Narrow" pitchFamily="34" charset="0"/>
              </a:rPr>
              <a:t> Inspiration &amp; Revelation</a:t>
            </a:r>
          </a:p>
          <a:p>
            <a:pPr marL="514350" indent="-514350">
              <a:buFont typeface="+mj-lt"/>
              <a:buAutoNum type="alphaUcPeriod"/>
            </a:pPr>
            <a:endParaRPr lang="en-US" sz="1000" b="1" dirty="0">
              <a:solidFill>
                <a:srgbClr val="FFFF99"/>
              </a:solidFill>
              <a:latin typeface="Arial Narrow" pitchFamily="34" charset="0"/>
            </a:endParaRPr>
          </a:p>
          <a:p>
            <a:pPr marL="514350" indent="-514350">
              <a:buFont typeface="+mj-lt"/>
              <a:buAutoNum type="alphaUcPeriod"/>
            </a:pPr>
            <a:r>
              <a:rPr lang="en-US" sz="2800" b="1" dirty="0">
                <a:solidFill>
                  <a:srgbClr val="FFFF99"/>
                </a:solidFill>
                <a:latin typeface="Arial Narrow" pitchFamily="34" charset="0"/>
              </a:rPr>
              <a:t>Old Testament</a:t>
            </a:r>
          </a:p>
          <a:p>
            <a:pPr marL="514350" indent="-514350">
              <a:buFont typeface="+mj-lt"/>
              <a:buAutoNum type="alphaUcPeriod"/>
            </a:pPr>
            <a:endParaRPr lang="en-US" sz="1000" b="1" dirty="0">
              <a:solidFill>
                <a:srgbClr val="FFFF99"/>
              </a:solidFill>
              <a:latin typeface="Arial Narrow" pitchFamily="34" charset="0"/>
            </a:endParaRPr>
          </a:p>
          <a:p>
            <a:pPr marL="971550" lvl="1" indent="-514350">
              <a:buFont typeface="+mj-lt"/>
              <a:buAutoNum type="arabicPeriod"/>
            </a:pPr>
            <a:r>
              <a:rPr lang="en-US" sz="2400" i="1" dirty="0">
                <a:latin typeface="Arial Narrow" pitchFamily="34" charset="0"/>
              </a:rPr>
              <a:t>David spoke by Spirit (2 Sam. 23:2)</a:t>
            </a:r>
            <a:endParaRPr lang="en-US" sz="2400" dirty="0">
              <a:latin typeface="Arial Narrow" pitchFamily="34" charset="0"/>
            </a:endParaRPr>
          </a:p>
        </p:txBody>
      </p:sp>
      <p:sp>
        <p:nvSpPr>
          <p:cNvPr id="4" name="Text Box 5"/>
          <p:cNvSpPr txBox="1">
            <a:spLocks noChangeArrowheads="1"/>
          </p:cNvSpPr>
          <p:nvPr/>
        </p:nvSpPr>
        <p:spPr bwMode="auto">
          <a:xfrm>
            <a:off x="1447800" y="2438400"/>
            <a:ext cx="7162800" cy="1938992"/>
          </a:xfrm>
          <a:prstGeom prst="rect">
            <a:avLst/>
          </a:prstGeom>
          <a:solidFill>
            <a:schemeClr val="tx1"/>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r>
              <a:rPr lang="en-US" sz="2400" dirty="0">
                <a:solidFill>
                  <a:schemeClr val="bg1"/>
                </a:solidFill>
              </a:rPr>
              <a:t>Now these are the last words of </a:t>
            </a:r>
            <a:r>
              <a:rPr lang="en-US" sz="2400" dirty="0" err="1">
                <a:solidFill>
                  <a:schemeClr val="bg1"/>
                </a:solidFill>
              </a:rPr>
              <a:t>David.Thus</a:t>
            </a:r>
            <a:r>
              <a:rPr lang="en-US" sz="2400" dirty="0">
                <a:solidFill>
                  <a:schemeClr val="bg1"/>
                </a:solidFill>
              </a:rPr>
              <a:t> says David the son of Jesse; Thus says the man raised up on high, The anointed of the God of Jacob, And the sweet psalmist of Israel: </a:t>
            </a:r>
            <a:r>
              <a:rPr lang="en-US" sz="2400" u="sng" dirty="0">
                <a:solidFill>
                  <a:schemeClr val="bg1"/>
                </a:solidFill>
              </a:rPr>
              <a:t>The Spirit of the LORD spoke by me, And His word was on my tongue</a:t>
            </a:r>
            <a:r>
              <a:rPr lang="en-US" sz="2400" dirty="0">
                <a:solidFill>
                  <a:schemeClr val="bg1"/>
                </a:solidFill>
              </a:rPr>
              <a:t>. </a:t>
            </a:r>
          </a:p>
        </p:txBody>
      </p:sp>
      <p:sp>
        <p:nvSpPr>
          <p:cNvPr id="5" name="Text Box 7"/>
          <p:cNvSpPr txBox="1">
            <a:spLocks noChangeArrowheads="1"/>
          </p:cNvSpPr>
          <p:nvPr/>
        </p:nvSpPr>
        <p:spPr bwMode="auto">
          <a:xfrm>
            <a:off x="1295400" y="4572000"/>
            <a:ext cx="7391400" cy="1569660"/>
          </a:xfrm>
          <a:prstGeom prst="rect">
            <a:avLst/>
          </a:prstGeom>
          <a:solidFill>
            <a:schemeClr val="tx1"/>
          </a:solidFill>
          <a:ln w="9525">
            <a:solidFill>
              <a:schemeClr val="bg1"/>
            </a:solid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r>
              <a:rPr lang="en-US" sz="2400" b="1" dirty="0">
                <a:solidFill>
                  <a:schemeClr val="bg1"/>
                </a:solidFill>
              </a:rPr>
              <a:t>Matt 22:43-44</a:t>
            </a:r>
          </a:p>
          <a:p>
            <a:r>
              <a:rPr lang="en-US" sz="2400" dirty="0">
                <a:solidFill>
                  <a:schemeClr val="bg1"/>
                </a:solidFill>
              </a:rPr>
              <a:t>He said to them, "How then does David </a:t>
            </a:r>
            <a:r>
              <a:rPr lang="en-US" sz="2400" u="sng" dirty="0">
                <a:solidFill>
                  <a:schemeClr val="bg1"/>
                </a:solidFill>
              </a:rPr>
              <a:t>in the Spirit</a:t>
            </a:r>
            <a:r>
              <a:rPr lang="en-US" sz="2400" dirty="0">
                <a:solidFill>
                  <a:schemeClr val="bg1"/>
                </a:solidFill>
              </a:rPr>
              <a:t> call Him 'Lord,' saying: The LORD said to my Lord, "Sit at My right hand, Till I make Your enemies Your footstool" '?  </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 presetClass="entr" presetSubtype="32"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ox(out)">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3346462" y="3041663"/>
            <a:ext cx="8305800" cy="850874"/>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lnSpc>
                <a:spcPct val="150000"/>
              </a:lnSpc>
              <a:buFont typeface="+mj-lt"/>
              <a:buAutoNum type="romanUcPeriod" startAt="2"/>
            </a:pPr>
            <a:r>
              <a:rPr lang="en-US" sz="3600" dirty="0">
                <a:solidFill>
                  <a:srgbClr val="FFFF99"/>
                </a:solidFill>
                <a:effectLst>
                  <a:outerShdw blurRad="38100" dist="38100" dir="2700000" algn="tl">
                    <a:srgbClr val="000000">
                      <a:alpha val="43137"/>
                    </a:srgbClr>
                  </a:outerShdw>
                </a:effectLst>
                <a:latin typeface="Kristen ITC" pitchFamily="66" charset="0"/>
              </a:rPr>
              <a:t>Work in Revelation</a:t>
            </a:r>
          </a:p>
        </p:txBody>
      </p:sp>
      <p:sp>
        <p:nvSpPr>
          <p:cNvPr id="3" name="TextBox 2"/>
          <p:cNvSpPr txBox="1"/>
          <p:nvPr/>
        </p:nvSpPr>
        <p:spPr>
          <a:xfrm>
            <a:off x="1752600" y="381000"/>
            <a:ext cx="6934200" cy="2000548"/>
          </a:xfrm>
          <a:prstGeom prst="rect">
            <a:avLst/>
          </a:prstGeom>
          <a:noFill/>
        </p:spPr>
        <p:txBody>
          <a:bodyPr wrap="square" rtlCol="0">
            <a:spAutoFit/>
          </a:bodyPr>
          <a:lstStyle/>
          <a:p>
            <a:pPr marL="514350" indent="-514350">
              <a:buFont typeface="+mj-lt"/>
              <a:buAutoNum type="alphaUcPeriod"/>
            </a:pPr>
            <a:r>
              <a:rPr lang="en-US" sz="2800" b="1" dirty="0">
                <a:solidFill>
                  <a:srgbClr val="FFFF99"/>
                </a:solidFill>
                <a:latin typeface="Arial Narrow" pitchFamily="34" charset="0"/>
              </a:rPr>
              <a:t> Inspiration &amp; Revelation</a:t>
            </a:r>
          </a:p>
          <a:p>
            <a:pPr marL="514350" indent="-514350">
              <a:buFont typeface="+mj-lt"/>
              <a:buAutoNum type="alphaUcPeriod"/>
            </a:pPr>
            <a:endParaRPr lang="en-US" sz="1000" b="1" dirty="0">
              <a:solidFill>
                <a:srgbClr val="FFFF99"/>
              </a:solidFill>
              <a:latin typeface="Arial Narrow" pitchFamily="34" charset="0"/>
            </a:endParaRPr>
          </a:p>
          <a:p>
            <a:pPr marL="514350" indent="-514350">
              <a:buFont typeface="+mj-lt"/>
              <a:buAutoNum type="alphaUcPeriod"/>
            </a:pPr>
            <a:r>
              <a:rPr lang="en-US" sz="2800" b="1" dirty="0">
                <a:solidFill>
                  <a:srgbClr val="FFFF99"/>
                </a:solidFill>
                <a:latin typeface="Arial Narrow" pitchFamily="34" charset="0"/>
              </a:rPr>
              <a:t>Old Testament</a:t>
            </a:r>
          </a:p>
          <a:p>
            <a:pPr marL="514350" indent="-514350">
              <a:buFont typeface="+mj-lt"/>
              <a:buAutoNum type="alphaUcPeriod"/>
            </a:pPr>
            <a:endParaRPr lang="en-US" sz="1000" b="1" dirty="0">
              <a:solidFill>
                <a:srgbClr val="FFFF99"/>
              </a:solidFill>
              <a:latin typeface="Arial Narrow" pitchFamily="34" charset="0"/>
            </a:endParaRPr>
          </a:p>
          <a:p>
            <a:pPr marL="971550" lvl="1" indent="-514350">
              <a:buFont typeface="+mj-lt"/>
              <a:buAutoNum type="arabicPeriod"/>
            </a:pPr>
            <a:r>
              <a:rPr lang="en-US" sz="2400" i="1" dirty="0">
                <a:latin typeface="Arial Narrow" pitchFamily="34" charset="0"/>
              </a:rPr>
              <a:t>David spoke by Spirit (2 Sam. 23:2)</a:t>
            </a:r>
          </a:p>
          <a:p>
            <a:pPr marL="971550" lvl="1" indent="-514350">
              <a:buFont typeface="+mj-lt"/>
              <a:buAutoNum type="arabicPeriod"/>
            </a:pPr>
            <a:r>
              <a:rPr lang="en-US" sz="2400" i="1" dirty="0">
                <a:latin typeface="Arial Narrow" pitchFamily="34" charset="0"/>
              </a:rPr>
              <a:t>Prophets were moved by the Spirit (2 Pet. 1:20-21)</a:t>
            </a:r>
            <a:endParaRPr lang="en-US" sz="2400" dirty="0">
              <a:latin typeface="Arial Narrow"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Oval 2"/>
          <p:cNvSpPr>
            <a:spLocks noChangeArrowheads="1"/>
          </p:cNvSpPr>
          <p:nvPr/>
        </p:nvSpPr>
        <p:spPr bwMode="auto">
          <a:xfrm>
            <a:off x="381000" y="228600"/>
            <a:ext cx="3505200" cy="1066800"/>
          </a:xfrm>
          <a:prstGeom prst="ellipse">
            <a:avLst/>
          </a:prstGeom>
          <a:solidFill>
            <a:srgbClr val="FFFF99"/>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sz="3200" i="1">
                <a:solidFill>
                  <a:schemeClr val="bg1"/>
                </a:solidFill>
                <a:latin typeface="Comic Sans MS" pitchFamily="66" charset="0"/>
              </a:rPr>
              <a:t>2 Pet. 1:20-21</a:t>
            </a:r>
          </a:p>
        </p:txBody>
      </p:sp>
      <p:sp>
        <p:nvSpPr>
          <p:cNvPr id="84995" name="Text Box 3"/>
          <p:cNvSpPr txBox="1">
            <a:spLocks noChangeArrowheads="1"/>
          </p:cNvSpPr>
          <p:nvPr/>
        </p:nvSpPr>
        <p:spPr bwMode="auto">
          <a:xfrm>
            <a:off x="4267200" y="304800"/>
            <a:ext cx="4419600"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84996" name="Text Box 4"/>
          <p:cNvSpPr txBox="1">
            <a:spLocks noChangeArrowheads="1"/>
          </p:cNvSpPr>
          <p:nvPr/>
        </p:nvSpPr>
        <p:spPr bwMode="auto">
          <a:xfrm>
            <a:off x="609600" y="1447800"/>
            <a:ext cx="8153400" cy="1562100"/>
          </a:xfrm>
          <a:prstGeom prst="rect">
            <a:avLst/>
          </a:prstGeom>
          <a:solidFill>
            <a:schemeClr val="tx1"/>
          </a:solidFill>
          <a:ln w="9525">
            <a:solidFill>
              <a:schemeClr val="bg1"/>
            </a:solidFill>
            <a:miter lim="800000"/>
            <a:headEnd/>
            <a:tailEnd/>
          </a:ln>
          <a:effectLst/>
        </p:spPr>
        <p:txBody>
          <a:bodyPr>
            <a:spAutoFit/>
          </a:bodyPr>
          <a:lstStyle/>
          <a:p>
            <a:r>
              <a:rPr lang="en-US" sz="2400">
                <a:solidFill>
                  <a:schemeClr val="bg1"/>
                </a:solidFill>
              </a:rPr>
              <a:t>20 knowing this first, that no prophecy of Scripture is of any private interpretation, </a:t>
            </a:r>
          </a:p>
          <a:p>
            <a:r>
              <a:rPr lang="en-US" sz="2400">
                <a:solidFill>
                  <a:schemeClr val="bg1"/>
                </a:solidFill>
              </a:rPr>
              <a:t>21 for prophecy </a:t>
            </a:r>
            <a:r>
              <a:rPr lang="en-US" sz="2400" i="1" u="sng">
                <a:solidFill>
                  <a:schemeClr val="bg1"/>
                </a:solidFill>
              </a:rPr>
              <a:t>never came by the will of man</a:t>
            </a:r>
            <a:r>
              <a:rPr lang="en-US" sz="2400">
                <a:solidFill>
                  <a:schemeClr val="bg1"/>
                </a:solidFill>
              </a:rPr>
              <a:t>, but holy men of God spoke as they were </a:t>
            </a:r>
            <a:r>
              <a:rPr lang="en-US" sz="2400" u="sng">
                <a:solidFill>
                  <a:schemeClr val="bg1"/>
                </a:solidFill>
              </a:rPr>
              <a:t>moved by the Holy Spirit</a:t>
            </a:r>
            <a:r>
              <a:rPr lang="en-US" sz="2400">
                <a:solidFill>
                  <a:schemeClr val="bg1"/>
                </a:solidFill>
              </a:rPr>
              <a:t>. </a:t>
            </a:r>
          </a:p>
        </p:txBody>
      </p:sp>
      <p:sp>
        <p:nvSpPr>
          <p:cNvPr id="84997" name="Text Box 5"/>
          <p:cNvSpPr txBox="1">
            <a:spLocks noChangeArrowheads="1"/>
          </p:cNvSpPr>
          <p:nvPr/>
        </p:nvSpPr>
        <p:spPr bwMode="auto">
          <a:xfrm>
            <a:off x="1066800" y="3200400"/>
            <a:ext cx="7696200" cy="3108543"/>
          </a:xfrm>
          <a:prstGeom prst="rect">
            <a:avLst/>
          </a:prstGeom>
          <a:noFill/>
          <a:ln w="9525">
            <a:noFill/>
            <a:miter lim="800000"/>
            <a:headEnd/>
            <a:tailEnd/>
          </a:ln>
          <a:effectLst/>
        </p:spPr>
        <p:txBody>
          <a:bodyPr>
            <a:spAutoFit/>
          </a:bodyPr>
          <a:lstStyle/>
          <a:p>
            <a:pPr>
              <a:spcBef>
                <a:spcPct val="50000"/>
              </a:spcBef>
              <a:buFontTx/>
              <a:buChar char="•"/>
            </a:pPr>
            <a:r>
              <a:rPr lang="en-US" sz="2800" dirty="0">
                <a:effectLst>
                  <a:outerShdw blurRad="38100" dist="38100" dir="2700000" algn="tl">
                    <a:srgbClr val="000000">
                      <a:alpha val="43137"/>
                    </a:srgbClr>
                  </a:outerShdw>
                </a:effectLst>
                <a:latin typeface="Arial Narrow" pitchFamily="34" charset="0"/>
              </a:rPr>
              <a:t> Prophecy did not owe its origin to man</a:t>
            </a:r>
          </a:p>
          <a:p>
            <a:pPr>
              <a:spcBef>
                <a:spcPct val="50000"/>
              </a:spcBef>
              <a:buFontTx/>
              <a:buChar char="•"/>
            </a:pPr>
            <a:r>
              <a:rPr lang="en-US" sz="2800" dirty="0">
                <a:effectLst>
                  <a:outerShdw blurRad="38100" dist="38100" dir="2700000" algn="tl">
                    <a:srgbClr val="000000">
                      <a:alpha val="43137"/>
                    </a:srgbClr>
                  </a:outerShdw>
                </a:effectLst>
                <a:latin typeface="Arial Narrow" pitchFamily="34" charset="0"/>
              </a:rPr>
              <a:t> Prophecy had its origin from God</a:t>
            </a:r>
          </a:p>
          <a:p>
            <a:pPr>
              <a:spcBef>
                <a:spcPct val="50000"/>
              </a:spcBef>
              <a:buFontTx/>
              <a:buChar char="•"/>
            </a:pPr>
            <a:r>
              <a:rPr lang="en-US" sz="2800" dirty="0">
                <a:effectLst>
                  <a:outerShdw blurRad="38100" dist="38100" dir="2700000" algn="tl">
                    <a:srgbClr val="000000">
                      <a:alpha val="43137"/>
                    </a:srgbClr>
                  </a:outerShdw>
                </a:effectLst>
                <a:latin typeface="Arial Narrow" pitchFamily="34" charset="0"/>
              </a:rPr>
              <a:t> Use the instrumentality of human authors</a:t>
            </a:r>
          </a:p>
          <a:p>
            <a:pPr>
              <a:spcBef>
                <a:spcPct val="50000"/>
              </a:spcBef>
              <a:buFontTx/>
              <a:buChar char="•"/>
            </a:pPr>
            <a:r>
              <a:rPr lang="en-US" sz="2800" dirty="0">
                <a:effectLst>
                  <a:outerShdw blurRad="38100" dist="38100" dir="2700000" algn="tl">
                    <a:srgbClr val="000000">
                      <a:alpha val="43137"/>
                    </a:srgbClr>
                  </a:outerShdw>
                </a:effectLst>
                <a:latin typeface="Arial Narrow" pitchFamily="34" charset="0"/>
              </a:rPr>
              <a:t> “Moved” = borne along as a ship moved by the wind</a:t>
            </a:r>
          </a:p>
          <a:p>
            <a:pPr>
              <a:spcBef>
                <a:spcPct val="50000"/>
              </a:spcBef>
              <a:buFontTx/>
              <a:buChar char="•"/>
            </a:pPr>
            <a:r>
              <a:rPr lang="en-US" sz="2800" dirty="0">
                <a:effectLst>
                  <a:outerShdw blurRad="38100" dist="38100" dir="2700000" algn="tl">
                    <a:srgbClr val="000000">
                      <a:alpha val="43137"/>
                    </a:srgbClr>
                  </a:outerShdw>
                </a:effectLst>
                <a:latin typeface="Arial Narrow" pitchFamily="34" charset="0"/>
              </a:rPr>
              <a:t> Moved by the power of the Holy Spirit</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4997">
                                            <p:txEl>
                                              <p:pRg st="0" end="0"/>
                                            </p:txEl>
                                          </p:spTgt>
                                        </p:tgtEl>
                                        <p:attrNameLst>
                                          <p:attrName>style.visibility</p:attrName>
                                        </p:attrNameLst>
                                      </p:cBhvr>
                                      <p:to>
                                        <p:strVal val="visible"/>
                                      </p:to>
                                    </p:set>
                                    <p:anim calcmode="lin" valueType="num">
                                      <p:cBhvr additive="base">
                                        <p:cTn id="7" dur="500" fill="hold"/>
                                        <p:tgtEl>
                                          <p:spTgt spid="8499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499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4997">
                                            <p:txEl>
                                              <p:pRg st="1" end="1"/>
                                            </p:txEl>
                                          </p:spTgt>
                                        </p:tgtEl>
                                        <p:attrNameLst>
                                          <p:attrName>style.visibility</p:attrName>
                                        </p:attrNameLst>
                                      </p:cBhvr>
                                      <p:to>
                                        <p:strVal val="visible"/>
                                      </p:to>
                                    </p:set>
                                    <p:anim calcmode="lin" valueType="num">
                                      <p:cBhvr additive="base">
                                        <p:cTn id="13" dur="500" fill="hold"/>
                                        <p:tgtEl>
                                          <p:spTgt spid="8499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499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4997">
                                            <p:txEl>
                                              <p:pRg st="2" end="2"/>
                                            </p:txEl>
                                          </p:spTgt>
                                        </p:tgtEl>
                                        <p:attrNameLst>
                                          <p:attrName>style.visibility</p:attrName>
                                        </p:attrNameLst>
                                      </p:cBhvr>
                                      <p:to>
                                        <p:strVal val="visible"/>
                                      </p:to>
                                    </p:set>
                                    <p:anim calcmode="lin" valueType="num">
                                      <p:cBhvr additive="base">
                                        <p:cTn id="19" dur="500" fill="hold"/>
                                        <p:tgtEl>
                                          <p:spTgt spid="8499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499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4997">
                                            <p:txEl>
                                              <p:pRg st="3" end="3"/>
                                            </p:txEl>
                                          </p:spTgt>
                                        </p:tgtEl>
                                        <p:attrNameLst>
                                          <p:attrName>style.visibility</p:attrName>
                                        </p:attrNameLst>
                                      </p:cBhvr>
                                      <p:to>
                                        <p:strVal val="visible"/>
                                      </p:to>
                                    </p:set>
                                    <p:anim calcmode="lin" valueType="num">
                                      <p:cBhvr additive="base">
                                        <p:cTn id="25" dur="500" fill="hold"/>
                                        <p:tgtEl>
                                          <p:spTgt spid="8499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499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4997">
                                            <p:txEl>
                                              <p:pRg st="4" end="4"/>
                                            </p:txEl>
                                          </p:spTgt>
                                        </p:tgtEl>
                                        <p:attrNameLst>
                                          <p:attrName>style.visibility</p:attrName>
                                        </p:attrNameLst>
                                      </p:cBhvr>
                                      <p:to>
                                        <p:strVal val="visible"/>
                                      </p:to>
                                    </p:set>
                                    <p:anim calcmode="lin" valueType="num">
                                      <p:cBhvr additive="base">
                                        <p:cTn id="31" dur="500" fill="hold"/>
                                        <p:tgtEl>
                                          <p:spTgt spid="8499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499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54534"/>
            <a:ext cx="7848600" cy="5693866"/>
          </a:xfrm>
          <a:prstGeom prst="rect">
            <a:avLst/>
          </a:prstGeom>
          <a:solidFill>
            <a:schemeClr val="tx1"/>
          </a:solidFill>
          <a:ln>
            <a:solidFill>
              <a:schemeClr val="bg1"/>
            </a:solidFill>
          </a:ln>
        </p:spPr>
        <p:txBody>
          <a:bodyPr wrap="square" rtlCol="0">
            <a:spAutoFit/>
          </a:bodyPr>
          <a:lstStyle/>
          <a:p>
            <a:r>
              <a:rPr lang="en-US" sz="2800" dirty="0">
                <a:solidFill>
                  <a:schemeClr val="bg1"/>
                </a:solidFill>
              </a:rPr>
              <a:t>The term here used is a very specific one. It is not to be confounded with guiding, or directing, or controlling, or </a:t>
            </a:r>
            <a:r>
              <a:rPr lang="en-US" sz="2800" dirty="0" err="1">
                <a:solidFill>
                  <a:schemeClr val="bg1"/>
                </a:solidFill>
              </a:rPr>
              <a:t>even‑leading</a:t>
            </a:r>
            <a:r>
              <a:rPr lang="en-US" sz="2800" dirty="0">
                <a:solidFill>
                  <a:schemeClr val="bg1"/>
                </a:solidFill>
              </a:rPr>
              <a:t> in the full sense of that word. It goes beyond all such terms, in assigning the effect produced specifically to the active agent. What is "borne" is taken up by the "bearer," and conveyed by the "bearer's" power, not its own, to the "bearer's" goal, not its own. The men who spoke from God are here declared, therefore, to have been taken up by the Holy Spirit and brought by His power to the goal of His choosing.</a:t>
            </a:r>
          </a:p>
          <a:p>
            <a:pPr lvl="1" algn="r"/>
            <a:r>
              <a:rPr lang="en-US" sz="2800" i="1" dirty="0">
                <a:solidFill>
                  <a:schemeClr val="bg1"/>
                </a:solidFill>
              </a:rPr>
              <a:t> Benjamin Warfield, Inspiration</a:t>
            </a:r>
          </a:p>
          <a:p>
            <a:endParaRPr lang="en-US" sz="2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3346462" y="3041663"/>
            <a:ext cx="8305800" cy="850874"/>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lnSpc>
                <a:spcPct val="150000"/>
              </a:lnSpc>
              <a:buFont typeface="+mj-lt"/>
              <a:buAutoNum type="romanUcPeriod" startAt="2"/>
            </a:pPr>
            <a:r>
              <a:rPr lang="en-US" sz="3600" dirty="0">
                <a:solidFill>
                  <a:srgbClr val="FFFF99"/>
                </a:solidFill>
                <a:effectLst>
                  <a:outerShdw blurRad="38100" dist="38100" dir="2700000" algn="tl">
                    <a:srgbClr val="000000">
                      <a:alpha val="43137"/>
                    </a:srgbClr>
                  </a:outerShdw>
                </a:effectLst>
                <a:latin typeface="Kristen ITC" pitchFamily="66" charset="0"/>
              </a:rPr>
              <a:t>Work in Revelation</a:t>
            </a:r>
          </a:p>
        </p:txBody>
      </p:sp>
      <p:sp>
        <p:nvSpPr>
          <p:cNvPr id="3" name="TextBox 2"/>
          <p:cNvSpPr txBox="1"/>
          <p:nvPr/>
        </p:nvSpPr>
        <p:spPr>
          <a:xfrm>
            <a:off x="1752600" y="381000"/>
            <a:ext cx="7162800" cy="5539978"/>
          </a:xfrm>
          <a:prstGeom prst="rect">
            <a:avLst/>
          </a:prstGeom>
          <a:noFill/>
        </p:spPr>
        <p:txBody>
          <a:bodyPr wrap="square" rtlCol="0">
            <a:spAutoFit/>
          </a:bodyPr>
          <a:lstStyle/>
          <a:p>
            <a:pPr marL="514350" indent="-514350">
              <a:buFont typeface="+mj-lt"/>
              <a:buAutoNum type="alphaUcPeriod"/>
            </a:pPr>
            <a:r>
              <a:rPr lang="en-US" sz="2800" b="1" dirty="0">
                <a:solidFill>
                  <a:srgbClr val="FFFF99"/>
                </a:solidFill>
                <a:latin typeface="Arial Narrow" pitchFamily="34" charset="0"/>
              </a:rPr>
              <a:t> Inspiration &amp; Revelation</a:t>
            </a:r>
          </a:p>
          <a:p>
            <a:pPr marL="514350" indent="-514350">
              <a:buFont typeface="+mj-lt"/>
              <a:buAutoNum type="alphaUcPeriod"/>
            </a:pPr>
            <a:endParaRPr lang="en-US" sz="1000" b="1" dirty="0">
              <a:solidFill>
                <a:srgbClr val="FFFF99"/>
              </a:solidFill>
              <a:latin typeface="Arial Narrow" pitchFamily="34" charset="0"/>
            </a:endParaRPr>
          </a:p>
          <a:p>
            <a:pPr marL="514350" indent="-514350">
              <a:buFont typeface="+mj-lt"/>
              <a:buAutoNum type="alphaUcPeriod"/>
            </a:pPr>
            <a:r>
              <a:rPr lang="en-US" sz="2800" b="1" dirty="0">
                <a:solidFill>
                  <a:srgbClr val="FFFF99"/>
                </a:solidFill>
                <a:latin typeface="Arial Narrow" pitchFamily="34" charset="0"/>
              </a:rPr>
              <a:t>Old Testament</a:t>
            </a:r>
          </a:p>
          <a:p>
            <a:pPr marL="514350" indent="-514350">
              <a:buFont typeface="+mj-lt"/>
              <a:buAutoNum type="alphaUcPeriod"/>
            </a:pPr>
            <a:endParaRPr lang="en-US" sz="1000" b="1" dirty="0">
              <a:solidFill>
                <a:srgbClr val="FFFF99"/>
              </a:solidFill>
              <a:latin typeface="Arial Narrow" pitchFamily="34" charset="0"/>
            </a:endParaRPr>
          </a:p>
          <a:p>
            <a:pPr marL="514350" indent="-514350">
              <a:buFont typeface="+mj-lt"/>
              <a:buAutoNum type="alphaUcPeriod"/>
            </a:pPr>
            <a:r>
              <a:rPr lang="en-US" sz="2800" b="1" dirty="0">
                <a:solidFill>
                  <a:srgbClr val="FFFF99"/>
                </a:solidFill>
                <a:latin typeface="Arial Narrow" pitchFamily="34" charset="0"/>
              </a:rPr>
              <a:t>New Testament</a:t>
            </a:r>
          </a:p>
          <a:p>
            <a:pPr marL="514350" indent="-514350">
              <a:buFont typeface="+mj-lt"/>
              <a:buAutoNum type="alphaUcPeriod"/>
            </a:pPr>
            <a:endParaRPr lang="en-US" sz="1000" b="1" dirty="0">
              <a:solidFill>
                <a:srgbClr val="FFFF99"/>
              </a:solidFill>
              <a:latin typeface="Arial Narrow" pitchFamily="34" charset="0"/>
            </a:endParaRPr>
          </a:p>
          <a:p>
            <a:pPr marL="971550" lvl="1" indent="-514350">
              <a:buFont typeface="+mj-lt"/>
              <a:buAutoNum type="arabicPeriod"/>
            </a:pPr>
            <a:r>
              <a:rPr lang="en-US" sz="2400" i="1" dirty="0">
                <a:effectLst>
                  <a:outerShdw blurRad="38100" dist="38100" dir="2700000" algn="tl">
                    <a:srgbClr val="000000">
                      <a:alpha val="43137"/>
                    </a:srgbClr>
                  </a:outerShdw>
                </a:effectLst>
                <a:latin typeface="Arial Narrow" pitchFamily="34" charset="0"/>
              </a:rPr>
              <a:t>Holy Spirit would guide the apostles into all truth (John 16:13-15)</a:t>
            </a:r>
          </a:p>
          <a:p>
            <a:pPr marL="971550" lvl="1" indent="-514350">
              <a:buFont typeface="+mj-lt"/>
              <a:buAutoNum type="arabicPeriod"/>
            </a:pPr>
            <a:r>
              <a:rPr lang="en-US" sz="2400" i="1" dirty="0">
                <a:effectLst>
                  <a:outerShdw blurRad="38100" dist="38100" dir="2700000" algn="tl">
                    <a:srgbClr val="000000">
                      <a:alpha val="43137"/>
                    </a:srgbClr>
                  </a:outerShdw>
                </a:effectLst>
                <a:latin typeface="Arial Narrow" pitchFamily="34" charset="0"/>
              </a:rPr>
              <a:t>Holy Spirit would teach apostles all things (John 14:26)</a:t>
            </a:r>
          </a:p>
          <a:p>
            <a:pPr marL="971550" lvl="1" indent="-514350">
              <a:buFont typeface="+mj-lt"/>
              <a:buAutoNum type="arabicPeriod"/>
            </a:pPr>
            <a:r>
              <a:rPr lang="en-US" sz="2400" i="1" dirty="0">
                <a:effectLst>
                  <a:outerShdw blurRad="38100" dist="38100" dir="2700000" algn="tl">
                    <a:srgbClr val="000000">
                      <a:alpha val="43137"/>
                    </a:srgbClr>
                  </a:outerShdw>
                </a:effectLst>
                <a:latin typeface="Arial Narrow" pitchFamily="34" charset="0"/>
              </a:rPr>
              <a:t>Holy Spirit would bring all things to remembrance (John 14:26)</a:t>
            </a:r>
          </a:p>
          <a:p>
            <a:pPr marL="971550" lvl="1" indent="-514350">
              <a:buFont typeface="+mj-lt"/>
              <a:buAutoNum type="arabicPeriod"/>
            </a:pPr>
            <a:r>
              <a:rPr lang="en-US" sz="2400" i="1" dirty="0">
                <a:effectLst>
                  <a:outerShdw blurRad="38100" dist="38100" dir="2700000" algn="tl">
                    <a:srgbClr val="000000">
                      <a:alpha val="43137"/>
                    </a:srgbClr>
                  </a:outerShdw>
                </a:effectLst>
                <a:latin typeface="Arial Narrow" pitchFamily="34" charset="0"/>
              </a:rPr>
              <a:t>Holy Spirit revealed word to apostles &amp; prophets (Eph. 3:3-5)</a:t>
            </a:r>
          </a:p>
          <a:p>
            <a:pPr marL="971550" lvl="1" indent="-514350">
              <a:buFont typeface="+mj-lt"/>
              <a:buAutoNum type="arabicPeriod"/>
            </a:pPr>
            <a:r>
              <a:rPr lang="en-US" sz="2400" i="1" dirty="0">
                <a:effectLst>
                  <a:outerShdw blurRad="38100" dist="38100" dir="2700000" algn="tl">
                    <a:srgbClr val="000000">
                      <a:alpha val="43137"/>
                    </a:srgbClr>
                  </a:outerShdw>
                </a:effectLst>
                <a:latin typeface="Arial Narrow" pitchFamily="34" charset="0"/>
              </a:rPr>
              <a:t>Holy Spirit chose the very words (1 Cor. 2:9-13)</a:t>
            </a:r>
          </a:p>
          <a:p>
            <a:pPr marL="971550" lvl="1" indent="-514350">
              <a:buFont typeface="+mj-lt"/>
              <a:buAutoNum type="arabicPeriod"/>
            </a:pPr>
            <a:r>
              <a:rPr lang="en-US" sz="2400" i="1" dirty="0">
                <a:effectLst>
                  <a:outerShdw blurRad="38100" dist="38100" dir="2700000" algn="tl">
                    <a:srgbClr val="000000">
                      <a:alpha val="43137"/>
                    </a:srgbClr>
                  </a:outerShdw>
                </a:effectLst>
                <a:latin typeface="Arial Narrow" pitchFamily="34" charset="0"/>
              </a:rPr>
              <a:t>Holy Spirit spoke in writing of NT (1 Tim. 4:1)</a:t>
            </a:r>
            <a:endParaRPr lang="en-US" sz="2400" dirty="0">
              <a:effectLst>
                <a:outerShdw blurRad="38100" dist="38100" dir="2700000" algn="tl">
                  <a:srgbClr val="000000">
                    <a:alpha val="43137"/>
                  </a:srgbClr>
                </a:outerShdw>
              </a:effectLst>
              <a:latin typeface="Arial Narrow"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2000"/>
                                        <p:tgtEl>
                                          <p:spTgt spid="3">
                                            <p:txEl>
                                              <p:pRg st="6" end="6"/>
                                            </p:txEl>
                                          </p:spTgt>
                                        </p:tgtEl>
                                      </p:cBhvr>
                                    </p:animEffect>
                                    <p:anim calcmode="lin" valueType="num">
                                      <p:cBhvr>
                                        <p:cTn id="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2000"/>
                                        <p:tgtEl>
                                          <p:spTgt spid="3">
                                            <p:txEl>
                                              <p:pRg st="7" end="7"/>
                                            </p:txEl>
                                          </p:spTgt>
                                        </p:tgtEl>
                                      </p:cBhvr>
                                    </p:animEffect>
                                    <p:anim calcmode="lin" valueType="num">
                                      <p:cBhvr>
                                        <p:cTn id="16"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2000"/>
                                        <p:tgtEl>
                                          <p:spTgt spid="3">
                                            <p:txEl>
                                              <p:pRg st="8" end="8"/>
                                            </p:txEl>
                                          </p:spTgt>
                                        </p:tgtEl>
                                      </p:cBhvr>
                                    </p:animEffect>
                                    <p:anim calcmode="lin" valueType="num">
                                      <p:cBhvr>
                                        <p:cTn id="24"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2000"/>
                                        <p:tgtEl>
                                          <p:spTgt spid="3">
                                            <p:txEl>
                                              <p:pRg st="9" end="9"/>
                                            </p:txEl>
                                          </p:spTgt>
                                        </p:tgtEl>
                                      </p:cBhvr>
                                    </p:animEffect>
                                    <p:anim calcmode="lin" valueType="num">
                                      <p:cBhvr>
                                        <p:cTn id="32"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fade">
                                      <p:cBhvr>
                                        <p:cTn id="39" dur="2000"/>
                                        <p:tgtEl>
                                          <p:spTgt spid="3">
                                            <p:txEl>
                                              <p:pRg st="10" end="10"/>
                                            </p:txEl>
                                          </p:spTgt>
                                        </p:tgtEl>
                                      </p:cBhvr>
                                    </p:animEffect>
                                    <p:anim calcmode="lin" valueType="num">
                                      <p:cBhvr>
                                        <p:cTn id="40"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fade">
                                      <p:cBhvr>
                                        <p:cTn id="47" dur="2000"/>
                                        <p:tgtEl>
                                          <p:spTgt spid="3">
                                            <p:txEl>
                                              <p:pRg st="11" end="11"/>
                                            </p:txEl>
                                          </p:spTgt>
                                        </p:tgtEl>
                                      </p:cBhvr>
                                    </p:animEffect>
                                    <p:anim calcmode="lin" valueType="num">
                                      <p:cBhvr>
                                        <p:cTn id="48" dur="2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11" end="11"/>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11" end="1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3346462" y="3041663"/>
            <a:ext cx="8305800" cy="850874"/>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lnSpc>
                <a:spcPct val="150000"/>
              </a:lnSpc>
              <a:buFont typeface="+mj-lt"/>
              <a:buAutoNum type="romanUcPeriod" startAt="2"/>
            </a:pPr>
            <a:r>
              <a:rPr lang="en-US" sz="3600" dirty="0">
                <a:solidFill>
                  <a:srgbClr val="FFFF99"/>
                </a:solidFill>
                <a:effectLst>
                  <a:outerShdw blurRad="38100" dist="38100" dir="2700000" algn="tl">
                    <a:srgbClr val="000000">
                      <a:alpha val="43137"/>
                    </a:srgbClr>
                  </a:outerShdw>
                </a:effectLst>
                <a:latin typeface="Kristen ITC" pitchFamily="66" charset="0"/>
              </a:rPr>
              <a:t>Work in Revelation</a:t>
            </a:r>
          </a:p>
        </p:txBody>
      </p:sp>
      <p:sp>
        <p:nvSpPr>
          <p:cNvPr id="3" name="TextBox 2"/>
          <p:cNvSpPr txBox="1"/>
          <p:nvPr/>
        </p:nvSpPr>
        <p:spPr>
          <a:xfrm>
            <a:off x="1752600" y="381000"/>
            <a:ext cx="7162800" cy="3170099"/>
          </a:xfrm>
          <a:prstGeom prst="rect">
            <a:avLst/>
          </a:prstGeom>
          <a:noFill/>
        </p:spPr>
        <p:txBody>
          <a:bodyPr wrap="square" rtlCol="0">
            <a:spAutoFit/>
          </a:bodyPr>
          <a:lstStyle/>
          <a:p>
            <a:pPr marL="514350" indent="-514350">
              <a:buFont typeface="+mj-lt"/>
              <a:buAutoNum type="alphaUcPeriod"/>
            </a:pPr>
            <a:r>
              <a:rPr lang="en-US" sz="2800" b="1" dirty="0">
                <a:solidFill>
                  <a:srgbClr val="FFFF99"/>
                </a:solidFill>
                <a:latin typeface="Arial Narrow" pitchFamily="34" charset="0"/>
              </a:rPr>
              <a:t> Inspiration &amp; Revelation</a:t>
            </a:r>
          </a:p>
          <a:p>
            <a:pPr marL="514350" indent="-514350">
              <a:buFont typeface="+mj-lt"/>
              <a:buAutoNum type="alphaUcPeriod"/>
            </a:pPr>
            <a:endParaRPr lang="en-US" sz="1000" b="1" dirty="0">
              <a:solidFill>
                <a:srgbClr val="FFFF99"/>
              </a:solidFill>
              <a:latin typeface="Arial Narrow" pitchFamily="34" charset="0"/>
            </a:endParaRPr>
          </a:p>
          <a:p>
            <a:pPr marL="514350" indent="-514350">
              <a:buFont typeface="+mj-lt"/>
              <a:buAutoNum type="alphaUcPeriod"/>
            </a:pPr>
            <a:r>
              <a:rPr lang="en-US" sz="2800" b="1" dirty="0">
                <a:solidFill>
                  <a:srgbClr val="FFFF99"/>
                </a:solidFill>
                <a:latin typeface="Arial Narrow" pitchFamily="34" charset="0"/>
              </a:rPr>
              <a:t>Old Testament</a:t>
            </a:r>
          </a:p>
          <a:p>
            <a:pPr marL="514350" indent="-514350">
              <a:buFont typeface="+mj-lt"/>
              <a:buAutoNum type="alphaUcPeriod"/>
            </a:pPr>
            <a:endParaRPr lang="en-US" sz="1000" b="1" dirty="0">
              <a:solidFill>
                <a:srgbClr val="FFFF99"/>
              </a:solidFill>
              <a:latin typeface="Arial Narrow" pitchFamily="34" charset="0"/>
            </a:endParaRPr>
          </a:p>
          <a:p>
            <a:pPr marL="514350" indent="-514350">
              <a:buFont typeface="+mj-lt"/>
              <a:buAutoNum type="alphaUcPeriod"/>
            </a:pPr>
            <a:r>
              <a:rPr lang="en-US" sz="2800" b="1" dirty="0">
                <a:solidFill>
                  <a:srgbClr val="FFFF99"/>
                </a:solidFill>
                <a:latin typeface="Arial Narrow" pitchFamily="34" charset="0"/>
              </a:rPr>
              <a:t>New Testament</a:t>
            </a:r>
          </a:p>
          <a:p>
            <a:pPr marL="514350" indent="-514350">
              <a:buFont typeface="+mj-lt"/>
              <a:buAutoNum type="alphaUcPeriod"/>
            </a:pPr>
            <a:endParaRPr lang="en-US" sz="1000" b="1" dirty="0">
              <a:solidFill>
                <a:srgbClr val="FFFF99"/>
              </a:solidFill>
              <a:latin typeface="Arial Narrow" pitchFamily="34" charset="0"/>
            </a:endParaRPr>
          </a:p>
          <a:p>
            <a:pPr marL="514350" indent="-514350">
              <a:buFont typeface="+mj-lt"/>
              <a:buAutoNum type="alphaUcPeriod"/>
            </a:pPr>
            <a:r>
              <a:rPr lang="en-US" sz="2800" b="1" dirty="0">
                <a:solidFill>
                  <a:srgbClr val="FFFF99"/>
                </a:solidFill>
                <a:latin typeface="Arial Narrow" pitchFamily="34" charset="0"/>
              </a:rPr>
              <a:t>The Word is the Spirit’s Tool </a:t>
            </a:r>
          </a:p>
          <a:p>
            <a:pPr marL="514350" indent="-514350">
              <a:buFont typeface="+mj-lt"/>
              <a:buAutoNum type="alphaUcPeriod"/>
            </a:pPr>
            <a:endParaRPr lang="en-US" sz="1000" b="1" dirty="0">
              <a:solidFill>
                <a:srgbClr val="FFFF99"/>
              </a:solidFill>
              <a:latin typeface="Arial Narrow" pitchFamily="34" charset="0"/>
            </a:endParaRPr>
          </a:p>
          <a:p>
            <a:pPr marL="971550" lvl="1" indent="-514350">
              <a:buFont typeface="+mj-lt"/>
              <a:buAutoNum type="arabicPeriod"/>
            </a:pPr>
            <a:r>
              <a:rPr lang="en-US" sz="2400" i="1" dirty="0">
                <a:effectLst>
                  <a:outerShdw blurRad="38100" dist="38100" dir="2700000" algn="tl">
                    <a:srgbClr val="000000">
                      <a:alpha val="43137"/>
                    </a:srgbClr>
                  </a:outerShdw>
                </a:effectLst>
                <a:latin typeface="Arial Narrow" pitchFamily="34" charset="0"/>
              </a:rPr>
              <a:t>Law of the Spirit (Rom. 8:1-2)</a:t>
            </a:r>
          </a:p>
          <a:p>
            <a:pPr marL="971550" lvl="1" indent="-514350">
              <a:buFont typeface="+mj-lt"/>
              <a:buAutoNum type="arabicPeriod"/>
            </a:pPr>
            <a:r>
              <a:rPr lang="en-US" sz="2400" i="1" dirty="0">
                <a:effectLst>
                  <a:outerShdw blurRad="38100" dist="38100" dir="2700000" algn="tl">
                    <a:srgbClr val="000000">
                      <a:alpha val="43137"/>
                    </a:srgbClr>
                  </a:outerShdw>
                </a:effectLst>
                <a:latin typeface="Arial Narrow" pitchFamily="34" charset="0"/>
              </a:rPr>
              <a:t>Word = sword of the Spirit (Eph. 6:17)</a:t>
            </a:r>
            <a:endParaRPr lang="en-US" sz="2400" dirty="0">
              <a:effectLst>
                <a:outerShdw blurRad="38100" dist="38100" dir="2700000" algn="tl">
                  <a:srgbClr val="000000">
                    <a:alpha val="43137"/>
                  </a:srgbClr>
                </a:outerShdw>
              </a:effectLst>
              <a:latin typeface="Arial Narrow"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2000"/>
                                        <p:tgtEl>
                                          <p:spTgt spid="3">
                                            <p:txEl>
                                              <p:pRg st="8" end="8"/>
                                            </p:txEl>
                                          </p:spTgt>
                                        </p:tgtEl>
                                      </p:cBhvr>
                                    </p:animEffect>
                                    <p:anim calcmode="lin" valueType="num">
                                      <p:cBhvr>
                                        <p:cTn id="8"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Effect transition="in" filter="fade">
                                      <p:cBhvr>
                                        <p:cTn id="15" dur="2000"/>
                                        <p:tgtEl>
                                          <p:spTgt spid="3">
                                            <p:txEl>
                                              <p:pRg st="9" end="9"/>
                                            </p:txEl>
                                          </p:spTgt>
                                        </p:tgtEl>
                                      </p:cBhvr>
                                    </p:animEffect>
                                    <p:anim calcmode="lin" valueType="num">
                                      <p:cBhvr>
                                        <p:cTn id="16"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685800" y="914400"/>
            <a:ext cx="7924800" cy="1524000"/>
            <a:chOff x="432" y="1920"/>
            <a:chExt cx="4992" cy="960"/>
          </a:xfrm>
        </p:grpSpPr>
        <p:sp>
          <p:nvSpPr>
            <p:cNvPr id="40965" name="Text Box 5"/>
            <p:cNvSpPr txBox="1">
              <a:spLocks noChangeArrowheads="1"/>
            </p:cNvSpPr>
            <p:nvPr/>
          </p:nvSpPr>
          <p:spPr bwMode="auto">
            <a:xfrm>
              <a:off x="432" y="2208"/>
              <a:ext cx="4992" cy="672"/>
            </a:xfrm>
            <a:prstGeom prst="rect">
              <a:avLst/>
            </a:prstGeom>
            <a:solidFill>
              <a:schemeClr val="tx1"/>
            </a:solidFill>
            <a:ln w="9525">
              <a:noFill/>
              <a:miter lim="800000"/>
              <a:headEnd/>
              <a:tailEnd/>
            </a:ln>
            <a:effectLst/>
          </p:spPr>
          <p:txBody>
            <a:bodyPr>
              <a:spAutoFit/>
            </a:bodyPr>
            <a:lstStyle/>
            <a:p>
              <a:pPr eaLnBrk="1" hangingPunct="1"/>
              <a:r>
                <a:rPr lang="en-US" sz="3200">
                  <a:solidFill>
                    <a:schemeClr val="bg1"/>
                  </a:solidFill>
                  <a:effectLst/>
                </a:rPr>
                <a:t>17 And take the helmet of salvation, and the sword of the Spirit, which is the word of God; </a:t>
              </a:r>
            </a:p>
          </p:txBody>
        </p:sp>
        <p:sp>
          <p:nvSpPr>
            <p:cNvPr id="40966" name="Oval 6"/>
            <p:cNvSpPr>
              <a:spLocks noChangeArrowheads="1"/>
            </p:cNvSpPr>
            <p:nvPr/>
          </p:nvSpPr>
          <p:spPr bwMode="auto">
            <a:xfrm>
              <a:off x="2064" y="1920"/>
              <a:ext cx="1488" cy="384"/>
            </a:xfrm>
            <a:prstGeom prst="ellipse">
              <a:avLst/>
            </a:prstGeom>
            <a:solidFill>
              <a:srgbClr val="FFFF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eaLnBrk="1" hangingPunct="1"/>
              <a:r>
                <a:rPr lang="en-US" sz="2800" b="1" dirty="0">
                  <a:solidFill>
                    <a:schemeClr val="bg1"/>
                  </a:solidFill>
                  <a:effectLst/>
                </a:rPr>
                <a:t>Eph. 6:17</a:t>
              </a:r>
            </a:p>
          </p:txBody>
        </p:sp>
      </p:grpSp>
      <p:sp>
        <p:nvSpPr>
          <p:cNvPr id="40967" name="Oval 7"/>
          <p:cNvSpPr>
            <a:spLocks noChangeArrowheads="1"/>
          </p:cNvSpPr>
          <p:nvPr/>
        </p:nvSpPr>
        <p:spPr bwMode="auto">
          <a:xfrm>
            <a:off x="5943600" y="1828800"/>
            <a:ext cx="2514600" cy="685800"/>
          </a:xfrm>
          <a:prstGeom prst="ellipse">
            <a:avLst/>
          </a:prstGeom>
          <a:noFill/>
          <a:ln w="38100">
            <a:solidFill>
              <a:schemeClr val="bg1"/>
            </a:solidFill>
            <a:round/>
            <a:headEnd/>
            <a:tailEnd/>
          </a:ln>
          <a:effectLst/>
        </p:spPr>
        <p:txBody>
          <a:bodyPr wrap="none" anchor="ctr"/>
          <a:lstStyle/>
          <a:p>
            <a:endParaRPr lang="en-US"/>
          </a:p>
        </p:txBody>
      </p:sp>
      <p:sp>
        <p:nvSpPr>
          <p:cNvPr id="40968" name="Oval 8"/>
          <p:cNvSpPr>
            <a:spLocks noChangeArrowheads="1"/>
          </p:cNvSpPr>
          <p:nvPr/>
        </p:nvSpPr>
        <p:spPr bwMode="auto">
          <a:xfrm>
            <a:off x="609600" y="1828800"/>
            <a:ext cx="3429000" cy="762000"/>
          </a:xfrm>
          <a:prstGeom prst="ellipse">
            <a:avLst/>
          </a:prstGeom>
          <a:noFill/>
          <a:ln w="28575">
            <a:solidFill>
              <a:schemeClr val="bg1"/>
            </a:solidFill>
            <a:round/>
            <a:headEnd/>
            <a:tailEnd/>
          </a:ln>
          <a:effectLst/>
        </p:spPr>
        <p:txBody>
          <a:bodyPr wrap="none" anchor="ctr"/>
          <a:lstStyle/>
          <a:p>
            <a:endParaRPr lang="en-US"/>
          </a:p>
        </p:txBody>
      </p:sp>
      <p:sp>
        <p:nvSpPr>
          <p:cNvPr id="40969" name="AutoShape 9"/>
          <p:cNvSpPr>
            <a:spLocks noChangeArrowheads="1"/>
          </p:cNvSpPr>
          <p:nvPr/>
        </p:nvSpPr>
        <p:spPr bwMode="auto">
          <a:xfrm>
            <a:off x="2057400" y="2667000"/>
            <a:ext cx="5181600" cy="533400"/>
          </a:xfrm>
          <a:prstGeom prst="curvedUpArrow">
            <a:avLst>
              <a:gd name="adj1" fmla="val 194286"/>
              <a:gd name="adj2" fmla="val 388571"/>
              <a:gd name="adj3" fmla="val 33333"/>
            </a:avLst>
          </a:prstGeom>
          <a:solidFill>
            <a:schemeClr val="tx1"/>
          </a:solidFill>
          <a:ln w="9525">
            <a:solidFill>
              <a:schemeClr val="tx1"/>
            </a:solidFill>
            <a:miter lim="800000"/>
            <a:headEnd/>
            <a:tailEnd/>
          </a:ln>
          <a:effectLst>
            <a:outerShdw dist="28398" dir="3806097" algn="ctr" rotWithShape="0">
              <a:schemeClr val="bg1"/>
            </a:outerShdw>
          </a:effectLst>
        </p:spPr>
        <p:txBody>
          <a:bodyPr wrap="none" anchor="ctr"/>
          <a:lstStyle/>
          <a:p>
            <a:pPr algn="ctr" eaLnBrk="1" hangingPunct="1"/>
            <a:r>
              <a:rPr lang="en-US" sz="2400" b="1" dirty="0">
                <a:effectLst/>
                <a:latin typeface="Arial" charset="0"/>
              </a:rPr>
              <a:t>Instrument      </a:t>
            </a:r>
          </a:p>
        </p:txBody>
      </p:sp>
      <p:grpSp>
        <p:nvGrpSpPr>
          <p:cNvPr id="3" name="Group 12"/>
          <p:cNvGrpSpPr>
            <a:grpSpLocks/>
          </p:cNvGrpSpPr>
          <p:nvPr/>
        </p:nvGrpSpPr>
        <p:grpSpPr bwMode="auto">
          <a:xfrm>
            <a:off x="3886200" y="3810000"/>
            <a:ext cx="3352800" cy="1593850"/>
            <a:chOff x="2208" y="2352"/>
            <a:chExt cx="2112" cy="1004"/>
          </a:xfrm>
        </p:grpSpPr>
        <p:graphicFrame>
          <p:nvGraphicFramePr>
            <p:cNvPr id="40970" name="Object 10"/>
            <p:cNvGraphicFramePr>
              <a:graphicFrameLocks noChangeAspect="1"/>
            </p:cNvGraphicFramePr>
            <p:nvPr/>
          </p:nvGraphicFramePr>
          <p:xfrm>
            <a:off x="2208" y="2352"/>
            <a:ext cx="2112" cy="1004"/>
          </p:xfrm>
          <a:graphic>
            <a:graphicData uri="http://schemas.openxmlformats.org/presentationml/2006/ole">
              <mc:AlternateContent xmlns:mc="http://schemas.openxmlformats.org/markup-compatibility/2006">
                <mc:Choice xmlns:v="urn:schemas-microsoft-com:vml" Requires="v">
                  <p:oleObj spid="_x0000_s81928" name="Drawing" r:id="rId3" imgW="9096480" imgH="4324320" progId="WPDraw30.Drawing">
                    <p:embed/>
                  </p:oleObj>
                </mc:Choice>
                <mc:Fallback>
                  <p:oleObj name="Drawing" r:id="rId3" imgW="9096480" imgH="4324320" progId="WPDraw30.Drawing">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8" y="2352"/>
                          <a:ext cx="2112" cy="1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71" name="Text Box 11"/>
            <p:cNvSpPr txBox="1">
              <a:spLocks noChangeArrowheads="1"/>
            </p:cNvSpPr>
            <p:nvPr/>
          </p:nvSpPr>
          <p:spPr bwMode="auto">
            <a:xfrm>
              <a:off x="2774" y="2570"/>
              <a:ext cx="1054" cy="291"/>
            </a:xfrm>
            <a:prstGeom prst="rect">
              <a:avLst/>
            </a:prstGeom>
            <a:noFill/>
            <a:ln w="9525">
              <a:noFill/>
              <a:miter lim="800000"/>
              <a:headEnd/>
              <a:tailEnd/>
            </a:ln>
            <a:effectLst/>
          </p:spPr>
          <p:txBody>
            <a:bodyPr wrap="none">
              <a:spAutoFit/>
            </a:bodyPr>
            <a:lstStyle/>
            <a:p>
              <a:r>
                <a:rPr lang="en-US" sz="2400" b="1" dirty="0">
                  <a:solidFill>
                    <a:schemeClr val="bg1"/>
                  </a:solidFill>
                  <a:effectLst>
                    <a:outerShdw blurRad="38100" dist="38100" dir="2700000" algn="tl">
                      <a:srgbClr val="FFFFFF"/>
                    </a:outerShdw>
                  </a:effectLst>
                </a:rPr>
                <a:t>Instrument</a:t>
              </a:r>
            </a:p>
          </p:txBody>
        </p:sp>
      </p:grpSp>
      <p:grpSp>
        <p:nvGrpSpPr>
          <p:cNvPr id="4" name="Group 15"/>
          <p:cNvGrpSpPr>
            <a:grpSpLocks/>
          </p:cNvGrpSpPr>
          <p:nvPr/>
        </p:nvGrpSpPr>
        <p:grpSpPr bwMode="auto">
          <a:xfrm>
            <a:off x="609600" y="3733800"/>
            <a:ext cx="4114800" cy="1524000"/>
            <a:chOff x="240" y="3072"/>
            <a:chExt cx="2592" cy="960"/>
          </a:xfrm>
        </p:grpSpPr>
        <p:sp>
          <p:nvSpPr>
            <p:cNvPr id="40974" name="AutoShape 14"/>
            <p:cNvSpPr>
              <a:spLocks noChangeArrowheads="1"/>
            </p:cNvSpPr>
            <p:nvPr/>
          </p:nvSpPr>
          <p:spPr bwMode="auto">
            <a:xfrm>
              <a:off x="1632" y="3408"/>
              <a:ext cx="1200" cy="336"/>
            </a:xfrm>
            <a:prstGeom prst="rightArrow">
              <a:avLst>
                <a:gd name="adj1" fmla="val 50000"/>
                <a:gd name="adj2" fmla="val 89286"/>
              </a:avLst>
            </a:prstGeom>
            <a:solidFill>
              <a:srgbClr val="FFFF99"/>
            </a:solidFill>
            <a:ln w="9525">
              <a:solidFill>
                <a:schemeClr val="bg1"/>
              </a:solidFill>
              <a:miter lim="800000"/>
              <a:headEnd/>
              <a:tailEnd/>
            </a:ln>
            <a:effectLst/>
          </p:spPr>
          <p:txBody>
            <a:bodyPr wrap="none" anchor="ctr"/>
            <a:lstStyle/>
            <a:p>
              <a:endParaRPr lang="en-US">
                <a:solidFill>
                  <a:schemeClr val="bg1"/>
                </a:solidFill>
              </a:endParaRPr>
            </a:p>
          </p:txBody>
        </p:sp>
        <p:sp>
          <p:nvSpPr>
            <p:cNvPr id="40973" name="Oval 13"/>
            <p:cNvSpPr>
              <a:spLocks noChangeArrowheads="1"/>
            </p:cNvSpPr>
            <p:nvPr/>
          </p:nvSpPr>
          <p:spPr bwMode="auto">
            <a:xfrm>
              <a:off x="240" y="3072"/>
              <a:ext cx="1584" cy="960"/>
            </a:xfrm>
            <a:prstGeom prst="ellipse">
              <a:avLst/>
            </a:prstGeom>
            <a:solidFill>
              <a:srgbClr val="FFFF99"/>
            </a:solidFill>
            <a:ln w="9525">
              <a:solidFill>
                <a:schemeClr val="bg1"/>
              </a:solidFill>
              <a:round/>
              <a:headEnd/>
              <a:tailEnd/>
            </a:ln>
            <a:effectLst/>
          </p:spPr>
          <p:txBody>
            <a:bodyPr wrap="none" anchor="ctr"/>
            <a:lstStyle/>
            <a:p>
              <a:pPr algn="ctr"/>
              <a:r>
                <a:rPr lang="en-US" sz="3600" b="1">
                  <a:solidFill>
                    <a:schemeClr val="bg1"/>
                  </a:solidFill>
                  <a:effectLst>
                    <a:outerShdw blurRad="38100" dist="38100" dir="2700000" algn="tl">
                      <a:srgbClr val="FFFFFF"/>
                    </a:outerShdw>
                  </a:effectLst>
                </a:rPr>
                <a:t>Holy</a:t>
              </a:r>
            </a:p>
            <a:p>
              <a:pPr algn="ctr"/>
              <a:r>
                <a:rPr lang="en-US" sz="3600" b="1">
                  <a:solidFill>
                    <a:schemeClr val="bg1"/>
                  </a:solidFill>
                  <a:effectLst>
                    <a:outerShdw blurRad="38100" dist="38100" dir="2700000" algn="tl">
                      <a:srgbClr val="FFFFFF"/>
                    </a:outerShdw>
                  </a:effectLst>
                </a:rPr>
                <a:t>Spirit</a:t>
              </a:r>
            </a:p>
          </p:txBody>
        </p:sp>
      </p:gr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0968"/>
                                        </p:tgtEl>
                                        <p:attrNameLst>
                                          <p:attrName>style.visibility</p:attrName>
                                        </p:attrNameLst>
                                      </p:cBhvr>
                                      <p:to>
                                        <p:strVal val="visible"/>
                                      </p:to>
                                    </p:set>
                                    <p:animEffect transition="in" filter="wipe(down)">
                                      <p:cBhvr>
                                        <p:cTn id="7" dur="500"/>
                                        <p:tgtEl>
                                          <p:spTgt spid="4096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0969"/>
                                        </p:tgtEl>
                                        <p:attrNameLst>
                                          <p:attrName>style.visibility</p:attrName>
                                        </p:attrNameLst>
                                      </p:cBhvr>
                                      <p:to>
                                        <p:strVal val="visible"/>
                                      </p:to>
                                    </p:set>
                                    <p:animEffect transition="in" filter="wipe(left)">
                                      <p:cBhvr>
                                        <p:cTn id="10" dur="500"/>
                                        <p:tgtEl>
                                          <p:spTgt spid="4096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0967"/>
                                        </p:tgtEl>
                                        <p:attrNameLst>
                                          <p:attrName>style.visibility</p:attrName>
                                        </p:attrNameLst>
                                      </p:cBhvr>
                                      <p:to>
                                        <p:strVal val="visible"/>
                                      </p:to>
                                    </p:set>
                                    <p:animEffect transition="in" filter="wipe(down)">
                                      <p:cBhvr>
                                        <p:cTn id="13" dur="500"/>
                                        <p:tgtEl>
                                          <p:spTgt spid="40967"/>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ppt_x</p:attrName>
                                        </p:attrNameLst>
                                      </p:cBhvr>
                                      <p:tavLst>
                                        <p:tav tm="0">
                                          <p:val>
                                            <p:strVal val="#ppt_x-.2"/>
                                          </p:val>
                                        </p:tav>
                                        <p:tav tm="100000">
                                          <p:val>
                                            <p:strVal val="#ppt_x"/>
                                          </p:val>
                                        </p:tav>
                                      </p:tavLst>
                                    </p:anim>
                                    <p:anim calcmode="lin" valueType="num">
                                      <p:cBhvr>
                                        <p:cTn id="19"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7" grpId="0" animBg="1"/>
      <p:bldP spid="40968" grpId="0" animBg="1"/>
      <p:bldP spid="4096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2493872"/>
            <a:ext cx="8305800" cy="2862322"/>
          </a:xfrm>
          <a:prstGeom prst="rect">
            <a:avLst/>
          </a:prstGeom>
          <a:noFill/>
        </p:spPr>
        <p:txBody>
          <a:bodyPr wrap="square" rtlCol="0">
            <a:spAutoFit/>
          </a:bodyPr>
          <a:lstStyle/>
          <a:p>
            <a:pPr marL="571500" indent="-571500">
              <a:lnSpc>
                <a:spcPct val="150000"/>
              </a:lnSpc>
              <a:buFont typeface="+mj-lt"/>
              <a:buAutoNum type="romanUcPeriod"/>
            </a:pPr>
            <a:r>
              <a:rPr lang="en-US" sz="4000" dirty="0">
                <a:solidFill>
                  <a:srgbClr val="FFFF99"/>
                </a:solidFill>
                <a:effectLst>
                  <a:outerShdw blurRad="38100" dist="38100" dir="2700000" algn="tl">
                    <a:srgbClr val="000000">
                      <a:alpha val="43137"/>
                    </a:srgbClr>
                  </a:outerShdw>
                </a:effectLst>
                <a:latin typeface="Kristen ITC" pitchFamily="66" charset="0"/>
              </a:rPr>
              <a:t>Work in Creation</a:t>
            </a:r>
          </a:p>
          <a:p>
            <a:pPr marL="571500" indent="-571500">
              <a:lnSpc>
                <a:spcPct val="150000"/>
              </a:lnSpc>
              <a:buFont typeface="+mj-lt"/>
              <a:buAutoNum type="romanUcPeriod"/>
            </a:pPr>
            <a:r>
              <a:rPr lang="en-US" sz="4000" dirty="0">
                <a:solidFill>
                  <a:srgbClr val="FFFF99"/>
                </a:solidFill>
                <a:effectLst>
                  <a:outerShdw blurRad="38100" dist="38100" dir="2700000" algn="tl">
                    <a:srgbClr val="000000">
                      <a:alpha val="43137"/>
                    </a:srgbClr>
                  </a:outerShdw>
                </a:effectLst>
                <a:latin typeface="Kristen ITC" pitchFamily="66" charset="0"/>
              </a:rPr>
              <a:t> Work in Revelation</a:t>
            </a:r>
          </a:p>
          <a:p>
            <a:pPr marL="571500" indent="-571500">
              <a:lnSpc>
                <a:spcPct val="150000"/>
              </a:lnSpc>
              <a:buFont typeface="+mj-lt"/>
              <a:buAutoNum type="romanUcPeriod"/>
            </a:pPr>
            <a:r>
              <a:rPr lang="en-US" sz="4000" dirty="0">
                <a:solidFill>
                  <a:srgbClr val="FFFF99"/>
                </a:solidFill>
                <a:effectLst>
                  <a:outerShdw blurRad="38100" dist="38100" dir="2700000" algn="tl">
                    <a:srgbClr val="000000">
                      <a:alpha val="43137"/>
                    </a:srgbClr>
                  </a:outerShdw>
                </a:effectLst>
                <a:latin typeface="Kristen ITC" pitchFamily="66" charset="0"/>
              </a:rPr>
              <a:t> Work in Confirmation</a:t>
            </a:r>
          </a:p>
        </p:txBody>
      </p:sp>
      <p:sp>
        <p:nvSpPr>
          <p:cNvPr id="4" name="Rectangle 3"/>
          <p:cNvSpPr/>
          <p:nvPr/>
        </p:nvSpPr>
        <p:spPr>
          <a:xfrm>
            <a:off x="0" y="379274"/>
            <a:ext cx="9144000" cy="175432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risten ITC" pitchFamily="66" charset="0"/>
              </a:rPr>
              <a:t>The Holy Spirit </a:t>
            </a:r>
            <a:r>
              <a:rPr lang="en-U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risten ITC" pitchFamily="66" charset="0"/>
              </a:rPr>
              <a:t>In</a:t>
            </a:r>
          </a:p>
          <a:p>
            <a:pPr algn="ctr"/>
            <a:r>
              <a:rPr lang="en-U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risten ITC" pitchFamily="66" charset="0"/>
              </a:rPr>
              <a:t>Creation &amp; Revelation</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3346462" y="2965463"/>
            <a:ext cx="8305800" cy="850874"/>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lnSpc>
                <a:spcPct val="150000"/>
              </a:lnSpc>
              <a:buFont typeface="+mj-lt"/>
              <a:buAutoNum type="romanUcPeriod" startAt="3"/>
            </a:pPr>
            <a:r>
              <a:rPr lang="en-US" sz="3600" dirty="0">
                <a:solidFill>
                  <a:srgbClr val="FFFF99"/>
                </a:solidFill>
                <a:effectLst>
                  <a:outerShdw blurRad="38100" dist="38100" dir="2700000" algn="tl">
                    <a:srgbClr val="000000">
                      <a:alpha val="43137"/>
                    </a:srgbClr>
                  </a:outerShdw>
                </a:effectLst>
                <a:latin typeface="Kristen ITC" pitchFamily="66" charset="0"/>
              </a:rPr>
              <a:t>Work in Confirmation</a:t>
            </a:r>
          </a:p>
        </p:txBody>
      </p:sp>
      <p:sp>
        <p:nvSpPr>
          <p:cNvPr id="3" name="TextBox 2"/>
          <p:cNvSpPr txBox="1"/>
          <p:nvPr/>
        </p:nvSpPr>
        <p:spPr>
          <a:xfrm>
            <a:off x="1828800" y="381000"/>
            <a:ext cx="6934200" cy="1415772"/>
          </a:xfrm>
          <a:prstGeom prst="rect">
            <a:avLst/>
          </a:prstGeom>
          <a:noFill/>
        </p:spPr>
        <p:txBody>
          <a:bodyPr wrap="square" rtlCol="0">
            <a:spAutoFit/>
          </a:bodyPr>
          <a:lstStyle/>
          <a:p>
            <a:pPr marL="514350" indent="-514350">
              <a:buFont typeface="+mj-lt"/>
              <a:buAutoNum type="alphaUcPeriod"/>
            </a:pPr>
            <a:r>
              <a:rPr lang="en-US" sz="2800" b="1" dirty="0">
                <a:solidFill>
                  <a:srgbClr val="FFFF99"/>
                </a:solidFill>
                <a:latin typeface="Arial Narrow" pitchFamily="34" charset="0"/>
              </a:rPr>
              <a:t>Holy Would Confirm Message Revealed</a:t>
            </a:r>
          </a:p>
          <a:p>
            <a:pPr marL="514350" indent="-514350">
              <a:buFont typeface="+mj-lt"/>
              <a:buAutoNum type="alphaUcPeriod"/>
            </a:pPr>
            <a:endParaRPr lang="en-US" sz="1000" b="1" dirty="0">
              <a:solidFill>
                <a:srgbClr val="FFFF99"/>
              </a:solidFill>
              <a:latin typeface="Arial Narrow" pitchFamily="34" charset="0"/>
            </a:endParaRPr>
          </a:p>
          <a:p>
            <a:pPr marL="971550" lvl="1" indent="-514350">
              <a:buFont typeface="+mj-lt"/>
              <a:buAutoNum type="arabicPeriod"/>
            </a:pPr>
            <a:r>
              <a:rPr lang="en-US" sz="2400" i="1" dirty="0">
                <a:latin typeface="Arial Narrow" pitchFamily="34" charset="0"/>
              </a:rPr>
              <a:t>Revelation – delivering message to man</a:t>
            </a:r>
          </a:p>
          <a:p>
            <a:pPr marL="971550" lvl="1" indent="-514350">
              <a:buFont typeface="+mj-lt"/>
              <a:buAutoNum type="arabicPeriod"/>
            </a:pPr>
            <a:r>
              <a:rPr lang="en-US" sz="2400" i="1" dirty="0">
                <a:latin typeface="Arial Narrow" pitchFamily="34" charset="0"/>
              </a:rPr>
              <a:t>Confirmation – give proof (miracles)</a:t>
            </a:r>
            <a:endParaRPr lang="en-US" sz="2400" dirty="0">
              <a:latin typeface="Arial Narrow"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0" y="135315"/>
            <a:ext cx="6096000" cy="6494085"/>
          </a:xfrm>
          <a:prstGeom prst="rect">
            <a:avLst/>
          </a:prstGeom>
          <a:solidFill>
            <a:schemeClr val="tx1"/>
          </a:solidFill>
          <a:ln>
            <a:solidFill>
              <a:schemeClr val="bg1"/>
            </a:solidFill>
          </a:ln>
        </p:spPr>
        <p:txBody>
          <a:bodyPr wrap="square" rtlCol="0">
            <a:spAutoFit/>
          </a:bodyPr>
          <a:lstStyle/>
          <a:p>
            <a:pPr algn="ctr"/>
            <a:r>
              <a:rPr lang="en-US" sz="3200" b="1" dirty="0">
                <a:solidFill>
                  <a:schemeClr val="bg1"/>
                </a:solidFill>
              </a:rPr>
              <a:t>Acts 2:17-21</a:t>
            </a:r>
          </a:p>
          <a:p>
            <a:pPr algn="just"/>
            <a:r>
              <a:rPr lang="en-US" sz="2400" dirty="0">
                <a:solidFill>
                  <a:schemeClr val="bg1"/>
                </a:solidFill>
              </a:rPr>
              <a:t>17'And it shall come to pass in the last days, says God, That I will pour out of My Spirit on all flesh; Your sons and your daughters shall prophesy, Your young men shall see visions, Your old men shall dream dreams.  </a:t>
            </a:r>
          </a:p>
          <a:p>
            <a:pPr algn="just"/>
            <a:r>
              <a:rPr lang="en-US" sz="2400" dirty="0">
                <a:solidFill>
                  <a:schemeClr val="bg1"/>
                </a:solidFill>
              </a:rPr>
              <a:t>18 And on My menservants and on My maidservants I will pour out My Spirit in those days; And they shall prophesy. </a:t>
            </a:r>
          </a:p>
          <a:p>
            <a:pPr algn="just"/>
            <a:r>
              <a:rPr lang="en-US" sz="2400" dirty="0">
                <a:solidFill>
                  <a:schemeClr val="bg1"/>
                </a:solidFill>
              </a:rPr>
              <a:t>19 I will show wonders in heaven above And signs in the earth beneath: Blood and fire and vapor of smoke.  </a:t>
            </a:r>
          </a:p>
          <a:p>
            <a:pPr algn="just"/>
            <a:r>
              <a:rPr lang="en-US" sz="2400" dirty="0">
                <a:solidFill>
                  <a:schemeClr val="bg1"/>
                </a:solidFill>
              </a:rPr>
              <a:t>20 The sun shall be turned into darkness, And the moon into blood, Before the coming of the great and awesome day of the LORD.  </a:t>
            </a:r>
          </a:p>
          <a:p>
            <a:pPr algn="just"/>
            <a:r>
              <a:rPr lang="en-US" sz="2400" dirty="0">
                <a:solidFill>
                  <a:schemeClr val="bg1"/>
                </a:solidFill>
              </a:rPr>
              <a:t>21 And it shall come to pass That whoever calls on the name of the LORD Shall be saved.'  </a:t>
            </a:r>
          </a:p>
        </p:txBody>
      </p:sp>
      <p:sp>
        <p:nvSpPr>
          <p:cNvPr id="3" name="Right Brace 2"/>
          <p:cNvSpPr/>
          <p:nvPr/>
        </p:nvSpPr>
        <p:spPr>
          <a:xfrm>
            <a:off x="6172200" y="838200"/>
            <a:ext cx="685800" cy="2514600"/>
          </a:xfrm>
          <a:prstGeom prst="rightBrace">
            <a:avLst>
              <a:gd name="adj1" fmla="val 629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Right Brace 3"/>
          <p:cNvSpPr/>
          <p:nvPr/>
        </p:nvSpPr>
        <p:spPr>
          <a:xfrm>
            <a:off x="6172200" y="3429000"/>
            <a:ext cx="685800" cy="1676400"/>
          </a:xfrm>
          <a:prstGeom prst="rightBrace">
            <a:avLst>
              <a:gd name="adj1" fmla="val 629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e 4"/>
          <p:cNvSpPr/>
          <p:nvPr/>
        </p:nvSpPr>
        <p:spPr>
          <a:xfrm>
            <a:off x="6172200" y="5181600"/>
            <a:ext cx="685800" cy="1371600"/>
          </a:xfrm>
          <a:prstGeom prst="rightBrace">
            <a:avLst>
              <a:gd name="adj1" fmla="val 629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6934200" y="1752600"/>
            <a:ext cx="1600200" cy="523220"/>
          </a:xfrm>
          <a:prstGeom prst="rect">
            <a:avLst/>
          </a:prstGeom>
          <a:noFill/>
        </p:spPr>
        <p:txBody>
          <a:bodyPr wrap="square" rtlCol="0">
            <a:spAutoFit/>
          </a:bodyPr>
          <a:lstStyle/>
          <a:p>
            <a:r>
              <a:rPr lang="en-US" sz="2800" dirty="0">
                <a:solidFill>
                  <a:srgbClr val="FFFF00"/>
                </a:solidFill>
                <a:latin typeface="Arial Narrow" pitchFamily="34" charset="0"/>
              </a:rPr>
              <a:t>Revelation</a:t>
            </a:r>
          </a:p>
        </p:txBody>
      </p:sp>
      <p:sp>
        <p:nvSpPr>
          <p:cNvPr id="7" name="TextBox 6"/>
          <p:cNvSpPr txBox="1"/>
          <p:nvPr/>
        </p:nvSpPr>
        <p:spPr>
          <a:xfrm>
            <a:off x="6934200" y="3962400"/>
            <a:ext cx="1981200" cy="523220"/>
          </a:xfrm>
          <a:prstGeom prst="rect">
            <a:avLst/>
          </a:prstGeom>
          <a:noFill/>
        </p:spPr>
        <p:txBody>
          <a:bodyPr wrap="square" rtlCol="0">
            <a:spAutoFit/>
          </a:bodyPr>
          <a:lstStyle/>
          <a:p>
            <a:r>
              <a:rPr lang="en-US" sz="2800" dirty="0">
                <a:solidFill>
                  <a:srgbClr val="FFFF00"/>
                </a:solidFill>
                <a:latin typeface="Arial Narrow" pitchFamily="34" charset="0"/>
              </a:rPr>
              <a:t>Confirmation</a:t>
            </a:r>
          </a:p>
        </p:txBody>
      </p:sp>
      <p:sp>
        <p:nvSpPr>
          <p:cNvPr id="8" name="TextBox 7"/>
          <p:cNvSpPr txBox="1"/>
          <p:nvPr/>
        </p:nvSpPr>
        <p:spPr>
          <a:xfrm>
            <a:off x="6858000" y="5562600"/>
            <a:ext cx="1981200" cy="523220"/>
          </a:xfrm>
          <a:prstGeom prst="rect">
            <a:avLst/>
          </a:prstGeom>
          <a:noFill/>
        </p:spPr>
        <p:txBody>
          <a:bodyPr wrap="square" rtlCol="0">
            <a:spAutoFit/>
          </a:bodyPr>
          <a:lstStyle/>
          <a:p>
            <a:r>
              <a:rPr lang="en-US" sz="2800" dirty="0">
                <a:solidFill>
                  <a:srgbClr val="FFFF00"/>
                </a:solidFill>
                <a:latin typeface="Arial Narrow" pitchFamily="34" charset="0"/>
              </a:rPr>
              <a:t>Salvation</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3346462" y="2965463"/>
            <a:ext cx="8305800" cy="850874"/>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lnSpc>
                <a:spcPct val="150000"/>
              </a:lnSpc>
              <a:buFont typeface="+mj-lt"/>
              <a:buAutoNum type="romanUcPeriod" startAt="3"/>
            </a:pPr>
            <a:r>
              <a:rPr lang="en-US" sz="3600" dirty="0">
                <a:solidFill>
                  <a:srgbClr val="FFFF99"/>
                </a:solidFill>
                <a:effectLst>
                  <a:outerShdw blurRad="38100" dist="38100" dir="2700000" algn="tl">
                    <a:srgbClr val="000000">
                      <a:alpha val="43137"/>
                    </a:srgbClr>
                  </a:outerShdw>
                </a:effectLst>
                <a:latin typeface="Kristen ITC" pitchFamily="66" charset="0"/>
              </a:rPr>
              <a:t>Work in Confirmation</a:t>
            </a:r>
          </a:p>
        </p:txBody>
      </p:sp>
      <p:sp>
        <p:nvSpPr>
          <p:cNvPr id="3" name="TextBox 2"/>
          <p:cNvSpPr txBox="1"/>
          <p:nvPr/>
        </p:nvSpPr>
        <p:spPr>
          <a:xfrm>
            <a:off x="1828800" y="381000"/>
            <a:ext cx="6934200" cy="2739211"/>
          </a:xfrm>
          <a:prstGeom prst="rect">
            <a:avLst/>
          </a:prstGeom>
          <a:noFill/>
        </p:spPr>
        <p:txBody>
          <a:bodyPr wrap="square" rtlCol="0">
            <a:spAutoFit/>
          </a:bodyPr>
          <a:lstStyle/>
          <a:p>
            <a:pPr marL="514350" indent="-514350">
              <a:buFont typeface="+mj-lt"/>
              <a:buAutoNum type="alphaUcPeriod"/>
            </a:pPr>
            <a:r>
              <a:rPr lang="en-US" sz="2800" b="1" dirty="0">
                <a:solidFill>
                  <a:srgbClr val="FFFF99"/>
                </a:solidFill>
                <a:latin typeface="Arial Narrow" pitchFamily="34" charset="0"/>
              </a:rPr>
              <a:t>Holy Would Confirm Message Revealed</a:t>
            </a:r>
          </a:p>
          <a:p>
            <a:pPr marL="514350" indent="-514350">
              <a:buFont typeface="+mj-lt"/>
              <a:buAutoNum type="alphaUcPeriod"/>
            </a:pPr>
            <a:endParaRPr lang="en-US" sz="1000" b="1" dirty="0">
              <a:solidFill>
                <a:srgbClr val="FFFF99"/>
              </a:solidFill>
              <a:latin typeface="Arial Narrow" pitchFamily="34" charset="0"/>
            </a:endParaRPr>
          </a:p>
          <a:p>
            <a:pPr marL="514350" indent="-514350">
              <a:buFont typeface="+mj-lt"/>
              <a:buAutoNum type="alphaUcPeriod"/>
            </a:pPr>
            <a:r>
              <a:rPr lang="en-US" sz="2800" b="1" dirty="0">
                <a:solidFill>
                  <a:srgbClr val="FFFF99"/>
                </a:solidFill>
                <a:latin typeface="Arial Narrow" pitchFamily="34" charset="0"/>
              </a:rPr>
              <a:t>Miracles Were To Confirm Message</a:t>
            </a:r>
          </a:p>
          <a:p>
            <a:pPr marL="514350" indent="-514350">
              <a:buFont typeface="+mj-lt"/>
              <a:buAutoNum type="alphaUcPeriod"/>
            </a:pPr>
            <a:endParaRPr lang="en-US" sz="1000" b="1" dirty="0">
              <a:solidFill>
                <a:srgbClr val="FFFF99"/>
              </a:solidFill>
              <a:latin typeface="Arial Narrow" pitchFamily="34" charset="0"/>
            </a:endParaRPr>
          </a:p>
          <a:p>
            <a:pPr marL="971550" lvl="1" indent="-514350">
              <a:buFont typeface="+mj-lt"/>
              <a:buAutoNum type="arabicPeriod"/>
            </a:pPr>
            <a:r>
              <a:rPr lang="en-US" sz="2400" i="1" dirty="0">
                <a:latin typeface="Arial Narrow" pitchFamily="34" charset="0"/>
              </a:rPr>
              <a:t>Would be signs (Mark 16:17-20)</a:t>
            </a:r>
          </a:p>
          <a:p>
            <a:pPr marL="971550" lvl="1" indent="-514350">
              <a:buFont typeface="+mj-lt"/>
              <a:buAutoNum type="arabicPeriod"/>
            </a:pPr>
            <a:r>
              <a:rPr lang="en-US" sz="2400" i="1" dirty="0">
                <a:latin typeface="Arial Narrow" pitchFamily="34" charset="0"/>
              </a:rPr>
              <a:t>Word was confirm with signs (Heb. 2:3-4)</a:t>
            </a:r>
          </a:p>
          <a:p>
            <a:pPr marL="971550" lvl="1" indent="-514350">
              <a:buFont typeface="+mj-lt"/>
              <a:buAutoNum type="arabicPeriod"/>
            </a:pPr>
            <a:r>
              <a:rPr lang="en-US" sz="2400" i="1" dirty="0">
                <a:latin typeface="Arial Narrow" pitchFamily="34" charset="0"/>
              </a:rPr>
              <a:t>Signs of an apostles (2 Cor. 12:12)</a:t>
            </a:r>
          </a:p>
          <a:p>
            <a:pPr marL="971550" lvl="1" indent="-514350">
              <a:buFont typeface="+mj-lt"/>
              <a:buAutoNum type="arabicPeriod"/>
            </a:pPr>
            <a:r>
              <a:rPr lang="en-US" sz="2400" i="1" dirty="0">
                <a:latin typeface="Arial Narrow" pitchFamily="34" charset="0"/>
              </a:rPr>
              <a:t>Miracles proof of message (Acts 14:3;15:12)</a:t>
            </a:r>
            <a:endParaRPr lang="en-US" sz="2400" dirty="0">
              <a:latin typeface="Arial Narrow"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2000"/>
                                        <p:tgtEl>
                                          <p:spTgt spid="3">
                                            <p:txEl>
                                              <p:pRg st="6" end="6"/>
                                            </p:txEl>
                                          </p:spTgt>
                                        </p:tgtEl>
                                      </p:cBhvr>
                                    </p:animEffect>
                                    <p:anim calcmode="lin" valueType="num">
                                      <p:cBhvr>
                                        <p:cTn id="24"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2000"/>
                                        <p:tgtEl>
                                          <p:spTgt spid="3">
                                            <p:txEl>
                                              <p:pRg st="7" end="7"/>
                                            </p:txEl>
                                          </p:spTgt>
                                        </p:tgtEl>
                                      </p:cBhvr>
                                    </p:animEffect>
                                    <p:anim calcmode="lin" valueType="num">
                                      <p:cBhvr>
                                        <p:cTn id="32"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2493872"/>
            <a:ext cx="8305800" cy="2862322"/>
          </a:xfrm>
          <a:prstGeom prst="rect">
            <a:avLst/>
          </a:prstGeom>
          <a:noFill/>
        </p:spPr>
        <p:txBody>
          <a:bodyPr wrap="square" rtlCol="0">
            <a:spAutoFit/>
          </a:bodyPr>
          <a:lstStyle/>
          <a:p>
            <a:pPr marL="571500" indent="-571500">
              <a:lnSpc>
                <a:spcPct val="150000"/>
              </a:lnSpc>
              <a:buFont typeface="+mj-lt"/>
              <a:buAutoNum type="romanUcPeriod"/>
            </a:pPr>
            <a:r>
              <a:rPr lang="en-US" sz="4000" dirty="0">
                <a:solidFill>
                  <a:srgbClr val="FFFF99"/>
                </a:solidFill>
                <a:effectLst>
                  <a:outerShdw blurRad="38100" dist="38100" dir="2700000" algn="tl">
                    <a:srgbClr val="000000">
                      <a:alpha val="43137"/>
                    </a:srgbClr>
                  </a:outerShdw>
                </a:effectLst>
                <a:latin typeface="Kristen ITC" pitchFamily="66" charset="0"/>
              </a:rPr>
              <a:t>Work in Creation</a:t>
            </a:r>
          </a:p>
          <a:p>
            <a:pPr marL="571500" indent="-571500">
              <a:lnSpc>
                <a:spcPct val="150000"/>
              </a:lnSpc>
              <a:buFont typeface="+mj-lt"/>
              <a:buAutoNum type="romanUcPeriod"/>
            </a:pPr>
            <a:r>
              <a:rPr lang="en-US" sz="4000" dirty="0">
                <a:solidFill>
                  <a:srgbClr val="FFFF99"/>
                </a:solidFill>
                <a:effectLst>
                  <a:outerShdw blurRad="38100" dist="38100" dir="2700000" algn="tl">
                    <a:srgbClr val="000000">
                      <a:alpha val="43137"/>
                    </a:srgbClr>
                  </a:outerShdw>
                </a:effectLst>
                <a:latin typeface="Kristen ITC" pitchFamily="66" charset="0"/>
              </a:rPr>
              <a:t> Work in Revelation</a:t>
            </a:r>
          </a:p>
          <a:p>
            <a:pPr marL="571500" indent="-571500">
              <a:lnSpc>
                <a:spcPct val="150000"/>
              </a:lnSpc>
              <a:buFont typeface="+mj-lt"/>
              <a:buAutoNum type="romanUcPeriod"/>
            </a:pPr>
            <a:r>
              <a:rPr lang="en-US" sz="4000" dirty="0">
                <a:solidFill>
                  <a:srgbClr val="FFFF99"/>
                </a:solidFill>
                <a:effectLst>
                  <a:outerShdw blurRad="38100" dist="38100" dir="2700000" algn="tl">
                    <a:srgbClr val="000000">
                      <a:alpha val="43137"/>
                    </a:srgbClr>
                  </a:outerShdw>
                </a:effectLst>
                <a:latin typeface="Kristen ITC" pitchFamily="66" charset="0"/>
              </a:rPr>
              <a:t> Work in Confirmation</a:t>
            </a:r>
          </a:p>
        </p:txBody>
      </p:sp>
      <p:sp>
        <p:nvSpPr>
          <p:cNvPr id="4" name="Rectangle 3"/>
          <p:cNvSpPr/>
          <p:nvPr/>
        </p:nvSpPr>
        <p:spPr>
          <a:xfrm>
            <a:off x="0" y="379274"/>
            <a:ext cx="9144000" cy="175432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risten ITC" pitchFamily="66" charset="0"/>
              </a:rPr>
              <a:t>The Holy Spirit </a:t>
            </a:r>
            <a:r>
              <a:rPr lang="en-U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risten ITC" pitchFamily="66" charset="0"/>
              </a:rPr>
              <a:t>In</a:t>
            </a:r>
          </a:p>
          <a:p>
            <a:pPr algn="ctr"/>
            <a:r>
              <a:rPr lang="en-U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risten ITC" pitchFamily="66" charset="0"/>
              </a:rPr>
              <a:t>Creation &amp; Revelation</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theme/theme1.xml><?xml version="1.0" encoding="utf-8"?>
<a:theme xmlns:a="http://schemas.openxmlformats.org/drawingml/2006/main" name="BLUGRN">
  <a:themeElements>
    <a:clrScheme name="">
      <a:dk1>
        <a:srgbClr val="969696"/>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FFFF00"/>
      </a:hlink>
      <a:folHlink>
        <a:srgbClr val="B2B2B2"/>
      </a:folHlink>
    </a:clrScheme>
    <a:fontScheme name="BLUGR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UGR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UGR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UGR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GR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UGR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UGR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UGR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337</TotalTime>
  <Words>1266</Words>
  <Application>Microsoft Office PowerPoint</Application>
  <PresentationFormat>On-screen Show (4:3)</PresentationFormat>
  <Paragraphs>159</Paragraphs>
  <Slides>23</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0" baseType="lpstr">
      <vt:lpstr>Arial Narrow</vt:lpstr>
      <vt:lpstr>Comic Sans MS</vt:lpstr>
      <vt:lpstr>Kristen ITC</vt:lpstr>
      <vt:lpstr>Times New Roman</vt:lpstr>
      <vt:lpstr>Arial</vt:lpstr>
      <vt:lpstr>BLUGRN</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44</cp:revision>
  <dcterms:created xsi:type="dcterms:W3CDTF">2010-01-17T02:57:32Z</dcterms:created>
  <dcterms:modified xsi:type="dcterms:W3CDTF">2018-07-01T12:29:39Z</dcterms:modified>
</cp:coreProperties>
</file>