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6" r:id="rId3"/>
  </p:sldMasterIdLst>
  <p:sldIdLst>
    <p:sldId id="257" r:id="rId4"/>
    <p:sldId id="313" r:id="rId5"/>
    <p:sldId id="261" r:id="rId6"/>
    <p:sldId id="364" r:id="rId7"/>
    <p:sldId id="310" r:id="rId8"/>
    <p:sldId id="370" r:id="rId9"/>
    <p:sldId id="372" r:id="rId10"/>
    <p:sldId id="373" r:id="rId11"/>
    <p:sldId id="374" r:id="rId12"/>
    <p:sldId id="371" r:id="rId13"/>
    <p:sldId id="375" r:id="rId14"/>
    <p:sldId id="376" r:id="rId15"/>
    <p:sldId id="377" r:id="rId16"/>
    <p:sldId id="378" r:id="rId17"/>
    <p:sldId id="404" r:id="rId18"/>
    <p:sldId id="365" r:id="rId19"/>
    <p:sldId id="368" r:id="rId20"/>
    <p:sldId id="421" r:id="rId21"/>
    <p:sldId id="366" r:id="rId22"/>
    <p:sldId id="369" r:id="rId23"/>
    <p:sldId id="367" r:id="rId24"/>
  </p:sldIdLst>
  <p:sldSz cx="9144000" cy="6858000" type="screen4x3"/>
  <p:notesSz cx="7010400" cy="9296400"/>
  <p:embeddedFontLst>
    <p:embeddedFont>
      <p:font typeface="Abadi" panose="020B0604020104020204" pitchFamily="34" charset="0"/>
      <p:regular r:id="rId25"/>
    </p:embeddedFont>
    <p:embeddedFont>
      <p:font typeface="Abadi Extra Light" panose="020B0204020104020204" pitchFamily="34" charset="0"/>
      <p:regular r:id="rId26"/>
    </p:embeddedFon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Comic Sans MS" panose="030F0702030302020204" pitchFamily="66" charset="0"/>
      <p:regular r:id="rId37"/>
      <p:bold r:id="rId38"/>
      <p:italic r:id="rId39"/>
      <p:boldItalic r:id="rId40"/>
    </p:embeddedFont>
    <p:embeddedFont>
      <p:font typeface="Kristen ITC" panose="03050502040202030202" pitchFamily="66" charset="0"/>
      <p:regular r:id="rId4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10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17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06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3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38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9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91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55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23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61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2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8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5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08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31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76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54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03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7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8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36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302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9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8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70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007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379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428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672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233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1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221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D992A6C6-12FF-4266-8E7E-A997C5497A0C}"/>
              </a:ext>
            </a:extLst>
          </p:cNvPr>
          <p:cNvSpPr/>
          <p:nvPr userDrawn="1"/>
        </p:nvSpPr>
        <p:spPr>
          <a:xfrm>
            <a:off x="0" y="2139351"/>
            <a:ext cx="9144000" cy="4718649"/>
          </a:xfrm>
          <a:prstGeom prst="triangle">
            <a:avLst>
              <a:gd name="adj" fmla="val 0"/>
            </a:avLst>
          </a:prstGeom>
          <a:solidFill>
            <a:schemeClr val="accent4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F90E12-989B-4F42-950A-EAF5B66BB6D9}"/>
              </a:ext>
            </a:extLst>
          </p:cNvPr>
          <p:cNvSpPr/>
          <p:nvPr userDrawn="1"/>
        </p:nvSpPr>
        <p:spPr>
          <a:xfrm>
            <a:off x="3760149" y="136524"/>
            <a:ext cx="5383851" cy="4999290"/>
          </a:xfrm>
          <a:prstGeom prst="ellipse">
            <a:avLst/>
          </a:prstGeom>
          <a:solidFill>
            <a:schemeClr val="accent4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F79695-FBD1-4C89-9B7B-704101938D2D}"/>
              </a:ext>
            </a:extLst>
          </p:cNvPr>
          <p:cNvSpPr/>
          <p:nvPr userDrawn="1"/>
        </p:nvSpPr>
        <p:spPr>
          <a:xfrm>
            <a:off x="628650" y="365126"/>
            <a:ext cx="234475" cy="649287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4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33A53-3941-465E-B8D2-D6E347FAE806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23D0-A442-4D50-821A-E96B8F71E9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D992A6C6-12FF-4266-8E7E-A997C5497A0C}"/>
              </a:ext>
            </a:extLst>
          </p:cNvPr>
          <p:cNvSpPr/>
          <p:nvPr userDrawn="1"/>
        </p:nvSpPr>
        <p:spPr>
          <a:xfrm>
            <a:off x="0" y="2139351"/>
            <a:ext cx="9144000" cy="4718649"/>
          </a:xfrm>
          <a:prstGeom prst="triangle">
            <a:avLst>
              <a:gd name="adj" fmla="val 0"/>
            </a:avLst>
          </a:prstGeom>
          <a:solidFill>
            <a:schemeClr val="accent4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F90E12-989B-4F42-950A-EAF5B66BB6D9}"/>
              </a:ext>
            </a:extLst>
          </p:cNvPr>
          <p:cNvSpPr/>
          <p:nvPr userDrawn="1"/>
        </p:nvSpPr>
        <p:spPr>
          <a:xfrm>
            <a:off x="3760149" y="136524"/>
            <a:ext cx="5383851" cy="4999290"/>
          </a:xfrm>
          <a:prstGeom prst="ellipse">
            <a:avLst/>
          </a:prstGeom>
          <a:solidFill>
            <a:schemeClr val="accent4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F79695-FBD1-4C89-9B7B-704101938D2D}"/>
              </a:ext>
            </a:extLst>
          </p:cNvPr>
          <p:cNvSpPr/>
          <p:nvPr userDrawn="1"/>
        </p:nvSpPr>
        <p:spPr>
          <a:xfrm>
            <a:off x="628649" y="365127"/>
            <a:ext cx="7886700" cy="113893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1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/>
              <a:pPr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36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6CEBFB-A2A9-4298-8E35-B13FAEBB9273}"/>
              </a:ext>
            </a:extLst>
          </p:cNvPr>
          <p:cNvSpPr/>
          <p:nvPr/>
        </p:nvSpPr>
        <p:spPr>
          <a:xfrm>
            <a:off x="1621767" y="370784"/>
            <a:ext cx="62455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The Book of Titus</a:t>
            </a:r>
            <a:endParaRPr lang="en-US" sz="54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649A33-103B-4298-8420-DE8E2BFF9C8E}"/>
              </a:ext>
            </a:extLst>
          </p:cNvPr>
          <p:cNvSpPr txBox="1"/>
          <p:nvPr/>
        </p:nvSpPr>
        <p:spPr>
          <a:xfrm>
            <a:off x="2113472" y="1768417"/>
            <a:ext cx="5417389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Introduction &amp; Titus 1:1-9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Titus 1:10-16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Titus 2:1-8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Titus 2:9-15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Titus 3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9A4101C-1B6E-49F7-8478-B2930607E3FA}"/>
              </a:ext>
            </a:extLst>
          </p:cNvPr>
          <p:cNvSpPr/>
          <p:nvPr/>
        </p:nvSpPr>
        <p:spPr>
          <a:xfrm>
            <a:off x="1613139" y="4759719"/>
            <a:ext cx="2958861" cy="79363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84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587F6A-77AE-4FED-AB24-485D23ADFDFC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What Titus Should Teach &amp; Do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3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C8F8FE-5E81-409D-B41A-F17E6BEA3870}"/>
              </a:ext>
            </a:extLst>
          </p:cNvPr>
          <p:cNvSpPr txBox="1"/>
          <p:nvPr/>
        </p:nvSpPr>
        <p:spPr>
          <a:xfrm>
            <a:off x="1315528" y="1863306"/>
            <a:ext cx="734108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This chapter focuses on what Titus should teach and do (or better, not do).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Hendriksen divides the book as follows: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Chapter 1 – Congregational Life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Chapter 2 – Individual Life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Chapter 3 – Public Life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2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Lenski says this chapter deals with the position of Christians among men generally (good citizens).</a:t>
            </a:r>
          </a:p>
        </p:txBody>
      </p:sp>
    </p:spTree>
    <p:extLst>
      <p:ext uri="{BB962C8B-B14F-4D97-AF65-F5344CB8AC3E}">
        <p14:creationId xmlns:p14="http://schemas.microsoft.com/office/powerpoint/2010/main" val="3259572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</a:rPr>
              <a:t>Teach People (vv. 1-8)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Avoid Division (vv. 9-11)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</a:rPr>
              <a:t>Salutation (vv. 12-15)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E06BF-FE81-4C65-8CB6-B7028D6B755B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What Titus Should Teach &amp; Do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3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514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</a:rPr>
              <a:t>Teach People (vv. 1-8)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Avoid Division (vv. 9-11)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Salutation (vv. 12-15)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E06BF-FE81-4C65-8CB6-B7028D6B755B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What Titus Should Teach &amp; Do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3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810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38376"/>
            <a:ext cx="82123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Obedient to Civil Authority</a:t>
            </a:r>
            <a:r>
              <a:rPr lang="en-US" sz="2400" dirty="0"/>
              <a:t> (v. 1)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Need is seen in the nature of the Cretans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Cretans were naturally turbulent, troublesome and insubordinate (Erdman)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 err="1"/>
              <a:t>Hendricksen</a:t>
            </a:r>
            <a:r>
              <a:rPr lang="en-US" sz="2200" dirty="0"/>
              <a:t>: Polybius and Plutarch said the Cretans fretted and fumed under Roman yoke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Just as needed today – we live in age of disregard for authority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Command is hard when leaders are wicked &amp; corrupt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Written when Nero was emperor – persecuting Christians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Paul just released from prison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Part of being sound in the faith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B76592-46A3-49B2-A3BD-B8E4E24E1D3D}"/>
              </a:ext>
            </a:extLst>
          </p:cNvPr>
          <p:cNvSpPr/>
          <p:nvPr/>
        </p:nvSpPr>
        <p:spPr>
          <a:xfrm>
            <a:off x="1112807" y="560716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People (vv. 1-8)</a:t>
            </a:r>
          </a:p>
        </p:txBody>
      </p:sp>
    </p:spTree>
    <p:extLst>
      <p:ext uri="{BB962C8B-B14F-4D97-AF65-F5344CB8AC3E}">
        <p14:creationId xmlns:p14="http://schemas.microsoft.com/office/powerpoint/2010/main" val="4181610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38376"/>
            <a:ext cx="821234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Obedient to Civil Authority</a:t>
            </a:r>
            <a:r>
              <a:rPr lang="en-US" sz="2400" dirty="0"/>
              <a:t> (v. 1)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Ready for Good Works</a:t>
            </a:r>
            <a:r>
              <a:rPr lang="en-US" sz="2400" dirty="0"/>
              <a:t> (vv. 1, 8, 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Verse 1:</a:t>
            </a:r>
            <a:endParaRPr lang="en-US" sz="2400" i="1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Some have tried to tie this with </a:t>
            </a:r>
            <a:r>
              <a:rPr lang="en-US" sz="2200" dirty="0" err="1"/>
              <a:t>obed</a:t>
            </a:r>
            <a:r>
              <a:rPr lang="en-US" sz="2200" dirty="0"/>
              <a:t>. to civil authorities (Lipscomb)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200" dirty="0"/>
              <a:t>Similar connections – Romans 13:1-3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200" dirty="0"/>
              <a:t>Not limited to that – but forms a bridge from duties to government to all men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“Ready” – “prepared” (</a:t>
            </a:r>
            <a:r>
              <a:rPr lang="en-US" sz="2200" dirty="0" err="1"/>
              <a:t>Lexham</a:t>
            </a:r>
            <a:r>
              <a:rPr lang="en-US" sz="2200" dirty="0"/>
              <a:t>) – in action and resolution (not have to be coaxed or pushed)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“Good work” – Action defined by God (Prov. 14:12)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B76592-46A3-49B2-A3BD-B8E4E24E1D3D}"/>
              </a:ext>
            </a:extLst>
          </p:cNvPr>
          <p:cNvSpPr/>
          <p:nvPr/>
        </p:nvSpPr>
        <p:spPr>
          <a:xfrm>
            <a:off x="1112807" y="560716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People (vv. 1-8)</a:t>
            </a:r>
          </a:p>
        </p:txBody>
      </p:sp>
    </p:spTree>
    <p:extLst>
      <p:ext uri="{BB962C8B-B14F-4D97-AF65-F5344CB8AC3E}">
        <p14:creationId xmlns:p14="http://schemas.microsoft.com/office/powerpoint/2010/main" val="2744549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589ADE-4DA9-4CE8-B8B4-87CF501A153F}"/>
              </a:ext>
            </a:extLst>
          </p:cNvPr>
          <p:cNvSpPr/>
          <p:nvPr/>
        </p:nvSpPr>
        <p:spPr>
          <a:xfrm>
            <a:off x="833283" y="844471"/>
            <a:ext cx="7477433" cy="3108543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/>
              <a:t>“The characteristic modern disease is boredom, and boredom is the direct result of selfishness. As long as people live on the principle of ‘Why should I do it? Let someone else do it’, they are bound to be bored. The interest of life lies in service.”</a:t>
            </a:r>
          </a:p>
          <a:p>
            <a:endParaRPr lang="en-US" sz="2800" dirty="0"/>
          </a:p>
          <a:p>
            <a:pPr algn="r"/>
            <a:r>
              <a:rPr lang="en-US" sz="2800" dirty="0"/>
              <a:t>Barclay, 291</a:t>
            </a:r>
          </a:p>
        </p:txBody>
      </p:sp>
    </p:spTree>
    <p:extLst>
      <p:ext uri="{BB962C8B-B14F-4D97-AF65-F5344CB8AC3E}">
        <p14:creationId xmlns:p14="http://schemas.microsoft.com/office/powerpoint/2010/main" val="2116877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38376"/>
            <a:ext cx="82123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Obedient to Civil Authority</a:t>
            </a:r>
            <a:r>
              <a:rPr lang="en-US" sz="2400" dirty="0"/>
              <a:t> (v. 1)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Ready for Good Works</a:t>
            </a:r>
            <a:r>
              <a:rPr lang="en-US" sz="2400" dirty="0"/>
              <a:t> (vv. 1, 8, 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Verse 1: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Verse 8: </a:t>
            </a:r>
            <a:endParaRPr lang="en-US" sz="2400" i="1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“Faithful saying” – absolutely trustworthy  - so that Titus can teach with confidence (insist, ESV)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“Careful” – concentrate, be thinking about = looking for opportunities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“Good and profitable” – for man’s good – good for the doer as well as receiver (cf. Acts 20:35)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B76592-46A3-49B2-A3BD-B8E4E24E1D3D}"/>
              </a:ext>
            </a:extLst>
          </p:cNvPr>
          <p:cNvSpPr/>
          <p:nvPr/>
        </p:nvSpPr>
        <p:spPr>
          <a:xfrm>
            <a:off x="1112807" y="560716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People (vv. 1-8)</a:t>
            </a:r>
          </a:p>
        </p:txBody>
      </p:sp>
    </p:spTree>
    <p:extLst>
      <p:ext uri="{BB962C8B-B14F-4D97-AF65-F5344CB8AC3E}">
        <p14:creationId xmlns:p14="http://schemas.microsoft.com/office/powerpoint/2010/main" val="2321322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38376"/>
            <a:ext cx="821234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Obedient to Civil Authority</a:t>
            </a:r>
            <a:r>
              <a:rPr lang="en-US" sz="2400" dirty="0"/>
              <a:t> (v. 1)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Ready for Good Works</a:t>
            </a:r>
            <a:r>
              <a:rPr lang="en-US" sz="2400" dirty="0"/>
              <a:t> (vv. 1, 8, 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Verse 1: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Verse 8: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Verse 14: </a:t>
            </a:r>
            <a:endParaRPr lang="en-US" sz="2400" i="1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“Maintain” – be in lead – be at the head (BDAG)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Otherwise, not fruitful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B76592-46A3-49B2-A3BD-B8E4E24E1D3D}"/>
              </a:ext>
            </a:extLst>
          </p:cNvPr>
          <p:cNvSpPr/>
          <p:nvPr/>
        </p:nvSpPr>
        <p:spPr>
          <a:xfrm>
            <a:off x="1112807" y="560716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People (vv. 1-8)</a:t>
            </a:r>
          </a:p>
        </p:txBody>
      </p:sp>
    </p:spTree>
    <p:extLst>
      <p:ext uri="{BB962C8B-B14F-4D97-AF65-F5344CB8AC3E}">
        <p14:creationId xmlns:p14="http://schemas.microsoft.com/office/powerpoint/2010/main" val="1192584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38376"/>
            <a:ext cx="821234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Obedient to Civil Authority</a:t>
            </a:r>
            <a:r>
              <a:rPr lang="en-US" sz="2400" dirty="0"/>
              <a:t> (v. 1)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Ready for Good Works</a:t>
            </a:r>
            <a:r>
              <a:rPr lang="en-US" sz="2400" dirty="0"/>
              <a:t> (vv. 1, 8, 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Good to Others</a:t>
            </a:r>
            <a:r>
              <a:rPr lang="en-US" sz="2400" dirty="0"/>
              <a:t> (vv. 2-7)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How to treat them (v. 2)</a:t>
            </a:r>
            <a:endParaRPr lang="en-US" sz="2200" i="1" dirty="0"/>
          </a:p>
          <a:p>
            <a:pPr marL="1371600" lvl="2" indent="-457200">
              <a:buFont typeface="+mj-lt"/>
              <a:buAutoNum type="alphaLcPeriod"/>
            </a:pPr>
            <a:r>
              <a:rPr lang="en-US" sz="2000" b="1" dirty="0"/>
              <a:t>Don’t speak evil </a:t>
            </a:r>
            <a:r>
              <a:rPr lang="en-US" sz="2000" dirty="0"/>
              <a:t>- show contempt / harm reputation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b="1" dirty="0"/>
              <a:t>Peaceable</a:t>
            </a:r>
            <a:r>
              <a:rPr lang="en-US" sz="2000" dirty="0"/>
              <a:t> – “avoid quarreling” (ESV); “not to be contentious” (ASV); same word “not quarrelsome” (1 Tim.3:3)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b="1" dirty="0"/>
              <a:t>Gentle</a:t>
            </a:r>
            <a:r>
              <a:rPr lang="en-US" sz="2000" dirty="0"/>
              <a:t> – yielding, kind, courteous (BDAG)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b="1" dirty="0"/>
              <a:t>Show all humility </a:t>
            </a:r>
            <a:endParaRPr lang="en-US" sz="20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Same word translated “meekness”, &amp; “gentleness”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Same word 2 Tim. 2:25 – dealing with opposition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Act in a manner that is gentle and mild…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Opposite of haughty &amp; harsh spirit of one struck on self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Show ALL humility to ALL men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B76592-46A3-49B2-A3BD-B8E4E24E1D3D}"/>
              </a:ext>
            </a:extLst>
          </p:cNvPr>
          <p:cNvSpPr/>
          <p:nvPr/>
        </p:nvSpPr>
        <p:spPr>
          <a:xfrm>
            <a:off x="1112807" y="560716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People (vv. 1-8)</a:t>
            </a:r>
          </a:p>
        </p:txBody>
      </p:sp>
    </p:spTree>
    <p:extLst>
      <p:ext uri="{BB962C8B-B14F-4D97-AF65-F5344CB8AC3E}">
        <p14:creationId xmlns:p14="http://schemas.microsoft.com/office/powerpoint/2010/main" val="91170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E8F76E-1D84-4F2A-AEEB-7041E747DCDC}"/>
              </a:ext>
            </a:extLst>
          </p:cNvPr>
          <p:cNvSpPr txBox="1"/>
          <p:nvPr/>
        </p:nvSpPr>
        <p:spPr>
          <a:xfrm>
            <a:off x="1065362" y="1086928"/>
            <a:ext cx="7013275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“Showing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mildness toward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people might not be so difficult. Nor showing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(that is, complete, thorough-going) mildness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people, or even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mildness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people. But to show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mildness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people, even to all those Cretan ‘liars, evil brutes, and lazy bellies,’ was an assignment impossible of fulfillment apart from God’s special grace!”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William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Hendricksen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387</a:t>
            </a:r>
          </a:p>
        </p:txBody>
      </p:sp>
    </p:spTree>
    <p:extLst>
      <p:ext uri="{BB962C8B-B14F-4D97-AF65-F5344CB8AC3E}">
        <p14:creationId xmlns:p14="http://schemas.microsoft.com/office/powerpoint/2010/main" val="2684889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38376"/>
            <a:ext cx="82123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Obedient to Civil Authority</a:t>
            </a:r>
            <a:r>
              <a:rPr lang="en-US" sz="2400" dirty="0"/>
              <a:t> (v. 1)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Ready for Good Works</a:t>
            </a:r>
            <a:r>
              <a:rPr lang="en-US" sz="2400" dirty="0"/>
              <a:t> (vv. 1, 8, 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To be Good to Others</a:t>
            </a:r>
            <a:r>
              <a:rPr lang="en-US" sz="2400" dirty="0"/>
              <a:t> (vv. 2-7)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How to treat them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Those not good to others change by grace (vv. 3-7)</a:t>
            </a:r>
            <a:endParaRPr lang="en-US" sz="2200" i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B76592-46A3-49B2-A3BD-B8E4E24E1D3D}"/>
              </a:ext>
            </a:extLst>
          </p:cNvPr>
          <p:cNvSpPr/>
          <p:nvPr/>
        </p:nvSpPr>
        <p:spPr>
          <a:xfrm>
            <a:off x="1112807" y="560716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People (vv. 1-8)</a:t>
            </a:r>
          </a:p>
        </p:txBody>
      </p:sp>
    </p:spTree>
    <p:extLst>
      <p:ext uri="{BB962C8B-B14F-4D97-AF65-F5344CB8AC3E}">
        <p14:creationId xmlns:p14="http://schemas.microsoft.com/office/powerpoint/2010/main" val="3416531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314B84-44DE-4B22-A9CE-8F77E1E64851}"/>
              </a:ext>
            </a:extLst>
          </p:cNvPr>
          <p:cNvSpPr txBox="1"/>
          <p:nvPr/>
        </p:nvSpPr>
        <p:spPr>
          <a:xfrm>
            <a:off x="1164567" y="750499"/>
            <a:ext cx="771201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400" b="1" dirty="0"/>
              <a:t>What we once were 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Foolish – </a:t>
            </a:r>
            <a:r>
              <a:rPr lang="en-US" sz="2200" dirty="0"/>
              <a:t>Conduct toward others foolish - unwise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Disobedient – </a:t>
            </a:r>
            <a:r>
              <a:rPr lang="en-US" sz="2200" dirty="0"/>
              <a:t>to God / in subordinate to civil authorities; without regard for authority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Deceived – </a:t>
            </a:r>
            <a:r>
              <a:rPr lang="en-US" sz="2200" dirty="0"/>
              <a:t>by false doctrines / by own heart or desires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Serving various lust &amp; pleasures – </a:t>
            </a:r>
            <a:r>
              <a:rPr lang="en-US" sz="2200" dirty="0"/>
              <a:t>did what we wanted / became slaves to our desires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Living in malice &amp; envy – </a:t>
            </a:r>
            <a:r>
              <a:rPr lang="en-US" sz="2200" dirty="0"/>
              <a:t>Wickedness in general / or seek to do others harm driven by envy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Hateful – </a:t>
            </a:r>
            <a:r>
              <a:rPr lang="en-US" sz="2200" dirty="0"/>
              <a:t>anything that is opposite of love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80123B-976C-406B-882E-46F9A968EBAA}"/>
              </a:ext>
            </a:extLst>
          </p:cNvPr>
          <p:cNvSpPr/>
          <p:nvPr/>
        </p:nvSpPr>
        <p:spPr>
          <a:xfrm>
            <a:off x="923026" y="132280"/>
            <a:ext cx="7651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ctr">
              <a:buFont typeface="+mj-lt"/>
              <a:buAutoNum type="arabicPeriod" startAt="2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Those not good to others change by grace (vv. 3-7)</a:t>
            </a:r>
            <a:endParaRPr lang="en-US" sz="2200" i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73B125-D4DA-4542-AC98-A4467263DD36}"/>
              </a:ext>
            </a:extLst>
          </p:cNvPr>
          <p:cNvSpPr/>
          <p:nvPr/>
        </p:nvSpPr>
        <p:spPr>
          <a:xfrm>
            <a:off x="923026" y="5357003"/>
            <a:ext cx="7953557" cy="1242205"/>
          </a:xfrm>
          <a:prstGeom prst="roundRect">
            <a:avLst>
              <a:gd name="adj" fmla="val 25288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To be good to others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(especial those hard to be good to)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is easier when we remember that we too were once like them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2CF917-444D-49CA-B574-63C63474CF2A}"/>
              </a:ext>
            </a:extLst>
          </p:cNvPr>
          <p:cNvSpPr/>
          <p:nvPr/>
        </p:nvSpPr>
        <p:spPr>
          <a:xfrm>
            <a:off x="923026" y="4266122"/>
            <a:ext cx="7875919" cy="963146"/>
          </a:xfrm>
          <a:prstGeom prst="roundRect">
            <a:avLst>
              <a:gd name="adj" fmla="val 25288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“He does not stand next to his story,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</a:rPr>
              <a:t>but he is himself part of it.”</a:t>
            </a:r>
          </a:p>
          <a:p>
            <a:pPr algn="r"/>
            <a:r>
              <a:rPr lang="en-US" dirty="0" err="1">
                <a:solidFill>
                  <a:schemeClr val="bg1"/>
                </a:solidFill>
              </a:rPr>
              <a:t>Hendricksen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127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314B84-44DE-4B22-A9CE-8F77E1E64851}"/>
              </a:ext>
            </a:extLst>
          </p:cNvPr>
          <p:cNvSpPr txBox="1"/>
          <p:nvPr/>
        </p:nvSpPr>
        <p:spPr>
          <a:xfrm>
            <a:off x="1164567" y="750499"/>
            <a:ext cx="771201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400" b="1" dirty="0"/>
              <a:t>What we once were (v. 3)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b="1" dirty="0"/>
              <a:t>Changed by the grace of God (vv. 4-7)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The drastic change: </a:t>
            </a:r>
            <a:r>
              <a:rPr lang="en-US" sz="2200" dirty="0"/>
              <a:t>to having hope </a:t>
            </a:r>
            <a:r>
              <a:rPr lang="en-US" sz="2200" i="1" dirty="0"/>
              <a:t>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The means of change: </a:t>
            </a:r>
            <a:r>
              <a:rPr lang="en-US" sz="2200" dirty="0"/>
              <a:t>Grace of God </a:t>
            </a:r>
            <a:r>
              <a:rPr lang="en-US" sz="2200" i="1" dirty="0"/>
              <a:t>(vv. 4-7)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Kindness of God (v. 4)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Love of God (v. 4)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Not by works of righteousness – we have done (v. 5)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Mercy (v. 5) – compassion, pity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Grace (v. 7) – undeserved favor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The action of change (v. 4, 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The contrast implies – live different now (“but”)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Obedience required (v. 5)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80123B-976C-406B-882E-46F9A968EBAA}"/>
              </a:ext>
            </a:extLst>
          </p:cNvPr>
          <p:cNvSpPr/>
          <p:nvPr/>
        </p:nvSpPr>
        <p:spPr>
          <a:xfrm>
            <a:off x="923026" y="132280"/>
            <a:ext cx="7651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ctr">
              <a:buFont typeface="+mj-lt"/>
              <a:buAutoNum type="arabicPeriod" startAt="2"/>
            </a:pP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Those not good to others change by grace (vv. 3-7)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464734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14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322248"/>
              </p:ext>
            </p:extLst>
          </p:nvPr>
        </p:nvGraphicFramePr>
        <p:xfrm>
          <a:off x="457200" y="529093"/>
          <a:ext cx="8229600" cy="40640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8576424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34965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102518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12156783"/>
                    </a:ext>
                  </a:extLst>
                </a:gridCol>
              </a:tblGrid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John 3:5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Water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Spirit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Kingdom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867391"/>
                  </a:ext>
                </a:extLst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 Cor 12:13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Baptized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By one Spirit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Into one body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816336"/>
                  </a:ext>
                </a:extLst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Tit 3:5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Washing of regeneration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Renewing of Holy Spirit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Saved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039347"/>
                  </a:ext>
                </a:extLst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Eph. 5:26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Water of water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By word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Cleanse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152395"/>
                  </a:ext>
                </a:extLst>
              </a:tr>
            </a:tbl>
          </a:graphicData>
        </a:graphic>
      </p:graphicFrame>
      <p:sp>
        <p:nvSpPr>
          <p:cNvPr id="174110" name="Oval 30"/>
          <p:cNvSpPr>
            <a:spLocks noChangeArrowheads="1"/>
          </p:cNvSpPr>
          <p:nvPr/>
        </p:nvSpPr>
        <p:spPr bwMode="auto">
          <a:xfrm>
            <a:off x="2514600" y="4643893"/>
            <a:ext cx="1905000" cy="9906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0" hangingPunct="0"/>
            <a:r>
              <a:rPr lang="en-US" altLang="en-US" sz="2400" b="1"/>
              <a:t>Baptized</a:t>
            </a:r>
          </a:p>
        </p:txBody>
      </p:sp>
      <p:sp>
        <p:nvSpPr>
          <p:cNvPr id="174111" name="Oval 31"/>
          <p:cNvSpPr>
            <a:spLocks noChangeArrowheads="1"/>
          </p:cNvSpPr>
          <p:nvPr/>
        </p:nvSpPr>
        <p:spPr bwMode="auto">
          <a:xfrm>
            <a:off x="4572000" y="4643893"/>
            <a:ext cx="1905000" cy="9906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0" hangingPunct="0"/>
            <a:r>
              <a:rPr lang="en-US" altLang="en-US" sz="2400" b="1"/>
              <a:t>by Inst.</a:t>
            </a:r>
          </a:p>
          <a:p>
            <a:pPr algn="ctr" eaLnBrk="0" hangingPunct="0"/>
            <a:r>
              <a:rPr lang="en-US" altLang="en-US" sz="2400" b="1"/>
              <a:t>of Word</a:t>
            </a:r>
          </a:p>
        </p:txBody>
      </p:sp>
      <p:sp>
        <p:nvSpPr>
          <p:cNvPr id="174112" name="Oval 32"/>
          <p:cNvSpPr>
            <a:spLocks noChangeArrowheads="1"/>
          </p:cNvSpPr>
          <p:nvPr/>
        </p:nvSpPr>
        <p:spPr bwMode="auto">
          <a:xfrm>
            <a:off x="6781800" y="4643893"/>
            <a:ext cx="1905000" cy="9906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0" hangingPunct="0"/>
            <a:r>
              <a:rPr lang="en-US" altLang="en-US" sz="2400" b="1"/>
              <a:t>Saved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0" grpId="0" animBg="1"/>
      <p:bldP spid="174111" grpId="0" animBg="1"/>
      <p:bldP spid="1741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Teach People (vv. 1-8)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Avoid Division (vv. 9-11)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Salutation (vv. 12-15)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E06BF-FE81-4C65-8CB6-B7028D6B755B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What Titus Should Teach &amp; Do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3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38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38376"/>
            <a:ext cx="82123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Avoid Foolish Disputes</a:t>
            </a:r>
            <a:r>
              <a:rPr lang="en-US" sz="2400" dirty="0"/>
              <a:t> (v. 9)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Not the same as contending for truth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Jude 3 – contend earnestly for the faith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Phil. 1:17 – set for the defense of the gospel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What is to be avoided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b="1" dirty="0"/>
              <a:t>Foolish disputes </a:t>
            </a:r>
            <a:r>
              <a:rPr lang="en-US" sz="2200" dirty="0"/>
              <a:t>– controversies – not part of the revelation (cf. 2 Tim. 2:23)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b="1" dirty="0"/>
              <a:t>Genealogies</a:t>
            </a:r>
            <a:r>
              <a:rPr lang="en-US" sz="2200" dirty="0"/>
              <a:t> – Filling in and spinning stories around fictitious names – among Jews – tribes (cf. 1 Tim. 1:4)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b="1" dirty="0"/>
              <a:t>Contentions</a:t>
            </a:r>
            <a:r>
              <a:rPr lang="en-US" sz="2200" dirty="0"/>
              <a:t> – strife, discord (BDAG)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b="1" dirty="0"/>
              <a:t>Striving about law </a:t>
            </a:r>
            <a:r>
              <a:rPr lang="en-US" sz="2200" dirty="0"/>
              <a:t>– OT (Moses) – not binding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Reason: unprofitable and useless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Sharp contrast to useful matters (v. 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When teaching: Don’t waste time on useless material!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D8D9C77-9033-4032-9983-CCF2BE36CEC1}"/>
              </a:ext>
            </a:extLst>
          </p:cNvPr>
          <p:cNvSpPr/>
          <p:nvPr/>
        </p:nvSpPr>
        <p:spPr>
          <a:xfrm>
            <a:off x="1026543" y="565031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 Division (vv. 9-11)</a:t>
            </a:r>
          </a:p>
        </p:txBody>
      </p:sp>
    </p:spTree>
    <p:extLst>
      <p:ext uri="{BB962C8B-B14F-4D97-AF65-F5344CB8AC3E}">
        <p14:creationId xmlns:p14="http://schemas.microsoft.com/office/powerpoint/2010/main" val="1266965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9FAA3-9C29-4AA3-A910-07EE12C023F6}"/>
              </a:ext>
            </a:extLst>
          </p:cNvPr>
          <p:cNvSpPr txBox="1"/>
          <p:nvPr/>
        </p:nvSpPr>
        <p:spPr>
          <a:xfrm>
            <a:off x="552090" y="1738376"/>
            <a:ext cx="821234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Avoid Foolish Disputes</a:t>
            </a:r>
            <a:r>
              <a:rPr lang="en-US" sz="2400" dirty="0"/>
              <a:t> (v. 9)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Reject a Divisive Man</a:t>
            </a:r>
            <a:r>
              <a:rPr lang="en-US" sz="2400" dirty="0"/>
              <a:t> (vv. 10-11)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Divisive man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“factious, division-making” (BDAG)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Idea one who chooses for self – choses to depart from divine truth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To be Rejected</a:t>
            </a:r>
            <a:r>
              <a:rPr lang="en-US" sz="2200" i="1" dirty="0"/>
              <a:t> (2 John 9-11; Rom. 16:17-18)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After first and second admonition 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Work with him – give him time to correct problem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But toleration should not be ongoing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Reason: warped – turned aside, perverted – gone from the right course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accent4">
                    <a:lumMod val="50000"/>
                  </a:schemeClr>
                </a:solidFill>
              </a:rPr>
              <a:t> Self condemned </a:t>
            </a:r>
            <a:r>
              <a:rPr lang="en-US" sz="2200" dirty="0"/>
              <a:t>– Conscience guilty – due to repeated admonitions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D8D9C77-9033-4032-9983-CCF2BE36CEC1}"/>
              </a:ext>
            </a:extLst>
          </p:cNvPr>
          <p:cNvSpPr/>
          <p:nvPr/>
        </p:nvSpPr>
        <p:spPr>
          <a:xfrm>
            <a:off x="1026543" y="565031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 Division (vv. 9-11)</a:t>
            </a:r>
          </a:p>
        </p:txBody>
      </p:sp>
    </p:spTree>
    <p:extLst>
      <p:ext uri="{BB962C8B-B14F-4D97-AF65-F5344CB8AC3E}">
        <p14:creationId xmlns:p14="http://schemas.microsoft.com/office/powerpoint/2010/main" val="191460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Teach People (vv. 1-8)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Avoid Division (vv. 9-11)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</a:rPr>
              <a:t>Salutation (vv. 12-15)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E06BF-FE81-4C65-8CB6-B7028D6B755B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What Titus Should Teach &amp; Do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3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555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5A8C6A6-30E6-4101-8BD3-CC6CCE215C3C}"/>
              </a:ext>
            </a:extLst>
          </p:cNvPr>
          <p:cNvSpPr/>
          <p:nvPr/>
        </p:nvSpPr>
        <p:spPr>
          <a:xfrm>
            <a:off x="1026543" y="560721"/>
            <a:ext cx="7090913" cy="767751"/>
          </a:xfrm>
          <a:prstGeom prst="roundRect">
            <a:avLst>
              <a:gd name="adj" fmla="val 21161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Salutation (vv. 12-15)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9AA472-D378-4943-8C90-EBFC344B4733}"/>
              </a:ext>
            </a:extLst>
          </p:cNvPr>
          <p:cNvSpPr txBox="1"/>
          <p:nvPr/>
        </p:nvSpPr>
        <p:spPr>
          <a:xfrm>
            <a:off x="552090" y="1738376"/>
            <a:ext cx="82123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Be Diligent to Come</a:t>
            </a:r>
            <a:r>
              <a:rPr lang="en-US" sz="2400" dirty="0"/>
              <a:t> (v. 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Send Others on Their Journey</a:t>
            </a:r>
            <a:r>
              <a:rPr lang="en-US" sz="2400" dirty="0"/>
              <a:t> (v. 13)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Urge Brethren to Maintain Good Works</a:t>
            </a:r>
            <a:r>
              <a:rPr lang="en-US" sz="2400" dirty="0"/>
              <a:t> (v. 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Those with Me Send Greetings</a:t>
            </a:r>
            <a:r>
              <a:rPr lang="en-US" sz="2400" dirty="0"/>
              <a:t> (v. 15)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Greet Those Who Love Us in the Faith</a:t>
            </a:r>
            <a:r>
              <a:rPr lang="en-US" sz="2400" dirty="0"/>
              <a:t> (v. 15)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868634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61B74A-D543-4482-8403-3FE7B2C0BF8F}"/>
              </a:ext>
            </a:extLst>
          </p:cNvPr>
          <p:cNvSpPr/>
          <p:nvPr/>
        </p:nvSpPr>
        <p:spPr>
          <a:xfrm>
            <a:off x="1380227" y="2553418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</a:rPr>
              <a:t>Teach People (vv. 1-8)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7EB98C-2874-4BB4-ACB4-E49F0BE45C75}"/>
              </a:ext>
            </a:extLst>
          </p:cNvPr>
          <p:cNvSpPr/>
          <p:nvPr/>
        </p:nvSpPr>
        <p:spPr>
          <a:xfrm>
            <a:off x="1380227" y="3627409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</a:rPr>
              <a:t>Avoid Division (vv. 9-11)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4EC2CA-DBAF-4D18-AFA7-102248BDC04D}"/>
              </a:ext>
            </a:extLst>
          </p:cNvPr>
          <p:cNvSpPr/>
          <p:nvPr/>
        </p:nvSpPr>
        <p:spPr>
          <a:xfrm>
            <a:off x="1380227" y="4701400"/>
            <a:ext cx="7090913" cy="767751"/>
          </a:xfrm>
          <a:prstGeom prst="roundRect">
            <a:avLst>
              <a:gd name="adj" fmla="val 2116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</a:rPr>
              <a:t>Salutation (vv. 12-15)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E06BF-FE81-4C65-8CB6-B7028D6B755B}"/>
              </a:ext>
            </a:extLst>
          </p:cNvPr>
          <p:cNvSpPr/>
          <p:nvPr/>
        </p:nvSpPr>
        <p:spPr>
          <a:xfrm>
            <a:off x="828136" y="310399"/>
            <a:ext cx="8315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  <a:latin typeface="Abadi Extra Light" panose="020B0204020104020204" pitchFamily="34" charset="0"/>
              </a:rPr>
              <a:t>What Titus Should Teach &amp; Do</a:t>
            </a:r>
          </a:p>
          <a:p>
            <a:pPr algn="ctr"/>
            <a:r>
              <a:rPr lang="en-US" sz="4000" b="1" dirty="0">
                <a:ln/>
                <a:solidFill>
                  <a:schemeClr val="accent4">
                    <a:lumMod val="75000"/>
                  </a:schemeClr>
                </a:solidFill>
                <a:latin typeface="Abadi Extra Light" panose="020B0204020104020204" pitchFamily="34" charset="0"/>
              </a:rPr>
              <a:t>Titus 3</a:t>
            </a:r>
            <a:endParaRPr lang="en-US" sz="4000" b="1" cap="none" spc="0" dirty="0">
              <a:ln/>
              <a:solidFill>
                <a:schemeClr val="accent4">
                  <a:lumMod val="75000"/>
                </a:schemeClr>
              </a:solidFill>
              <a:effectLst/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356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3861</TotalTime>
  <Words>1546</Words>
  <Application>Microsoft Office PowerPoint</Application>
  <PresentationFormat>On-screen Show (4:3)</PresentationFormat>
  <Paragraphs>202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Kristen ITC</vt:lpstr>
      <vt:lpstr>Arial</vt:lpstr>
      <vt:lpstr>Abadi</vt:lpstr>
      <vt:lpstr>Wingdings</vt:lpstr>
      <vt:lpstr>Calibri Light</vt:lpstr>
      <vt:lpstr>Abadi Extra Light</vt:lpstr>
      <vt:lpstr>Arial Narrow</vt:lpstr>
      <vt:lpstr>Calibri</vt:lpstr>
      <vt:lpstr>Comic Sans MS</vt:lpstr>
      <vt:lpstr>Times New Roman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98</cp:revision>
  <cp:lastPrinted>2018-06-24T21:10:36Z</cp:lastPrinted>
  <dcterms:created xsi:type="dcterms:W3CDTF">2018-05-13T19:35:10Z</dcterms:created>
  <dcterms:modified xsi:type="dcterms:W3CDTF">2018-06-24T21:18:28Z</dcterms:modified>
</cp:coreProperties>
</file>