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32" r:id="rId2"/>
  </p:sldMasterIdLst>
  <p:sldIdLst>
    <p:sldId id="307" r:id="rId3"/>
    <p:sldId id="363" r:id="rId4"/>
    <p:sldId id="364" r:id="rId5"/>
    <p:sldId id="270" r:id="rId6"/>
    <p:sldId id="264" r:id="rId7"/>
    <p:sldId id="269" r:id="rId8"/>
    <p:sldId id="271" r:id="rId9"/>
    <p:sldId id="273" r:id="rId10"/>
    <p:sldId id="272" r:id="rId11"/>
    <p:sldId id="274" r:id="rId12"/>
    <p:sldId id="275" r:id="rId13"/>
    <p:sldId id="377" r:id="rId14"/>
    <p:sldId id="365" r:id="rId15"/>
    <p:sldId id="276" r:id="rId16"/>
    <p:sldId id="279" r:id="rId17"/>
    <p:sldId id="281" r:id="rId18"/>
    <p:sldId id="282" r:id="rId19"/>
    <p:sldId id="280" r:id="rId20"/>
    <p:sldId id="283" r:id="rId21"/>
    <p:sldId id="277" r:id="rId22"/>
    <p:sldId id="284" r:id="rId23"/>
    <p:sldId id="278" r:id="rId24"/>
    <p:sldId id="285" r:id="rId25"/>
    <p:sldId id="376" r:id="rId26"/>
    <p:sldId id="366" r:id="rId27"/>
    <p:sldId id="286" r:id="rId28"/>
    <p:sldId id="287" r:id="rId29"/>
    <p:sldId id="288" r:id="rId30"/>
    <p:sldId id="289" r:id="rId31"/>
    <p:sldId id="378" r:id="rId32"/>
    <p:sldId id="370" r:id="rId33"/>
    <p:sldId id="373" r:id="rId34"/>
    <p:sldId id="347" r:id="rId35"/>
    <p:sldId id="316" r:id="rId36"/>
    <p:sldId id="346" r:id="rId37"/>
    <p:sldId id="343" r:id="rId38"/>
    <p:sldId id="379" r:id="rId39"/>
    <p:sldId id="349" r:id="rId40"/>
    <p:sldId id="350" r:id="rId41"/>
    <p:sldId id="351" r:id="rId42"/>
    <p:sldId id="352" r:id="rId43"/>
    <p:sldId id="360" r:id="rId44"/>
    <p:sldId id="354" r:id="rId45"/>
    <p:sldId id="355" r:id="rId46"/>
    <p:sldId id="356" r:id="rId47"/>
    <p:sldId id="357" r:id="rId48"/>
    <p:sldId id="358" r:id="rId49"/>
    <p:sldId id="380" r:id="rId50"/>
    <p:sldId id="361" r:id="rId51"/>
    <p:sldId id="367" r:id="rId52"/>
    <p:sldId id="304" r:id="rId53"/>
    <p:sldId id="301" r:id="rId54"/>
    <p:sldId id="305" r:id="rId55"/>
    <p:sldId id="368" r:id="rId56"/>
  </p:sldIdLst>
  <p:sldSz cx="9144000" cy="6858000" type="screen4x3"/>
  <p:notesSz cx="6858000" cy="9144000"/>
  <p:embeddedFontLst>
    <p:embeddedFont>
      <p:font typeface="Abadi Extra Light" panose="020B0204020104020204" pitchFamily="34" charset="0"/>
      <p:regular r:id="rId57"/>
    </p:embeddedFont>
    <p:embeddedFont>
      <p:font typeface="Arial Narrow" panose="020B0606020202030204" pitchFamily="34" charset="0"/>
      <p:regular r:id="rId58"/>
      <p:bold r:id="rId59"/>
      <p:italic r:id="rId60"/>
      <p:boldItalic r:id="rId61"/>
    </p:embeddedFont>
    <p:embeddedFont>
      <p:font typeface="Comic Sans MS" panose="030F0702030302020204" pitchFamily="66" charset="0"/>
      <p:regular r:id="rId62"/>
      <p:bold r:id="rId63"/>
      <p:italic r:id="rId64"/>
      <p:boldItalic r:id="rId65"/>
    </p:embeddedFont>
    <p:embeddedFont>
      <p:font typeface="Ink Free" panose="03080402000500000000" pitchFamily="66" charset="0"/>
      <p:regular r:id="rId66"/>
    </p:embeddedFont>
    <p:embeddedFont>
      <p:font typeface="Kristen ITC" panose="03050502040202030202" pitchFamily="66" charset="0"/>
      <p:regular r:id="rId6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53" autoAdjust="0"/>
    <p:restoredTop sz="94660"/>
  </p:normalViewPr>
  <p:slideViewPr>
    <p:cSldViewPr snapToGrid="0">
      <p:cViewPr varScale="1">
        <p:scale>
          <a:sx n="62" d="100"/>
          <a:sy n="62" d="100"/>
        </p:scale>
        <p:origin x="9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font" Target="fonts/font7.fntdata"/><Relationship Id="rId68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font" Target="fonts/font2.fntdata"/><Relationship Id="rId66" Type="http://schemas.openxmlformats.org/officeDocument/2006/relationships/font" Target="fonts/font10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1.fntdata"/><Relationship Id="rId61" Type="http://schemas.openxmlformats.org/officeDocument/2006/relationships/font" Target="fonts/font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4.fntdata"/><Relationship Id="rId65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8.fntdata"/><Relationship Id="rId69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3.fntdata"/><Relationship Id="rId67" Type="http://schemas.openxmlformats.org/officeDocument/2006/relationships/font" Target="fonts/font11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6.fntdata"/><Relationship Id="rId7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A99D1-485D-4E6E-8F93-DCDF9D99AB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B1D4AB-030B-4039-8D3A-0AC35C905C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967900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0848C-41FD-4352-BCC5-DE6684B38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E52FA-6414-4EF3-A0E7-4DEE0FF2FA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09765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6B397-EA28-4FBB-8C44-7B7B3C60A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2F63F6-D7E2-4557-9513-C806A7B997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14996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AA1AA-1902-4288-BE07-432DC28A2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A7A21-A89C-4C65-BFB9-049EB7ACAF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8916B-3D2A-4043-91D1-E31B3D0169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28424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08E63-983C-4B80-9270-DB3C3BE91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73F674-6001-43EF-84C9-30697A4529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B3E22D-E3EF-49C8-96BF-48DAB4D575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933D18-92B6-405E-BDB9-48D98F0CFA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C9B709-3CF6-4E5D-9828-BCF334835D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649141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486B7-B75B-4384-B4C0-9958007FC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25821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6402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DDF4C-47B8-48ED-8870-85544A500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1047C-178D-4DBF-AE26-CE137696D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3AA0E-1DF4-4194-A1FF-70A1DA6940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0869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6CEDB-1813-43C5-B9EC-701A5EE7B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9D4B5F-DB64-4B1C-AC4F-A1815C0E32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B4AC2A-AF30-4B3B-83DF-D8343DD4D7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3795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31980-2B08-4B30-A919-7B397BDD2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218D2B-4180-4D89-BCBF-F144A949CE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076223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3A7452-DCD5-4D78-A3E4-6171BF2F55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9A23E8-BD79-4428-BE1C-E60089CEF0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54478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08393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318039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2079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71209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09830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872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38059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935909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4276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75409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5491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F2E3037-3624-4D01-A29F-E1ED0ED3C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2413" cy="6856413"/>
          </a:xfrm>
          <a:prstGeom prst="rect">
            <a:avLst/>
          </a:prstGeom>
          <a:gradFill rotWithShape="0">
            <a:gsLst>
              <a:gs pos="0">
                <a:srgbClr val="008080">
                  <a:gamma/>
                  <a:shade val="0"/>
                  <a:invGamma/>
                </a:srgbClr>
              </a:gs>
              <a:gs pos="100000">
                <a:srgbClr val="00808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9" name="Freeform 3">
            <a:extLst>
              <a:ext uri="{FF2B5EF4-FFF2-40B4-BE49-F238E27FC236}">
                <a16:creationId xmlns:a16="http://schemas.microsoft.com/office/drawing/2014/main" id="{82DDF678-467B-4391-ACE1-ECDD31E2A4BC}"/>
              </a:ext>
            </a:extLst>
          </p:cNvPr>
          <p:cNvSpPr>
            <a:spLocks/>
          </p:cNvSpPr>
          <p:nvPr/>
        </p:nvSpPr>
        <p:spPr bwMode="auto">
          <a:xfrm>
            <a:off x="195263" y="182563"/>
            <a:ext cx="8815387" cy="6559550"/>
          </a:xfrm>
          <a:custGeom>
            <a:avLst/>
            <a:gdLst>
              <a:gd name="T0" fmla="*/ 0 w 6247"/>
              <a:gd name="T1" fmla="*/ 307 h 4132"/>
              <a:gd name="T2" fmla="*/ 352 w 6247"/>
              <a:gd name="T3" fmla="*/ 307 h 4132"/>
              <a:gd name="T4" fmla="*/ 352 w 6247"/>
              <a:gd name="T5" fmla="*/ 0 h 4132"/>
              <a:gd name="T6" fmla="*/ 5886 w 6247"/>
              <a:gd name="T7" fmla="*/ 0 h 4132"/>
              <a:gd name="T8" fmla="*/ 5886 w 6247"/>
              <a:gd name="T9" fmla="*/ 307 h 4132"/>
              <a:gd name="T10" fmla="*/ 6246 w 6247"/>
              <a:gd name="T11" fmla="*/ 307 h 4132"/>
              <a:gd name="T12" fmla="*/ 6246 w 6247"/>
              <a:gd name="T13" fmla="*/ 3850 h 4132"/>
              <a:gd name="T14" fmla="*/ 5886 w 6247"/>
              <a:gd name="T15" fmla="*/ 3850 h 4132"/>
              <a:gd name="T16" fmla="*/ 5886 w 6247"/>
              <a:gd name="T17" fmla="*/ 4131 h 4132"/>
              <a:gd name="T18" fmla="*/ 352 w 6247"/>
              <a:gd name="T19" fmla="*/ 4131 h 4132"/>
              <a:gd name="T20" fmla="*/ 352 w 6247"/>
              <a:gd name="T21" fmla="*/ 3850 h 4132"/>
              <a:gd name="T22" fmla="*/ 0 w 6247"/>
              <a:gd name="T23" fmla="*/ 3850 h 4132"/>
              <a:gd name="T24" fmla="*/ 0 w 6247"/>
              <a:gd name="T25" fmla="*/ 307 h 4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247" h="4132">
                <a:moveTo>
                  <a:pt x="0" y="307"/>
                </a:moveTo>
                <a:lnTo>
                  <a:pt x="352" y="307"/>
                </a:lnTo>
                <a:lnTo>
                  <a:pt x="352" y="0"/>
                </a:lnTo>
                <a:lnTo>
                  <a:pt x="5886" y="0"/>
                </a:lnTo>
                <a:lnTo>
                  <a:pt x="5886" y="307"/>
                </a:lnTo>
                <a:lnTo>
                  <a:pt x="6246" y="307"/>
                </a:lnTo>
                <a:lnTo>
                  <a:pt x="6246" y="3850"/>
                </a:lnTo>
                <a:lnTo>
                  <a:pt x="5886" y="3850"/>
                </a:lnTo>
                <a:lnTo>
                  <a:pt x="5886" y="4131"/>
                </a:lnTo>
                <a:lnTo>
                  <a:pt x="352" y="4131"/>
                </a:lnTo>
                <a:lnTo>
                  <a:pt x="352" y="3850"/>
                </a:lnTo>
                <a:lnTo>
                  <a:pt x="0" y="3850"/>
                </a:lnTo>
                <a:lnTo>
                  <a:pt x="0" y="307"/>
                </a:lnTo>
              </a:path>
            </a:pathLst>
          </a:custGeom>
          <a:noFill/>
          <a:ln w="50800" cap="rnd" cmpd="sng">
            <a:solidFill>
              <a:srgbClr val="ABABA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0" name="Freeform 4">
            <a:extLst>
              <a:ext uri="{FF2B5EF4-FFF2-40B4-BE49-F238E27FC236}">
                <a16:creationId xmlns:a16="http://schemas.microsoft.com/office/drawing/2014/main" id="{D9DF78C6-CC6B-4B85-B72F-983123F73990}"/>
              </a:ext>
            </a:extLst>
          </p:cNvPr>
          <p:cNvSpPr>
            <a:spLocks/>
          </p:cNvSpPr>
          <p:nvPr/>
        </p:nvSpPr>
        <p:spPr bwMode="auto">
          <a:xfrm>
            <a:off x="387350" y="314325"/>
            <a:ext cx="8443913" cy="6281738"/>
          </a:xfrm>
          <a:custGeom>
            <a:avLst/>
            <a:gdLst>
              <a:gd name="T0" fmla="*/ 0 w 5984"/>
              <a:gd name="T1" fmla="*/ 0 h 3957"/>
              <a:gd name="T2" fmla="*/ 5983 w 5984"/>
              <a:gd name="T3" fmla="*/ 0 h 3957"/>
              <a:gd name="T4" fmla="*/ 5983 w 5984"/>
              <a:gd name="T5" fmla="*/ 3956 h 3957"/>
              <a:gd name="T6" fmla="*/ 0 w 5984"/>
              <a:gd name="T7" fmla="*/ 3956 h 3957"/>
              <a:gd name="T8" fmla="*/ 0 w 5984"/>
              <a:gd name="T9" fmla="*/ 0 h 39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84" h="3957">
                <a:moveTo>
                  <a:pt x="0" y="0"/>
                </a:moveTo>
                <a:lnTo>
                  <a:pt x="5983" y="0"/>
                </a:lnTo>
                <a:lnTo>
                  <a:pt x="5983" y="3956"/>
                </a:lnTo>
                <a:lnTo>
                  <a:pt x="0" y="3956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FEFF5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22A014E4-ECFD-4A40-9BE0-7AF948E960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D9EE53F4-6BC0-448F-AD92-10C57EE693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345655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100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10000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SzPct val="10000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2413" cy="6856413"/>
          </a:xfrm>
          <a:prstGeom prst="rect">
            <a:avLst/>
          </a:prstGeom>
          <a:gradFill rotWithShape="0">
            <a:gsLst>
              <a:gs pos="0">
                <a:srgbClr val="008080">
                  <a:gamma/>
                  <a:shade val="0"/>
                  <a:invGamma/>
                </a:srgbClr>
              </a:gs>
              <a:gs pos="100000">
                <a:srgbClr val="008080"/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099" name="Freeform 3"/>
          <p:cNvSpPr>
            <a:spLocks/>
          </p:cNvSpPr>
          <p:nvPr/>
        </p:nvSpPr>
        <p:spPr bwMode="auto">
          <a:xfrm>
            <a:off x="195263" y="182563"/>
            <a:ext cx="8815387" cy="6559550"/>
          </a:xfrm>
          <a:custGeom>
            <a:avLst/>
            <a:gdLst/>
            <a:ahLst/>
            <a:cxnLst>
              <a:cxn ang="0">
                <a:pos x="0" y="307"/>
              </a:cxn>
              <a:cxn ang="0">
                <a:pos x="352" y="307"/>
              </a:cxn>
              <a:cxn ang="0">
                <a:pos x="352" y="0"/>
              </a:cxn>
              <a:cxn ang="0">
                <a:pos x="5886" y="0"/>
              </a:cxn>
              <a:cxn ang="0">
                <a:pos x="5886" y="307"/>
              </a:cxn>
              <a:cxn ang="0">
                <a:pos x="6246" y="307"/>
              </a:cxn>
              <a:cxn ang="0">
                <a:pos x="6246" y="3850"/>
              </a:cxn>
              <a:cxn ang="0">
                <a:pos x="5886" y="3850"/>
              </a:cxn>
              <a:cxn ang="0">
                <a:pos x="5886" y="4131"/>
              </a:cxn>
              <a:cxn ang="0">
                <a:pos x="352" y="4131"/>
              </a:cxn>
              <a:cxn ang="0">
                <a:pos x="352" y="3850"/>
              </a:cxn>
              <a:cxn ang="0">
                <a:pos x="0" y="3850"/>
              </a:cxn>
              <a:cxn ang="0">
                <a:pos x="0" y="307"/>
              </a:cxn>
            </a:cxnLst>
            <a:rect l="0" t="0" r="r" b="b"/>
            <a:pathLst>
              <a:path w="6247" h="4132">
                <a:moveTo>
                  <a:pt x="0" y="307"/>
                </a:moveTo>
                <a:lnTo>
                  <a:pt x="352" y="307"/>
                </a:lnTo>
                <a:lnTo>
                  <a:pt x="352" y="0"/>
                </a:lnTo>
                <a:lnTo>
                  <a:pt x="5886" y="0"/>
                </a:lnTo>
                <a:lnTo>
                  <a:pt x="5886" y="307"/>
                </a:lnTo>
                <a:lnTo>
                  <a:pt x="6246" y="307"/>
                </a:lnTo>
                <a:lnTo>
                  <a:pt x="6246" y="3850"/>
                </a:lnTo>
                <a:lnTo>
                  <a:pt x="5886" y="3850"/>
                </a:lnTo>
                <a:lnTo>
                  <a:pt x="5886" y="4131"/>
                </a:lnTo>
                <a:lnTo>
                  <a:pt x="352" y="4131"/>
                </a:lnTo>
                <a:lnTo>
                  <a:pt x="352" y="3850"/>
                </a:lnTo>
                <a:lnTo>
                  <a:pt x="0" y="3850"/>
                </a:lnTo>
                <a:lnTo>
                  <a:pt x="0" y="307"/>
                </a:lnTo>
              </a:path>
            </a:pathLst>
          </a:custGeom>
          <a:noFill/>
          <a:ln w="50800" cap="rnd" cmpd="sng">
            <a:solidFill>
              <a:srgbClr val="ABABA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100" name="Freeform 4"/>
          <p:cNvSpPr>
            <a:spLocks/>
          </p:cNvSpPr>
          <p:nvPr/>
        </p:nvSpPr>
        <p:spPr bwMode="auto">
          <a:xfrm>
            <a:off x="387350" y="314325"/>
            <a:ext cx="8443913" cy="62817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983" y="0"/>
              </a:cxn>
              <a:cxn ang="0">
                <a:pos x="5983" y="3956"/>
              </a:cxn>
              <a:cxn ang="0">
                <a:pos x="0" y="3956"/>
              </a:cxn>
              <a:cxn ang="0">
                <a:pos x="0" y="0"/>
              </a:cxn>
            </a:cxnLst>
            <a:rect l="0" t="0" r="r" b="b"/>
            <a:pathLst>
              <a:path w="5984" h="3957">
                <a:moveTo>
                  <a:pt x="0" y="0"/>
                </a:moveTo>
                <a:lnTo>
                  <a:pt x="5983" y="0"/>
                </a:lnTo>
                <a:lnTo>
                  <a:pt x="5983" y="3956"/>
                </a:lnTo>
                <a:lnTo>
                  <a:pt x="0" y="3956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FEFF5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978119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w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3.w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F1F5431-9D77-4385-9F12-B10E50B7CD8B}"/>
              </a:ext>
            </a:extLst>
          </p:cNvPr>
          <p:cNvSpPr/>
          <p:nvPr/>
        </p:nvSpPr>
        <p:spPr>
          <a:xfrm>
            <a:off x="830430" y="416792"/>
            <a:ext cx="748313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800" b="1" cap="none" spc="0" dirty="0">
                <a:ln/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The Holy Spirit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C3C6FD-D9B8-4B96-942B-CBEC3489DF94}"/>
              </a:ext>
            </a:extLst>
          </p:cNvPr>
          <p:cNvSpPr txBox="1"/>
          <p:nvPr/>
        </p:nvSpPr>
        <p:spPr>
          <a:xfrm>
            <a:off x="176841" y="1932350"/>
            <a:ext cx="8863642" cy="461665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Ink Free" panose="03080402000500000000" pitchFamily="66" charset="0"/>
              </a:rPr>
              <a:t>The Spirit’s Role in Conversion – When &amp; How The Spirit Operates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53642F-9A65-49DF-A1C2-209E9EE5B2EF}"/>
              </a:ext>
            </a:extLst>
          </p:cNvPr>
          <p:cNvSpPr txBox="1"/>
          <p:nvPr/>
        </p:nvSpPr>
        <p:spPr>
          <a:xfrm>
            <a:off x="830430" y="3014072"/>
            <a:ext cx="77939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What does the Holy Spirit do in our conversion?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badi Extra Light" panose="020B02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How does the Holy Spirit operate upon man in conversion?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badi Extra Light" panose="020B02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Why did some receive the Holy Spirit before conversion &amp; others did not?</a:t>
            </a:r>
          </a:p>
        </p:txBody>
      </p:sp>
    </p:spTree>
    <p:extLst>
      <p:ext uri="{BB962C8B-B14F-4D97-AF65-F5344CB8AC3E}">
        <p14:creationId xmlns:p14="http://schemas.microsoft.com/office/powerpoint/2010/main" val="34843389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F1F5431-9D77-4385-9F12-B10E50B7CD8B}"/>
              </a:ext>
            </a:extLst>
          </p:cNvPr>
          <p:cNvSpPr/>
          <p:nvPr/>
        </p:nvSpPr>
        <p:spPr>
          <a:xfrm>
            <a:off x="830430" y="416792"/>
            <a:ext cx="748313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800" b="1" cap="none" spc="0" dirty="0">
                <a:ln/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The Holy Spirit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C3C6FD-D9B8-4B96-942B-CBEC3489DF94}"/>
              </a:ext>
            </a:extLst>
          </p:cNvPr>
          <p:cNvSpPr txBox="1"/>
          <p:nvPr/>
        </p:nvSpPr>
        <p:spPr>
          <a:xfrm>
            <a:off x="176841" y="1932350"/>
            <a:ext cx="8863642" cy="461665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Ink Free" panose="03080402000500000000" pitchFamily="66" charset="0"/>
              </a:rPr>
              <a:t>The Spirit’s Role in Conversion – When &amp; How The Spirit Operates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573601-1876-4C94-AB92-23A2481DA1D2}"/>
              </a:ext>
            </a:extLst>
          </p:cNvPr>
          <p:cNvSpPr txBox="1"/>
          <p:nvPr/>
        </p:nvSpPr>
        <p:spPr>
          <a:xfrm>
            <a:off x="1054579" y="2725048"/>
            <a:ext cx="769260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Different Measures of the Spirit</a:t>
            </a: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Holy Spirit Baptism</a:t>
            </a: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Miraculous / Spiritual Gifts</a:t>
            </a: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Holy Spirit Works in Conversion</a:t>
            </a: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Indwelling of the Holy Spirit</a:t>
            </a:r>
          </a:p>
        </p:txBody>
      </p:sp>
    </p:spTree>
    <p:extLst>
      <p:ext uri="{BB962C8B-B14F-4D97-AF65-F5344CB8AC3E}">
        <p14:creationId xmlns:p14="http://schemas.microsoft.com/office/powerpoint/2010/main" val="22528315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F1F5431-9D77-4385-9F12-B10E50B7CD8B}"/>
              </a:ext>
            </a:extLst>
          </p:cNvPr>
          <p:cNvSpPr/>
          <p:nvPr/>
        </p:nvSpPr>
        <p:spPr>
          <a:xfrm>
            <a:off x="830430" y="416792"/>
            <a:ext cx="748313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800" b="1" cap="none" spc="0" dirty="0">
                <a:ln/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The Holy Spirit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C3C6FD-D9B8-4B96-942B-CBEC3489DF94}"/>
              </a:ext>
            </a:extLst>
          </p:cNvPr>
          <p:cNvSpPr txBox="1"/>
          <p:nvPr/>
        </p:nvSpPr>
        <p:spPr>
          <a:xfrm>
            <a:off x="176841" y="1932350"/>
            <a:ext cx="8863642" cy="461665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Ink Free" panose="03080402000500000000" pitchFamily="66" charset="0"/>
              </a:rPr>
              <a:t>The Spirit’s Role in Conversion – When &amp; How The Spirit Operates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573601-1876-4C94-AB92-23A2481DA1D2}"/>
              </a:ext>
            </a:extLst>
          </p:cNvPr>
          <p:cNvSpPr txBox="1"/>
          <p:nvPr/>
        </p:nvSpPr>
        <p:spPr>
          <a:xfrm>
            <a:off x="1054579" y="2725048"/>
            <a:ext cx="769260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Different Measures of the Spirit</a:t>
            </a:r>
            <a:endParaRPr lang="en-US" sz="36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Holy Spirit Baptism</a:t>
            </a: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Miraculous / Spiritual Gifts</a:t>
            </a: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Holy Spirit Works in Conversion</a:t>
            </a: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Indwelling of the Holy Spirit</a:t>
            </a:r>
          </a:p>
        </p:txBody>
      </p:sp>
    </p:spTree>
    <p:extLst>
      <p:ext uri="{BB962C8B-B14F-4D97-AF65-F5344CB8AC3E}">
        <p14:creationId xmlns:p14="http://schemas.microsoft.com/office/powerpoint/2010/main" val="23231223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>
            <a:extLst>
              <a:ext uri="{FF2B5EF4-FFF2-40B4-BE49-F238E27FC236}">
                <a16:creationId xmlns:a16="http://schemas.microsoft.com/office/drawing/2014/main" id="{A225D8B9-2941-4474-9663-5CAE5439C9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John 3:34 – “not by measure unto him”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68399E-15AA-4422-97ED-F5B530561E43}"/>
              </a:ext>
            </a:extLst>
          </p:cNvPr>
          <p:cNvSpPr txBox="1"/>
          <p:nvPr/>
        </p:nvSpPr>
        <p:spPr>
          <a:xfrm>
            <a:off x="725697" y="378661"/>
            <a:ext cx="7692606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Different Measures of the Spirit</a:t>
            </a:r>
          </a:p>
        </p:txBody>
      </p:sp>
    </p:spTree>
    <p:extLst>
      <p:ext uri="{BB962C8B-B14F-4D97-AF65-F5344CB8AC3E}">
        <p14:creationId xmlns:p14="http://schemas.microsoft.com/office/powerpoint/2010/main" val="2629222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 Box 4">
            <a:extLst>
              <a:ext uri="{FF2B5EF4-FFF2-40B4-BE49-F238E27FC236}">
                <a16:creationId xmlns:a16="http://schemas.microsoft.com/office/drawing/2014/main" id="{02667639-D706-44AA-8AB4-DC44AD108D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286000"/>
            <a:ext cx="68580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For he whom God hath sent speaketh the words of God: for God giveth not the Spirit by measure </a:t>
            </a:r>
            <a:r>
              <a:rPr kumimoji="0" lang="en-US" altLang="en-US" sz="28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unto him</a:t>
            </a: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</a:p>
        </p:txBody>
      </p:sp>
      <p:sp>
        <p:nvSpPr>
          <p:cNvPr id="17413" name="Oval 5">
            <a:extLst>
              <a:ext uri="{FF2B5EF4-FFF2-40B4-BE49-F238E27FC236}">
                <a16:creationId xmlns:a16="http://schemas.microsoft.com/office/drawing/2014/main" id="{CE29F733-1CE2-492A-BC45-E74B50480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838200"/>
            <a:ext cx="30480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John 3:34</a:t>
            </a:r>
          </a:p>
        </p:txBody>
      </p:sp>
      <p:sp>
        <p:nvSpPr>
          <p:cNvPr id="17414" name="Text Box 6">
            <a:extLst>
              <a:ext uri="{FF2B5EF4-FFF2-40B4-BE49-F238E27FC236}">
                <a16:creationId xmlns:a16="http://schemas.microsoft.com/office/drawing/2014/main" id="{A6C1B251-6FB1-4AEA-9A66-73AFAE051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886200"/>
            <a:ext cx="8001000" cy="1801813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Spirit was not given by measure unto Christ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Means: was given by measure unto others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Thus, are different measures of the Spirit</a:t>
            </a:r>
          </a:p>
        </p:txBody>
      </p:sp>
    </p:spTree>
    <p:extLst>
      <p:ext uri="{BB962C8B-B14F-4D97-AF65-F5344CB8AC3E}">
        <p14:creationId xmlns:p14="http://schemas.microsoft.com/office/powerpoint/2010/main" val="15783150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7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74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>
            <a:extLst>
              <a:ext uri="{FF2B5EF4-FFF2-40B4-BE49-F238E27FC236}">
                <a16:creationId xmlns:a16="http://schemas.microsoft.com/office/drawing/2014/main" id="{F55941F9-7251-4549-BFA1-63767A49A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286000"/>
            <a:ext cx="68580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For he whom God hath sent speaketh the words of God: for God giveth not the Spirit by measure </a:t>
            </a:r>
            <a:r>
              <a:rPr kumimoji="0" lang="en-US" altLang="en-US" sz="28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unto him</a:t>
            </a: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</a:p>
        </p:txBody>
      </p:sp>
      <p:sp>
        <p:nvSpPr>
          <p:cNvPr id="22531" name="Oval 3">
            <a:extLst>
              <a:ext uri="{FF2B5EF4-FFF2-40B4-BE49-F238E27FC236}">
                <a16:creationId xmlns:a16="http://schemas.microsoft.com/office/drawing/2014/main" id="{766DA3B5-9550-4052-B0D5-53B28EBE2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838200"/>
            <a:ext cx="30480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John 3:34</a:t>
            </a:r>
          </a:p>
        </p:txBody>
      </p:sp>
      <p:sp>
        <p:nvSpPr>
          <p:cNvPr id="22533" name="Oval 5">
            <a:extLst>
              <a:ext uri="{FF2B5EF4-FFF2-40B4-BE49-F238E27FC236}">
                <a16:creationId xmlns:a16="http://schemas.microsoft.com/office/drawing/2014/main" id="{49099DC6-258E-47CC-9DAA-31E31AF60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124200"/>
            <a:ext cx="1676400" cy="6858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2534" name="Text Box 6">
            <a:extLst>
              <a:ext uri="{FF2B5EF4-FFF2-40B4-BE49-F238E27FC236}">
                <a16:creationId xmlns:a16="http://schemas.microsoft.com/office/drawing/2014/main" id="{AF682A15-7CDA-454E-A61C-73408B155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022725"/>
            <a:ext cx="8108950" cy="2225675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Argument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“Passage is saying the Spirit is not given by measure”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Answe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r: “unto him” is implied by context: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- v. 31 – “he”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- v. 32 – “he”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- v. 33 – “he”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- v. 34 – “unto him” fits the context</a:t>
            </a:r>
          </a:p>
        </p:txBody>
      </p:sp>
    </p:spTree>
    <p:extLst>
      <p:ext uri="{BB962C8B-B14F-4D97-AF65-F5344CB8AC3E}">
        <p14:creationId xmlns:p14="http://schemas.microsoft.com/office/powerpoint/2010/main" val="13241820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5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5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5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5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5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5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5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>
            <a:extLst>
              <a:ext uri="{FF2B5EF4-FFF2-40B4-BE49-F238E27FC236}">
                <a16:creationId xmlns:a16="http://schemas.microsoft.com/office/drawing/2014/main" id="{5BFE67C7-8B1D-4E12-B959-315980FC30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John 3:34 – “not by measure unto him”</a:t>
            </a:r>
          </a:p>
          <a:p>
            <a:r>
              <a:rPr lang="en-US" altLang="en-US"/>
              <a:t>Acts 11:17 – “Like gift” – also “unlike”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CC362F-7140-4D91-9A33-DCCD475E5234}"/>
              </a:ext>
            </a:extLst>
          </p:cNvPr>
          <p:cNvSpPr txBox="1"/>
          <p:nvPr/>
        </p:nvSpPr>
        <p:spPr>
          <a:xfrm>
            <a:off x="725697" y="378661"/>
            <a:ext cx="7692606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Different Measures of the Spirit</a:t>
            </a:r>
          </a:p>
        </p:txBody>
      </p:sp>
    </p:spTree>
    <p:extLst>
      <p:ext uri="{BB962C8B-B14F-4D97-AF65-F5344CB8AC3E}">
        <p14:creationId xmlns:p14="http://schemas.microsoft.com/office/powerpoint/2010/main" val="32893307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Text Box 4">
            <a:extLst>
              <a:ext uri="{FF2B5EF4-FFF2-40B4-BE49-F238E27FC236}">
                <a16:creationId xmlns:a16="http://schemas.microsoft.com/office/drawing/2014/main" id="{724933AE-E03B-48CA-91CD-21D4A5AFB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012950"/>
            <a:ext cx="7162800" cy="11874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Forasmuch then as God gave them the </a:t>
            </a:r>
            <a:r>
              <a:rPr kumimoji="0" lang="en-US" altLang="en-US" sz="2400" b="0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like gift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as he did unto us, who believed on the Lord Jesus Christ; what was I, that I could withstand God?</a:t>
            </a:r>
          </a:p>
        </p:txBody>
      </p:sp>
      <p:sp>
        <p:nvSpPr>
          <p:cNvPr id="26630" name="Oval 6">
            <a:extLst>
              <a:ext uri="{FF2B5EF4-FFF2-40B4-BE49-F238E27FC236}">
                <a16:creationId xmlns:a16="http://schemas.microsoft.com/office/drawing/2014/main" id="{205C7FA2-4142-43D1-9BB4-70C2AEDC2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838200"/>
            <a:ext cx="30480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Acts 11:17</a:t>
            </a:r>
          </a:p>
        </p:txBody>
      </p:sp>
      <p:sp>
        <p:nvSpPr>
          <p:cNvPr id="26631" name="Text Box 7">
            <a:extLst>
              <a:ext uri="{FF2B5EF4-FFF2-40B4-BE49-F238E27FC236}">
                <a16:creationId xmlns:a16="http://schemas.microsoft.com/office/drawing/2014/main" id="{6CD0AED0-AA81-4DD4-8059-0C12AA771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962400"/>
            <a:ext cx="8229600" cy="1552575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What Cornelius received was a “like gift” to the  apostles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Means: Possible to have a gift “not like” the apostles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If all gifts the same, why call it the “like gift”?</a:t>
            </a:r>
          </a:p>
        </p:txBody>
      </p:sp>
    </p:spTree>
    <p:extLst>
      <p:ext uri="{BB962C8B-B14F-4D97-AF65-F5344CB8AC3E}">
        <p14:creationId xmlns:p14="http://schemas.microsoft.com/office/powerpoint/2010/main" val="2233622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6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6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>
            <a:extLst>
              <a:ext uri="{FF2B5EF4-FFF2-40B4-BE49-F238E27FC236}">
                <a16:creationId xmlns:a16="http://schemas.microsoft.com/office/drawing/2014/main" id="{0A4D9072-172A-445E-91CE-3AF4C6F626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John 3:34 – “not by measure unto him”</a:t>
            </a:r>
          </a:p>
          <a:p>
            <a:r>
              <a:rPr lang="en-US" altLang="en-US"/>
              <a:t>Acts 11:17 – “Like gift” – also “unlike”</a:t>
            </a:r>
          </a:p>
          <a:p>
            <a:r>
              <a:rPr lang="en-US" altLang="en-US"/>
              <a:t>If not, all have the same gift as apostles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3D4CB9-7489-4E62-BD92-E99C8DA57A69}"/>
              </a:ext>
            </a:extLst>
          </p:cNvPr>
          <p:cNvSpPr txBox="1"/>
          <p:nvPr/>
        </p:nvSpPr>
        <p:spPr>
          <a:xfrm>
            <a:off x="725697" y="378661"/>
            <a:ext cx="7692606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Different Measures of the Spirit</a:t>
            </a:r>
          </a:p>
        </p:txBody>
      </p:sp>
    </p:spTree>
    <p:extLst>
      <p:ext uri="{BB962C8B-B14F-4D97-AF65-F5344CB8AC3E}">
        <p14:creationId xmlns:p14="http://schemas.microsoft.com/office/powerpoint/2010/main" val="39423383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ext Box 4">
            <a:extLst>
              <a:ext uri="{FF2B5EF4-FFF2-40B4-BE49-F238E27FC236}">
                <a16:creationId xmlns:a16="http://schemas.microsoft.com/office/drawing/2014/main" id="{225B958B-50ED-40EF-93E8-004D975AF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143000"/>
            <a:ext cx="8077200" cy="6413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Have / Receive The Holy Spirit</a:t>
            </a:r>
          </a:p>
        </p:txBody>
      </p:sp>
      <p:sp>
        <p:nvSpPr>
          <p:cNvPr id="27653" name="Oval 5">
            <a:extLst>
              <a:ext uri="{FF2B5EF4-FFF2-40B4-BE49-F238E27FC236}">
                <a16:creationId xmlns:a16="http://schemas.microsoft.com/office/drawing/2014/main" id="{EFE4097D-8B47-4004-8525-B22B5DA8F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971800"/>
            <a:ext cx="2133600" cy="1219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Apostles</a:t>
            </a:r>
          </a:p>
        </p:txBody>
      </p:sp>
      <p:sp>
        <p:nvSpPr>
          <p:cNvPr id="27654" name="Oval 6">
            <a:extLst>
              <a:ext uri="{FF2B5EF4-FFF2-40B4-BE49-F238E27FC236}">
                <a16:creationId xmlns:a16="http://schemas.microsoft.com/office/drawing/2014/main" id="{07EA8BFA-B0D4-4082-8E53-370BCA2ED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3300" y="2971800"/>
            <a:ext cx="2209800" cy="1219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Those with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Sp. Gifts</a:t>
            </a:r>
          </a:p>
        </p:txBody>
      </p:sp>
      <p:sp>
        <p:nvSpPr>
          <p:cNvPr id="27655" name="Oval 7">
            <a:extLst>
              <a:ext uri="{FF2B5EF4-FFF2-40B4-BE49-F238E27FC236}">
                <a16:creationId xmlns:a16="http://schemas.microsoft.com/office/drawing/2014/main" id="{FF8BEA10-47BE-49D3-95EB-64E9CBD281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2971800"/>
            <a:ext cx="2133600" cy="1219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Christians</a:t>
            </a:r>
          </a:p>
        </p:txBody>
      </p:sp>
      <p:sp>
        <p:nvSpPr>
          <p:cNvPr id="27656" name="AutoShape 8">
            <a:extLst>
              <a:ext uri="{FF2B5EF4-FFF2-40B4-BE49-F238E27FC236}">
                <a16:creationId xmlns:a16="http://schemas.microsoft.com/office/drawing/2014/main" id="{4546A8CD-269F-410A-9B87-5B7B74085A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905000"/>
            <a:ext cx="762000" cy="914400"/>
          </a:xfrm>
          <a:prstGeom prst="downArrow">
            <a:avLst>
              <a:gd name="adj1" fmla="val 50000"/>
              <a:gd name="adj2" fmla="val 3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657" name="AutoShape 9">
            <a:extLst>
              <a:ext uri="{FF2B5EF4-FFF2-40B4-BE49-F238E27FC236}">
                <a16:creationId xmlns:a16="http://schemas.microsoft.com/office/drawing/2014/main" id="{1CE4BB8E-5F0C-494E-A85C-2DAD09556B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828800"/>
            <a:ext cx="762000" cy="914400"/>
          </a:xfrm>
          <a:prstGeom prst="downArrow">
            <a:avLst>
              <a:gd name="adj1" fmla="val 50000"/>
              <a:gd name="adj2" fmla="val 3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658" name="AutoShape 10">
            <a:extLst>
              <a:ext uri="{FF2B5EF4-FFF2-40B4-BE49-F238E27FC236}">
                <a16:creationId xmlns:a16="http://schemas.microsoft.com/office/drawing/2014/main" id="{CE650613-29B2-4A87-80E8-186473E35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1905000"/>
            <a:ext cx="762000" cy="914400"/>
          </a:xfrm>
          <a:prstGeom prst="downArrow">
            <a:avLst>
              <a:gd name="adj1" fmla="val 50000"/>
              <a:gd name="adj2" fmla="val 3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659" name="Text Box 11">
            <a:extLst>
              <a:ext uri="{FF2B5EF4-FFF2-40B4-BE49-F238E27FC236}">
                <a16:creationId xmlns:a16="http://schemas.microsoft.com/office/drawing/2014/main" id="{E16AD51E-E54E-4BCD-AA6F-7702A9DE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4650" y="685800"/>
            <a:ext cx="768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All</a:t>
            </a:r>
          </a:p>
        </p:txBody>
      </p:sp>
      <p:sp>
        <p:nvSpPr>
          <p:cNvPr id="27660" name="Text Box 12">
            <a:extLst>
              <a:ext uri="{FF2B5EF4-FFF2-40B4-BE49-F238E27FC236}">
                <a16:creationId xmlns:a16="http://schemas.microsoft.com/office/drawing/2014/main" id="{6A029F3C-E4BA-437A-9856-BEDAB0B4F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572000"/>
            <a:ext cx="7620000" cy="1117600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Yet, all do not have the 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same measure of the Spirit</a:t>
            </a:r>
          </a:p>
        </p:txBody>
      </p:sp>
    </p:spTree>
    <p:extLst>
      <p:ext uri="{BB962C8B-B14F-4D97-AF65-F5344CB8AC3E}">
        <p14:creationId xmlns:p14="http://schemas.microsoft.com/office/powerpoint/2010/main" val="36434033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>
            <a:extLst>
              <a:ext uri="{FF2B5EF4-FFF2-40B4-BE49-F238E27FC236}">
                <a16:creationId xmlns:a16="http://schemas.microsoft.com/office/drawing/2014/main" id="{4BA0490B-FF9D-4A9E-8D15-42C7C72B9A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143000"/>
            <a:ext cx="8077200" cy="6413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Have / Receive Gift of Rain</a:t>
            </a:r>
          </a:p>
        </p:txBody>
      </p:sp>
      <p:sp>
        <p:nvSpPr>
          <p:cNvPr id="28675" name="Oval 3">
            <a:extLst>
              <a:ext uri="{FF2B5EF4-FFF2-40B4-BE49-F238E27FC236}">
                <a16:creationId xmlns:a16="http://schemas.microsoft.com/office/drawing/2014/main" id="{517290B9-4752-4F2B-91CE-1E401B7875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971800"/>
            <a:ext cx="2133600" cy="1219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Downpour</a:t>
            </a:r>
          </a:p>
        </p:txBody>
      </p:sp>
      <p:sp>
        <p:nvSpPr>
          <p:cNvPr id="28676" name="Oval 4">
            <a:extLst>
              <a:ext uri="{FF2B5EF4-FFF2-40B4-BE49-F238E27FC236}">
                <a16:creationId xmlns:a16="http://schemas.microsoft.com/office/drawing/2014/main" id="{48D5D243-4B1C-4F6E-BC1A-3EF79CFDEF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3300" y="2971800"/>
            <a:ext cx="2209800" cy="1219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Shower</a:t>
            </a:r>
          </a:p>
        </p:txBody>
      </p:sp>
      <p:sp>
        <p:nvSpPr>
          <p:cNvPr id="28677" name="Oval 5">
            <a:extLst>
              <a:ext uri="{FF2B5EF4-FFF2-40B4-BE49-F238E27FC236}">
                <a16:creationId xmlns:a16="http://schemas.microsoft.com/office/drawing/2014/main" id="{A9995813-9E5D-4FE2-813E-5E80FBEDDF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2971800"/>
            <a:ext cx="2133600" cy="1219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Sprinkle</a:t>
            </a:r>
          </a:p>
        </p:txBody>
      </p:sp>
      <p:sp>
        <p:nvSpPr>
          <p:cNvPr id="28678" name="AutoShape 6">
            <a:extLst>
              <a:ext uri="{FF2B5EF4-FFF2-40B4-BE49-F238E27FC236}">
                <a16:creationId xmlns:a16="http://schemas.microsoft.com/office/drawing/2014/main" id="{ECDA88A2-01F9-4F89-9B7C-089596057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905000"/>
            <a:ext cx="762000" cy="914400"/>
          </a:xfrm>
          <a:prstGeom prst="downArrow">
            <a:avLst>
              <a:gd name="adj1" fmla="val 50000"/>
              <a:gd name="adj2" fmla="val 3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679" name="AutoShape 7">
            <a:extLst>
              <a:ext uri="{FF2B5EF4-FFF2-40B4-BE49-F238E27FC236}">
                <a16:creationId xmlns:a16="http://schemas.microsoft.com/office/drawing/2014/main" id="{26F47829-FAE1-4223-B611-543F8D8517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828800"/>
            <a:ext cx="762000" cy="914400"/>
          </a:xfrm>
          <a:prstGeom prst="downArrow">
            <a:avLst>
              <a:gd name="adj1" fmla="val 50000"/>
              <a:gd name="adj2" fmla="val 3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680" name="AutoShape 8">
            <a:extLst>
              <a:ext uri="{FF2B5EF4-FFF2-40B4-BE49-F238E27FC236}">
                <a16:creationId xmlns:a16="http://schemas.microsoft.com/office/drawing/2014/main" id="{173D455B-AA4F-48C4-BDBF-E07A5556B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1905000"/>
            <a:ext cx="762000" cy="914400"/>
          </a:xfrm>
          <a:prstGeom prst="downArrow">
            <a:avLst>
              <a:gd name="adj1" fmla="val 50000"/>
              <a:gd name="adj2" fmla="val 3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681" name="Text Box 9">
            <a:extLst>
              <a:ext uri="{FF2B5EF4-FFF2-40B4-BE49-F238E27FC236}">
                <a16:creationId xmlns:a16="http://schemas.microsoft.com/office/drawing/2014/main" id="{8CB04194-65A9-4996-8A54-E940C75E8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4650" y="685800"/>
            <a:ext cx="768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All</a:t>
            </a:r>
          </a:p>
        </p:txBody>
      </p:sp>
      <p:sp>
        <p:nvSpPr>
          <p:cNvPr id="28682" name="Text Box 10">
            <a:extLst>
              <a:ext uri="{FF2B5EF4-FFF2-40B4-BE49-F238E27FC236}">
                <a16:creationId xmlns:a16="http://schemas.microsoft.com/office/drawing/2014/main" id="{ACF37B87-D80A-49B8-BD6A-3636A1B10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572000"/>
            <a:ext cx="7620000" cy="1117600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Yet, all do not have the 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same measure of rain</a:t>
            </a:r>
          </a:p>
        </p:txBody>
      </p:sp>
    </p:spTree>
    <p:extLst>
      <p:ext uri="{BB962C8B-B14F-4D97-AF65-F5344CB8AC3E}">
        <p14:creationId xmlns:p14="http://schemas.microsoft.com/office/powerpoint/2010/main" val="2505568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FFAABA-2CCE-4E09-B2A4-61392E23012F}"/>
              </a:ext>
            </a:extLst>
          </p:cNvPr>
          <p:cNvSpPr txBox="1"/>
          <p:nvPr/>
        </p:nvSpPr>
        <p:spPr>
          <a:xfrm>
            <a:off x="725697" y="378661"/>
            <a:ext cx="7692606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Different Measures of the Spirit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3AF388-DD45-4750-A384-0F3029FAF0C6}"/>
              </a:ext>
            </a:extLst>
          </p:cNvPr>
          <p:cNvSpPr txBox="1"/>
          <p:nvPr/>
        </p:nvSpPr>
        <p:spPr>
          <a:xfrm>
            <a:off x="725697" y="2380890"/>
            <a:ext cx="778965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Point: </a:t>
            </a:r>
          </a:p>
          <a:p>
            <a:pPr algn="ctr"/>
            <a:endParaRPr lang="en-US" sz="1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badi Extra Light" panose="020B0204020104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Are different measures of the Spirit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badi Extra Light" panose="020B0204020104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Not everyone who received the Spirit received the same measure</a:t>
            </a:r>
          </a:p>
        </p:txBody>
      </p:sp>
    </p:spTree>
    <p:extLst>
      <p:ext uri="{BB962C8B-B14F-4D97-AF65-F5344CB8AC3E}">
        <p14:creationId xmlns:p14="http://schemas.microsoft.com/office/powerpoint/2010/main" val="435936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F1F5431-9D77-4385-9F12-B10E50B7CD8B}"/>
              </a:ext>
            </a:extLst>
          </p:cNvPr>
          <p:cNvSpPr/>
          <p:nvPr/>
        </p:nvSpPr>
        <p:spPr>
          <a:xfrm>
            <a:off x="830430" y="416792"/>
            <a:ext cx="748313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800" b="1" cap="none" spc="0" dirty="0">
                <a:ln/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The Holy Spirit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C3C6FD-D9B8-4B96-942B-CBEC3489DF94}"/>
              </a:ext>
            </a:extLst>
          </p:cNvPr>
          <p:cNvSpPr txBox="1"/>
          <p:nvPr/>
        </p:nvSpPr>
        <p:spPr>
          <a:xfrm>
            <a:off x="176841" y="1932350"/>
            <a:ext cx="8863642" cy="461665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Ink Free" panose="03080402000500000000" pitchFamily="66" charset="0"/>
              </a:rPr>
              <a:t>The Spirit’s Role in Conversion – When &amp; How The Spirit Operates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573601-1876-4C94-AB92-23A2481DA1D2}"/>
              </a:ext>
            </a:extLst>
          </p:cNvPr>
          <p:cNvSpPr txBox="1"/>
          <p:nvPr/>
        </p:nvSpPr>
        <p:spPr>
          <a:xfrm>
            <a:off x="1054579" y="2725048"/>
            <a:ext cx="769260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Different Measures of the Spirit</a:t>
            </a: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Holy Spirit Baptism</a:t>
            </a:r>
            <a:endParaRPr lang="en-US" sz="36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Miraculous / Spiritual Gifts</a:t>
            </a: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Holy Spirit Works in Conversion</a:t>
            </a: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Indwelling of the Holy Spirit</a:t>
            </a:r>
          </a:p>
        </p:txBody>
      </p:sp>
    </p:spTree>
    <p:extLst>
      <p:ext uri="{BB962C8B-B14F-4D97-AF65-F5344CB8AC3E}">
        <p14:creationId xmlns:p14="http://schemas.microsoft.com/office/powerpoint/2010/main" val="18695332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Text Box 5">
            <a:extLst>
              <a:ext uri="{FF2B5EF4-FFF2-40B4-BE49-F238E27FC236}">
                <a16:creationId xmlns:a16="http://schemas.microsoft.com/office/drawing/2014/main" id="{C9163C3B-5DE4-4F3D-B5BC-36F06A170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828800"/>
            <a:ext cx="6858000" cy="537904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marR="0" lvl="0" indent="-514350" algn="l" defTabSz="914400" rtl="0" eaLnBrk="1" fontAlgn="base" latinLnBrk="0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badi Extra Light" panose="020B0204020104020204" pitchFamily="34" charset="0"/>
              </a:rPr>
              <a:t>Two Cases in the New Testament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1F6C55-5CAA-48D0-AF5C-27373943F741}"/>
              </a:ext>
            </a:extLst>
          </p:cNvPr>
          <p:cNvSpPr txBox="1"/>
          <p:nvPr/>
        </p:nvSpPr>
        <p:spPr>
          <a:xfrm>
            <a:off x="725697" y="378665"/>
            <a:ext cx="7692606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Holy Spirit Baptism</a:t>
            </a:r>
            <a:endParaRPr lang="en-US" sz="36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713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Oval 4">
            <a:extLst>
              <a:ext uri="{FF2B5EF4-FFF2-40B4-BE49-F238E27FC236}">
                <a16:creationId xmlns:a16="http://schemas.microsoft.com/office/drawing/2014/main" id="{F08918DC-97D8-496A-8114-867DBABB09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34290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Case # 1</a:t>
            </a:r>
          </a:p>
        </p:txBody>
      </p:sp>
      <p:sp>
        <p:nvSpPr>
          <p:cNvPr id="32773" name="WordArt 5">
            <a:extLst>
              <a:ext uri="{FF2B5EF4-FFF2-40B4-BE49-F238E27FC236}">
                <a16:creationId xmlns:a16="http://schemas.microsoft.com/office/drawing/2014/main" id="{F57B9E3E-0F41-46EA-A50A-76AA092DDCA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114800" y="533400"/>
            <a:ext cx="4191000" cy="762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>
                  <a:noFill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Apostles</a:t>
            </a:r>
          </a:p>
        </p:txBody>
      </p:sp>
      <p:sp>
        <p:nvSpPr>
          <p:cNvPr id="32774" name="Text Box 6">
            <a:extLst>
              <a:ext uri="{FF2B5EF4-FFF2-40B4-BE49-F238E27FC236}">
                <a16:creationId xmlns:a16="http://schemas.microsoft.com/office/drawing/2014/main" id="{F402CF49-AF3C-45C6-A2A0-8CFD884EA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811338"/>
            <a:ext cx="67945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Promised to the Apostles (Acts 1:4-5)</a:t>
            </a: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Apostles received it on Pentecost (Acts 1:26 – 2:4) </a:t>
            </a:r>
          </a:p>
        </p:txBody>
      </p:sp>
    </p:spTree>
    <p:extLst>
      <p:ext uri="{BB962C8B-B14F-4D97-AF65-F5344CB8AC3E}">
        <p14:creationId xmlns:p14="http://schemas.microsoft.com/office/powerpoint/2010/main" val="3232573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Text Box 4">
            <a:extLst>
              <a:ext uri="{FF2B5EF4-FFF2-40B4-BE49-F238E27FC236}">
                <a16:creationId xmlns:a16="http://schemas.microsoft.com/office/drawing/2014/main" id="{7E3CC29C-564D-443D-BD1B-1E6083366D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57200"/>
            <a:ext cx="8001000" cy="556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26 And they gave forth their lots; and the lot fell upon Matthias; and he was numbered with the eleven apostles.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2:1 And when the day of Pentecost was fully come, they were all with one accord in one place.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 And suddenly there came a sound from heaven as of a rushing mighty wind, and it filled all the house where they were sitting.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 And there appeared unto them cloven tongues like as of fire, and it sat upon each of them.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4 And they were all filled with the Holy Ghost, and began to speak with other tongues, as the Spirit gave them utterance.</a:t>
            </a:r>
          </a:p>
        </p:txBody>
      </p:sp>
      <p:sp>
        <p:nvSpPr>
          <p:cNvPr id="35845" name="Line 5">
            <a:extLst>
              <a:ext uri="{FF2B5EF4-FFF2-40B4-BE49-F238E27FC236}">
                <a16:creationId xmlns:a16="http://schemas.microsoft.com/office/drawing/2014/main" id="{C8EFCEBD-7E3C-4BBC-83A1-E312EDDA1060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1219200"/>
            <a:ext cx="10668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5846" name="Line 6">
            <a:extLst>
              <a:ext uri="{FF2B5EF4-FFF2-40B4-BE49-F238E27FC236}">
                <a16:creationId xmlns:a16="http://schemas.microsoft.com/office/drawing/2014/main" id="{B7DD989E-442A-4938-AF49-16ECEE3DB0D1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4200" y="2362200"/>
            <a:ext cx="6858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5847" name="AutoShape 7">
            <a:extLst>
              <a:ext uri="{FF2B5EF4-FFF2-40B4-BE49-F238E27FC236}">
                <a16:creationId xmlns:a16="http://schemas.microsoft.com/office/drawing/2014/main" id="{BE19551F-5398-42C3-96E3-6984124B023C}"/>
              </a:ext>
            </a:extLst>
          </p:cNvPr>
          <p:cNvSpPr>
            <a:spLocks noChangeArrowheads="1"/>
          </p:cNvSpPr>
          <p:nvPr/>
        </p:nvSpPr>
        <p:spPr bwMode="auto">
          <a:xfrm rot="-2076170">
            <a:off x="6553200" y="1219200"/>
            <a:ext cx="246063" cy="990600"/>
          </a:xfrm>
          <a:prstGeom prst="upArrow">
            <a:avLst>
              <a:gd name="adj1" fmla="val 50000"/>
              <a:gd name="adj2" fmla="val 100645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5848" name="Line 8">
            <a:extLst>
              <a:ext uri="{FF2B5EF4-FFF2-40B4-BE49-F238E27FC236}">
                <a16:creationId xmlns:a16="http://schemas.microsoft.com/office/drawing/2014/main" id="{B49DE661-7C5A-455A-8ADF-15FAE06AD7C8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4600" y="3810000"/>
            <a:ext cx="6858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5849" name="Line 9">
            <a:extLst>
              <a:ext uri="{FF2B5EF4-FFF2-40B4-BE49-F238E27FC236}">
                <a16:creationId xmlns:a16="http://schemas.microsoft.com/office/drawing/2014/main" id="{EB9F38C7-486F-44B2-81C7-1D0DA776A2F1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4495800"/>
            <a:ext cx="6858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5850" name="Line 10">
            <a:extLst>
              <a:ext uri="{FF2B5EF4-FFF2-40B4-BE49-F238E27FC236}">
                <a16:creationId xmlns:a16="http://schemas.microsoft.com/office/drawing/2014/main" id="{DC4197E3-DA38-48AF-B7AB-37B6D1021560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4876800"/>
            <a:ext cx="6858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5851" name="Line 11">
            <a:extLst>
              <a:ext uri="{FF2B5EF4-FFF2-40B4-BE49-F238E27FC236}">
                <a16:creationId xmlns:a16="http://schemas.microsoft.com/office/drawing/2014/main" id="{78038B05-170D-495D-8E85-68AA784C85E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5562600"/>
            <a:ext cx="6858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5852" name="Line 12">
            <a:extLst>
              <a:ext uri="{FF2B5EF4-FFF2-40B4-BE49-F238E27FC236}">
                <a16:creationId xmlns:a16="http://schemas.microsoft.com/office/drawing/2014/main" id="{1AAA6E67-56DB-4E92-BBE6-290DE24054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5943600"/>
            <a:ext cx="6858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80741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Oval 2">
            <a:extLst>
              <a:ext uri="{FF2B5EF4-FFF2-40B4-BE49-F238E27FC236}">
                <a16:creationId xmlns:a16="http://schemas.microsoft.com/office/drawing/2014/main" id="{5C172841-8ED7-4E77-9690-38E45C463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34290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Case # 1</a:t>
            </a:r>
          </a:p>
        </p:txBody>
      </p:sp>
      <p:sp>
        <p:nvSpPr>
          <p:cNvPr id="37891" name="WordArt 3">
            <a:extLst>
              <a:ext uri="{FF2B5EF4-FFF2-40B4-BE49-F238E27FC236}">
                <a16:creationId xmlns:a16="http://schemas.microsoft.com/office/drawing/2014/main" id="{FB3CAFC0-21F5-491A-B0B4-E22F904659A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114800" y="533400"/>
            <a:ext cx="4191000" cy="762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>
                  <a:noFill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Apostles</a:t>
            </a:r>
          </a:p>
        </p:txBody>
      </p:sp>
      <p:sp>
        <p:nvSpPr>
          <p:cNvPr id="37892" name="Text Box 4">
            <a:extLst>
              <a:ext uri="{FF2B5EF4-FFF2-40B4-BE49-F238E27FC236}">
                <a16:creationId xmlns:a16="http://schemas.microsoft.com/office/drawing/2014/main" id="{F75D7B99-9777-478F-8411-A22D94F51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811338"/>
            <a:ext cx="67183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Promised to the Apostles (Acts 1:4-5)</a:t>
            </a: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Apostles received it on Pentecost (Acts 1:26 – 2:4)</a:t>
            </a: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Purpose:</a:t>
            </a:r>
          </a:p>
        </p:txBody>
      </p:sp>
      <p:sp>
        <p:nvSpPr>
          <p:cNvPr id="37893" name="Text Box 5">
            <a:extLst>
              <a:ext uri="{FF2B5EF4-FFF2-40B4-BE49-F238E27FC236}">
                <a16:creationId xmlns:a16="http://schemas.microsoft.com/office/drawing/2014/main" id="{B5CC2699-1872-400B-8274-D87AA1E9C3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429000"/>
            <a:ext cx="6858000" cy="21097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Reveal truth (John 16:13)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Show things to come (John 16:13)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Teach all things (John 14:26)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Bring all things to their remembrance (John 14:26)</a:t>
            </a:r>
          </a:p>
        </p:txBody>
      </p:sp>
    </p:spTree>
    <p:extLst>
      <p:ext uri="{BB962C8B-B14F-4D97-AF65-F5344CB8AC3E}">
        <p14:creationId xmlns:p14="http://schemas.microsoft.com/office/powerpoint/2010/main" val="41866247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Oval 2">
            <a:extLst>
              <a:ext uri="{FF2B5EF4-FFF2-40B4-BE49-F238E27FC236}">
                <a16:creationId xmlns:a16="http://schemas.microsoft.com/office/drawing/2014/main" id="{D2A99516-AFB5-46DA-BD7C-84CCCB460D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34290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Case # 2</a:t>
            </a:r>
          </a:p>
        </p:txBody>
      </p:sp>
      <p:sp>
        <p:nvSpPr>
          <p:cNvPr id="34819" name="WordArt 3">
            <a:extLst>
              <a:ext uri="{FF2B5EF4-FFF2-40B4-BE49-F238E27FC236}">
                <a16:creationId xmlns:a16="http://schemas.microsoft.com/office/drawing/2014/main" id="{E2F1046B-DD97-428A-B67D-570E7197CB0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114800" y="533400"/>
            <a:ext cx="4191000" cy="762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>
                  <a:noFill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Cornelius</a:t>
            </a:r>
          </a:p>
        </p:txBody>
      </p:sp>
      <p:sp>
        <p:nvSpPr>
          <p:cNvPr id="34820" name="Text Box 4">
            <a:extLst>
              <a:ext uri="{FF2B5EF4-FFF2-40B4-BE49-F238E27FC236}">
                <a16:creationId xmlns:a16="http://schemas.microsoft.com/office/drawing/2014/main" id="{60311809-E015-4B5A-B74F-7969D9158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981200"/>
            <a:ext cx="7391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Did Cornelius Receive Holy Spirit Baptism?</a:t>
            </a:r>
          </a:p>
        </p:txBody>
      </p:sp>
      <p:sp>
        <p:nvSpPr>
          <p:cNvPr id="34822" name="Text Box 6">
            <a:extLst>
              <a:ext uri="{FF2B5EF4-FFF2-40B4-BE49-F238E27FC236}">
                <a16:creationId xmlns:a16="http://schemas.microsoft.com/office/drawing/2014/main" id="{FE510252-717E-493F-9208-4C43E04F3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743200"/>
            <a:ext cx="6019800" cy="375285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Acts 10:45 – “also”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Acts 10:47 – “as well as we”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Acts 11:15ff 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v. 15 -  “as on us at the beginning”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v. 16 - Reminded of Acts 1 &amp; 2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v. 17 – “like gift”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Acts 15:8 – “even as he did unto us”</a:t>
            </a:r>
          </a:p>
        </p:txBody>
      </p:sp>
    </p:spTree>
    <p:extLst>
      <p:ext uri="{BB962C8B-B14F-4D97-AF65-F5344CB8AC3E}">
        <p14:creationId xmlns:p14="http://schemas.microsoft.com/office/powerpoint/2010/main" val="16431594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/>
      <p:bldP spid="348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Oval 2">
            <a:extLst>
              <a:ext uri="{FF2B5EF4-FFF2-40B4-BE49-F238E27FC236}">
                <a16:creationId xmlns:a16="http://schemas.microsoft.com/office/drawing/2014/main" id="{BA11DDA7-8EFA-4130-B84D-E304084850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34290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Case # 2</a:t>
            </a:r>
          </a:p>
        </p:txBody>
      </p:sp>
      <p:sp>
        <p:nvSpPr>
          <p:cNvPr id="39939" name="WordArt 3">
            <a:extLst>
              <a:ext uri="{FF2B5EF4-FFF2-40B4-BE49-F238E27FC236}">
                <a16:creationId xmlns:a16="http://schemas.microsoft.com/office/drawing/2014/main" id="{E21831B3-50F7-49B3-90F4-8834820A1A9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114800" y="533400"/>
            <a:ext cx="4191000" cy="762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>
                  <a:noFill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Cornelius</a:t>
            </a:r>
          </a:p>
        </p:txBody>
      </p:sp>
      <p:sp>
        <p:nvSpPr>
          <p:cNvPr id="39940" name="Text Box 4">
            <a:extLst>
              <a:ext uri="{FF2B5EF4-FFF2-40B4-BE49-F238E27FC236}">
                <a16:creationId xmlns:a16="http://schemas.microsoft.com/office/drawing/2014/main" id="{D180E50A-251C-45B1-9BD5-FB7A884449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981200"/>
            <a:ext cx="73914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Did Cornelius Receive Holy Spirit Baptism?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What Was the Purpose?</a:t>
            </a:r>
          </a:p>
        </p:txBody>
      </p:sp>
      <p:sp>
        <p:nvSpPr>
          <p:cNvPr id="39942" name="Oval 6">
            <a:extLst>
              <a:ext uri="{FF2B5EF4-FFF2-40B4-BE49-F238E27FC236}">
                <a16:creationId xmlns:a16="http://schemas.microsoft.com/office/drawing/2014/main" id="{99A6CBC1-1FDE-43B1-B133-E0DE97645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3276600"/>
            <a:ext cx="5029200" cy="1981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To prove that the Gentiles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are now gospel subjects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Acts 11:18</a:t>
            </a:r>
          </a:p>
        </p:txBody>
      </p:sp>
    </p:spTree>
    <p:extLst>
      <p:ext uri="{BB962C8B-B14F-4D97-AF65-F5344CB8AC3E}">
        <p14:creationId xmlns:p14="http://schemas.microsoft.com/office/powerpoint/2010/main" val="2787444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ext Box 3">
            <a:extLst>
              <a:ext uri="{FF2B5EF4-FFF2-40B4-BE49-F238E27FC236}">
                <a16:creationId xmlns:a16="http://schemas.microsoft.com/office/drawing/2014/main" id="{914C4FFF-8AE3-499E-8277-40F6DD215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1828800"/>
            <a:ext cx="7275303" cy="1227131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base" latinLnBrk="0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badi Extra Light" panose="020B0204020104020204" pitchFamily="34" charset="0"/>
              </a:rPr>
              <a:t>Two Cases in the New Testament</a:t>
            </a:r>
          </a:p>
          <a:p>
            <a:pPr marL="514350" marR="0" lvl="0" indent="-514350" algn="l" defTabSz="914400" rtl="0" eaLnBrk="1" fontAlgn="base" latinLnBrk="0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badi Extra Light" panose="020B0204020104020204" pitchFamily="34" charset="0"/>
              </a:rPr>
              <a:t>What Those with Holy Spirit Baptism Could Do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A65504-63C3-4E0A-AB2F-B3DB4EF51E03}"/>
              </a:ext>
            </a:extLst>
          </p:cNvPr>
          <p:cNvSpPr txBox="1"/>
          <p:nvPr/>
        </p:nvSpPr>
        <p:spPr>
          <a:xfrm>
            <a:off x="725697" y="378665"/>
            <a:ext cx="7692606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Holy Spirit Baptism</a:t>
            </a:r>
            <a:endParaRPr lang="en-US" sz="36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100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8D675CFD-4854-4662-8F26-DAEC252B09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Those Baptized With Holy Spirit Could: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D7952E14-FE06-460B-8A46-5966F162F9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2209800"/>
            <a:ext cx="7772400" cy="4114800"/>
          </a:xfrm>
          <a:effectLst>
            <a:outerShdw dist="28398" dir="3806097" algn="ctr" rotWithShape="0">
              <a:schemeClr val="bg1"/>
            </a:outerShdw>
          </a:effectLst>
        </p:spPr>
        <p:txBody>
          <a:bodyPr/>
          <a:lstStyle/>
          <a:p>
            <a:r>
              <a:rPr lang="en-US" altLang="en-US" sz="2800" b="1">
                <a:solidFill>
                  <a:schemeClr val="hlink"/>
                </a:solidFill>
              </a:rPr>
              <a:t>Speak with other tongues (Acts 2:4-11; 1-:46)</a:t>
            </a:r>
          </a:p>
          <a:p>
            <a:r>
              <a:rPr lang="en-US" altLang="en-US" sz="2800" b="1">
                <a:solidFill>
                  <a:schemeClr val="hlink"/>
                </a:solidFill>
              </a:rPr>
              <a:t>Heal the lame (Acts 3:6-11; 4:14,16,22)</a:t>
            </a:r>
          </a:p>
          <a:p>
            <a:r>
              <a:rPr lang="en-US" altLang="en-US" sz="2800" b="1">
                <a:solidFill>
                  <a:schemeClr val="hlink"/>
                </a:solidFill>
              </a:rPr>
              <a:t>Strike one dead (Acts 5:7-10)</a:t>
            </a:r>
          </a:p>
          <a:p>
            <a:r>
              <a:rPr lang="en-US" altLang="en-US" sz="2800" b="1">
                <a:solidFill>
                  <a:schemeClr val="hlink"/>
                </a:solidFill>
              </a:rPr>
              <a:t>Raise the dead (Acts 9:36-41; 20:9-12)</a:t>
            </a:r>
          </a:p>
          <a:p>
            <a:r>
              <a:rPr lang="en-US" altLang="en-US" sz="2800" b="1">
                <a:solidFill>
                  <a:schemeClr val="hlink"/>
                </a:solidFill>
              </a:rPr>
              <a:t>Strike one blind (Acts 13:7-11)</a:t>
            </a:r>
          </a:p>
          <a:p>
            <a:r>
              <a:rPr lang="en-US" altLang="en-US" sz="2800" b="1">
                <a:solidFill>
                  <a:schemeClr val="hlink"/>
                </a:solidFill>
              </a:rPr>
              <a:t>Speak without taking thought (Mt. 10:19)</a:t>
            </a:r>
          </a:p>
          <a:p>
            <a:r>
              <a:rPr lang="en-US" altLang="en-US" sz="2800" b="1">
                <a:solidFill>
                  <a:schemeClr val="hlink"/>
                </a:solidFill>
              </a:rPr>
              <a:t> Impart miraculous gifts (Acts 8:17-18)</a:t>
            </a:r>
          </a:p>
        </p:txBody>
      </p:sp>
    </p:spTree>
    <p:extLst>
      <p:ext uri="{BB962C8B-B14F-4D97-AF65-F5344CB8AC3E}">
        <p14:creationId xmlns:p14="http://schemas.microsoft.com/office/powerpoint/2010/main" val="11258702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 Box 3">
            <a:extLst>
              <a:ext uri="{FF2B5EF4-FFF2-40B4-BE49-F238E27FC236}">
                <a16:creationId xmlns:a16="http://schemas.microsoft.com/office/drawing/2014/main" id="{C5FEDB6E-0C79-44A7-9F07-029B12F24E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1828800"/>
            <a:ext cx="7181491" cy="1916550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base" latinLnBrk="0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badi Extra Light" panose="020B0204020104020204" pitchFamily="34" charset="0"/>
              </a:rPr>
              <a:t>Two Cases in the New Testament</a:t>
            </a:r>
          </a:p>
          <a:p>
            <a:pPr marL="514350" marR="0" lvl="0" indent="-514350" algn="l" defTabSz="914400" rtl="0" eaLnBrk="1" fontAlgn="base" latinLnBrk="0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badi Extra Light" panose="020B0204020104020204" pitchFamily="34" charset="0"/>
              </a:rPr>
              <a:t>What Those with Holy Spirit Baptism Could Do</a:t>
            </a:r>
          </a:p>
          <a:p>
            <a:pPr marL="514350" marR="0" lvl="0" indent="-514350" algn="l" defTabSz="914400" rtl="0" eaLnBrk="1" fontAlgn="base" latinLnBrk="0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badi Extra Light" panose="020B0204020104020204" pitchFamily="34" charset="0"/>
              </a:rPr>
              <a:t>Today – There is One Baptism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D9DAE6-0C3B-4974-83F7-2FCBDEAA4CEB}"/>
              </a:ext>
            </a:extLst>
          </p:cNvPr>
          <p:cNvSpPr txBox="1"/>
          <p:nvPr/>
        </p:nvSpPr>
        <p:spPr>
          <a:xfrm>
            <a:off x="725697" y="378665"/>
            <a:ext cx="7692606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Holy Spirit Baptism</a:t>
            </a:r>
            <a:endParaRPr lang="en-US" sz="36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0626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Oval 5">
            <a:extLst>
              <a:ext uri="{FF2B5EF4-FFF2-40B4-BE49-F238E27FC236}">
                <a16:creationId xmlns:a16="http://schemas.microsoft.com/office/drawing/2014/main" id="{384D437A-82C4-46D6-93EA-71AA1CDF3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76200"/>
            <a:ext cx="1905000" cy="11430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Eph. 4:5</a:t>
            </a:r>
          </a:p>
        </p:txBody>
      </p:sp>
      <p:sp>
        <p:nvSpPr>
          <p:cNvPr id="41990" name="Text Box 6">
            <a:extLst>
              <a:ext uri="{FF2B5EF4-FFF2-40B4-BE49-F238E27FC236}">
                <a16:creationId xmlns:a16="http://schemas.microsoft.com/office/drawing/2014/main" id="{4B267BFF-6EF7-4E50-BA8F-FFA984F2B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143000"/>
            <a:ext cx="7696200" cy="528638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One Lord, one faith, one baptism.</a:t>
            </a:r>
          </a:p>
        </p:txBody>
      </p:sp>
      <p:sp>
        <p:nvSpPr>
          <p:cNvPr id="41991" name="Rectangle 7">
            <a:extLst>
              <a:ext uri="{FF2B5EF4-FFF2-40B4-BE49-F238E27FC236}">
                <a16:creationId xmlns:a16="http://schemas.microsoft.com/office/drawing/2014/main" id="{3699852B-3535-4933-995F-FC6E53A2B0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057400"/>
            <a:ext cx="2590800" cy="419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Holy Spirit Baptism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1" i="0" u="sng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Spirit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(Acts 1:5)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Christ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(John 1:33)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Promise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(Acts 1:4-5)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Reveal Truth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(John 16:13)</a:t>
            </a:r>
          </a:p>
        </p:txBody>
      </p:sp>
      <p:sp>
        <p:nvSpPr>
          <p:cNvPr id="41992" name="Rectangle 8">
            <a:extLst>
              <a:ext uri="{FF2B5EF4-FFF2-40B4-BE49-F238E27FC236}">
                <a16:creationId xmlns:a16="http://schemas.microsoft.com/office/drawing/2014/main" id="{7563BF87-13C7-415B-A1F3-D43092365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2057400"/>
            <a:ext cx="2590800" cy="419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Water Baptism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1" i="0" u="sng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Water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(Acts 8:38)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Men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(Matt. 28:19)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Command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(Mark 16:16)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To Save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(Mark 16:16)</a:t>
            </a:r>
          </a:p>
        </p:txBody>
      </p:sp>
      <p:grpSp>
        <p:nvGrpSpPr>
          <p:cNvPr id="41998" name="Group 14">
            <a:extLst>
              <a:ext uri="{FF2B5EF4-FFF2-40B4-BE49-F238E27FC236}">
                <a16:creationId xmlns:a16="http://schemas.microsoft.com/office/drawing/2014/main" id="{158A50F5-C0B4-46A3-A12F-8D785E714196}"/>
              </a:ext>
            </a:extLst>
          </p:cNvPr>
          <p:cNvGrpSpPr>
            <a:grpSpLocks/>
          </p:cNvGrpSpPr>
          <p:nvPr/>
        </p:nvGrpSpPr>
        <p:grpSpPr bwMode="auto">
          <a:xfrm>
            <a:off x="3657600" y="2743200"/>
            <a:ext cx="1828800" cy="3352800"/>
            <a:chOff x="2304" y="1728"/>
            <a:chExt cx="1152" cy="2112"/>
          </a:xfrm>
        </p:grpSpPr>
        <p:sp>
          <p:nvSpPr>
            <p:cNvPr id="41994" name="AutoShape 10">
              <a:extLst>
                <a:ext uri="{FF2B5EF4-FFF2-40B4-BE49-F238E27FC236}">
                  <a16:creationId xmlns:a16="http://schemas.microsoft.com/office/drawing/2014/main" id="{FF45E7BA-4519-48D8-9DD6-58DEA03F3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728"/>
              <a:ext cx="1152" cy="432"/>
            </a:xfrm>
            <a:prstGeom prst="leftRightArrow">
              <a:avLst>
                <a:gd name="adj1" fmla="val 54167"/>
                <a:gd name="adj2" fmla="val 3981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Element</a:t>
              </a:r>
            </a:p>
          </p:txBody>
        </p:sp>
        <p:sp>
          <p:nvSpPr>
            <p:cNvPr id="41995" name="AutoShape 11">
              <a:extLst>
                <a:ext uri="{FF2B5EF4-FFF2-40B4-BE49-F238E27FC236}">
                  <a16:creationId xmlns:a16="http://schemas.microsoft.com/office/drawing/2014/main" id="{771F21C6-C065-4E27-8956-5899B9A80E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304"/>
              <a:ext cx="1152" cy="432"/>
            </a:xfrm>
            <a:prstGeom prst="leftRightArrow">
              <a:avLst>
                <a:gd name="adj1" fmla="val 54167"/>
                <a:gd name="adj2" fmla="val 3981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Administer</a:t>
              </a:r>
            </a:p>
          </p:txBody>
        </p:sp>
        <p:sp>
          <p:nvSpPr>
            <p:cNvPr id="41996" name="AutoShape 12">
              <a:extLst>
                <a:ext uri="{FF2B5EF4-FFF2-40B4-BE49-F238E27FC236}">
                  <a16:creationId xmlns:a16="http://schemas.microsoft.com/office/drawing/2014/main" id="{5B21CC12-445E-48DF-9E9C-7A15CF66E8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832"/>
              <a:ext cx="1152" cy="432"/>
            </a:xfrm>
            <a:prstGeom prst="leftRightArrow">
              <a:avLst>
                <a:gd name="adj1" fmla="val 54167"/>
                <a:gd name="adj2" fmla="val 3981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Nature</a:t>
              </a:r>
            </a:p>
          </p:txBody>
        </p:sp>
        <p:sp>
          <p:nvSpPr>
            <p:cNvPr id="41997" name="AutoShape 13">
              <a:extLst>
                <a:ext uri="{FF2B5EF4-FFF2-40B4-BE49-F238E27FC236}">
                  <a16:creationId xmlns:a16="http://schemas.microsoft.com/office/drawing/2014/main" id="{D817F4EF-B76D-4AA9-A00C-A52A644A0C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408"/>
              <a:ext cx="1152" cy="432"/>
            </a:xfrm>
            <a:prstGeom prst="leftRightArrow">
              <a:avLst>
                <a:gd name="adj1" fmla="val 54167"/>
                <a:gd name="adj2" fmla="val 39815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Purpopse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9574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1" grpId="0" animBg="1"/>
      <p:bldP spid="4199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55F67E-AFD0-4A7C-927D-A30905229EB9}"/>
              </a:ext>
            </a:extLst>
          </p:cNvPr>
          <p:cNvSpPr txBox="1"/>
          <p:nvPr/>
        </p:nvSpPr>
        <p:spPr>
          <a:xfrm>
            <a:off x="725697" y="378665"/>
            <a:ext cx="7692606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Holy Spirit Baptism</a:t>
            </a:r>
            <a:endParaRPr lang="en-US" sz="36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01F361-4A78-4810-9E60-C03CAF3CE553}"/>
              </a:ext>
            </a:extLst>
          </p:cNvPr>
          <p:cNvSpPr txBox="1"/>
          <p:nvPr/>
        </p:nvSpPr>
        <p:spPr>
          <a:xfrm>
            <a:off x="725697" y="2380890"/>
            <a:ext cx="778965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Point: </a:t>
            </a:r>
          </a:p>
          <a:p>
            <a:pPr algn="ctr"/>
            <a:endParaRPr lang="en-US" sz="1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badi Extra Light" panose="020B0204020104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No one today receives Holy Spirit Baptism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badi Extra Light" panose="020B0204020104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Cornelius receive it to prove Gentiles could be saved</a:t>
            </a:r>
          </a:p>
        </p:txBody>
      </p:sp>
    </p:spTree>
    <p:extLst>
      <p:ext uri="{BB962C8B-B14F-4D97-AF65-F5344CB8AC3E}">
        <p14:creationId xmlns:p14="http://schemas.microsoft.com/office/powerpoint/2010/main" val="1660657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F1F5431-9D77-4385-9F12-B10E50B7CD8B}"/>
              </a:ext>
            </a:extLst>
          </p:cNvPr>
          <p:cNvSpPr/>
          <p:nvPr/>
        </p:nvSpPr>
        <p:spPr>
          <a:xfrm>
            <a:off x="830430" y="416792"/>
            <a:ext cx="748313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800" b="1" cap="none" spc="0" dirty="0">
                <a:ln/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The Holy Spirit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C3C6FD-D9B8-4B96-942B-CBEC3489DF94}"/>
              </a:ext>
            </a:extLst>
          </p:cNvPr>
          <p:cNvSpPr txBox="1"/>
          <p:nvPr/>
        </p:nvSpPr>
        <p:spPr>
          <a:xfrm>
            <a:off x="176841" y="1932350"/>
            <a:ext cx="8863642" cy="461665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Ink Free" panose="03080402000500000000" pitchFamily="66" charset="0"/>
              </a:rPr>
              <a:t>The Spirit’s Role in Conversion – When &amp; How The Spirit Operates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573601-1876-4C94-AB92-23A2481DA1D2}"/>
              </a:ext>
            </a:extLst>
          </p:cNvPr>
          <p:cNvSpPr txBox="1"/>
          <p:nvPr/>
        </p:nvSpPr>
        <p:spPr>
          <a:xfrm>
            <a:off x="1054579" y="2725048"/>
            <a:ext cx="769260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Different Measures of the Spirit</a:t>
            </a: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Holy Spirit Baptism</a:t>
            </a: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Miraculous / Spiritual Gifts</a:t>
            </a:r>
            <a:endParaRPr lang="en-US" sz="36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Holy Spirit Works in Conversion</a:t>
            </a: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Indwelling of the Holy Spirit</a:t>
            </a:r>
          </a:p>
        </p:txBody>
      </p:sp>
    </p:spTree>
    <p:extLst>
      <p:ext uri="{BB962C8B-B14F-4D97-AF65-F5344CB8AC3E}">
        <p14:creationId xmlns:p14="http://schemas.microsoft.com/office/powerpoint/2010/main" val="13821804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Text Box 5">
            <a:extLst>
              <a:ext uri="{FF2B5EF4-FFF2-40B4-BE49-F238E27FC236}">
                <a16:creationId xmlns:a16="http://schemas.microsoft.com/office/drawing/2014/main" id="{F7CF0FA6-F524-405D-9944-3F870EE1E1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76400"/>
            <a:ext cx="6858000" cy="1031875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marR="0" lvl="0" indent="-514350" algn="l" defTabSz="579438" rtl="0" eaLnBrk="1" fontAlgn="base" latinLnBrk="0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badi Extra Light" panose="020B0204020104020204" pitchFamily="34" charset="0"/>
              </a:rPr>
              <a:t>Those on whom apostles laid hands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badi Extra Light" panose="020B0204020104020204" pitchFamily="34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badi Extra Light" panose="020B0204020104020204" pitchFamily="34" charset="0"/>
              </a:rPr>
              <a:t>could work miracles</a:t>
            </a:r>
          </a:p>
        </p:txBody>
      </p:sp>
      <p:sp>
        <p:nvSpPr>
          <p:cNvPr id="43014" name="Text Box 6">
            <a:extLst>
              <a:ext uri="{FF2B5EF4-FFF2-40B4-BE49-F238E27FC236}">
                <a16:creationId xmlns:a16="http://schemas.microsoft.com/office/drawing/2014/main" id="{3B65DDA0-2616-4A64-B2E2-2803275CD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3276600"/>
            <a:ext cx="4267200" cy="2100263"/>
          </a:xfrm>
          <a:prstGeom prst="rect">
            <a:avLst/>
          </a:prstGeom>
          <a:noFill/>
          <a:ln>
            <a:noFill/>
          </a:ln>
          <a:effectLst>
            <a:outerShdw dist="28398" dir="1593903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Acts 8:17-18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Acts 19:1-7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Rom. 1:11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 Tim. 1:6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B4B89F-53CD-4109-9366-A590E1546C89}"/>
              </a:ext>
            </a:extLst>
          </p:cNvPr>
          <p:cNvSpPr txBox="1"/>
          <p:nvPr/>
        </p:nvSpPr>
        <p:spPr>
          <a:xfrm>
            <a:off x="734323" y="370038"/>
            <a:ext cx="7692606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Miraculous / Spiritual Gifts</a:t>
            </a:r>
            <a:endParaRPr lang="en-US" sz="36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284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>
            <a:extLst>
              <a:ext uri="{FF2B5EF4-FFF2-40B4-BE49-F238E27FC236}">
                <a16:creationId xmlns:a16="http://schemas.microsoft.com/office/drawing/2014/main" id="{B28521E0-84E2-4432-8DB9-651F998B2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04800"/>
            <a:ext cx="8458200" cy="762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What About 1 Timothy 4:14?</a:t>
            </a:r>
          </a:p>
        </p:txBody>
      </p:sp>
      <p:sp>
        <p:nvSpPr>
          <p:cNvPr id="44037" name="Text Box 5">
            <a:extLst>
              <a:ext uri="{FF2B5EF4-FFF2-40B4-BE49-F238E27FC236}">
                <a16:creationId xmlns:a16="http://schemas.microsoft.com/office/drawing/2014/main" id="{E4C2CF38-676E-4809-B7A4-9783ECA6A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447800"/>
            <a:ext cx="6629400" cy="1382713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Neglect not the gift that is in thee, which was given thee by prophecy, with the laying on of the hands of the presbytery.</a:t>
            </a:r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2043F01A-1156-46D0-869D-1D84422C90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087688"/>
            <a:ext cx="7331075" cy="1844675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350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350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350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350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350838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2 Tim. 1:6 – Timothy rec. gift </a:t>
            </a:r>
            <a:r>
              <a:rPr kumimoji="0" lang="en-US" altLang="en-US" sz="2400" b="0" i="0" u="sng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by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Paul’s hands</a:t>
            </a:r>
          </a:p>
          <a:p>
            <a:pPr marL="0" marR="0" lvl="0" indent="0" algn="l" defTabSz="350838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1 Tim. 4:14 – “with” – not “by”</a:t>
            </a:r>
          </a:p>
          <a:p>
            <a:pPr marL="0" marR="0" lvl="0" indent="0" algn="l" defTabSz="350838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Point: Gift given by an apostle was accompanied 	by &amp; sanctioned with the elder’s hands</a:t>
            </a:r>
          </a:p>
        </p:txBody>
      </p:sp>
      <p:sp>
        <p:nvSpPr>
          <p:cNvPr id="44039" name="Text Box 7">
            <a:extLst>
              <a:ext uri="{FF2B5EF4-FFF2-40B4-BE49-F238E27FC236}">
                <a16:creationId xmlns:a16="http://schemas.microsoft.com/office/drawing/2014/main" id="{E249454F-9DF3-406C-AB0D-76BE25BC7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181600"/>
            <a:ext cx="6934200" cy="1187450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Thus, this passage does not negate the point that miraculous power was given by the laying on of the apostles’ hands!</a:t>
            </a:r>
          </a:p>
        </p:txBody>
      </p:sp>
    </p:spTree>
    <p:extLst>
      <p:ext uri="{BB962C8B-B14F-4D97-AF65-F5344CB8AC3E}">
        <p14:creationId xmlns:p14="http://schemas.microsoft.com/office/powerpoint/2010/main" val="17479228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4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4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40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40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/>
      <p:bldP spid="4403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Text Box 3">
            <a:extLst>
              <a:ext uri="{FF2B5EF4-FFF2-40B4-BE49-F238E27FC236}">
                <a16:creationId xmlns:a16="http://schemas.microsoft.com/office/drawing/2014/main" id="{AB9B79A3-3EC8-48D0-A96D-695B6A4ED5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76400"/>
            <a:ext cx="7466162" cy="1701107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marR="0" lvl="0" indent="-514350" algn="l" defTabSz="579438" rtl="0" eaLnBrk="1" fontAlgn="base" latinLnBrk="0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badi Extra Light" panose="020B0204020104020204" pitchFamily="34" charset="0"/>
              </a:rPr>
              <a:t>Those on whom apostles laid hands could work miracles</a:t>
            </a:r>
          </a:p>
          <a:p>
            <a:pPr marL="514350" marR="0" lvl="0" indent="-514350" algn="l" defTabSz="579438" rtl="0" eaLnBrk="1" fontAlgn="base" latinLnBrk="0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badi Extra Light" panose="020B0204020104020204" pitchFamily="34" charset="0"/>
              </a:rPr>
              <a:t>No indication that power could be transferred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DFCD41-06F6-47A1-AC39-F010B8147BD9}"/>
              </a:ext>
            </a:extLst>
          </p:cNvPr>
          <p:cNvSpPr txBox="1"/>
          <p:nvPr/>
        </p:nvSpPr>
        <p:spPr>
          <a:xfrm>
            <a:off x="734323" y="370038"/>
            <a:ext cx="7692606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Miraculous / Spiritual Gifts</a:t>
            </a:r>
            <a:endParaRPr lang="en-US" sz="36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342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Oval 4">
            <a:extLst>
              <a:ext uri="{FF2B5EF4-FFF2-40B4-BE49-F238E27FC236}">
                <a16:creationId xmlns:a16="http://schemas.microsoft.com/office/drawing/2014/main" id="{E35F7FE4-7C11-4A1E-849D-C581C643A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066800"/>
            <a:ext cx="2209800" cy="1828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Apostle</a:t>
            </a:r>
          </a:p>
        </p:txBody>
      </p:sp>
      <p:sp>
        <p:nvSpPr>
          <p:cNvPr id="46087" name="Oval 7">
            <a:extLst>
              <a:ext uri="{FF2B5EF4-FFF2-40B4-BE49-F238E27FC236}">
                <a16:creationId xmlns:a16="http://schemas.microsoft.com/office/drawing/2014/main" id="{55EB4560-C17F-44ED-BE8A-1AF1DDFA2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143000"/>
            <a:ext cx="2209800" cy="1828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Christian</a:t>
            </a:r>
          </a:p>
        </p:txBody>
      </p:sp>
      <p:sp>
        <p:nvSpPr>
          <p:cNvPr id="46088" name="AutoShape 8">
            <a:extLst>
              <a:ext uri="{FF2B5EF4-FFF2-40B4-BE49-F238E27FC236}">
                <a16:creationId xmlns:a16="http://schemas.microsoft.com/office/drawing/2014/main" id="{43247104-C38E-4AAD-A6E6-29AC2827D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524000"/>
            <a:ext cx="2133600" cy="1066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Lay Hands On</a:t>
            </a:r>
          </a:p>
        </p:txBody>
      </p:sp>
      <p:sp>
        <p:nvSpPr>
          <p:cNvPr id="46089" name="AutoShape 9">
            <a:extLst>
              <a:ext uri="{FF2B5EF4-FFF2-40B4-BE49-F238E27FC236}">
                <a16:creationId xmlns:a16="http://schemas.microsoft.com/office/drawing/2014/main" id="{C0CA4D88-0424-4227-B10F-AF59168160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81000"/>
            <a:ext cx="2667000" cy="1219200"/>
          </a:xfrm>
          <a:prstGeom prst="irregularSeal2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Power of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Spirit</a:t>
            </a:r>
          </a:p>
        </p:txBody>
      </p:sp>
      <p:sp>
        <p:nvSpPr>
          <p:cNvPr id="46090" name="AutoShape 10">
            <a:extLst>
              <a:ext uri="{FF2B5EF4-FFF2-40B4-BE49-F238E27FC236}">
                <a16:creationId xmlns:a16="http://schemas.microsoft.com/office/drawing/2014/main" id="{CB4D4E2E-D479-4803-8076-19F1FF00A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457200"/>
            <a:ext cx="2667000" cy="1219200"/>
          </a:xfrm>
          <a:prstGeom prst="irregularSeal2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Power of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Spirit</a:t>
            </a:r>
          </a:p>
        </p:txBody>
      </p:sp>
      <p:sp>
        <p:nvSpPr>
          <p:cNvPr id="46091" name="Oval 11">
            <a:extLst>
              <a:ext uri="{FF2B5EF4-FFF2-40B4-BE49-F238E27FC236}">
                <a16:creationId xmlns:a16="http://schemas.microsoft.com/office/drawing/2014/main" id="{91A36825-25F3-4439-8CED-EC1D1BB52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4495800"/>
            <a:ext cx="2209800" cy="1828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Christian</a:t>
            </a:r>
          </a:p>
        </p:txBody>
      </p:sp>
      <p:sp>
        <p:nvSpPr>
          <p:cNvPr id="46095" name="AutoShape 15">
            <a:extLst>
              <a:ext uri="{FF2B5EF4-FFF2-40B4-BE49-F238E27FC236}">
                <a16:creationId xmlns:a16="http://schemas.microsoft.com/office/drawing/2014/main" id="{99C5F2FA-3B0D-4BC3-82EB-A4E6A3BC15E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105400" y="3200400"/>
            <a:ext cx="2133600" cy="1066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Lay Hands On</a:t>
            </a:r>
          </a:p>
        </p:txBody>
      </p:sp>
      <p:sp>
        <p:nvSpPr>
          <p:cNvPr id="46096" name="Rectangle 16">
            <a:extLst>
              <a:ext uri="{FF2B5EF4-FFF2-40B4-BE49-F238E27FC236}">
                <a16:creationId xmlns:a16="http://schemas.microsoft.com/office/drawing/2014/main" id="{5A732D17-68D4-4991-AEB7-48738D21E8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3352800"/>
            <a:ext cx="1676400" cy="5334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dist="56796" dir="1593903" algn="ctr" rotWithShape="0">
              <a:schemeClr val="bg1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Cannot</a:t>
            </a:r>
          </a:p>
        </p:txBody>
      </p:sp>
      <p:sp>
        <p:nvSpPr>
          <p:cNvPr id="46098" name="Rectangle 18">
            <a:extLst>
              <a:ext uri="{FF2B5EF4-FFF2-40B4-BE49-F238E27FC236}">
                <a16:creationId xmlns:a16="http://schemas.microsoft.com/office/drawing/2014/main" id="{270F8FD6-97C3-478C-93A4-E0BCEDAF9A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971800"/>
            <a:ext cx="2819400" cy="3276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Acts 8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Philip had power to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work miracles (v. 6)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Yet – Call for Apostles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to lay on hands to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impart the Holy Spirit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(vv. 14-18)</a:t>
            </a:r>
          </a:p>
        </p:txBody>
      </p:sp>
    </p:spTree>
    <p:extLst>
      <p:ext uri="{BB962C8B-B14F-4D97-AF65-F5344CB8AC3E}">
        <p14:creationId xmlns:p14="http://schemas.microsoft.com/office/powerpoint/2010/main" val="14345437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6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6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6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90" grpId="0" animBg="1"/>
      <p:bldP spid="46091" grpId="0" animBg="1"/>
      <p:bldP spid="46095" grpId="0" animBg="1"/>
      <p:bldP spid="46096" grpId="0" animBg="1"/>
      <p:bldP spid="4609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8024D1-F6AC-42C1-8BF3-0E95F1816F2D}"/>
              </a:ext>
            </a:extLst>
          </p:cNvPr>
          <p:cNvSpPr txBox="1"/>
          <p:nvPr/>
        </p:nvSpPr>
        <p:spPr>
          <a:xfrm>
            <a:off x="734323" y="370038"/>
            <a:ext cx="7692606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Miraculous / Spiritual Gifts</a:t>
            </a:r>
            <a:endParaRPr lang="en-US" sz="36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CCB31B-5943-440D-8E60-ACE12E5F835A}"/>
              </a:ext>
            </a:extLst>
          </p:cNvPr>
          <p:cNvSpPr txBox="1"/>
          <p:nvPr/>
        </p:nvSpPr>
        <p:spPr>
          <a:xfrm>
            <a:off x="548721" y="2253074"/>
            <a:ext cx="8280651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Point: </a:t>
            </a:r>
          </a:p>
          <a:p>
            <a:pPr algn="ctr"/>
            <a:endParaRPr lang="en-US" sz="1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badi Extra Light" panose="020B0204020104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No one today receives spiritual gifts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badi Extra Light" panose="020B0204020104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No apostle around to impart the spiritual gifts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badi Extra Light" panose="020B0204020104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Miraculous spiritual gifts have ceased (1 Cor. 13:8-10)</a:t>
            </a:r>
          </a:p>
        </p:txBody>
      </p:sp>
    </p:spTree>
    <p:extLst>
      <p:ext uri="{BB962C8B-B14F-4D97-AF65-F5344CB8AC3E}">
        <p14:creationId xmlns:p14="http://schemas.microsoft.com/office/powerpoint/2010/main" val="37838136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F1F5431-9D77-4385-9F12-B10E50B7CD8B}"/>
              </a:ext>
            </a:extLst>
          </p:cNvPr>
          <p:cNvSpPr/>
          <p:nvPr/>
        </p:nvSpPr>
        <p:spPr>
          <a:xfrm>
            <a:off x="830430" y="416792"/>
            <a:ext cx="748313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800" b="1" cap="none" spc="0" dirty="0">
                <a:ln/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The Holy Spirit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C3C6FD-D9B8-4B96-942B-CBEC3489DF94}"/>
              </a:ext>
            </a:extLst>
          </p:cNvPr>
          <p:cNvSpPr txBox="1"/>
          <p:nvPr/>
        </p:nvSpPr>
        <p:spPr>
          <a:xfrm>
            <a:off x="176841" y="1932350"/>
            <a:ext cx="8863642" cy="461665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Ink Free" panose="03080402000500000000" pitchFamily="66" charset="0"/>
              </a:rPr>
              <a:t>The Spirit’s Role in Conversion – When &amp; How The Spirit Operates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573601-1876-4C94-AB92-23A2481DA1D2}"/>
              </a:ext>
            </a:extLst>
          </p:cNvPr>
          <p:cNvSpPr txBox="1"/>
          <p:nvPr/>
        </p:nvSpPr>
        <p:spPr>
          <a:xfrm>
            <a:off x="1054579" y="2725048"/>
            <a:ext cx="769260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Different Measures of the Spirit</a:t>
            </a: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Holy Spirit Baptism</a:t>
            </a: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Miraculous / Spiritual Gifts</a:t>
            </a: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Holy Spirit Works in Conversion</a:t>
            </a:r>
            <a:endParaRPr lang="en-US" sz="36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Indwelling of the Holy Spirit</a:t>
            </a:r>
          </a:p>
        </p:txBody>
      </p:sp>
    </p:spTree>
    <p:extLst>
      <p:ext uri="{BB962C8B-B14F-4D97-AF65-F5344CB8AC3E}">
        <p14:creationId xmlns:p14="http://schemas.microsoft.com/office/powerpoint/2010/main" val="28548072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E93739-D4BC-425B-B167-5678E1A97F24}"/>
              </a:ext>
            </a:extLst>
          </p:cNvPr>
          <p:cNvSpPr txBox="1"/>
          <p:nvPr/>
        </p:nvSpPr>
        <p:spPr>
          <a:xfrm>
            <a:off x="742949" y="378668"/>
            <a:ext cx="7692606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Holy Spirit Works in Conversion</a:t>
            </a:r>
            <a:endParaRPr lang="en-US" sz="36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8A9FDEB1-370F-466F-9153-C4F51535D7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1676400"/>
            <a:ext cx="7561053" cy="537904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marR="0" lvl="0" indent="-514350" algn="l" defTabSz="579438" rtl="0" eaLnBrk="1" fontAlgn="base" latinLnBrk="0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badi Extra Light" panose="020B0204020104020204" pitchFamily="34" charset="0"/>
              </a:rPr>
              <a:t>Holy Spirit Has a Role in Conversion</a:t>
            </a:r>
          </a:p>
        </p:txBody>
      </p:sp>
    </p:spTree>
    <p:extLst>
      <p:ext uri="{BB962C8B-B14F-4D97-AF65-F5344CB8AC3E}">
        <p14:creationId xmlns:p14="http://schemas.microsoft.com/office/powerpoint/2010/main" val="36480841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1600200" y="235788"/>
            <a:ext cx="59436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All Three Persons in the Godhead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Work in our Salvation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Father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- Planned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(Eph. 1:1-4)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Son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- Executed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(John 3:16)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Holy Spirit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- Revealed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(Eph. 3:3-5)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87556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2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2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122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22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22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800" decel="100000" fill="hold"/>
                                        <p:tgtEl>
                                          <p:spTgt spid="122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22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22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800" decel="100000" fill="hold"/>
                                        <p:tgtEl>
                                          <p:spTgt spid="122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uiExpand="1" build="p" bldLvl="5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762000" y="334625"/>
            <a:ext cx="800100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John 16:7-11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7 Nevertheless I tell you the truth. It is to your advantage that I go away; for if I do not go away, the Helper will not come to you; but if I depart, I will send Him to you.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8 And when He has come, He will convict the world of sin, and of righteousness, and of judgment: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9 of sin, because they do not believe in Me;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10 of righteousness, because I go to My Father and you see Me no more;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11 of judgment, because the ruler of this world is judged.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1371600" y="219973"/>
            <a:ext cx="6553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Holy Spirit Convicts The World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(John 16:8-11)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Kristen ITC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Convict = convince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with evidence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Of: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Sin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Righteousness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Judgment</a:t>
            </a:r>
          </a:p>
        </p:txBody>
      </p:sp>
    </p:spTree>
    <p:extLst>
      <p:ext uri="{BB962C8B-B14F-4D97-AF65-F5344CB8AC3E}">
        <p14:creationId xmlns:p14="http://schemas.microsoft.com/office/powerpoint/2010/main" val="19587599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uiExpand="1" build="p" bldLvl="5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38200" y="457200"/>
            <a:ext cx="7543800" cy="68580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The Holy Spirit’s Role in Conversion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5400" y="1683127"/>
            <a:ext cx="69342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Born of Spirit (John 3:5)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Quickened by Spirit (John 6:63)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Spirit convicts world of sin (John 16:8)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Made free from sin by Spirit (Rom. 8:2)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Washed by the Spirit (1 Cor. 6:11)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Sanctified by the Spirit (1 Cor. 6:11)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Justified by the Spirit (1 Cor. 6:11)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Called by the Spirit (Rev. 22:17)</a:t>
            </a:r>
          </a:p>
        </p:txBody>
      </p:sp>
    </p:spTree>
    <p:extLst>
      <p:ext uri="{BB962C8B-B14F-4D97-AF65-F5344CB8AC3E}">
        <p14:creationId xmlns:p14="http://schemas.microsoft.com/office/powerpoint/2010/main" val="18600552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E93739-D4BC-425B-B167-5678E1A97F24}"/>
              </a:ext>
            </a:extLst>
          </p:cNvPr>
          <p:cNvSpPr txBox="1"/>
          <p:nvPr/>
        </p:nvSpPr>
        <p:spPr>
          <a:xfrm>
            <a:off x="742949" y="378668"/>
            <a:ext cx="7692606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Holy Spirit Works in Conversion</a:t>
            </a:r>
            <a:endParaRPr lang="en-US" sz="36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8A9FDEB1-370F-466F-9153-C4F51535D7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1676400"/>
            <a:ext cx="7561053" cy="1227324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marR="0" lvl="0" indent="-514350" algn="l" defTabSz="579438" rtl="0" eaLnBrk="1" fontAlgn="base" latinLnBrk="0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badi Extra Light" panose="020B0204020104020204" pitchFamily="34" charset="0"/>
              </a:rPr>
              <a:t>Holy Spirit Has a Role in Conversion</a:t>
            </a:r>
          </a:p>
          <a:p>
            <a:pPr marL="514350" marR="0" lvl="0" indent="-514350" algn="l" defTabSz="579438" rtl="0" eaLnBrk="1" fontAlgn="base" latinLnBrk="0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altLang="en-US" sz="2800" b="1" dirty="0">
                <a:solidFill>
                  <a:srgbClr val="FFFF00"/>
                </a:solidFill>
                <a:latin typeface="Abadi Extra Light" panose="020B0204020104020204" pitchFamily="34" charset="0"/>
              </a:rPr>
              <a:t>How Does the Spirit Operate?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2209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280106"/>
              </p:ext>
            </p:extLst>
          </p:nvPr>
        </p:nvGraphicFramePr>
        <p:xfrm>
          <a:off x="6838201" y="2263118"/>
          <a:ext cx="1322388" cy="349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6" name="Drawing" r:id="rId3" imgW="1581120" imgH="4181400" progId="WPDraw30.Drawing">
                  <p:embed/>
                </p:oleObj>
              </mc:Choice>
              <mc:Fallback>
                <p:oleObj name="Drawing" r:id="rId3" imgW="1581120" imgH="4181400" progId="WPDraw30.Drawing">
                  <p:embed/>
                  <p:pic>
                    <p:nvPicPr>
                      <p:cNvPr id="717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8201" y="2263118"/>
                        <a:ext cx="1322388" cy="349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8" name="AutoShape 10"/>
          <p:cNvSpPr>
            <a:spLocks noChangeArrowheads="1"/>
          </p:cNvSpPr>
          <p:nvPr/>
        </p:nvSpPr>
        <p:spPr bwMode="auto">
          <a:xfrm>
            <a:off x="1150189" y="2177393"/>
            <a:ext cx="2971800" cy="1447800"/>
          </a:xfrm>
          <a:prstGeom prst="star32">
            <a:avLst>
              <a:gd name="adj" fmla="val 45833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The Holy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Spirit</a:t>
            </a:r>
          </a:p>
        </p:txBody>
      </p:sp>
      <p:sp>
        <p:nvSpPr>
          <p:cNvPr id="7179" name="AutoShape 11"/>
          <p:cNvSpPr>
            <a:spLocks noChangeArrowheads="1"/>
          </p:cNvSpPr>
          <p:nvPr/>
        </p:nvSpPr>
        <p:spPr bwMode="auto">
          <a:xfrm rot="905850">
            <a:off x="4246058" y="2857500"/>
            <a:ext cx="2354200" cy="1143000"/>
          </a:xfrm>
          <a:prstGeom prst="rightArrow">
            <a:avLst>
              <a:gd name="adj1" fmla="val 50000"/>
              <a:gd name="adj2" fmla="val 63333"/>
            </a:avLst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Directly?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1454989" y="3853793"/>
            <a:ext cx="5638800" cy="1668463"/>
            <a:chOff x="768" y="3072"/>
            <a:chExt cx="3552" cy="1051"/>
          </a:xfrm>
        </p:grpSpPr>
        <p:grpSp>
          <p:nvGrpSpPr>
            <p:cNvPr id="3" name="Group 14"/>
            <p:cNvGrpSpPr>
              <a:grpSpLocks/>
            </p:cNvGrpSpPr>
            <p:nvPr/>
          </p:nvGrpSpPr>
          <p:grpSpPr bwMode="auto">
            <a:xfrm>
              <a:off x="768" y="3072"/>
              <a:ext cx="3552" cy="1051"/>
              <a:chOff x="768" y="3072"/>
              <a:chExt cx="3552" cy="1051"/>
            </a:xfrm>
          </p:grpSpPr>
          <p:graphicFrame>
            <p:nvGraphicFramePr>
              <p:cNvPr id="7175" name="Object 7"/>
              <p:cNvGraphicFramePr>
                <a:graphicFrameLocks noChangeAspect="1"/>
              </p:cNvGraphicFramePr>
              <p:nvPr/>
            </p:nvGraphicFramePr>
            <p:xfrm>
              <a:off x="1632" y="3312"/>
              <a:ext cx="1350" cy="81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387" name="Drawing" r:id="rId5" imgW="2600280" imgH="1562040" progId="WPDraw30.Drawing">
                      <p:embed/>
                    </p:oleObj>
                  </mc:Choice>
                  <mc:Fallback>
                    <p:oleObj name="Drawing" r:id="rId5" imgW="2600280" imgH="1562040" progId="WPDraw30.Drawing">
                      <p:embed/>
                      <p:pic>
                        <p:nvPicPr>
                          <p:cNvPr id="7175" name="Object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632" y="3312"/>
                            <a:ext cx="1350" cy="81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180" name="AutoShape 12"/>
              <p:cNvSpPr>
                <a:spLocks noChangeArrowheads="1"/>
              </p:cNvSpPr>
              <p:nvPr/>
            </p:nvSpPr>
            <p:spPr bwMode="auto">
              <a:xfrm rot="5400000">
                <a:off x="696" y="3144"/>
                <a:ext cx="816" cy="672"/>
              </a:xfrm>
              <a:custGeom>
                <a:avLst/>
                <a:gdLst>
                  <a:gd name="G0" fmla="+- 9257 0 0"/>
                  <a:gd name="G1" fmla="+- 18514 0 0"/>
                  <a:gd name="G2" fmla="+- 7200 0 0"/>
                  <a:gd name="G3" fmla="*/ 9257 1 2"/>
                  <a:gd name="G4" fmla="+- G3 10800 0"/>
                  <a:gd name="G5" fmla="+- 21600 9257 18514"/>
                  <a:gd name="G6" fmla="+- 18514 7200 0"/>
                  <a:gd name="G7" fmla="*/ G6 1 2"/>
                  <a:gd name="G8" fmla="*/ 18514 2 1"/>
                  <a:gd name="G9" fmla="+- G8 0 21600"/>
                  <a:gd name="G10" fmla="*/ 21600 G0 G1"/>
                  <a:gd name="G11" fmla="*/ 21600 G4 G1"/>
                  <a:gd name="G12" fmla="*/ 21600 G5 G1"/>
                  <a:gd name="G13" fmla="*/ 21600 G7 G1"/>
                  <a:gd name="G14" fmla="*/ 18514 1 2"/>
                  <a:gd name="G15" fmla="+- G5 0 G4"/>
                  <a:gd name="G16" fmla="+- G0 0 G4"/>
                  <a:gd name="G17" fmla="*/ G2 G15 G16"/>
                  <a:gd name="T0" fmla="*/ 15429 w 21600"/>
                  <a:gd name="T1" fmla="*/ 0 h 21600"/>
                  <a:gd name="T2" fmla="*/ 9257 w 21600"/>
                  <a:gd name="T3" fmla="*/ 7200 h 21600"/>
                  <a:gd name="T4" fmla="*/ 0 w 21600"/>
                  <a:gd name="T5" fmla="*/ 18001 h 21600"/>
                  <a:gd name="T6" fmla="*/ 9257 w 21600"/>
                  <a:gd name="T7" fmla="*/ 21600 h 21600"/>
                  <a:gd name="T8" fmla="*/ 18514 w 21600"/>
                  <a:gd name="T9" fmla="*/ 15000 h 21600"/>
                  <a:gd name="T10" fmla="*/ 21600 w 21600"/>
                  <a:gd name="T11" fmla="*/ 7200 h 21600"/>
                  <a:gd name="T12" fmla="*/ 17694720 60000 65536"/>
                  <a:gd name="T13" fmla="*/ 11796480 60000 65536"/>
                  <a:gd name="T14" fmla="*/ 11796480 60000 65536"/>
                  <a:gd name="T15" fmla="*/ 5898240 60000 65536"/>
                  <a:gd name="T16" fmla="*/ 0 60000 65536"/>
                  <a:gd name="T17" fmla="*/ 0 60000 65536"/>
                  <a:gd name="T18" fmla="*/ 0 w 21600"/>
                  <a:gd name="T19" fmla="*/ G12 h 21600"/>
                  <a:gd name="T20" fmla="*/ G1 w 21600"/>
                  <a:gd name="T21" fmla="*/ 2160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5429" y="0"/>
                    </a:moveTo>
                    <a:lnTo>
                      <a:pt x="9257" y="7200"/>
                    </a:lnTo>
                    <a:lnTo>
                      <a:pt x="12343" y="7200"/>
                    </a:lnTo>
                    <a:lnTo>
                      <a:pt x="12343" y="14400"/>
                    </a:lnTo>
                    <a:lnTo>
                      <a:pt x="0" y="14400"/>
                    </a:lnTo>
                    <a:lnTo>
                      <a:pt x="0" y="21600"/>
                    </a:lnTo>
                    <a:lnTo>
                      <a:pt x="18514" y="21600"/>
                    </a:lnTo>
                    <a:lnTo>
                      <a:pt x="18514" y="7200"/>
                    </a:lnTo>
                    <a:lnTo>
                      <a:pt x="21600" y="720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/>
                  <a:ea typeface="+mn-ea"/>
                  <a:cs typeface="+mn-cs"/>
                </a:endParaRPr>
              </a:p>
            </p:txBody>
          </p:sp>
          <p:sp>
            <p:nvSpPr>
              <p:cNvPr id="7181" name="AutoShape 13"/>
              <p:cNvSpPr>
                <a:spLocks noChangeArrowheads="1"/>
              </p:cNvSpPr>
              <p:nvPr/>
            </p:nvSpPr>
            <p:spPr bwMode="auto">
              <a:xfrm>
                <a:off x="3120" y="3456"/>
                <a:ext cx="1200" cy="528"/>
              </a:xfrm>
              <a:prstGeom prst="rightArrow">
                <a:avLst>
                  <a:gd name="adj1" fmla="val 50000"/>
                  <a:gd name="adj2" fmla="val 56818"/>
                </a:avLst>
              </a:prstGeom>
              <a:solidFill>
                <a:schemeClr val="bg1"/>
              </a:solidFill>
              <a:ln w="9525">
                <a:solidFill>
                  <a:schemeClr val="hlink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/>
                  <a:ea typeface="+mn-ea"/>
                  <a:cs typeface="+mn-cs"/>
                </a:endParaRPr>
              </a:p>
            </p:txBody>
          </p:sp>
        </p:grpSp>
        <p:sp>
          <p:nvSpPr>
            <p:cNvPr id="7183" name="Text Box 15"/>
            <p:cNvSpPr txBox="1">
              <a:spLocks noChangeArrowheads="1"/>
            </p:cNvSpPr>
            <p:nvPr/>
          </p:nvSpPr>
          <p:spPr bwMode="auto">
            <a:xfrm>
              <a:off x="1920" y="3552"/>
              <a:ext cx="818" cy="30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Though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Word?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80AE714-12D2-4555-A3DF-E948D0A725A1}"/>
              </a:ext>
            </a:extLst>
          </p:cNvPr>
          <p:cNvSpPr txBox="1"/>
          <p:nvPr/>
        </p:nvSpPr>
        <p:spPr>
          <a:xfrm>
            <a:off x="915837" y="492061"/>
            <a:ext cx="5676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badi Extra Light" panose="020B0204020104020204" pitchFamily="34" charset="0"/>
              </a:rPr>
              <a:t>The Question:</a:t>
            </a:r>
          </a:p>
        </p:txBody>
      </p:sp>
    </p:spTree>
    <p:extLst>
      <p:ext uri="{BB962C8B-B14F-4D97-AF65-F5344CB8AC3E}">
        <p14:creationId xmlns:p14="http://schemas.microsoft.com/office/powerpoint/2010/main" val="42873326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9" grpId="0" animBg="1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681486" y="934530"/>
            <a:ext cx="7852913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marR="0" lvl="0" indent="-514350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Calvinism Teaches - Direct Operation Upon The Sinner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762000" y="2057400"/>
            <a:ext cx="2362200" cy="10668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Total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Depravity</a:t>
            </a:r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3505200" y="2209800"/>
            <a:ext cx="2057400" cy="533400"/>
          </a:xfrm>
          <a:prstGeom prst="rightArrow">
            <a:avLst>
              <a:gd name="adj1" fmla="val 50000"/>
              <a:gd name="adj2" fmla="val 96429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5943600" y="1981200"/>
            <a:ext cx="2590800" cy="10668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Unconditional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Election</a:t>
            </a:r>
          </a:p>
        </p:txBody>
      </p:sp>
      <p:sp>
        <p:nvSpPr>
          <p:cNvPr id="13319" name="AutoShape 7"/>
          <p:cNvSpPr>
            <a:spLocks noChangeArrowheads="1"/>
          </p:cNvSpPr>
          <p:nvPr/>
        </p:nvSpPr>
        <p:spPr bwMode="auto">
          <a:xfrm rot="16208910" flipV="1">
            <a:off x="1466850" y="3409950"/>
            <a:ext cx="800100" cy="5334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6019800" y="4114800"/>
            <a:ext cx="2590800" cy="10668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Limited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Atonement</a:t>
            </a:r>
          </a:p>
        </p:txBody>
      </p:sp>
      <p:sp>
        <p:nvSpPr>
          <p:cNvPr id="13321" name="AutoShape 9"/>
          <p:cNvSpPr>
            <a:spLocks noChangeArrowheads="1"/>
          </p:cNvSpPr>
          <p:nvPr/>
        </p:nvSpPr>
        <p:spPr bwMode="auto">
          <a:xfrm rot="19682364" flipH="1">
            <a:off x="4800600" y="4495800"/>
            <a:ext cx="1219200" cy="533400"/>
          </a:xfrm>
          <a:prstGeom prst="rightArrow">
            <a:avLst>
              <a:gd name="adj1" fmla="val 50000"/>
              <a:gd name="adj2" fmla="val 5714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3276600" y="5181600"/>
            <a:ext cx="2590800" cy="10668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Irresistible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Grace</a:t>
            </a:r>
          </a:p>
        </p:txBody>
      </p:sp>
      <p:sp>
        <p:nvSpPr>
          <p:cNvPr id="13323" name="AutoShape 11"/>
          <p:cNvSpPr>
            <a:spLocks noChangeArrowheads="1"/>
          </p:cNvSpPr>
          <p:nvPr/>
        </p:nvSpPr>
        <p:spPr bwMode="auto">
          <a:xfrm rot="-8805054">
            <a:off x="3124200" y="4495800"/>
            <a:ext cx="1219200" cy="533400"/>
          </a:xfrm>
          <a:prstGeom prst="rightArrow">
            <a:avLst>
              <a:gd name="adj1" fmla="val 50000"/>
              <a:gd name="adj2" fmla="val 5714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533400" y="4191000"/>
            <a:ext cx="2590800" cy="10668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Perseverance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of the Saints</a:t>
            </a:r>
          </a:p>
        </p:txBody>
      </p:sp>
      <p:sp>
        <p:nvSpPr>
          <p:cNvPr id="13325" name="AutoShape 13"/>
          <p:cNvSpPr>
            <a:spLocks noChangeArrowheads="1"/>
          </p:cNvSpPr>
          <p:nvPr/>
        </p:nvSpPr>
        <p:spPr bwMode="auto">
          <a:xfrm rot="5391090">
            <a:off x="7029450" y="3333750"/>
            <a:ext cx="800100" cy="5334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3124200" y="5181600"/>
            <a:ext cx="3124200" cy="1066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Direct Operation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of Holy Spirit</a:t>
            </a:r>
          </a:p>
        </p:txBody>
      </p:sp>
    </p:spTree>
    <p:extLst>
      <p:ext uri="{BB962C8B-B14F-4D97-AF65-F5344CB8AC3E}">
        <p14:creationId xmlns:p14="http://schemas.microsoft.com/office/powerpoint/2010/main" val="534845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 autoUpdateAnimBg="0"/>
      <p:bldP spid="13317" grpId="0" animBg="1"/>
      <p:bldP spid="13318" grpId="0" animBg="1" autoUpdateAnimBg="0"/>
      <p:bldP spid="13319" grpId="0" animBg="1"/>
      <p:bldP spid="13320" grpId="0" animBg="1" autoUpdateAnimBg="0"/>
      <p:bldP spid="13321" grpId="0" animBg="1"/>
      <p:bldP spid="13322" grpId="0" animBg="1" autoUpdateAnimBg="0"/>
      <p:bldP spid="13323" grpId="0" animBg="1"/>
      <p:bldP spid="13324" grpId="0" animBg="1" autoUpdateAnimBg="0"/>
      <p:bldP spid="13325" grpId="0" animBg="1"/>
      <p:bldP spid="1332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664234" y="990600"/>
            <a:ext cx="7867292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marR="0" lvl="0" indent="-514350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Calvinism Teaches - Direct Operation Upon The Sinner</a:t>
            </a:r>
          </a:p>
          <a:p>
            <a:pPr marL="514350" marR="0" lvl="0" indent="-514350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The Holy Spirit Operates Through Word</a:t>
            </a:r>
          </a:p>
        </p:txBody>
      </p:sp>
    </p:spTree>
    <p:extLst>
      <p:ext uri="{BB962C8B-B14F-4D97-AF65-F5344CB8AC3E}">
        <p14:creationId xmlns:p14="http://schemas.microsoft.com/office/powerpoint/2010/main" val="35036115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0" y="2533650"/>
          <a:ext cx="9097963" cy="432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2" name="Drawing" r:id="rId3" imgW="9096480" imgH="4324320" progId="WPDraw30.Drawing">
                  <p:embed/>
                </p:oleObj>
              </mc:Choice>
              <mc:Fallback>
                <p:oleObj name="Drawing" r:id="rId3" imgW="9096480" imgH="4324320" progId="WPDraw30.Drawing">
                  <p:embed/>
                  <p:pic>
                    <p:nvPicPr>
                      <p:cNvPr id="2150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533650"/>
                        <a:ext cx="9097963" cy="432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762000" y="457200"/>
            <a:ext cx="36179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The Spirit Revealed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(Eph.3:3-5)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724400" y="425450"/>
            <a:ext cx="36195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Sword of the Spirit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(Eph.6:17)</a:t>
            </a:r>
          </a:p>
        </p:txBody>
      </p:sp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2071687" y="1371600"/>
          <a:ext cx="671513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3" name="Drawing" r:id="rId5" imgW="847800" imgH="1828800" progId="WPDraw30.Drawing">
                  <p:embed/>
                </p:oleObj>
              </mc:Choice>
              <mc:Fallback>
                <p:oleObj name="Drawing" r:id="rId5" imgW="847800" imgH="1828800" progId="WPDraw30.Drawing">
                  <p:embed/>
                  <p:pic>
                    <p:nvPicPr>
                      <p:cNvPr id="2150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87" y="1371600"/>
                        <a:ext cx="671513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5715000" y="1390650"/>
          <a:ext cx="1152525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4" name="Drawing" r:id="rId7" imgW="1152360" imgH="1428840" progId="WPDraw30.Drawing">
                  <p:embed/>
                </p:oleObj>
              </mc:Choice>
              <mc:Fallback>
                <p:oleObj name="Drawing" r:id="rId7" imgW="1152360" imgH="1428840" progId="WPDraw30.Drawing">
                  <p:embed/>
                  <p:pic>
                    <p:nvPicPr>
                      <p:cNvPr id="2151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1390650"/>
                        <a:ext cx="1152525" cy="142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2057400" y="3733800"/>
            <a:ext cx="4878388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Law of the Spirit of Life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(Rom. 8:2)</a:t>
            </a:r>
          </a:p>
        </p:txBody>
      </p:sp>
    </p:spTree>
    <p:extLst>
      <p:ext uri="{BB962C8B-B14F-4D97-AF65-F5344CB8AC3E}">
        <p14:creationId xmlns:p14="http://schemas.microsoft.com/office/powerpoint/2010/main" val="1578349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autoUpdateAnimBg="0"/>
      <p:bldP spid="21508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85800" y="914400"/>
            <a:ext cx="7924800" cy="1524000"/>
            <a:chOff x="432" y="1920"/>
            <a:chExt cx="4992" cy="960"/>
          </a:xfrm>
        </p:grpSpPr>
        <p:sp>
          <p:nvSpPr>
            <p:cNvPr id="40965" name="Text Box 5"/>
            <p:cNvSpPr txBox="1">
              <a:spLocks noChangeArrowheads="1"/>
            </p:cNvSpPr>
            <p:nvPr/>
          </p:nvSpPr>
          <p:spPr bwMode="auto">
            <a:xfrm>
              <a:off x="432" y="2208"/>
              <a:ext cx="4992" cy="67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+mn-ea"/>
                  <a:cs typeface="+mn-cs"/>
                </a:rPr>
                <a:t>17 And take the helmet of salvation, and the sword of the Spirit, which is the word of God; </a:t>
              </a:r>
            </a:p>
          </p:txBody>
        </p:sp>
        <p:sp>
          <p:nvSpPr>
            <p:cNvPr id="40966" name="Oval 6"/>
            <p:cNvSpPr>
              <a:spLocks noChangeArrowheads="1"/>
            </p:cNvSpPr>
            <p:nvPr/>
          </p:nvSpPr>
          <p:spPr bwMode="auto">
            <a:xfrm>
              <a:off x="2064" y="1920"/>
              <a:ext cx="1488" cy="384"/>
            </a:xfrm>
            <a:prstGeom prst="ellipse">
              <a:avLst/>
            </a:prstGeom>
            <a:solidFill>
              <a:srgbClr val="FFFF66"/>
            </a:solidFill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+mn-ea"/>
                  <a:cs typeface="+mn-cs"/>
                </a:rPr>
                <a:t>Eph. 6:17</a:t>
              </a:r>
            </a:p>
          </p:txBody>
        </p:sp>
      </p:grp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5943600" y="1828800"/>
            <a:ext cx="2514600" cy="685800"/>
          </a:xfrm>
          <a:prstGeom prst="ellips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609600" y="1828800"/>
            <a:ext cx="3429000" cy="762000"/>
          </a:xfrm>
          <a:prstGeom prst="ellips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0969" name="AutoShape 9"/>
          <p:cNvSpPr>
            <a:spLocks noChangeArrowheads="1"/>
          </p:cNvSpPr>
          <p:nvPr/>
        </p:nvSpPr>
        <p:spPr bwMode="auto">
          <a:xfrm>
            <a:off x="2057400" y="2667000"/>
            <a:ext cx="5181600" cy="533400"/>
          </a:xfrm>
          <a:prstGeom prst="curvedUpArrow">
            <a:avLst>
              <a:gd name="adj1" fmla="val 194286"/>
              <a:gd name="adj2" fmla="val 388571"/>
              <a:gd name="adj3" fmla="val 3333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Instrument      </a:t>
            </a:r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3886200" y="3810000"/>
            <a:ext cx="3352800" cy="1593850"/>
            <a:chOff x="2208" y="2352"/>
            <a:chExt cx="2112" cy="1004"/>
          </a:xfrm>
        </p:grpSpPr>
        <p:graphicFrame>
          <p:nvGraphicFramePr>
            <p:cNvPr id="40970" name="Object 10"/>
            <p:cNvGraphicFramePr>
              <a:graphicFrameLocks noChangeAspect="1"/>
            </p:cNvGraphicFramePr>
            <p:nvPr/>
          </p:nvGraphicFramePr>
          <p:xfrm>
            <a:off x="2208" y="2352"/>
            <a:ext cx="2112" cy="10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22" name="Drawing" r:id="rId3" imgW="9096480" imgH="4324320" progId="WPDraw30.Drawing">
                    <p:embed/>
                  </p:oleObj>
                </mc:Choice>
                <mc:Fallback>
                  <p:oleObj name="Drawing" r:id="rId3" imgW="9096480" imgH="4324320" progId="WPDraw30.Drawing">
                    <p:embed/>
                    <p:pic>
                      <p:nvPicPr>
                        <p:cNvPr id="4097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352"/>
                          <a:ext cx="2112" cy="10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971" name="Text Box 11"/>
            <p:cNvSpPr txBox="1">
              <a:spLocks noChangeArrowheads="1"/>
            </p:cNvSpPr>
            <p:nvPr/>
          </p:nvSpPr>
          <p:spPr bwMode="auto">
            <a:xfrm>
              <a:off x="2774" y="2570"/>
              <a:ext cx="105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Times New Roman"/>
                  <a:ea typeface="+mn-ea"/>
                  <a:cs typeface="+mn-cs"/>
                </a:rPr>
                <a:t>Instrument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609600" y="3733800"/>
            <a:ext cx="4114800" cy="1524000"/>
            <a:chOff x="240" y="3072"/>
            <a:chExt cx="2592" cy="960"/>
          </a:xfrm>
        </p:grpSpPr>
        <p:sp>
          <p:nvSpPr>
            <p:cNvPr id="40974" name="AutoShape 14"/>
            <p:cNvSpPr>
              <a:spLocks noChangeArrowheads="1"/>
            </p:cNvSpPr>
            <p:nvPr/>
          </p:nvSpPr>
          <p:spPr bwMode="auto">
            <a:xfrm>
              <a:off x="1632" y="3408"/>
              <a:ext cx="1200" cy="336"/>
            </a:xfrm>
            <a:prstGeom prst="rightArrow">
              <a:avLst>
                <a:gd name="adj1" fmla="val 50000"/>
                <a:gd name="adj2" fmla="val 89286"/>
              </a:avLst>
            </a:prstGeom>
            <a:solidFill>
              <a:srgbClr val="FFFF99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40973" name="Oval 13"/>
            <p:cNvSpPr>
              <a:spLocks noChangeArrowheads="1"/>
            </p:cNvSpPr>
            <p:nvPr/>
          </p:nvSpPr>
          <p:spPr bwMode="auto">
            <a:xfrm>
              <a:off x="240" y="3072"/>
              <a:ext cx="1584" cy="96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Times New Roman"/>
                  <a:ea typeface="+mn-ea"/>
                  <a:cs typeface="+mn-cs"/>
                </a:rPr>
                <a:t>Holy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Times New Roman"/>
                  <a:ea typeface="+mn-ea"/>
                  <a:cs typeface="+mn-cs"/>
                </a:rPr>
                <a:t>Spirit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93736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7" grpId="0" animBg="1"/>
      <p:bldP spid="40968" grpId="0" animBg="1"/>
      <p:bldP spid="4096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672860" y="914400"/>
            <a:ext cx="7824159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marR="0" lvl="0" indent="-514350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Calvinism Teaches - Direct Operation Upon The Sinner</a:t>
            </a:r>
          </a:p>
          <a:p>
            <a:pPr marL="514350" marR="0" lvl="0" indent="-514350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The Holy Spirit Operates Through Word</a:t>
            </a:r>
          </a:p>
          <a:p>
            <a:pPr marL="514350" marR="0" lvl="0" indent="-514350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Convicted &amp; Converted By The Word</a:t>
            </a:r>
          </a:p>
        </p:txBody>
      </p:sp>
    </p:spTree>
    <p:extLst>
      <p:ext uri="{BB962C8B-B14F-4D97-AF65-F5344CB8AC3E}">
        <p14:creationId xmlns:p14="http://schemas.microsoft.com/office/powerpoint/2010/main" val="34327091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0" y="2533650"/>
          <a:ext cx="9097963" cy="432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0" name="Drawing" r:id="rId3" imgW="9096480" imgH="4324320" progId="WPDraw30.Drawing">
                  <p:embed/>
                </p:oleObj>
              </mc:Choice>
              <mc:Fallback>
                <p:oleObj name="Drawing" r:id="rId3" imgW="9096480" imgH="4324320" progId="WPDraw30.Drawing">
                  <p:embed/>
                  <p:pic>
                    <p:nvPicPr>
                      <p:cNvPr id="2253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533650"/>
                        <a:ext cx="9097963" cy="432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725488" y="349250"/>
            <a:ext cx="36179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The Spirit Revealed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(Eph.3:3-5)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4876800" y="349250"/>
            <a:ext cx="36195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Sword of the Spirit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(Eph.6:17)</a:t>
            </a:r>
          </a:p>
        </p:txBody>
      </p:sp>
      <p:graphicFrame>
        <p:nvGraphicFramePr>
          <p:cNvPr id="22533" name="Object 5"/>
          <p:cNvGraphicFramePr>
            <a:graphicFrameLocks noChangeAspect="1"/>
          </p:cNvGraphicFramePr>
          <p:nvPr/>
        </p:nvGraphicFramePr>
        <p:xfrm>
          <a:off x="1981200" y="1295400"/>
          <a:ext cx="671513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1" name="Drawing" r:id="rId5" imgW="847800" imgH="1828800" progId="WPDraw30.Drawing">
                  <p:embed/>
                </p:oleObj>
              </mc:Choice>
              <mc:Fallback>
                <p:oleObj name="Drawing" r:id="rId5" imgW="847800" imgH="1828800" progId="WPDraw30.Drawing">
                  <p:embed/>
                  <p:pic>
                    <p:nvPicPr>
                      <p:cNvPr id="2253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295400"/>
                        <a:ext cx="671513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5715000" y="1295400"/>
          <a:ext cx="1152525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2" name="Drawing" r:id="rId7" imgW="1152360" imgH="1428840" progId="WPDraw30.Drawing">
                  <p:embed/>
                </p:oleObj>
              </mc:Choice>
              <mc:Fallback>
                <p:oleObj name="Drawing" r:id="rId7" imgW="1152360" imgH="1428840" progId="WPDraw30.Drawing">
                  <p:embed/>
                  <p:pic>
                    <p:nvPicPr>
                      <p:cNvPr id="2253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1295400"/>
                        <a:ext cx="1152525" cy="142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1895920" y="3200400"/>
            <a:ext cx="233749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Rom. 1:16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Jas. 1:18-21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2 Thess. 2:14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1 Pet. 1:18-25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4806832" y="3200400"/>
            <a:ext cx="2375137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2 Cor. 5:17-20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John 17:20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Acts 18:8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Acts. 2:37</a:t>
            </a:r>
          </a:p>
        </p:txBody>
      </p:sp>
    </p:spTree>
    <p:extLst>
      <p:ext uri="{BB962C8B-B14F-4D97-AF65-F5344CB8AC3E}">
        <p14:creationId xmlns:p14="http://schemas.microsoft.com/office/powerpoint/2010/main" val="9494862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5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5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5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5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5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5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5" grpId="0" build="p" autoUpdateAnimBg="0"/>
      <p:bldP spid="22536" grpId="0" uiExpand="1" build="p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681488" y="838200"/>
            <a:ext cx="7858664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marR="0" lvl="0" indent="-514350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Calvinism Teaches - Direct Operation Upon The Sinner</a:t>
            </a:r>
          </a:p>
          <a:p>
            <a:pPr marL="514350" marR="0" lvl="0" indent="-514350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The Holy Spirit Operates Through Word</a:t>
            </a:r>
          </a:p>
          <a:p>
            <a:pPr marL="514350" marR="0" lvl="0" indent="-514350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Convicted &amp; Converted By The Word</a:t>
            </a:r>
          </a:p>
          <a:p>
            <a:pPr marL="514350" marR="0" lvl="0" indent="-514350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What The Spirit Does - The Word Does</a:t>
            </a:r>
          </a:p>
        </p:txBody>
      </p:sp>
    </p:spTree>
    <p:extLst>
      <p:ext uri="{BB962C8B-B14F-4D97-AF65-F5344CB8AC3E}">
        <p14:creationId xmlns:p14="http://schemas.microsoft.com/office/powerpoint/2010/main" val="18560192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3323633" y="1640217"/>
            <a:ext cx="2278188" cy="4149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Born of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Quickened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Saved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Washed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Sanctified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Led By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756756" y="1640217"/>
            <a:ext cx="2414443" cy="414991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Jno. 3:5,6,8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Jno. 6:63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Titus 3:5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 Cor. 6:11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 Cor. 6:11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Rom. 8:9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5754255" y="1640217"/>
            <a:ext cx="2802370" cy="414991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 Pet. 1:23-25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Ps. 119:50,93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Jas. 1:21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Eph. 5:26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Jno. 17:17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Psa. 119:105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701049" y="762000"/>
            <a:ext cx="2470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Holy Spirit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6048625" y="762000"/>
            <a:ext cx="2292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The Word</a:t>
            </a:r>
          </a:p>
        </p:txBody>
      </p:sp>
    </p:spTree>
    <p:extLst>
      <p:ext uri="{BB962C8B-B14F-4D97-AF65-F5344CB8AC3E}">
        <p14:creationId xmlns:p14="http://schemas.microsoft.com/office/powerpoint/2010/main" val="13158211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3443326" y="1508185"/>
            <a:ext cx="2257348" cy="4149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Walk In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Comforted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Instructs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Power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Cleanses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Convicts</a:t>
            </a: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658582" y="1628955"/>
            <a:ext cx="2483372" cy="4149919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Gal. 5:16-18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Acts 9:30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Neh. 9:20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Rom. 15:13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 Cor. 6:11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Jno. 16:8</a:t>
            </a: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5900182" y="1628954"/>
            <a:ext cx="2642070" cy="4149919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Psa. 119:10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 Thess 4:18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 Tim. 3:17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Heb. 1:3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Jno. 15:2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Tit. 1:9</a:t>
            </a: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658582" y="758451"/>
            <a:ext cx="2470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Holy Spirit</a:t>
            </a: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6075042" y="758451"/>
            <a:ext cx="2292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The Word</a:t>
            </a:r>
          </a:p>
        </p:txBody>
      </p:sp>
    </p:spTree>
    <p:extLst>
      <p:ext uri="{BB962C8B-B14F-4D97-AF65-F5344CB8AC3E}">
        <p14:creationId xmlns:p14="http://schemas.microsoft.com/office/powerpoint/2010/main" val="1667674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E93739-D4BC-425B-B167-5678E1A97F24}"/>
              </a:ext>
            </a:extLst>
          </p:cNvPr>
          <p:cNvSpPr txBox="1"/>
          <p:nvPr/>
        </p:nvSpPr>
        <p:spPr>
          <a:xfrm>
            <a:off x="742949" y="378668"/>
            <a:ext cx="7692606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Holy Spirit Works in Conversion</a:t>
            </a:r>
            <a:endParaRPr lang="en-US" sz="36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8A9FDEB1-370F-466F-9153-C4F51535D7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1676400"/>
            <a:ext cx="7561053" cy="1916743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marR="0" lvl="0" indent="-514350" algn="l" defTabSz="579438" rtl="0" eaLnBrk="1" fontAlgn="base" latinLnBrk="0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badi Extra Light" panose="020B0204020104020204" pitchFamily="34" charset="0"/>
              </a:rPr>
              <a:t>Holy Spirit Has a Role in Conversion</a:t>
            </a:r>
          </a:p>
          <a:p>
            <a:pPr marL="514350" marR="0" lvl="0" indent="-514350" algn="l" defTabSz="579438" rtl="0" eaLnBrk="1" fontAlgn="base" latinLnBrk="0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altLang="en-US" sz="2800" b="1" dirty="0">
                <a:solidFill>
                  <a:srgbClr val="FFFF00"/>
                </a:solidFill>
                <a:latin typeface="Abadi Extra Light" panose="020B0204020104020204" pitchFamily="34" charset="0"/>
              </a:rPr>
              <a:t>How Does the Spirit Operate?</a:t>
            </a:r>
          </a:p>
          <a:p>
            <a:pPr marL="514350" marR="0" lvl="0" indent="-514350" algn="l" defTabSz="579438" rtl="0" eaLnBrk="1" fontAlgn="base" latinLnBrk="0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badi Extra Light" panose="020B0204020104020204" pitchFamily="34" charset="0"/>
              </a:rPr>
              <a:t>Spirit Gives Evidence of Pardon</a:t>
            </a:r>
          </a:p>
        </p:txBody>
      </p:sp>
    </p:spTree>
    <p:extLst>
      <p:ext uri="{BB962C8B-B14F-4D97-AF65-F5344CB8AC3E}">
        <p14:creationId xmlns:p14="http://schemas.microsoft.com/office/powerpoint/2010/main" val="40568016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1077218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ea typeface="+mn-ea"/>
                <a:cs typeface="+mn-cs"/>
              </a:rPr>
              <a:t>The Spirit Gives Evidence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ea typeface="+mn-ea"/>
                <a:cs typeface="+mn-cs"/>
              </a:rPr>
              <a:t>Rom. 8:16</a:t>
            </a:r>
          </a:p>
        </p:txBody>
      </p:sp>
      <p:sp>
        <p:nvSpPr>
          <p:cNvPr id="24589" name="Text Box 13"/>
          <p:cNvSpPr txBox="1">
            <a:spLocks noChangeArrowheads="1"/>
          </p:cNvSpPr>
          <p:nvPr/>
        </p:nvSpPr>
        <p:spPr bwMode="auto">
          <a:xfrm>
            <a:off x="914400" y="5943600"/>
            <a:ext cx="73818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Then we can know we are children of God!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762000" y="2209800"/>
            <a:ext cx="2819400" cy="3429000"/>
            <a:chOff x="480" y="1392"/>
            <a:chExt cx="1776" cy="2160"/>
          </a:xfrm>
        </p:grpSpPr>
        <p:sp>
          <p:nvSpPr>
            <p:cNvPr id="24591" name="Rectangle 15"/>
            <p:cNvSpPr>
              <a:spLocks noChangeArrowheads="1"/>
            </p:cNvSpPr>
            <p:nvPr/>
          </p:nvSpPr>
          <p:spPr bwMode="auto">
            <a:xfrm>
              <a:off x="480" y="1392"/>
              <a:ext cx="1776" cy="216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Tells What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One Must Do</a:t>
              </a:r>
            </a:p>
          </p:txBody>
        </p:sp>
        <p:pic>
          <p:nvPicPr>
            <p:cNvPr id="24590" name="Picture 14" descr="open_bible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76" y="1536"/>
              <a:ext cx="1632" cy="1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4587" name="AutoShape 11"/>
          <p:cNvSpPr>
            <a:spLocks noChangeArrowheads="1"/>
          </p:cNvSpPr>
          <p:nvPr/>
        </p:nvSpPr>
        <p:spPr bwMode="auto">
          <a:xfrm flipH="1">
            <a:off x="762000" y="1295400"/>
            <a:ext cx="1981200" cy="1295400"/>
          </a:xfrm>
          <a:prstGeom prst="wedgeEllipseCallout">
            <a:avLst>
              <a:gd name="adj1" fmla="val -31491"/>
              <a:gd name="adj2" fmla="val 74995"/>
            </a:avLst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“Repent and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be Baptized”</a:t>
            </a:r>
          </a:p>
        </p:txBody>
      </p: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5334000" y="2209800"/>
            <a:ext cx="2819400" cy="3429000"/>
            <a:chOff x="3360" y="1392"/>
            <a:chExt cx="1776" cy="2160"/>
          </a:xfrm>
        </p:grpSpPr>
        <p:sp>
          <p:nvSpPr>
            <p:cNvPr id="24598" name="Rectangle 22"/>
            <p:cNvSpPr>
              <a:spLocks noChangeArrowheads="1"/>
            </p:cNvSpPr>
            <p:nvPr/>
          </p:nvSpPr>
          <p:spPr bwMode="auto">
            <a:xfrm>
              <a:off x="3360" y="1392"/>
              <a:ext cx="1776" cy="216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Knows What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He Has Done</a:t>
              </a:r>
            </a:p>
          </p:txBody>
        </p:sp>
        <p:pic>
          <p:nvPicPr>
            <p:cNvPr id="24601" name="Picture 25" descr="MCj03971800000[1]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40" y="1507"/>
              <a:ext cx="864" cy="1085"/>
            </a:xfrm>
            <a:prstGeom prst="rect">
              <a:avLst/>
            </a:prstGeom>
            <a:noFill/>
          </p:spPr>
        </p:pic>
      </p:grpSp>
      <p:sp>
        <p:nvSpPr>
          <p:cNvPr id="24603" name="AutoShape 27"/>
          <p:cNvSpPr>
            <a:spLocks noChangeArrowheads="1"/>
          </p:cNvSpPr>
          <p:nvPr/>
        </p:nvSpPr>
        <p:spPr bwMode="auto">
          <a:xfrm>
            <a:off x="6629400" y="1447800"/>
            <a:ext cx="1752600" cy="1066800"/>
          </a:xfrm>
          <a:prstGeom prst="wedgeEllipseCallout">
            <a:avLst>
              <a:gd name="adj1" fmla="val -42301"/>
              <a:gd name="adj2" fmla="val 81398"/>
            </a:avLst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“I’ve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done that”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3810000" y="2895600"/>
            <a:ext cx="1371600" cy="2057400"/>
            <a:chOff x="3810000" y="2895600"/>
            <a:chExt cx="1371600" cy="2057400"/>
          </a:xfrm>
        </p:grpSpPr>
        <p:sp>
          <p:nvSpPr>
            <p:cNvPr id="13" name="TextBox 12"/>
            <p:cNvSpPr txBox="1"/>
            <p:nvPr/>
          </p:nvSpPr>
          <p:spPr>
            <a:xfrm>
              <a:off x="3810000" y="3581400"/>
              <a:ext cx="1371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Agree</a:t>
              </a:r>
            </a:p>
          </p:txBody>
        </p:sp>
        <p:sp>
          <p:nvSpPr>
            <p:cNvPr id="15" name="Bent-Up Arrow 14"/>
            <p:cNvSpPr/>
            <p:nvPr/>
          </p:nvSpPr>
          <p:spPr>
            <a:xfrm rot="5400000">
              <a:off x="4419600" y="4191000"/>
              <a:ext cx="762000" cy="762000"/>
            </a:xfrm>
            <a:prstGeom prst="bentUpArrow">
              <a:avLst/>
            </a:prstGeom>
            <a:solidFill>
              <a:schemeClr val="tx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16" name="Bent-Up Arrow 15"/>
            <p:cNvSpPr/>
            <p:nvPr/>
          </p:nvSpPr>
          <p:spPr>
            <a:xfrm rot="16200000">
              <a:off x="3810000" y="2895600"/>
              <a:ext cx="762000" cy="762000"/>
            </a:xfrm>
            <a:prstGeom prst="bentUpArrow">
              <a:avLst/>
            </a:prstGeom>
            <a:solidFill>
              <a:schemeClr val="tx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9" grpId="0" autoUpdateAnimBg="0"/>
      <p:bldP spid="24587" grpId="0" animBg="1" autoUpdateAnimBg="0"/>
      <p:bldP spid="24603" grpId="0" animBg="1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F1F5431-9D77-4385-9F12-B10E50B7CD8B}"/>
              </a:ext>
            </a:extLst>
          </p:cNvPr>
          <p:cNvSpPr/>
          <p:nvPr/>
        </p:nvSpPr>
        <p:spPr>
          <a:xfrm>
            <a:off x="830430" y="416792"/>
            <a:ext cx="748313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800" b="1" cap="none" spc="0" dirty="0">
                <a:ln/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The Holy Spirit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C3C6FD-D9B8-4B96-942B-CBEC3489DF94}"/>
              </a:ext>
            </a:extLst>
          </p:cNvPr>
          <p:cNvSpPr txBox="1"/>
          <p:nvPr/>
        </p:nvSpPr>
        <p:spPr>
          <a:xfrm>
            <a:off x="176841" y="1932350"/>
            <a:ext cx="8863642" cy="461665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Ink Free" panose="03080402000500000000" pitchFamily="66" charset="0"/>
              </a:rPr>
              <a:t>The Spirit’s Role in Conversion – When &amp; How The Spirit Operates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573601-1876-4C94-AB92-23A2481DA1D2}"/>
              </a:ext>
            </a:extLst>
          </p:cNvPr>
          <p:cNvSpPr txBox="1"/>
          <p:nvPr/>
        </p:nvSpPr>
        <p:spPr>
          <a:xfrm>
            <a:off x="1054579" y="2725048"/>
            <a:ext cx="769260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Different Measures of the Spirit</a:t>
            </a: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Holy Spirit Baptism</a:t>
            </a: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Miraculous / Spiritual Gifts</a:t>
            </a: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Holy Spirit Works in Conversion</a:t>
            </a: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Indwelling of the Holy Spirit</a:t>
            </a:r>
          </a:p>
        </p:txBody>
      </p:sp>
    </p:spTree>
    <p:extLst>
      <p:ext uri="{BB962C8B-B14F-4D97-AF65-F5344CB8AC3E}">
        <p14:creationId xmlns:p14="http://schemas.microsoft.com/office/powerpoint/2010/main" val="12452136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1" name="Text Box 5">
            <a:extLst>
              <a:ext uri="{FF2B5EF4-FFF2-40B4-BE49-F238E27FC236}">
                <a16:creationId xmlns:a16="http://schemas.microsoft.com/office/drawing/2014/main" id="{F7AE8B03-0100-48D4-BAF1-E865FD099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1676400"/>
            <a:ext cx="7275303" cy="537904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marR="0" lvl="0" indent="-514350" algn="l" defTabSz="579438" rtl="0" eaLnBrk="1" fontAlgn="base" latinLnBrk="0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badi Extra Light" panose="020B0204020104020204" pitchFamily="34" charset="0"/>
              </a:rPr>
              <a:t>Holy Spirit dwells in the Christian today</a:t>
            </a:r>
          </a:p>
        </p:txBody>
      </p:sp>
      <p:sp>
        <p:nvSpPr>
          <p:cNvPr id="70662" name="Text Box 6">
            <a:extLst>
              <a:ext uri="{FF2B5EF4-FFF2-40B4-BE49-F238E27FC236}">
                <a16:creationId xmlns:a16="http://schemas.microsoft.com/office/drawing/2014/main" id="{32B41D29-3551-4877-BBF1-2E1E6F7AC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216" y="3124200"/>
            <a:ext cx="8534400" cy="116955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Romans 8:9-11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How (Directly or Through the word) is another study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DE9CB8-F940-4EC4-9240-6FCF0575426B}"/>
              </a:ext>
            </a:extLst>
          </p:cNvPr>
          <p:cNvSpPr txBox="1"/>
          <p:nvPr/>
        </p:nvSpPr>
        <p:spPr>
          <a:xfrm>
            <a:off x="725697" y="370037"/>
            <a:ext cx="7692606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Indwelling of the Holy Spirit</a:t>
            </a:r>
          </a:p>
        </p:txBody>
      </p:sp>
    </p:spTree>
    <p:extLst>
      <p:ext uri="{BB962C8B-B14F-4D97-AF65-F5344CB8AC3E}">
        <p14:creationId xmlns:p14="http://schemas.microsoft.com/office/powerpoint/2010/main" val="1198117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Text Box 4">
            <a:extLst>
              <a:ext uri="{FF2B5EF4-FFF2-40B4-BE49-F238E27FC236}">
                <a16:creationId xmlns:a16="http://schemas.microsoft.com/office/drawing/2014/main" id="{3891989A-B9A8-450D-B5A7-FAF7BD967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295400"/>
            <a:ext cx="79248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18 And do not be drunk with wine, in which is dissipation; but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be filled with the Spirit,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19 speaking to one another in psalms and hymns and spiritual songs, singing and making melody in your heart to the Lord, </a:t>
            </a:r>
          </a:p>
        </p:txBody>
      </p:sp>
      <p:sp>
        <p:nvSpPr>
          <p:cNvPr id="67589" name="Text Box 5">
            <a:extLst>
              <a:ext uri="{FF2B5EF4-FFF2-40B4-BE49-F238E27FC236}">
                <a16:creationId xmlns:a16="http://schemas.microsoft.com/office/drawing/2014/main" id="{7C2BA282-D5B5-4FE5-901A-BEE8BC1A4C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343400"/>
            <a:ext cx="80772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16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Let the word of Christ dwell in you richly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in all wisdom, teaching and admonishing one another in psalms and hymns and spiritual songs, singing with grace in your hearts to the Lord. </a:t>
            </a:r>
          </a:p>
        </p:txBody>
      </p:sp>
      <p:sp>
        <p:nvSpPr>
          <p:cNvPr id="67590" name="Oval 6">
            <a:extLst>
              <a:ext uri="{FF2B5EF4-FFF2-40B4-BE49-F238E27FC236}">
                <a16:creationId xmlns:a16="http://schemas.microsoft.com/office/drawing/2014/main" id="{2C762FE2-B464-4DB6-B784-A6C0A7D021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3657600"/>
            <a:ext cx="23622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Col. 3:16</a:t>
            </a:r>
          </a:p>
        </p:txBody>
      </p:sp>
      <p:sp>
        <p:nvSpPr>
          <p:cNvPr id="67591" name="Oval 7">
            <a:extLst>
              <a:ext uri="{FF2B5EF4-FFF2-40B4-BE49-F238E27FC236}">
                <a16:creationId xmlns:a16="http://schemas.microsoft.com/office/drawing/2014/main" id="{4C8309B9-DD8C-4839-B610-394EE8572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609600"/>
            <a:ext cx="23622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Eph. 5:18-19</a:t>
            </a:r>
          </a:p>
        </p:txBody>
      </p:sp>
      <p:sp>
        <p:nvSpPr>
          <p:cNvPr id="67594" name="AutoShape 10">
            <a:extLst>
              <a:ext uri="{FF2B5EF4-FFF2-40B4-BE49-F238E27FC236}">
                <a16:creationId xmlns:a16="http://schemas.microsoft.com/office/drawing/2014/main" id="{7A0E9F3F-392B-4EAE-B179-BD2649AEAAB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104900" y="2933700"/>
            <a:ext cx="2438400" cy="685800"/>
          </a:xfrm>
          <a:prstGeom prst="leftRightArrow">
            <a:avLst>
              <a:gd name="adj1" fmla="val 50000"/>
              <a:gd name="adj2" fmla="val 71111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Parallel</a:t>
            </a:r>
          </a:p>
        </p:txBody>
      </p:sp>
    </p:spTree>
    <p:extLst>
      <p:ext uri="{BB962C8B-B14F-4D97-AF65-F5344CB8AC3E}">
        <p14:creationId xmlns:p14="http://schemas.microsoft.com/office/powerpoint/2010/main" val="3528744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Text Box 3">
            <a:extLst>
              <a:ext uri="{FF2B5EF4-FFF2-40B4-BE49-F238E27FC236}">
                <a16:creationId xmlns:a16="http://schemas.microsoft.com/office/drawing/2014/main" id="{7E3B323A-8BDC-4A31-BCD7-D277FFA1B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76400"/>
            <a:ext cx="7086600" cy="1227131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57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57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marR="0" lvl="0" indent="-514350" algn="l" defTabSz="579438" rtl="0" eaLnBrk="1" fontAlgn="base" latinLnBrk="0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badi Extra Light" panose="020B0204020104020204" pitchFamily="34" charset="0"/>
              </a:rPr>
              <a:t>Holy Spirit dwells in the Christian today</a:t>
            </a:r>
          </a:p>
          <a:p>
            <a:pPr marL="514350" marR="0" lvl="0" indent="-514350" algn="l" defTabSz="579438" rtl="0" eaLnBrk="1" fontAlgn="base" latinLnBrk="0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badi Extra Light" panose="020B0204020104020204" pitchFamily="34" charset="0"/>
              </a:rPr>
              <a:t>Different from the other measures</a:t>
            </a:r>
          </a:p>
        </p:txBody>
      </p:sp>
      <p:sp>
        <p:nvSpPr>
          <p:cNvPr id="71685" name="Text Box 5">
            <a:extLst>
              <a:ext uri="{FF2B5EF4-FFF2-40B4-BE49-F238E27FC236}">
                <a16:creationId xmlns:a16="http://schemas.microsoft.com/office/drawing/2014/main" id="{93A0EC6B-565A-4D8A-A53A-7BA7A0698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2007" y="3416710"/>
            <a:ext cx="8534400" cy="1015663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1. Not like the Baptismal measure – for one baptism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2. Not like the miraculous measure – for no apostle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DA8EEC-62E4-4A33-8F0C-6848063095C9}"/>
              </a:ext>
            </a:extLst>
          </p:cNvPr>
          <p:cNvSpPr txBox="1"/>
          <p:nvPr/>
        </p:nvSpPr>
        <p:spPr>
          <a:xfrm>
            <a:off x="725697" y="370037"/>
            <a:ext cx="7692606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Indwelling of the Holy Spirit</a:t>
            </a:r>
          </a:p>
        </p:txBody>
      </p:sp>
    </p:spTree>
    <p:extLst>
      <p:ext uri="{BB962C8B-B14F-4D97-AF65-F5344CB8AC3E}">
        <p14:creationId xmlns:p14="http://schemas.microsoft.com/office/powerpoint/2010/main" val="8578408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6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6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5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F1F5431-9D77-4385-9F12-B10E50B7CD8B}"/>
              </a:ext>
            </a:extLst>
          </p:cNvPr>
          <p:cNvSpPr/>
          <p:nvPr/>
        </p:nvSpPr>
        <p:spPr>
          <a:xfrm>
            <a:off x="830430" y="416792"/>
            <a:ext cx="748313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800" b="1" cap="none" spc="0" dirty="0">
                <a:ln/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The Holy Spirit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C3C6FD-D9B8-4B96-942B-CBEC3489DF94}"/>
              </a:ext>
            </a:extLst>
          </p:cNvPr>
          <p:cNvSpPr txBox="1"/>
          <p:nvPr/>
        </p:nvSpPr>
        <p:spPr>
          <a:xfrm>
            <a:off x="176841" y="1932350"/>
            <a:ext cx="8863642" cy="461665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Ink Free" panose="03080402000500000000" pitchFamily="66" charset="0"/>
              </a:rPr>
              <a:t>The Spirit’s Role in Conversion – When &amp; How The Spirit Operates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573601-1876-4C94-AB92-23A2481DA1D2}"/>
              </a:ext>
            </a:extLst>
          </p:cNvPr>
          <p:cNvSpPr txBox="1"/>
          <p:nvPr/>
        </p:nvSpPr>
        <p:spPr>
          <a:xfrm>
            <a:off x="1054579" y="2725048"/>
            <a:ext cx="769260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Different Measures of the Spirit</a:t>
            </a: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Holy Spirit Baptism</a:t>
            </a: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Miraculous / Spiritual Gifts</a:t>
            </a: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Holy Spirit Works in Conversion</a:t>
            </a:r>
          </a:p>
          <a:p>
            <a:pPr marL="571500" indent="-571500">
              <a:buFont typeface="+mj-lt"/>
              <a:buAutoNum type="romanUcPeriod"/>
            </a:pPr>
            <a:endParaRPr lang="en-US" sz="10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Indwelling of the Holy Spirit</a:t>
            </a:r>
          </a:p>
        </p:txBody>
      </p:sp>
    </p:spTree>
    <p:extLst>
      <p:ext uri="{BB962C8B-B14F-4D97-AF65-F5344CB8AC3E}">
        <p14:creationId xmlns:p14="http://schemas.microsoft.com/office/powerpoint/2010/main" val="25568061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LUGRN">
  <a:themeElements>
    <a:clrScheme name="">
      <a:dk1>
        <a:srgbClr val="969696"/>
      </a:dk1>
      <a:lt1>
        <a:srgbClr val="FFFFFF"/>
      </a:lt1>
      <a:dk2>
        <a:srgbClr val="000000"/>
      </a:dk2>
      <a:lt2>
        <a:srgbClr val="FFFFFF"/>
      </a:lt2>
      <a:accent1>
        <a:srgbClr val="00CC99"/>
      </a:accent1>
      <a:accent2>
        <a:srgbClr val="3333CC"/>
      </a:accent2>
      <a:accent3>
        <a:srgbClr val="AAAAAA"/>
      </a:accent3>
      <a:accent4>
        <a:srgbClr val="DADADA"/>
      </a:accent4>
      <a:accent5>
        <a:srgbClr val="AAE2CA"/>
      </a:accent5>
      <a:accent6>
        <a:srgbClr val="2D2DB9"/>
      </a:accent6>
      <a:hlink>
        <a:srgbClr val="FFFF00"/>
      </a:hlink>
      <a:folHlink>
        <a:srgbClr val="B2B2B2"/>
      </a:folHlink>
    </a:clrScheme>
    <a:fontScheme name="BLUGR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BLUGR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GR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GR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GR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GR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GR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GR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LUGRN">
  <a:themeElements>
    <a:clrScheme name="">
      <a:dk1>
        <a:srgbClr val="969696"/>
      </a:dk1>
      <a:lt1>
        <a:srgbClr val="FFFFFF"/>
      </a:lt1>
      <a:dk2>
        <a:srgbClr val="000000"/>
      </a:dk2>
      <a:lt2>
        <a:srgbClr val="FFFFFF"/>
      </a:lt2>
      <a:accent1>
        <a:srgbClr val="00CC99"/>
      </a:accent1>
      <a:accent2>
        <a:srgbClr val="3333CC"/>
      </a:accent2>
      <a:accent3>
        <a:srgbClr val="AAAAAA"/>
      </a:accent3>
      <a:accent4>
        <a:srgbClr val="DADADA"/>
      </a:accent4>
      <a:accent5>
        <a:srgbClr val="AAE2CA"/>
      </a:accent5>
      <a:accent6>
        <a:srgbClr val="2D2DB9"/>
      </a:accent6>
      <a:hlink>
        <a:srgbClr val="FFFF00"/>
      </a:hlink>
      <a:folHlink>
        <a:srgbClr val="B2B2B2"/>
      </a:folHlink>
    </a:clrScheme>
    <a:fontScheme name="BLUGR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UGR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GR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GR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GR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GR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GR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GR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279</TotalTime>
  <Words>2184</Words>
  <Application>Microsoft Office PowerPoint</Application>
  <PresentationFormat>On-screen Show (4:3)</PresentationFormat>
  <Paragraphs>450</Paragraphs>
  <Slides>54</Slides>
  <Notes>0</Notes>
  <HiddenSlides>1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5" baseType="lpstr">
      <vt:lpstr>Kristen ITC</vt:lpstr>
      <vt:lpstr>Ink Free</vt:lpstr>
      <vt:lpstr>Arial</vt:lpstr>
      <vt:lpstr>Wingdings</vt:lpstr>
      <vt:lpstr>Abadi Extra Light</vt:lpstr>
      <vt:lpstr>Arial Narrow</vt:lpstr>
      <vt:lpstr>Comic Sans MS</vt:lpstr>
      <vt:lpstr>Times New Roman</vt:lpstr>
      <vt:lpstr>BLUGRN</vt:lpstr>
      <vt:lpstr>1_BLUGRN</vt:lpstr>
      <vt:lpstr>Drawing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Those Baptized With Holy Spirit Could: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18</cp:revision>
  <dcterms:created xsi:type="dcterms:W3CDTF">2018-06-22T14:35:54Z</dcterms:created>
  <dcterms:modified xsi:type="dcterms:W3CDTF">2018-06-24T12:57:57Z</dcterms:modified>
</cp:coreProperties>
</file>