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</p:sldMasterIdLst>
  <p:sldIdLst>
    <p:sldId id="270" r:id="rId4"/>
    <p:sldId id="271" r:id="rId5"/>
    <p:sldId id="257" r:id="rId6"/>
    <p:sldId id="272" r:id="rId7"/>
    <p:sldId id="273" r:id="rId8"/>
    <p:sldId id="261" r:id="rId9"/>
    <p:sldId id="260" r:id="rId10"/>
    <p:sldId id="262" r:id="rId11"/>
    <p:sldId id="259" r:id="rId12"/>
    <p:sldId id="274" r:id="rId13"/>
    <p:sldId id="263" r:id="rId14"/>
    <p:sldId id="266" r:id="rId15"/>
    <p:sldId id="275" r:id="rId16"/>
    <p:sldId id="264" r:id="rId17"/>
    <p:sldId id="267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65" r:id="rId26"/>
  </p:sldIdLst>
  <p:sldSz cx="9144000" cy="6858000" type="screen4x3"/>
  <p:notesSz cx="6858000" cy="9144000"/>
  <p:embeddedFontLst>
    <p:embeddedFont>
      <p:font typeface="Abadi Extra Light" panose="020B0204020104020204" pitchFamily="34" charset="0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libri Light" panose="020F0302020204030204" pitchFamily="34" charset="0"/>
      <p:regular r:id="rId32"/>
      <p:italic r:id="rId33"/>
    </p:embeddedFont>
    <p:embeddedFont>
      <p:font typeface="Tempus Sans ITC" panose="04020404030D07020202" pitchFamily="82" charset="0"/>
      <p:regular r:id="rId3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8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818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267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966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3040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671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368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16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218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498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121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39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313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0280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8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743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8184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581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0342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973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014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418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8412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843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6263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1670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750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108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513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927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98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4408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44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0617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8AB82C-7596-49E8-B0C0-8B836B0885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9" b="17099"/>
          <a:stretch/>
        </p:blipFill>
        <p:spPr>
          <a:xfrm>
            <a:off x="0" y="1172668"/>
            <a:ext cx="8055935" cy="5685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059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57FCE0-BFAD-4442-98DE-DC241ADE36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04" b="29149"/>
          <a:stretch/>
        </p:blipFill>
        <p:spPr>
          <a:xfrm>
            <a:off x="7305363" y="235970"/>
            <a:ext cx="1552926" cy="15993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42419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AAF00-052C-4082-ADA3-8C7C089DA8AC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1DD46-1B90-4FD9-8FEF-23F0137E928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EFC860-99A6-49D8-8145-4F91A98771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60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944518-C1DA-445B-8A44-70D13476E2A3}"/>
              </a:ext>
            </a:extLst>
          </p:cNvPr>
          <p:cNvSpPr txBox="1"/>
          <p:nvPr/>
        </p:nvSpPr>
        <p:spPr>
          <a:xfrm>
            <a:off x="526211" y="293298"/>
            <a:ext cx="81260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Matthew 25 records two parables</a:t>
            </a:r>
          </a:p>
          <a:p>
            <a:pPr algn="ctr"/>
            <a:r>
              <a:rPr lang="en-US" sz="2800" dirty="0"/>
              <a:t>that encourage us to watch and be ready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ECE2CF-4C21-4671-96BB-9C4146F7518C}"/>
              </a:ext>
            </a:extLst>
          </p:cNvPr>
          <p:cNvSpPr txBox="1"/>
          <p:nvPr/>
        </p:nvSpPr>
        <p:spPr>
          <a:xfrm>
            <a:off x="1664897" y="2047886"/>
            <a:ext cx="5848709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800" i="1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400" i="1" dirty="0"/>
              <a:t>Parable of the Virgins (vv. 1-13)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800" i="1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400" i="1" dirty="0"/>
              <a:t>Parable of the Talents (vv. 14-30)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800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A3B248-42BC-4211-BBFD-DF2DD446AAF0}"/>
              </a:ext>
            </a:extLst>
          </p:cNvPr>
          <p:cNvSpPr txBox="1"/>
          <p:nvPr/>
        </p:nvSpPr>
        <p:spPr>
          <a:xfrm>
            <a:off x="1664897" y="3778370"/>
            <a:ext cx="572794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/>
              <a:t>Point: Watch &amp; Be Ready</a:t>
            </a:r>
          </a:p>
          <a:p>
            <a:pPr algn="ctr"/>
            <a:endParaRPr lang="en-US" sz="800" u="sng" dirty="0"/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US" sz="2800" dirty="0"/>
              <a:t>24:42-44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US" sz="2800" dirty="0"/>
              <a:t>25:13</a:t>
            </a:r>
          </a:p>
        </p:txBody>
      </p:sp>
    </p:spTree>
    <p:extLst>
      <p:ext uri="{BB962C8B-B14F-4D97-AF65-F5344CB8AC3E}">
        <p14:creationId xmlns:p14="http://schemas.microsoft.com/office/powerpoint/2010/main" val="1240807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bible-stories-library.com/image-files/talents_main.jpg">
            <a:extLst>
              <a:ext uri="{FF2B5EF4-FFF2-40B4-BE49-F238E27FC236}">
                <a16:creationId xmlns:a16="http://schemas.microsoft.com/office/drawing/2014/main" id="{85C999BD-AA74-4E77-8BD2-3AED53408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272" y="3104015"/>
            <a:ext cx="2294247" cy="2619003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302BDCE-8757-4965-82E9-82C57F876DE4}"/>
              </a:ext>
            </a:extLst>
          </p:cNvPr>
          <p:cNvSpPr txBox="1"/>
          <p:nvPr/>
        </p:nvSpPr>
        <p:spPr>
          <a:xfrm>
            <a:off x="574914" y="207033"/>
            <a:ext cx="207896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The</a:t>
            </a:r>
          </a:p>
          <a:p>
            <a:pPr algn="ctr"/>
            <a:r>
              <a:rPr lang="en-US" sz="4400" dirty="0"/>
              <a:t>Parable</a:t>
            </a:r>
          </a:p>
          <a:p>
            <a:pPr algn="ctr"/>
            <a:r>
              <a:rPr lang="en-US" sz="4400" dirty="0"/>
              <a:t>of the</a:t>
            </a:r>
          </a:p>
          <a:p>
            <a:pPr algn="ctr"/>
            <a:r>
              <a:rPr lang="en-US" sz="4400" dirty="0"/>
              <a:t>Talents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38D6CC-E3CD-4424-9759-B325EE9E039D}"/>
              </a:ext>
            </a:extLst>
          </p:cNvPr>
          <p:cNvSpPr txBox="1"/>
          <p:nvPr/>
        </p:nvSpPr>
        <p:spPr>
          <a:xfrm>
            <a:off x="-205779" y="6069484"/>
            <a:ext cx="3640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(Matt. 25:14-30)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D11CF6-7F7D-4715-90E1-E907DC700A7F}"/>
              </a:ext>
            </a:extLst>
          </p:cNvPr>
          <p:cNvSpPr txBox="1"/>
          <p:nvPr/>
        </p:nvSpPr>
        <p:spPr>
          <a:xfrm>
            <a:off x="3079630" y="1181819"/>
            <a:ext cx="630590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/>
              <a:t>Giving</a:t>
            </a:r>
            <a:r>
              <a:rPr lang="en-US" sz="3200" dirty="0"/>
              <a:t> of the Talents </a:t>
            </a:r>
          </a:p>
          <a:p>
            <a:pPr algn="ctr"/>
            <a:r>
              <a:rPr lang="en-US" sz="3200" i="1" dirty="0">
                <a:solidFill>
                  <a:srgbClr val="0070C0"/>
                </a:solidFill>
              </a:rPr>
              <a:t>(vv. 14-15)</a:t>
            </a:r>
          </a:p>
          <a:p>
            <a:pPr algn="ctr"/>
            <a:endParaRPr lang="en-US" sz="3200" dirty="0"/>
          </a:p>
          <a:p>
            <a:pPr algn="ctr"/>
            <a:r>
              <a:rPr lang="en-US" sz="3200" u="sng" dirty="0"/>
              <a:t>Management</a:t>
            </a:r>
            <a:r>
              <a:rPr lang="en-US" sz="3200" dirty="0"/>
              <a:t> of the Talents</a:t>
            </a:r>
          </a:p>
          <a:p>
            <a:pPr algn="ctr"/>
            <a:r>
              <a:rPr lang="en-US" sz="3200" i="1" dirty="0">
                <a:solidFill>
                  <a:srgbClr val="0070C0"/>
                </a:solidFill>
              </a:rPr>
              <a:t>(vv. 16-18)</a:t>
            </a:r>
          </a:p>
          <a:p>
            <a:pPr algn="ctr"/>
            <a:endParaRPr lang="en-US" sz="3200" dirty="0"/>
          </a:p>
          <a:p>
            <a:pPr algn="ctr"/>
            <a:r>
              <a:rPr lang="en-US" sz="3200" u="sng" dirty="0"/>
              <a:t>Reckoning</a:t>
            </a:r>
            <a:r>
              <a:rPr lang="en-US" sz="3200" dirty="0"/>
              <a:t> of the Talents</a:t>
            </a:r>
          </a:p>
          <a:p>
            <a:pPr algn="ctr"/>
            <a:r>
              <a:rPr lang="en-US" sz="3200" dirty="0">
                <a:solidFill>
                  <a:srgbClr val="0070C0"/>
                </a:solidFill>
              </a:rPr>
              <a:t>(</a:t>
            </a:r>
            <a:r>
              <a:rPr lang="en-US" sz="3200" i="1" dirty="0">
                <a:solidFill>
                  <a:srgbClr val="0070C0"/>
                </a:solidFill>
              </a:rPr>
              <a:t>vv. 19-30)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54E7CB0-1FE5-4884-98A5-74202981A6AE}"/>
              </a:ext>
            </a:extLst>
          </p:cNvPr>
          <p:cNvCxnSpPr/>
          <p:nvPr/>
        </p:nvCxnSpPr>
        <p:spPr>
          <a:xfrm>
            <a:off x="3079630" y="94891"/>
            <a:ext cx="0" cy="65992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1615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FEE1CF-CE9E-41E0-8A1D-D36B7B8C25E6}"/>
              </a:ext>
            </a:extLst>
          </p:cNvPr>
          <p:cNvSpPr/>
          <p:nvPr/>
        </p:nvSpPr>
        <p:spPr>
          <a:xfrm>
            <a:off x="4087095" y="3885702"/>
            <a:ext cx="1570007" cy="4658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A457EF-1480-443C-8217-24117035EE22}"/>
              </a:ext>
            </a:extLst>
          </p:cNvPr>
          <p:cNvSpPr txBox="1"/>
          <p:nvPr/>
        </p:nvSpPr>
        <p:spPr>
          <a:xfrm>
            <a:off x="3216160" y="769414"/>
            <a:ext cx="577969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pPr algn="ctr"/>
            <a:r>
              <a:rPr lang="en-US" sz="2800" dirty="0"/>
              <a:t>Matthew 25:24–25 </a:t>
            </a:r>
          </a:p>
          <a:p>
            <a:endParaRPr lang="en-US" sz="2400" baseline="30000" dirty="0"/>
          </a:p>
          <a:p>
            <a:r>
              <a:rPr lang="en-US" sz="2400" baseline="30000" dirty="0"/>
              <a:t>24 </a:t>
            </a:r>
            <a:r>
              <a:rPr lang="en-US" sz="2400" dirty="0"/>
              <a:t>“Then he who had received the one talent came and said, ‘Lord, I knew you to be a hard man, reaping where you have not sown, and gathering where you have not scattered seed. </a:t>
            </a:r>
          </a:p>
          <a:p>
            <a:endParaRPr lang="en-US" sz="2400" baseline="30000" dirty="0"/>
          </a:p>
          <a:p>
            <a:r>
              <a:rPr lang="en-US" sz="2400" baseline="30000" dirty="0"/>
              <a:t>25 </a:t>
            </a:r>
            <a:r>
              <a:rPr lang="en-US" sz="2400" dirty="0"/>
              <a:t>And I was afraid, and went and hid your talent in the ground. Look, </a:t>
            </a:r>
            <a:r>
              <a:rPr lang="en-US" sz="2400" i="1" dirty="0"/>
              <a:t>there</a:t>
            </a:r>
            <a:r>
              <a:rPr lang="en-US" sz="2400" dirty="0"/>
              <a:t> you have </a:t>
            </a:r>
            <a:r>
              <a:rPr lang="en-US" sz="2400" i="1" dirty="0"/>
              <a:t>what is</a:t>
            </a:r>
            <a:r>
              <a:rPr lang="en-US" sz="2400" dirty="0"/>
              <a:t> yours.’ </a:t>
            </a:r>
          </a:p>
          <a:p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31C0D4-6416-40C7-8F59-77198C5685E0}"/>
              </a:ext>
            </a:extLst>
          </p:cNvPr>
          <p:cNvSpPr txBox="1"/>
          <p:nvPr/>
        </p:nvSpPr>
        <p:spPr>
          <a:xfrm>
            <a:off x="369277" y="184639"/>
            <a:ext cx="8405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/>
              <a:t>One Talent Man Failed  - Saying, “I was afraid”</a:t>
            </a:r>
          </a:p>
        </p:txBody>
      </p:sp>
    </p:spTree>
    <p:extLst>
      <p:ext uri="{BB962C8B-B14F-4D97-AF65-F5344CB8AC3E}">
        <p14:creationId xmlns:p14="http://schemas.microsoft.com/office/powerpoint/2010/main" val="13485112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ADA3A7-B214-4EF4-A8AC-2778E11F8F68}"/>
              </a:ext>
            </a:extLst>
          </p:cNvPr>
          <p:cNvSpPr txBox="1"/>
          <p:nvPr/>
        </p:nvSpPr>
        <p:spPr>
          <a:xfrm>
            <a:off x="369277" y="184639"/>
            <a:ext cx="8405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/>
              <a:t>One Talent Man Failed  - Saying, “I was afraid”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9F122D-B695-4F28-BC3B-05DCC6ED0BB6}"/>
              </a:ext>
            </a:extLst>
          </p:cNvPr>
          <p:cNvSpPr txBox="1"/>
          <p:nvPr/>
        </p:nvSpPr>
        <p:spPr>
          <a:xfrm>
            <a:off x="3086101" y="867867"/>
            <a:ext cx="5811715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Knew what was expected (vv. 24, 26)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Opted for the “safe” course – didn’t risk anything (v. 18)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Claim of innocence – didn’t lose or steal the talent (v. 25)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Shifted the blame to his master – reasoned master asked too much (v. 24)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Opposite of five and two talent men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rgbClr val="002060"/>
                </a:solidFill>
              </a:rPr>
              <a:t>Not afraid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rgbClr val="002060"/>
                </a:solidFill>
              </a:rPr>
              <a:t>Did what was expected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rgbClr val="002060"/>
                </a:solidFill>
              </a:rPr>
              <a:t>Active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rgbClr val="002060"/>
                </a:solidFill>
              </a:rPr>
              <a:t>Did more than not steal or lose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i="1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Being afraid is opposite of courage (Josh 1:9)</a:t>
            </a:r>
          </a:p>
        </p:txBody>
      </p:sp>
    </p:spTree>
    <p:extLst>
      <p:ext uri="{BB962C8B-B14F-4D97-AF65-F5344CB8AC3E}">
        <p14:creationId xmlns:p14="http://schemas.microsoft.com/office/powerpoint/2010/main" val="22954635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ADA3A7-B214-4EF4-A8AC-2778E11F8F68}"/>
              </a:ext>
            </a:extLst>
          </p:cNvPr>
          <p:cNvSpPr txBox="1"/>
          <p:nvPr/>
        </p:nvSpPr>
        <p:spPr>
          <a:xfrm>
            <a:off x="369277" y="184639"/>
            <a:ext cx="8405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/>
              <a:t>One Talent Man Failed  - Saying, “I was afraid”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CCB597-A5D2-428E-BE5B-1455CB39EA4E}"/>
              </a:ext>
            </a:extLst>
          </p:cNvPr>
          <p:cNvSpPr txBox="1"/>
          <p:nvPr/>
        </p:nvSpPr>
        <p:spPr>
          <a:xfrm>
            <a:off x="3131389" y="1604513"/>
            <a:ext cx="5564037" cy="15542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solidFill>
                  <a:srgbClr val="002060"/>
                </a:solidFill>
              </a:rPr>
              <a:t>Lesson:</a:t>
            </a:r>
          </a:p>
          <a:p>
            <a:pPr algn="ctr"/>
            <a:endParaRPr lang="en-US" sz="1100" dirty="0"/>
          </a:p>
          <a:p>
            <a:pPr algn="ctr"/>
            <a:r>
              <a:rPr lang="en-US" sz="2400" dirty="0"/>
              <a:t>God will judge not merely for doing wrong, but for NOT doing right!</a:t>
            </a:r>
          </a:p>
          <a:p>
            <a:pPr algn="ctr"/>
            <a:endParaRPr lang="en-US" sz="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774DEC-A5F1-41C9-9EDE-DBA630411077}"/>
              </a:ext>
            </a:extLst>
          </p:cNvPr>
          <p:cNvSpPr txBox="1"/>
          <p:nvPr/>
        </p:nvSpPr>
        <p:spPr>
          <a:xfrm>
            <a:off x="540590" y="4086046"/>
            <a:ext cx="5564037" cy="19236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solidFill>
                  <a:srgbClr val="002060"/>
                </a:solidFill>
              </a:rPr>
              <a:t>Point:</a:t>
            </a:r>
          </a:p>
          <a:p>
            <a:pPr algn="ctr"/>
            <a:endParaRPr lang="en-US" sz="1100" dirty="0"/>
          </a:p>
          <a:p>
            <a:pPr algn="ctr"/>
            <a:r>
              <a:rPr lang="en-US" sz="2400" dirty="0"/>
              <a:t>When giving an account</a:t>
            </a:r>
          </a:p>
          <a:p>
            <a:pPr algn="ctr"/>
            <a:r>
              <a:rPr lang="en-US" sz="2400" dirty="0"/>
              <a:t>said, “I was afraid”</a:t>
            </a:r>
          </a:p>
          <a:p>
            <a:pPr algn="ctr"/>
            <a:r>
              <a:rPr lang="en-US" sz="2400" dirty="0"/>
              <a:t>to do what he knew he should do</a:t>
            </a:r>
          </a:p>
          <a:p>
            <a:pPr algn="ctr"/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5429181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8E5DC0A-C0FB-4C6F-A272-51EFD72C7BC3}"/>
              </a:ext>
            </a:extLst>
          </p:cNvPr>
          <p:cNvSpPr/>
          <p:nvPr/>
        </p:nvSpPr>
        <p:spPr>
          <a:xfrm>
            <a:off x="897147" y="1690776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“I Was</a:t>
            </a:r>
            <a:r>
              <a:rPr lang="en-US" sz="8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 </a:t>
            </a:r>
            <a:r>
              <a:rPr lang="en-US" sz="880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Afraid”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0FC83F-0F51-44CA-9820-A7BFB0D7EE5B}"/>
              </a:ext>
            </a:extLst>
          </p:cNvPr>
          <p:cNvSpPr txBox="1"/>
          <p:nvPr/>
        </p:nvSpPr>
        <p:spPr>
          <a:xfrm>
            <a:off x="3502325" y="3516990"/>
            <a:ext cx="3364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Tempus Sans ITC" panose="04020404030D07020202" pitchFamily="82" charset="0"/>
              </a:rPr>
              <a:t>Matthew 25:25</a:t>
            </a:r>
          </a:p>
        </p:txBody>
      </p:sp>
    </p:spTree>
    <p:extLst>
      <p:ext uri="{BB962C8B-B14F-4D97-AF65-F5344CB8AC3E}">
        <p14:creationId xmlns:p14="http://schemas.microsoft.com/office/powerpoint/2010/main" val="971402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8E5DC0A-C0FB-4C6F-A272-51EFD72C7BC3}"/>
              </a:ext>
            </a:extLst>
          </p:cNvPr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“I Was Afraid”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5520F1-8200-41A0-9BD9-6D408B7DA9D8}"/>
              </a:ext>
            </a:extLst>
          </p:cNvPr>
          <p:cNvSpPr/>
          <p:nvPr/>
        </p:nvSpPr>
        <p:spPr>
          <a:xfrm>
            <a:off x="2615843" y="2010592"/>
            <a:ext cx="6528157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857250" indent="-857250">
              <a:buFont typeface="+mj-lt"/>
              <a:buAutoNum type="romanUcPeriod"/>
            </a:pPr>
            <a:r>
              <a:rPr lang="en-US" sz="4800" i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The Reasons Why</a:t>
            </a:r>
          </a:p>
          <a:p>
            <a:pPr marL="857250" indent="-857250">
              <a:buFont typeface="+mj-lt"/>
              <a:buAutoNum type="romanUcPeriod"/>
            </a:pPr>
            <a:endParaRPr lang="en-US" sz="1100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itchFamily="82" charset="0"/>
            </a:endParaRPr>
          </a:p>
          <a:p>
            <a:pPr marL="857250" indent="-857250">
              <a:buFont typeface="+mj-lt"/>
              <a:buAutoNum type="romanUcPeriod"/>
            </a:pPr>
            <a:r>
              <a:rPr lang="en-US" sz="48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The Risks Taken</a:t>
            </a:r>
          </a:p>
          <a:p>
            <a:pPr marL="857250" indent="-857250">
              <a:buFont typeface="+mj-lt"/>
              <a:buAutoNum type="romanUcPeriod"/>
            </a:pPr>
            <a:endParaRPr lang="en-US" sz="11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itchFamily="82" charset="0"/>
            </a:endParaRPr>
          </a:p>
          <a:p>
            <a:pPr marL="857250" indent="-857250">
              <a:buFont typeface="+mj-lt"/>
              <a:buAutoNum type="romanUcPeriod"/>
            </a:pPr>
            <a:r>
              <a:rPr lang="en-US" sz="4800" i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The Excuse Offered</a:t>
            </a:r>
          </a:p>
        </p:txBody>
      </p:sp>
    </p:spTree>
    <p:extLst>
      <p:ext uri="{BB962C8B-B14F-4D97-AF65-F5344CB8AC3E}">
        <p14:creationId xmlns:p14="http://schemas.microsoft.com/office/powerpoint/2010/main" val="1743963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8E5DC0A-C0FB-4C6F-A272-51EFD72C7BC3}"/>
              </a:ext>
            </a:extLst>
          </p:cNvPr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“I Was Afraid”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5520F1-8200-41A0-9BD9-6D408B7DA9D8}"/>
              </a:ext>
            </a:extLst>
          </p:cNvPr>
          <p:cNvSpPr/>
          <p:nvPr/>
        </p:nvSpPr>
        <p:spPr>
          <a:xfrm>
            <a:off x="2615843" y="2010592"/>
            <a:ext cx="652815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857250" indent="-857250">
              <a:buFont typeface="+mj-lt"/>
              <a:buAutoNum type="romanUcPeriod"/>
            </a:pPr>
            <a:r>
              <a:rPr lang="en-US" sz="4800" i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The Reasons Why</a:t>
            </a:r>
          </a:p>
        </p:txBody>
      </p:sp>
    </p:spTree>
    <p:extLst>
      <p:ext uri="{BB962C8B-B14F-4D97-AF65-F5344CB8AC3E}">
        <p14:creationId xmlns:p14="http://schemas.microsoft.com/office/powerpoint/2010/main" val="2733788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AA4C0F9-8BAA-47D1-9CD5-73C9AA1422E9}"/>
              </a:ext>
            </a:extLst>
          </p:cNvPr>
          <p:cNvSpPr/>
          <p:nvPr/>
        </p:nvSpPr>
        <p:spPr>
          <a:xfrm>
            <a:off x="191969" y="304800"/>
            <a:ext cx="7428031" cy="707886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marL="857250" indent="-857250" algn="ctr">
              <a:buFont typeface="+mj-lt"/>
              <a:buAutoNum type="romanUcPeriod"/>
            </a:pPr>
            <a:r>
              <a:rPr lang="en-US" sz="4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The Reasons Why</a:t>
            </a:r>
            <a:endParaRPr lang="en-US" sz="4000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itchFamily="8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4E6A89-518E-4F15-AD09-89C90AA9147A}"/>
              </a:ext>
            </a:extLst>
          </p:cNvPr>
          <p:cNvSpPr txBox="1"/>
          <p:nvPr/>
        </p:nvSpPr>
        <p:spPr>
          <a:xfrm>
            <a:off x="577970" y="1718737"/>
            <a:ext cx="8272732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Some Are Afraid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Mistaken view of God (v. 24)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Master demands too much – unfair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Had little or no faith in master’s fairness / goodness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 confidence in self (v. 25)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Though his master did have confidence in him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Thought he would fail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Lacking in faith (Mark 5:36)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Take focus off Lord – turn to dangers (Matt. 14:30)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Function on misinformation (Neh. 6:13-14)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Think something bad is going to happen (Job. 6:21)</a:t>
            </a:r>
          </a:p>
        </p:txBody>
      </p:sp>
    </p:spTree>
    <p:extLst>
      <p:ext uri="{BB962C8B-B14F-4D97-AF65-F5344CB8AC3E}">
        <p14:creationId xmlns:p14="http://schemas.microsoft.com/office/powerpoint/2010/main" val="13467577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AA4C0F9-8BAA-47D1-9CD5-73C9AA1422E9}"/>
              </a:ext>
            </a:extLst>
          </p:cNvPr>
          <p:cNvSpPr/>
          <p:nvPr/>
        </p:nvSpPr>
        <p:spPr>
          <a:xfrm>
            <a:off x="191969" y="304800"/>
            <a:ext cx="7428031" cy="707886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marL="857250" indent="-857250" algn="ctr">
              <a:buFont typeface="+mj-lt"/>
              <a:buAutoNum type="romanUcPeriod"/>
            </a:pPr>
            <a:r>
              <a:rPr lang="en-US" sz="4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The Reasons Why</a:t>
            </a:r>
            <a:endParaRPr lang="en-US" sz="4000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itchFamily="8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4E6A89-518E-4F15-AD09-89C90AA9147A}"/>
              </a:ext>
            </a:extLst>
          </p:cNvPr>
          <p:cNvSpPr txBox="1"/>
          <p:nvPr/>
        </p:nvSpPr>
        <p:spPr>
          <a:xfrm>
            <a:off x="577970" y="1718737"/>
            <a:ext cx="827273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Some Are Afraid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We Should Not Be Afraid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Lord expects it of you (Matt. 25:24, 26-27)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Lord is with you (Josh 1:9; 2 Chron. 20:15; Neh. 4:14; Jer. 1:8)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Promises of God (Josh 8:1; Psa. 56:3,11)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Can be prepared (Prov. 31:21)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You have the ability (Matt. 25:18, 27; Phil. 4:13)</a:t>
            </a:r>
          </a:p>
        </p:txBody>
      </p:sp>
    </p:spTree>
    <p:extLst>
      <p:ext uri="{BB962C8B-B14F-4D97-AF65-F5344CB8AC3E}">
        <p14:creationId xmlns:p14="http://schemas.microsoft.com/office/powerpoint/2010/main" val="28807780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8E5DC0A-C0FB-4C6F-A272-51EFD72C7BC3}"/>
              </a:ext>
            </a:extLst>
          </p:cNvPr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“I Was Afraid”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5520F1-8200-41A0-9BD9-6D408B7DA9D8}"/>
              </a:ext>
            </a:extLst>
          </p:cNvPr>
          <p:cNvSpPr/>
          <p:nvPr/>
        </p:nvSpPr>
        <p:spPr>
          <a:xfrm>
            <a:off x="2615843" y="2010592"/>
            <a:ext cx="6528157" cy="17389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857250" indent="-857250">
              <a:buFont typeface="+mj-lt"/>
              <a:buAutoNum type="romanUcPeriod"/>
            </a:pPr>
            <a:r>
              <a:rPr lang="en-US" sz="4800" i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The Reasons Why</a:t>
            </a:r>
          </a:p>
          <a:p>
            <a:pPr marL="857250" indent="-857250">
              <a:buFont typeface="+mj-lt"/>
              <a:buAutoNum type="romanUcPeriod"/>
            </a:pPr>
            <a:endParaRPr lang="en-US" sz="1100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itchFamily="82" charset="0"/>
            </a:endParaRPr>
          </a:p>
          <a:p>
            <a:pPr marL="857250" indent="-857250">
              <a:buFont typeface="+mj-lt"/>
              <a:buAutoNum type="romanUcPeriod"/>
            </a:pPr>
            <a:r>
              <a:rPr lang="en-US" sz="48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The Risks Taken</a:t>
            </a:r>
            <a:endParaRPr lang="en-US" sz="4800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9002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AA4C0F9-8BAA-47D1-9CD5-73C9AA1422E9}"/>
              </a:ext>
            </a:extLst>
          </p:cNvPr>
          <p:cNvSpPr/>
          <p:nvPr/>
        </p:nvSpPr>
        <p:spPr>
          <a:xfrm>
            <a:off x="191969" y="304800"/>
            <a:ext cx="7428031" cy="707886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The Risks Taken</a:t>
            </a:r>
            <a:endParaRPr lang="en-US" sz="4000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itchFamily="8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7C9B0A-0B20-4BE1-80AE-634B074E2BF8}"/>
              </a:ext>
            </a:extLst>
          </p:cNvPr>
          <p:cNvSpPr txBox="1"/>
          <p:nvPr/>
        </p:nvSpPr>
        <p:spPr>
          <a:xfrm>
            <a:off x="577970" y="1718737"/>
            <a:ext cx="827273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Some Risks in Doing What is Expected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It was with all three given talents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Any command involves risks (i.e. Moses - Exo. 4:1)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Be baptized – may not remain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Lord’s supper – may not observe in right manner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Teach neighbor – may not accept it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Lead – others may not follow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Stand – may lose friends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Say “No” – may be rejected</a:t>
            </a:r>
          </a:p>
        </p:txBody>
      </p:sp>
    </p:spTree>
    <p:extLst>
      <p:ext uri="{BB962C8B-B14F-4D97-AF65-F5344CB8AC3E}">
        <p14:creationId xmlns:p14="http://schemas.microsoft.com/office/powerpoint/2010/main" val="29727359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AA4C0F9-8BAA-47D1-9CD5-73C9AA1422E9}"/>
              </a:ext>
            </a:extLst>
          </p:cNvPr>
          <p:cNvSpPr/>
          <p:nvPr/>
        </p:nvSpPr>
        <p:spPr>
          <a:xfrm>
            <a:off x="191969" y="304800"/>
            <a:ext cx="7428031" cy="707886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The Risks Taken</a:t>
            </a:r>
            <a:endParaRPr lang="en-US" sz="4000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itchFamily="8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7C9B0A-0B20-4BE1-80AE-634B074E2BF8}"/>
              </a:ext>
            </a:extLst>
          </p:cNvPr>
          <p:cNvSpPr txBox="1"/>
          <p:nvPr/>
        </p:nvSpPr>
        <p:spPr>
          <a:xfrm>
            <a:off x="577970" y="1718737"/>
            <a:ext cx="827273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Some Risks in Doing What is Expected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Greater Risk in Failing to Act (cf. Jas. 4:17)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</p:txBody>
      </p:sp>
    </p:spTree>
    <p:extLst>
      <p:ext uri="{BB962C8B-B14F-4D97-AF65-F5344CB8AC3E}">
        <p14:creationId xmlns:p14="http://schemas.microsoft.com/office/powerpoint/2010/main" val="15668536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8E5DC0A-C0FB-4C6F-A272-51EFD72C7BC3}"/>
              </a:ext>
            </a:extLst>
          </p:cNvPr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“I Was Afraid”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5520F1-8200-41A0-9BD9-6D408B7DA9D8}"/>
              </a:ext>
            </a:extLst>
          </p:cNvPr>
          <p:cNvSpPr/>
          <p:nvPr/>
        </p:nvSpPr>
        <p:spPr>
          <a:xfrm>
            <a:off x="2615843" y="2010592"/>
            <a:ext cx="6528157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857250" indent="-857250">
              <a:buFont typeface="+mj-lt"/>
              <a:buAutoNum type="romanUcPeriod"/>
            </a:pPr>
            <a:r>
              <a:rPr lang="en-US" sz="4800" i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The Reasons Why</a:t>
            </a:r>
          </a:p>
          <a:p>
            <a:pPr marL="857250" indent="-857250">
              <a:buFont typeface="+mj-lt"/>
              <a:buAutoNum type="romanUcPeriod"/>
            </a:pPr>
            <a:endParaRPr lang="en-US" sz="1100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itchFamily="82" charset="0"/>
            </a:endParaRPr>
          </a:p>
          <a:p>
            <a:pPr marL="857250" indent="-857250">
              <a:buFont typeface="+mj-lt"/>
              <a:buAutoNum type="romanUcPeriod"/>
            </a:pPr>
            <a:r>
              <a:rPr lang="en-US" sz="48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The Risks Taken</a:t>
            </a:r>
          </a:p>
          <a:p>
            <a:pPr marL="857250" indent="-857250">
              <a:buFont typeface="+mj-lt"/>
              <a:buAutoNum type="romanUcPeriod"/>
            </a:pPr>
            <a:endParaRPr lang="en-US" sz="11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itchFamily="82" charset="0"/>
            </a:endParaRPr>
          </a:p>
          <a:p>
            <a:pPr marL="857250" indent="-857250">
              <a:buFont typeface="+mj-lt"/>
              <a:buAutoNum type="romanUcPeriod"/>
            </a:pPr>
            <a:r>
              <a:rPr lang="en-US" sz="4800" i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The Excuse Offered</a:t>
            </a:r>
          </a:p>
        </p:txBody>
      </p:sp>
    </p:spTree>
    <p:extLst>
      <p:ext uri="{BB962C8B-B14F-4D97-AF65-F5344CB8AC3E}">
        <p14:creationId xmlns:p14="http://schemas.microsoft.com/office/powerpoint/2010/main" val="858290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AA4C0F9-8BAA-47D1-9CD5-73C9AA1422E9}"/>
              </a:ext>
            </a:extLst>
          </p:cNvPr>
          <p:cNvSpPr/>
          <p:nvPr/>
        </p:nvSpPr>
        <p:spPr>
          <a:xfrm>
            <a:off x="191969" y="304800"/>
            <a:ext cx="7428031" cy="707886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The Excuse Offered</a:t>
            </a:r>
            <a:endParaRPr lang="en-US" sz="4000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itchFamily="8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DB2A50-1761-4598-980E-2CEA31D77155}"/>
              </a:ext>
            </a:extLst>
          </p:cNvPr>
          <p:cNvSpPr txBox="1"/>
          <p:nvPr/>
        </p:nvSpPr>
        <p:spPr>
          <a:xfrm>
            <a:off x="1086928" y="2286001"/>
            <a:ext cx="725481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“</a:t>
            </a:r>
            <a:r>
              <a:rPr lang="en-US" sz="3200" b="1" i="1" dirty="0"/>
              <a:t>I was afraid</a:t>
            </a:r>
            <a:r>
              <a:rPr lang="en-US" sz="3200" dirty="0"/>
              <a:t>”</a:t>
            </a:r>
          </a:p>
          <a:p>
            <a:pPr algn="ctr"/>
            <a:r>
              <a:rPr lang="en-US" sz="3200" dirty="0"/>
              <a:t>Was the excuse offered by the one talent man</a:t>
            </a:r>
          </a:p>
          <a:p>
            <a:pPr algn="ctr"/>
            <a:endParaRPr lang="en-US" sz="1600" dirty="0"/>
          </a:p>
          <a:p>
            <a:pPr algn="ctr"/>
            <a:r>
              <a:rPr lang="en-US" sz="3200" dirty="0"/>
              <a:t>It may be the excuse we offer at the judgment</a:t>
            </a:r>
          </a:p>
        </p:txBody>
      </p:sp>
    </p:spTree>
    <p:extLst>
      <p:ext uri="{BB962C8B-B14F-4D97-AF65-F5344CB8AC3E}">
        <p14:creationId xmlns:p14="http://schemas.microsoft.com/office/powerpoint/2010/main" val="17895769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A9B2D6-708B-4CC7-9EDA-8D0FDE69C165}"/>
              </a:ext>
            </a:extLst>
          </p:cNvPr>
          <p:cNvSpPr txBox="1"/>
          <p:nvPr/>
        </p:nvSpPr>
        <p:spPr>
          <a:xfrm>
            <a:off x="3467819" y="2599062"/>
            <a:ext cx="3812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>
                <a:solidFill>
                  <a:srgbClr val="FFFF00"/>
                </a:solidFill>
                <a:latin typeface="Tempus Sans ITC" panose="04020404030D07020202" pitchFamily="82" charset="0"/>
              </a:rPr>
              <a:t>“I was Afraid”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0D7D39-484D-4AEE-A733-837F1FCE9FF7}"/>
              </a:ext>
            </a:extLst>
          </p:cNvPr>
          <p:cNvSpPr txBox="1"/>
          <p:nvPr/>
        </p:nvSpPr>
        <p:spPr>
          <a:xfrm>
            <a:off x="1846054" y="201921"/>
            <a:ext cx="7056407" cy="954107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</a:rPr>
              <a:t>“Why did you not obey the gospel? Why didn’t you become a Christian?”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E106C0D-5F15-4201-9C43-D0F884798200}"/>
              </a:ext>
            </a:extLst>
          </p:cNvPr>
          <p:cNvSpPr/>
          <p:nvPr/>
        </p:nvSpPr>
        <p:spPr>
          <a:xfrm>
            <a:off x="86266" y="124283"/>
            <a:ext cx="1630392" cy="703854"/>
          </a:xfrm>
          <a:prstGeom prst="roundRect">
            <a:avLst>
              <a:gd name="adj" fmla="val 41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badi Extra Light" panose="020B0204020104020204" pitchFamily="34" charset="0"/>
              </a:rPr>
              <a:t>Lord Asks: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6D308C-192F-4F1C-B5E1-7E2F3D64073E}"/>
              </a:ext>
            </a:extLst>
          </p:cNvPr>
          <p:cNvSpPr txBox="1"/>
          <p:nvPr/>
        </p:nvSpPr>
        <p:spPr>
          <a:xfrm>
            <a:off x="2277374" y="1639018"/>
            <a:ext cx="64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Obeying gospel is not that hard (Rom. 10:4-10)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Salvation is offered to one &amp; all (Rom. 10:11-17)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6D6A54-3081-4867-8588-4915A5CB71A1}"/>
              </a:ext>
            </a:extLst>
          </p:cNvPr>
          <p:cNvSpPr txBox="1"/>
          <p:nvPr/>
        </p:nvSpPr>
        <p:spPr>
          <a:xfrm>
            <a:off x="2277374" y="3206150"/>
            <a:ext cx="64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“…couldn’t hold out and be faithful”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“…family turn against me”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“…would miss the life I have been living”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“…friends would ridicule me”</a:t>
            </a:r>
          </a:p>
        </p:txBody>
      </p:sp>
    </p:spTree>
    <p:extLst>
      <p:ext uri="{BB962C8B-B14F-4D97-AF65-F5344CB8AC3E}">
        <p14:creationId xmlns:p14="http://schemas.microsoft.com/office/powerpoint/2010/main" val="2777387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 bldLvl="5"/>
      <p:bldP spid="7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A9B2D6-708B-4CC7-9EDA-8D0FDE69C165}"/>
              </a:ext>
            </a:extLst>
          </p:cNvPr>
          <p:cNvSpPr txBox="1"/>
          <p:nvPr/>
        </p:nvSpPr>
        <p:spPr>
          <a:xfrm>
            <a:off x="3467819" y="2599062"/>
            <a:ext cx="3812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>
                <a:solidFill>
                  <a:srgbClr val="FFFF00"/>
                </a:solidFill>
                <a:latin typeface="Tempus Sans ITC" panose="04020404030D07020202" pitchFamily="82" charset="0"/>
              </a:rPr>
              <a:t>“I was Afraid”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0D7D39-484D-4AEE-A733-837F1FCE9FF7}"/>
              </a:ext>
            </a:extLst>
          </p:cNvPr>
          <p:cNvSpPr txBox="1"/>
          <p:nvPr/>
        </p:nvSpPr>
        <p:spPr>
          <a:xfrm>
            <a:off x="1846054" y="201921"/>
            <a:ext cx="7056407" cy="954107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</a:rPr>
              <a:t>“Why did you not talk to you friends about the gospel? Why did you not teach them?”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E106C0D-5F15-4201-9C43-D0F884798200}"/>
              </a:ext>
            </a:extLst>
          </p:cNvPr>
          <p:cNvSpPr/>
          <p:nvPr/>
        </p:nvSpPr>
        <p:spPr>
          <a:xfrm>
            <a:off x="86266" y="124283"/>
            <a:ext cx="1630392" cy="703854"/>
          </a:xfrm>
          <a:prstGeom prst="roundRect">
            <a:avLst>
              <a:gd name="adj" fmla="val 41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badi Extra Light" panose="020B0204020104020204" pitchFamily="34" charset="0"/>
              </a:rPr>
              <a:t>Lord Asks: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6D308C-192F-4F1C-B5E1-7E2F3D64073E}"/>
              </a:ext>
            </a:extLst>
          </p:cNvPr>
          <p:cNvSpPr txBox="1"/>
          <p:nvPr/>
        </p:nvSpPr>
        <p:spPr>
          <a:xfrm>
            <a:off x="2277373" y="1639018"/>
            <a:ext cx="6625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Told to take the gospel to the world (Mk 16:15)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The taught should teach others (2 Tim. 2:2)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6D6A54-3081-4867-8588-4915A5CB71A1}"/>
              </a:ext>
            </a:extLst>
          </p:cNvPr>
          <p:cNvSpPr txBox="1"/>
          <p:nvPr/>
        </p:nvSpPr>
        <p:spPr>
          <a:xfrm>
            <a:off x="2277374" y="3206150"/>
            <a:ext cx="6400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“…they would not listen”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“…if I talked about religion, destroy our relationship”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“…they would ask questions I could not answer”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“…I couldn’t do a good job”</a:t>
            </a:r>
          </a:p>
        </p:txBody>
      </p:sp>
    </p:spTree>
    <p:extLst>
      <p:ext uri="{BB962C8B-B14F-4D97-AF65-F5344CB8AC3E}">
        <p14:creationId xmlns:p14="http://schemas.microsoft.com/office/powerpoint/2010/main" val="700299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 bldLvl="5"/>
      <p:bldP spid="7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A9B2D6-708B-4CC7-9EDA-8D0FDE69C165}"/>
              </a:ext>
            </a:extLst>
          </p:cNvPr>
          <p:cNvSpPr txBox="1"/>
          <p:nvPr/>
        </p:nvSpPr>
        <p:spPr>
          <a:xfrm>
            <a:off x="3467819" y="2599062"/>
            <a:ext cx="3812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>
                <a:solidFill>
                  <a:srgbClr val="FFFF00"/>
                </a:solidFill>
                <a:latin typeface="Tempus Sans ITC" panose="04020404030D07020202" pitchFamily="82" charset="0"/>
              </a:rPr>
              <a:t>“I was Afraid”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0D7D39-484D-4AEE-A733-837F1FCE9FF7}"/>
              </a:ext>
            </a:extLst>
          </p:cNvPr>
          <p:cNvSpPr txBox="1"/>
          <p:nvPr/>
        </p:nvSpPr>
        <p:spPr>
          <a:xfrm>
            <a:off x="1846054" y="201921"/>
            <a:ext cx="7056407" cy="954107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</a:rPr>
              <a:t>“Why did you not discipline your child? Why didn’t you correct their misbehavior?”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E106C0D-5F15-4201-9C43-D0F884798200}"/>
              </a:ext>
            </a:extLst>
          </p:cNvPr>
          <p:cNvSpPr/>
          <p:nvPr/>
        </p:nvSpPr>
        <p:spPr>
          <a:xfrm>
            <a:off x="86266" y="124283"/>
            <a:ext cx="1630392" cy="703854"/>
          </a:xfrm>
          <a:prstGeom prst="roundRect">
            <a:avLst>
              <a:gd name="adj" fmla="val 41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badi Extra Light" panose="020B0204020104020204" pitchFamily="34" charset="0"/>
              </a:rPr>
              <a:t>Lord Asks: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6D308C-192F-4F1C-B5E1-7E2F3D64073E}"/>
              </a:ext>
            </a:extLst>
          </p:cNvPr>
          <p:cNvSpPr txBox="1"/>
          <p:nvPr/>
        </p:nvSpPr>
        <p:spPr>
          <a:xfrm>
            <a:off x="2277373" y="1639018"/>
            <a:ext cx="6625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The rod will drive away misbehavior (Prov. 22:15)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Chastening will created respect (Heb. 12:9)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6D6A54-3081-4867-8588-4915A5CB71A1}"/>
              </a:ext>
            </a:extLst>
          </p:cNvPr>
          <p:cNvSpPr txBox="1"/>
          <p:nvPr/>
        </p:nvSpPr>
        <p:spPr>
          <a:xfrm>
            <a:off x="2277374" y="3206150"/>
            <a:ext cx="64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“…it might destroy his spirit / will”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“…child might turn against me”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“…I would not be the fun parent”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“…make the child mad”</a:t>
            </a:r>
          </a:p>
        </p:txBody>
      </p:sp>
    </p:spTree>
    <p:extLst>
      <p:ext uri="{BB962C8B-B14F-4D97-AF65-F5344CB8AC3E}">
        <p14:creationId xmlns:p14="http://schemas.microsoft.com/office/powerpoint/2010/main" val="20775023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 bldLvl="5"/>
      <p:bldP spid="7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A9B2D6-708B-4CC7-9EDA-8D0FDE69C165}"/>
              </a:ext>
            </a:extLst>
          </p:cNvPr>
          <p:cNvSpPr txBox="1"/>
          <p:nvPr/>
        </p:nvSpPr>
        <p:spPr>
          <a:xfrm>
            <a:off x="3467819" y="2935476"/>
            <a:ext cx="3812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>
                <a:solidFill>
                  <a:srgbClr val="FFFF00"/>
                </a:solidFill>
                <a:latin typeface="Tempus Sans ITC" panose="04020404030D07020202" pitchFamily="82" charset="0"/>
              </a:rPr>
              <a:t>“I was Afraid”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0D7D39-484D-4AEE-A733-837F1FCE9FF7}"/>
              </a:ext>
            </a:extLst>
          </p:cNvPr>
          <p:cNvSpPr txBox="1"/>
          <p:nvPr/>
        </p:nvSpPr>
        <p:spPr>
          <a:xfrm>
            <a:off x="1846054" y="201921"/>
            <a:ext cx="7056407" cy="1384995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</a:rPr>
              <a:t>“Why did you not set your foot down – tell you teenager ‘No’? Why did you let your teen rule the house?”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E106C0D-5F15-4201-9C43-D0F884798200}"/>
              </a:ext>
            </a:extLst>
          </p:cNvPr>
          <p:cNvSpPr/>
          <p:nvPr/>
        </p:nvSpPr>
        <p:spPr>
          <a:xfrm>
            <a:off x="86266" y="124283"/>
            <a:ext cx="1630392" cy="703854"/>
          </a:xfrm>
          <a:prstGeom prst="roundRect">
            <a:avLst>
              <a:gd name="adj" fmla="val 41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badi Extra Light" panose="020B0204020104020204" pitchFamily="34" charset="0"/>
              </a:rPr>
              <a:t>Lord Asks: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6D308C-192F-4F1C-B5E1-7E2F3D64073E}"/>
              </a:ext>
            </a:extLst>
          </p:cNvPr>
          <p:cNvSpPr txBox="1"/>
          <p:nvPr/>
        </p:nvSpPr>
        <p:spPr>
          <a:xfrm>
            <a:off x="2277373" y="1794286"/>
            <a:ext cx="66250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Children not restrained become a grief (1 Sam. 3:13; 2:12-ff)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Parental authority must be respected (Eph. 6:1-4)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6D6A54-3081-4867-8588-4915A5CB71A1}"/>
              </a:ext>
            </a:extLst>
          </p:cNvPr>
          <p:cNvSpPr txBox="1"/>
          <p:nvPr/>
        </p:nvSpPr>
        <p:spPr>
          <a:xfrm>
            <a:off x="2277374" y="3525312"/>
            <a:ext cx="6400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“…he/she might rebel”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“…I would be viewed as being harsh”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“…not to let them do what others are doing”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“…would be thought of a odd or silly”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“…create friction with my mate”</a:t>
            </a:r>
          </a:p>
        </p:txBody>
      </p:sp>
    </p:spTree>
    <p:extLst>
      <p:ext uri="{BB962C8B-B14F-4D97-AF65-F5344CB8AC3E}">
        <p14:creationId xmlns:p14="http://schemas.microsoft.com/office/powerpoint/2010/main" val="13712082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 bldLvl="5"/>
      <p:bldP spid="7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A9B2D6-708B-4CC7-9EDA-8D0FDE69C165}"/>
              </a:ext>
            </a:extLst>
          </p:cNvPr>
          <p:cNvSpPr txBox="1"/>
          <p:nvPr/>
        </p:nvSpPr>
        <p:spPr>
          <a:xfrm>
            <a:off x="3467819" y="2599062"/>
            <a:ext cx="3812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empus Sans ITC" panose="04020404030D07020202" pitchFamily="82" charset="0"/>
                <a:ea typeface="+mn-ea"/>
                <a:cs typeface="+mn-cs"/>
              </a:rPr>
              <a:t>“I was Afraid”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0D7D39-484D-4AEE-A733-837F1FCE9FF7}"/>
              </a:ext>
            </a:extLst>
          </p:cNvPr>
          <p:cNvSpPr txBox="1"/>
          <p:nvPr/>
        </p:nvSpPr>
        <p:spPr>
          <a:xfrm>
            <a:off x="1846054" y="201921"/>
            <a:ext cx="7056407" cy="954107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“Why could you not be the leader to your wife?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FFFF00"/>
                </a:solidFill>
                <a:latin typeface="Calibri" panose="020F0502020204030204"/>
              </a:rPr>
              <a:t>Why didn’t you tell her ‘No’ ?”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E106C0D-5F15-4201-9C43-D0F884798200}"/>
              </a:ext>
            </a:extLst>
          </p:cNvPr>
          <p:cNvSpPr/>
          <p:nvPr/>
        </p:nvSpPr>
        <p:spPr>
          <a:xfrm>
            <a:off x="86266" y="124283"/>
            <a:ext cx="1630392" cy="703854"/>
          </a:xfrm>
          <a:prstGeom prst="roundRect">
            <a:avLst>
              <a:gd name="adj" fmla="val 41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Lord Asks: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6D308C-192F-4F1C-B5E1-7E2F3D64073E}"/>
              </a:ext>
            </a:extLst>
          </p:cNvPr>
          <p:cNvSpPr txBox="1"/>
          <p:nvPr/>
        </p:nvSpPr>
        <p:spPr>
          <a:xfrm>
            <a:off x="2277373" y="1639018"/>
            <a:ext cx="6625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Husband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to be a leader (Eph. 5:23-ff)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aseline="0" dirty="0">
                <a:solidFill>
                  <a:prstClr val="white"/>
                </a:solidFill>
                <a:latin typeface="Calibri" panose="020F0502020204030204"/>
              </a:rPr>
              <a:t>Husband</a:t>
            </a: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 bears responsibility (1 Pet. 3:7)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6D6A54-3081-4867-8588-4915A5CB71A1}"/>
              </a:ext>
            </a:extLst>
          </p:cNvPr>
          <p:cNvSpPr txBox="1"/>
          <p:nvPr/>
        </p:nvSpPr>
        <p:spPr>
          <a:xfrm>
            <a:off x="2277374" y="3206150"/>
            <a:ext cx="64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“…she might leave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me”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aseline="0" dirty="0">
                <a:solidFill>
                  <a:prstClr val="white"/>
                </a:solidFill>
                <a:latin typeface="Calibri" panose="020F0502020204030204"/>
              </a:rPr>
              <a:t>“…might</a:t>
            </a: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 start an argument”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“…make her mad – resent me”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“…she would think I didn’t love or trust her”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53501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 bldLvl="5"/>
      <p:bldP spid="7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A9B2D6-708B-4CC7-9EDA-8D0FDE69C165}"/>
              </a:ext>
            </a:extLst>
          </p:cNvPr>
          <p:cNvSpPr txBox="1"/>
          <p:nvPr/>
        </p:nvSpPr>
        <p:spPr>
          <a:xfrm>
            <a:off x="3467819" y="2599062"/>
            <a:ext cx="3812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empus Sans ITC" panose="04020404030D07020202" pitchFamily="82" charset="0"/>
                <a:ea typeface="+mn-ea"/>
                <a:cs typeface="+mn-cs"/>
              </a:rPr>
              <a:t>“I was Afraid”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0D7D39-484D-4AEE-A733-837F1FCE9FF7}"/>
              </a:ext>
            </a:extLst>
          </p:cNvPr>
          <p:cNvSpPr txBox="1"/>
          <p:nvPr/>
        </p:nvSpPr>
        <p:spPr>
          <a:xfrm>
            <a:off x="1846054" y="201921"/>
            <a:ext cx="7056407" cy="954107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“Why did you not forgive the one that repented and begged for forgiveness?”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E106C0D-5F15-4201-9C43-D0F884798200}"/>
              </a:ext>
            </a:extLst>
          </p:cNvPr>
          <p:cNvSpPr/>
          <p:nvPr/>
        </p:nvSpPr>
        <p:spPr>
          <a:xfrm>
            <a:off x="86266" y="124283"/>
            <a:ext cx="1630392" cy="703854"/>
          </a:xfrm>
          <a:prstGeom prst="roundRect">
            <a:avLst>
              <a:gd name="adj" fmla="val 41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Lord Asks: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6D308C-192F-4F1C-B5E1-7E2F3D64073E}"/>
              </a:ext>
            </a:extLst>
          </p:cNvPr>
          <p:cNvSpPr txBox="1"/>
          <p:nvPr/>
        </p:nvSpPr>
        <p:spPr>
          <a:xfrm>
            <a:off x="2277373" y="1639018"/>
            <a:ext cx="6625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Lord forgives us as we forgive others (Mt. 18:35)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noProof="0" dirty="0">
                <a:solidFill>
                  <a:prstClr val="white"/>
                </a:solidFill>
                <a:latin typeface="Calibri" panose="020F0502020204030204"/>
              </a:rPr>
              <a:t>Command to forgive – even when hard (Lk 17:3ff)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6D6A54-3081-4867-8588-4915A5CB71A1}"/>
              </a:ext>
            </a:extLst>
          </p:cNvPr>
          <p:cNvSpPr txBox="1"/>
          <p:nvPr/>
        </p:nvSpPr>
        <p:spPr>
          <a:xfrm>
            <a:off x="2277374" y="3206150"/>
            <a:ext cx="64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“…might think I didn’t take the sin serious”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“…might do the same thing again”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“…I could not turn loose and let it go”</a:t>
            </a:r>
          </a:p>
        </p:txBody>
      </p:sp>
    </p:spTree>
    <p:extLst>
      <p:ext uri="{BB962C8B-B14F-4D97-AF65-F5344CB8AC3E}">
        <p14:creationId xmlns:p14="http://schemas.microsoft.com/office/powerpoint/2010/main" val="3116253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 bldLvl="5"/>
      <p:bldP spid="7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A9B2D6-708B-4CC7-9EDA-8D0FDE69C165}"/>
              </a:ext>
            </a:extLst>
          </p:cNvPr>
          <p:cNvSpPr txBox="1"/>
          <p:nvPr/>
        </p:nvSpPr>
        <p:spPr>
          <a:xfrm>
            <a:off x="3467819" y="2599062"/>
            <a:ext cx="3812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empus Sans ITC" panose="04020404030D07020202" pitchFamily="82" charset="0"/>
                <a:ea typeface="+mn-ea"/>
                <a:cs typeface="+mn-cs"/>
              </a:rPr>
              <a:t>“I was Afraid”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0D7D39-484D-4AEE-A733-837F1FCE9FF7}"/>
              </a:ext>
            </a:extLst>
          </p:cNvPr>
          <p:cNvSpPr txBox="1"/>
          <p:nvPr/>
        </p:nvSpPr>
        <p:spPr>
          <a:xfrm>
            <a:off x="1846054" y="201921"/>
            <a:ext cx="7056407" cy="954107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“Why did you not withdraw yourself from those who walk disorderly?”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E106C0D-5F15-4201-9C43-D0F884798200}"/>
              </a:ext>
            </a:extLst>
          </p:cNvPr>
          <p:cNvSpPr/>
          <p:nvPr/>
        </p:nvSpPr>
        <p:spPr>
          <a:xfrm>
            <a:off x="86266" y="124283"/>
            <a:ext cx="1630392" cy="703854"/>
          </a:xfrm>
          <a:prstGeom prst="roundRect">
            <a:avLst>
              <a:gd name="adj" fmla="val 41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Lord Asks: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6D308C-192F-4F1C-B5E1-7E2F3D64073E}"/>
              </a:ext>
            </a:extLst>
          </p:cNvPr>
          <p:cNvSpPr txBox="1"/>
          <p:nvPr/>
        </p:nvSpPr>
        <p:spPr>
          <a:xfrm>
            <a:off x="2277373" y="1639018"/>
            <a:ext cx="6625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There is action taken by the church (1 Cor. 5:6)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There is action taken by individual (1 Cor. 5:9-11)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6D6A54-3081-4867-8588-4915A5CB71A1}"/>
              </a:ext>
            </a:extLst>
          </p:cNvPr>
          <p:cNvSpPr txBox="1"/>
          <p:nvPr/>
        </p:nvSpPr>
        <p:spPr>
          <a:xfrm>
            <a:off x="2277374" y="3206150"/>
            <a:ext cx="6400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“…might lose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my relationship with them”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aseline="0" dirty="0">
                <a:solidFill>
                  <a:prstClr val="white"/>
                </a:solidFill>
                <a:latin typeface="Calibri" panose="020F0502020204030204"/>
              </a:rPr>
              <a:t>“…might cause a split in family”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“…never have same relationship with children and grandchildren”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aseline="0" dirty="0">
                <a:solidFill>
                  <a:prstClr val="white"/>
                </a:solidFill>
                <a:latin typeface="Calibri" panose="020F0502020204030204"/>
              </a:rPr>
              <a:t>“…lose a friend</a:t>
            </a: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 / family member”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7635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 bldLvl="5"/>
      <p:bldP spid="7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8E5DC0A-C0FB-4C6F-A272-51EFD72C7BC3}"/>
              </a:ext>
            </a:extLst>
          </p:cNvPr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“I Was Afraid”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5520F1-8200-41A0-9BD9-6D408B7DA9D8}"/>
              </a:ext>
            </a:extLst>
          </p:cNvPr>
          <p:cNvSpPr/>
          <p:nvPr/>
        </p:nvSpPr>
        <p:spPr>
          <a:xfrm>
            <a:off x="2615843" y="2010592"/>
            <a:ext cx="6528157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857250" indent="-857250">
              <a:buFont typeface="+mj-lt"/>
              <a:buAutoNum type="romanUcPeriod"/>
            </a:pPr>
            <a:r>
              <a:rPr lang="en-US" sz="4800" i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The Reasons Why</a:t>
            </a:r>
          </a:p>
          <a:p>
            <a:pPr marL="857250" indent="-857250">
              <a:buFont typeface="+mj-lt"/>
              <a:buAutoNum type="romanUcPeriod"/>
            </a:pPr>
            <a:endParaRPr lang="en-US" sz="1100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itchFamily="82" charset="0"/>
            </a:endParaRPr>
          </a:p>
          <a:p>
            <a:pPr marL="857250" indent="-857250">
              <a:buFont typeface="+mj-lt"/>
              <a:buAutoNum type="romanUcPeriod"/>
            </a:pPr>
            <a:r>
              <a:rPr lang="en-US" sz="48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The Risks Taken</a:t>
            </a:r>
          </a:p>
          <a:p>
            <a:pPr marL="857250" indent="-857250">
              <a:buFont typeface="+mj-lt"/>
              <a:buAutoNum type="romanUcPeriod"/>
            </a:pPr>
            <a:endParaRPr lang="en-US" sz="11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itchFamily="82" charset="0"/>
            </a:endParaRPr>
          </a:p>
          <a:p>
            <a:pPr marL="857250" indent="-857250">
              <a:buFont typeface="+mj-lt"/>
              <a:buAutoNum type="romanUcPeriod"/>
            </a:pPr>
            <a:r>
              <a:rPr lang="en-US" sz="4800" i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The Excuse Offered</a:t>
            </a:r>
          </a:p>
        </p:txBody>
      </p:sp>
    </p:spTree>
    <p:extLst>
      <p:ext uri="{BB962C8B-B14F-4D97-AF65-F5344CB8AC3E}">
        <p14:creationId xmlns:p14="http://schemas.microsoft.com/office/powerpoint/2010/main" val="3631607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487</TotalTime>
  <Words>1179</Words>
  <Application>Microsoft Office PowerPoint</Application>
  <PresentationFormat>On-screen Show (4:3)</PresentationFormat>
  <Paragraphs>188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Wingdings</vt:lpstr>
      <vt:lpstr>Calibri Light</vt:lpstr>
      <vt:lpstr>Tempus Sans ITC</vt:lpstr>
      <vt:lpstr>Calibri</vt:lpstr>
      <vt:lpstr>Abadi Extra Light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28</cp:revision>
  <dcterms:created xsi:type="dcterms:W3CDTF">2018-06-16T12:43:32Z</dcterms:created>
  <dcterms:modified xsi:type="dcterms:W3CDTF">2018-06-17T13:03:36Z</dcterms:modified>
</cp:coreProperties>
</file>