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6" r:id="rId3"/>
  </p:sldMasterIdLst>
  <p:sldIdLst>
    <p:sldId id="263" r:id="rId4"/>
    <p:sldId id="257" r:id="rId5"/>
    <p:sldId id="313" r:id="rId6"/>
    <p:sldId id="261" r:id="rId7"/>
    <p:sldId id="339" r:id="rId8"/>
    <p:sldId id="310" r:id="rId9"/>
    <p:sldId id="341" r:id="rId10"/>
    <p:sldId id="343" r:id="rId11"/>
    <p:sldId id="345" r:id="rId12"/>
    <p:sldId id="346" r:id="rId13"/>
    <p:sldId id="347" r:id="rId14"/>
    <p:sldId id="342" r:id="rId15"/>
    <p:sldId id="344" r:id="rId16"/>
    <p:sldId id="348" r:id="rId17"/>
    <p:sldId id="340" r:id="rId18"/>
    <p:sldId id="338" r:id="rId19"/>
  </p:sldIdLst>
  <p:sldSz cx="9144000" cy="6858000" type="screen4x3"/>
  <p:notesSz cx="7010400" cy="9296400"/>
  <p:embeddedFontLst>
    <p:embeddedFont>
      <p:font typeface="Abadi" panose="020B0604020104020204" pitchFamily="34" charset="0"/>
      <p:regular r:id="rId20"/>
    </p:embeddedFont>
    <p:embeddedFont>
      <p:font typeface="Abadi Extra Light" panose="020B0204020104020204" pitchFamily="34" charset="0"/>
      <p:regular r:id="rId21"/>
    </p:embeddedFont>
    <p:embeddedFont>
      <p:font typeface="Arial Narrow" panose="020B0606020202030204" pitchFamily="34" charset="0"/>
      <p:regular r:id="rId22"/>
      <p:bold r:id="rId23"/>
      <p:italic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Kristen ITC" panose="03050502040202030202" pitchFamily="66" charset="0"/>
      <p:regular r:id="rId3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8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12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31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71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40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23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33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8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09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25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72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26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1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08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65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70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23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27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5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0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1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684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33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302954"/>
      </p:ext>
    </p:extLst>
  </p:cSld>
  <p:clrMapOvr>
    <a:masterClrMapping/>
  </p:clrMapOvr>
  <p:transition spd="slow">
    <p:split orient="vert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793385"/>
      </p:ext>
    </p:extLst>
  </p:cSld>
  <p:clrMapOvr>
    <a:masterClrMapping/>
  </p:clrMapOvr>
  <p:transition spd="slow">
    <p:split orient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284368"/>
      </p:ext>
    </p:extLst>
  </p:cSld>
  <p:clrMapOvr>
    <a:masterClrMapping/>
  </p:clrMapOvr>
  <p:transition spd="slow">
    <p:split orient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703161"/>
      </p:ext>
    </p:extLst>
  </p:cSld>
  <p:clrMapOvr>
    <a:masterClrMapping/>
  </p:clrMapOvr>
  <p:transition spd="slow">
    <p:split orient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007384"/>
      </p:ext>
    </p:extLst>
  </p:cSld>
  <p:clrMapOvr>
    <a:masterClrMapping/>
  </p:clrMapOvr>
  <p:transition spd="slow">
    <p:split orient="vert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379895"/>
      </p:ext>
    </p:extLst>
  </p:cSld>
  <p:clrMapOvr>
    <a:masterClrMapping/>
  </p:clrMapOvr>
  <p:transition spd="slow">
    <p:split orient="vert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428563"/>
      </p:ext>
    </p:extLst>
  </p:cSld>
  <p:clrMapOvr>
    <a:masterClrMapping/>
  </p:clrMapOvr>
  <p:transition spd="slow">
    <p:split orient="vert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672911"/>
      </p:ext>
    </p:extLst>
  </p:cSld>
  <p:clrMapOvr>
    <a:masterClrMapping/>
  </p:clrMapOvr>
  <p:transition spd="slow">
    <p:split orient="vert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233102"/>
      </p:ext>
    </p:extLst>
  </p:cSld>
  <p:clrMapOvr>
    <a:masterClrMapping/>
  </p:clrMapOvr>
  <p:transition spd="slow">
    <p:split orient="vert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411028"/>
      </p:ext>
    </p:extLst>
  </p:cSld>
  <p:clrMapOvr>
    <a:masterClrMapping/>
  </p:clrMapOvr>
  <p:transition spd="slow">
    <p:split orient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221999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D992A6C6-12FF-4266-8E7E-A997C5497A0C}"/>
              </a:ext>
            </a:extLst>
          </p:cNvPr>
          <p:cNvSpPr/>
          <p:nvPr userDrawn="1"/>
        </p:nvSpPr>
        <p:spPr>
          <a:xfrm>
            <a:off x="0" y="2139351"/>
            <a:ext cx="9144000" cy="4718649"/>
          </a:xfrm>
          <a:prstGeom prst="triangle">
            <a:avLst>
              <a:gd name="adj" fmla="val 0"/>
            </a:avLst>
          </a:prstGeom>
          <a:solidFill>
            <a:schemeClr val="accent4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4F90E12-989B-4F42-950A-EAF5B66BB6D9}"/>
              </a:ext>
            </a:extLst>
          </p:cNvPr>
          <p:cNvSpPr/>
          <p:nvPr userDrawn="1"/>
        </p:nvSpPr>
        <p:spPr>
          <a:xfrm>
            <a:off x="3760149" y="136524"/>
            <a:ext cx="5383851" cy="4999290"/>
          </a:xfrm>
          <a:prstGeom prst="ellipse">
            <a:avLst/>
          </a:prstGeom>
          <a:solidFill>
            <a:schemeClr val="accent4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F79695-FBD1-4C89-9B7B-704101938D2D}"/>
              </a:ext>
            </a:extLst>
          </p:cNvPr>
          <p:cNvSpPr/>
          <p:nvPr userDrawn="1"/>
        </p:nvSpPr>
        <p:spPr>
          <a:xfrm>
            <a:off x="628650" y="365126"/>
            <a:ext cx="234475" cy="649287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4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33A53-3941-465E-B8D2-D6E347FAE806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D992A6C6-12FF-4266-8E7E-A997C5497A0C}"/>
              </a:ext>
            </a:extLst>
          </p:cNvPr>
          <p:cNvSpPr/>
          <p:nvPr userDrawn="1"/>
        </p:nvSpPr>
        <p:spPr>
          <a:xfrm>
            <a:off x="0" y="2139351"/>
            <a:ext cx="9144000" cy="4718649"/>
          </a:xfrm>
          <a:prstGeom prst="triangle">
            <a:avLst>
              <a:gd name="adj" fmla="val 0"/>
            </a:avLst>
          </a:prstGeom>
          <a:solidFill>
            <a:schemeClr val="accent4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4F90E12-989B-4F42-950A-EAF5B66BB6D9}"/>
              </a:ext>
            </a:extLst>
          </p:cNvPr>
          <p:cNvSpPr/>
          <p:nvPr userDrawn="1"/>
        </p:nvSpPr>
        <p:spPr>
          <a:xfrm>
            <a:off x="3760149" y="136524"/>
            <a:ext cx="5383851" cy="4999290"/>
          </a:xfrm>
          <a:prstGeom prst="ellipse">
            <a:avLst/>
          </a:prstGeom>
          <a:solidFill>
            <a:schemeClr val="accent4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F79695-FBD1-4C89-9B7B-704101938D2D}"/>
              </a:ext>
            </a:extLst>
          </p:cNvPr>
          <p:cNvSpPr/>
          <p:nvPr userDrawn="1"/>
        </p:nvSpPr>
        <p:spPr>
          <a:xfrm>
            <a:off x="628649" y="365127"/>
            <a:ext cx="7886700" cy="113893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01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6400800" y="2438400"/>
            <a:ext cx="48768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rot="5400000">
            <a:off x="-2057400" y="4495800"/>
            <a:ext cx="47244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66D8A-446B-4706-AA3C-1F6DA004F3DC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 userDrawn="1"/>
        </p:nvSpPr>
        <p:spPr>
          <a:xfrm>
            <a:off x="-685800" y="-6096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 userDrawn="1"/>
        </p:nvSpPr>
        <p:spPr>
          <a:xfrm>
            <a:off x="5638800" y="35814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360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Kristen ITC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411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16CEBFB-A2A9-4298-8E35-B13FAEBB9273}"/>
              </a:ext>
            </a:extLst>
          </p:cNvPr>
          <p:cNvSpPr/>
          <p:nvPr/>
        </p:nvSpPr>
        <p:spPr>
          <a:xfrm>
            <a:off x="1621767" y="370784"/>
            <a:ext cx="624552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The Book of Titus</a:t>
            </a:r>
            <a:endParaRPr lang="en-US" sz="5400" b="1" cap="none" spc="0" dirty="0">
              <a:ln/>
              <a:solidFill>
                <a:schemeClr val="accent4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649A33-103B-4298-8420-DE8E2BFF9C8E}"/>
              </a:ext>
            </a:extLst>
          </p:cNvPr>
          <p:cNvSpPr txBox="1"/>
          <p:nvPr/>
        </p:nvSpPr>
        <p:spPr>
          <a:xfrm>
            <a:off x="2113472" y="1768417"/>
            <a:ext cx="5417389" cy="3709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3200" dirty="0"/>
              <a:t>Introduction &amp; Titus 1:1-9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3200" dirty="0"/>
              <a:t>Titus 1:10-16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3200" dirty="0"/>
              <a:t>Titus 2:1-8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3200" dirty="0"/>
              <a:t>Titus 2:9-15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3200" dirty="0"/>
              <a:t>Titus 3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9A4101C-1B6E-49F7-8478-B2930607E3FA}"/>
              </a:ext>
            </a:extLst>
          </p:cNvPr>
          <p:cNvSpPr/>
          <p:nvPr/>
        </p:nvSpPr>
        <p:spPr>
          <a:xfrm>
            <a:off x="1526875" y="3310498"/>
            <a:ext cx="3950899" cy="79363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48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587F6A-77AE-4FED-AB24-485D23ADFDFC}"/>
              </a:ext>
            </a:extLst>
          </p:cNvPr>
          <p:cNvSpPr/>
          <p:nvPr/>
        </p:nvSpPr>
        <p:spPr>
          <a:xfrm>
            <a:off x="828136" y="310399"/>
            <a:ext cx="831586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>
                <a:ln/>
                <a:solidFill>
                  <a:schemeClr val="accent4">
                    <a:lumMod val="75000"/>
                  </a:schemeClr>
                </a:solidFill>
                <a:effectLst/>
                <a:latin typeface="Abadi Extra Light" panose="020B0204020104020204" pitchFamily="34" charset="0"/>
              </a:rPr>
              <a:t>Leading Others to Sound Faith</a:t>
            </a:r>
          </a:p>
          <a:p>
            <a:pPr algn="ctr"/>
            <a:r>
              <a:rPr lang="en-US" sz="4000" b="1" dirty="0">
                <a:ln/>
                <a:solidFill>
                  <a:schemeClr val="accent4">
                    <a:lumMod val="75000"/>
                  </a:schemeClr>
                </a:solidFill>
                <a:latin typeface="Abadi Extra Light" panose="020B0204020104020204" pitchFamily="34" charset="0"/>
              </a:rPr>
              <a:t>Titus 2:1-8</a:t>
            </a:r>
            <a:endParaRPr lang="en-US" sz="4000" b="1" cap="none" spc="0" dirty="0">
              <a:ln/>
              <a:solidFill>
                <a:schemeClr val="accent4">
                  <a:lumMod val="75000"/>
                </a:schemeClr>
              </a:solidFill>
              <a:effectLst/>
              <a:latin typeface="Abadi Extra Light" panose="020B02040201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99C9F3-0775-455A-850E-B419FFBED841}"/>
              </a:ext>
            </a:extLst>
          </p:cNvPr>
          <p:cNvSpPr txBox="1"/>
          <p:nvPr/>
        </p:nvSpPr>
        <p:spPr>
          <a:xfrm>
            <a:off x="1315528" y="1863306"/>
            <a:ext cx="734108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Instructions for Titus on how to help others have a sound faith.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i="1" dirty="0"/>
              <a:t>“Sound” = healthy (same word Lk. 5:31; 7:10)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i="1" dirty="0"/>
              <a:t>Used 3 of 5 times in our text (vv. 1, 2, 8)</a:t>
            </a:r>
          </a:p>
          <a:p>
            <a:pPr marL="457200" indent="-457200">
              <a:buFont typeface="+mj-lt"/>
              <a:buAutoNum type="arabicPeriod"/>
            </a:pPr>
            <a:endParaRPr lang="en-US" sz="12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Attention is turned to family and individual life</a:t>
            </a:r>
          </a:p>
          <a:p>
            <a:pPr marL="457200" indent="-457200">
              <a:buFont typeface="+mj-lt"/>
              <a:buAutoNum type="arabicPeriod"/>
            </a:pPr>
            <a:endParaRPr lang="en-US" sz="12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“This whole chapter deals with what might be called </a:t>
            </a:r>
            <a:r>
              <a:rPr lang="en-US" sz="2400" i="1" dirty="0"/>
              <a:t>the Christian character in action.” </a:t>
            </a:r>
            <a:r>
              <a:rPr lang="en-US" sz="2400" dirty="0"/>
              <a:t>(Barclay, 277)</a:t>
            </a:r>
          </a:p>
          <a:p>
            <a:pPr marL="457200" indent="-457200">
              <a:buFont typeface="+mj-lt"/>
              <a:buAutoNum type="arabicPeriod"/>
            </a:pPr>
            <a:endParaRPr lang="en-US" sz="12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Three ways in which Titus could / should lead others to a sound faith</a:t>
            </a:r>
          </a:p>
        </p:txBody>
      </p:sp>
    </p:spTree>
    <p:extLst>
      <p:ext uri="{BB962C8B-B14F-4D97-AF65-F5344CB8AC3E}">
        <p14:creationId xmlns:p14="http://schemas.microsoft.com/office/powerpoint/2010/main" val="325957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16CEBFB-A2A9-4298-8E35-B13FAEBB9273}"/>
              </a:ext>
            </a:extLst>
          </p:cNvPr>
          <p:cNvSpPr/>
          <p:nvPr/>
        </p:nvSpPr>
        <p:spPr>
          <a:xfrm>
            <a:off x="828136" y="310399"/>
            <a:ext cx="831586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>
                <a:ln/>
                <a:solidFill>
                  <a:schemeClr val="accent4">
                    <a:lumMod val="75000"/>
                  </a:schemeClr>
                </a:solidFill>
                <a:effectLst/>
                <a:latin typeface="Abadi Extra Light" panose="020B0204020104020204" pitchFamily="34" charset="0"/>
              </a:rPr>
              <a:t>Leading Others to Sound Faith</a:t>
            </a:r>
          </a:p>
          <a:p>
            <a:pPr algn="ctr"/>
            <a:r>
              <a:rPr lang="en-US" sz="4000" b="1" dirty="0">
                <a:ln/>
                <a:solidFill>
                  <a:schemeClr val="accent4">
                    <a:lumMod val="75000"/>
                  </a:schemeClr>
                </a:solidFill>
                <a:latin typeface="Abadi Extra Light" panose="020B0204020104020204" pitchFamily="34" charset="0"/>
              </a:rPr>
              <a:t>Titus 2:1-8</a:t>
            </a:r>
            <a:endParaRPr lang="en-US" sz="4000" b="1" cap="none" spc="0" dirty="0">
              <a:ln/>
              <a:solidFill>
                <a:schemeClr val="accent4">
                  <a:lumMod val="75000"/>
                </a:schemeClr>
              </a:solidFill>
              <a:effectLst/>
              <a:latin typeface="Abadi Extra Light" panose="020B0204020104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061B74A-D543-4482-8403-3FE7B2C0BF8F}"/>
              </a:ext>
            </a:extLst>
          </p:cNvPr>
          <p:cNvSpPr/>
          <p:nvPr/>
        </p:nvSpPr>
        <p:spPr>
          <a:xfrm>
            <a:off x="1380227" y="2553418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chemeClr val="tx1"/>
                </a:solidFill>
              </a:rPr>
              <a:t>By Doctrine (vv. 1, 8)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E7EB98C-2874-4BB4-ACB4-E49F0BE45C75}"/>
              </a:ext>
            </a:extLst>
          </p:cNvPr>
          <p:cNvSpPr/>
          <p:nvPr/>
        </p:nvSpPr>
        <p:spPr>
          <a:xfrm>
            <a:off x="1380227" y="3627409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tx1"/>
                </a:solidFill>
              </a:rPr>
              <a:t>By Application (vv. 2-6)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E4EC2CA-DBAF-4D18-AFA7-102248BDC04D}"/>
              </a:ext>
            </a:extLst>
          </p:cNvPr>
          <p:cNvSpPr/>
          <p:nvPr/>
        </p:nvSpPr>
        <p:spPr>
          <a:xfrm>
            <a:off x="1380227" y="4701400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chemeClr val="tx1"/>
                </a:solidFill>
              </a:rPr>
              <a:t>By Example (vv. 7-8)</a:t>
            </a:r>
          </a:p>
        </p:txBody>
      </p:sp>
    </p:spTree>
    <p:extLst>
      <p:ext uri="{BB962C8B-B14F-4D97-AF65-F5344CB8AC3E}">
        <p14:creationId xmlns:p14="http://schemas.microsoft.com/office/powerpoint/2010/main" val="331551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16CEBFB-A2A9-4298-8E35-B13FAEBB9273}"/>
              </a:ext>
            </a:extLst>
          </p:cNvPr>
          <p:cNvSpPr/>
          <p:nvPr/>
        </p:nvSpPr>
        <p:spPr>
          <a:xfrm>
            <a:off x="828136" y="310399"/>
            <a:ext cx="831586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>
                <a:ln/>
                <a:solidFill>
                  <a:schemeClr val="accent4">
                    <a:lumMod val="75000"/>
                  </a:schemeClr>
                </a:solidFill>
                <a:effectLst/>
                <a:latin typeface="Abadi Extra Light" panose="020B0204020104020204" pitchFamily="34" charset="0"/>
              </a:rPr>
              <a:t>Leading Others to Sound Faith</a:t>
            </a:r>
          </a:p>
          <a:p>
            <a:pPr algn="ctr"/>
            <a:r>
              <a:rPr lang="en-US" sz="4000" b="1" dirty="0">
                <a:ln/>
                <a:solidFill>
                  <a:schemeClr val="accent4">
                    <a:lumMod val="75000"/>
                  </a:schemeClr>
                </a:solidFill>
                <a:latin typeface="Abadi Extra Light" panose="020B0204020104020204" pitchFamily="34" charset="0"/>
              </a:rPr>
              <a:t>Titus 2:1-8</a:t>
            </a:r>
            <a:endParaRPr lang="en-US" sz="4000" b="1" cap="none" spc="0" dirty="0">
              <a:ln/>
              <a:solidFill>
                <a:schemeClr val="accent4">
                  <a:lumMod val="75000"/>
                </a:schemeClr>
              </a:solidFill>
              <a:effectLst/>
              <a:latin typeface="Abadi Extra Light" panose="020B0204020104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061B74A-D543-4482-8403-3FE7B2C0BF8F}"/>
              </a:ext>
            </a:extLst>
          </p:cNvPr>
          <p:cNvSpPr/>
          <p:nvPr/>
        </p:nvSpPr>
        <p:spPr>
          <a:xfrm>
            <a:off x="1380227" y="2553418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chemeClr val="tx1"/>
                </a:solidFill>
              </a:rPr>
              <a:t>By Doctrine (vv. 1, 8)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E7EB98C-2874-4BB4-ACB4-E49F0BE45C75}"/>
              </a:ext>
            </a:extLst>
          </p:cNvPr>
          <p:cNvSpPr/>
          <p:nvPr/>
        </p:nvSpPr>
        <p:spPr>
          <a:xfrm>
            <a:off x="1380227" y="3627409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By Application (vv. 2-6)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E4EC2CA-DBAF-4D18-AFA7-102248BDC04D}"/>
              </a:ext>
            </a:extLst>
          </p:cNvPr>
          <p:cNvSpPr/>
          <p:nvPr/>
        </p:nvSpPr>
        <p:spPr>
          <a:xfrm>
            <a:off x="1380227" y="4701400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By Example (vv. 7-8)</a:t>
            </a:r>
          </a:p>
        </p:txBody>
      </p:sp>
    </p:spTree>
    <p:extLst>
      <p:ext uri="{BB962C8B-B14F-4D97-AF65-F5344CB8AC3E}">
        <p14:creationId xmlns:p14="http://schemas.microsoft.com/office/powerpoint/2010/main" val="297132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D9FAA3-9C29-4AA3-A910-07EE12C023F6}"/>
              </a:ext>
            </a:extLst>
          </p:cNvPr>
          <p:cNvSpPr txBox="1"/>
          <p:nvPr/>
        </p:nvSpPr>
        <p:spPr>
          <a:xfrm>
            <a:off x="552090" y="1738376"/>
            <a:ext cx="821234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Speak Only Sound Doctrine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That which is “proper” (fitting, suitable to) revealed will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In contrast to what false teachers say (cf. 1:10-16)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Anything else – is not healthy!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>
              <a:solidFill>
                <a:schemeClr val="accent4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Speak it Again and Again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200" i="1" dirty="0">
                <a:solidFill>
                  <a:srgbClr val="C00000"/>
                </a:solidFill>
              </a:rPr>
              <a:t>Lenski: “…continue to utter the things ….the present imperative supports and acknowledges what Titus has been doing and tells him to go on steadily in his course.”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200" i="1" dirty="0">
                <a:solidFill>
                  <a:srgbClr val="C00000"/>
                </a:solidFill>
              </a:rPr>
              <a:t>Has been &amp; must continue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200" i="1" dirty="0">
                <a:solidFill>
                  <a:srgbClr val="C00000"/>
                </a:solidFill>
              </a:rPr>
              <a:t>Value in repetitive teaching (what heard before)</a:t>
            </a:r>
          </a:p>
          <a:p>
            <a:pPr marL="800100" lvl="1" indent="-342900">
              <a:buFont typeface="+mj-lt"/>
              <a:buAutoNum type="arabicPeriod"/>
            </a:pPr>
            <a:endParaRPr lang="en-US" sz="1000" i="1" dirty="0">
              <a:solidFill>
                <a:srgbClr val="C00000"/>
              </a:solidFill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400" u="sng" dirty="0"/>
              <a:t>Speak it for a Purpose </a:t>
            </a:r>
            <a:r>
              <a:rPr lang="en-US" sz="2400" dirty="0"/>
              <a:t>–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rgbClr val="C00000"/>
                </a:solidFill>
              </a:rPr>
              <a:t>“that…” (results – vv. 2-6)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rgbClr val="C00000"/>
                </a:solidFill>
              </a:rPr>
              <a:t>Compare 1 Tim. 1:5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FB954A2-AE62-476D-A414-58766CB4B5EA}"/>
              </a:ext>
            </a:extLst>
          </p:cNvPr>
          <p:cNvSpPr/>
          <p:nvPr/>
        </p:nvSpPr>
        <p:spPr>
          <a:xfrm>
            <a:off x="1026543" y="557470"/>
            <a:ext cx="7090913" cy="767751"/>
          </a:xfrm>
          <a:prstGeom prst="roundRect">
            <a:avLst>
              <a:gd name="adj" fmla="val 211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Doctrine (vv. 1, 8)</a:t>
            </a:r>
          </a:p>
        </p:txBody>
      </p:sp>
    </p:spTree>
    <p:extLst>
      <p:ext uri="{BB962C8B-B14F-4D97-AF65-F5344CB8AC3E}">
        <p14:creationId xmlns:p14="http://schemas.microsoft.com/office/powerpoint/2010/main" val="418161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16CEBFB-A2A9-4298-8E35-B13FAEBB9273}"/>
              </a:ext>
            </a:extLst>
          </p:cNvPr>
          <p:cNvSpPr/>
          <p:nvPr/>
        </p:nvSpPr>
        <p:spPr>
          <a:xfrm>
            <a:off x="828136" y="310399"/>
            <a:ext cx="831586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>
                <a:ln/>
                <a:solidFill>
                  <a:schemeClr val="accent4">
                    <a:lumMod val="75000"/>
                  </a:schemeClr>
                </a:solidFill>
                <a:effectLst/>
                <a:latin typeface="Abadi Extra Light" panose="020B0204020104020204" pitchFamily="34" charset="0"/>
              </a:rPr>
              <a:t>Leading Others to Sound Faith</a:t>
            </a:r>
          </a:p>
          <a:p>
            <a:pPr algn="ctr"/>
            <a:r>
              <a:rPr lang="en-US" sz="4000" b="1" dirty="0">
                <a:ln/>
                <a:solidFill>
                  <a:schemeClr val="accent4">
                    <a:lumMod val="75000"/>
                  </a:schemeClr>
                </a:solidFill>
                <a:latin typeface="Abadi Extra Light" panose="020B0204020104020204" pitchFamily="34" charset="0"/>
              </a:rPr>
              <a:t>Titus 2:1-8</a:t>
            </a:r>
            <a:endParaRPr lang="en-US" sz="4000" b="1" cap="none" spc="0" dirty="0">
              <a:ln/>
              <a:solidFill>
                <a:schemeClr val="accent4">
                  <a:lumMod val="75000"/>
                </a:schemeClr>
              </a:solidFill>
              <a:effectLst/>
              <a:latin typeface="Abadi Extra Light" panose="020B0204020104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061B74A-D543-4482-8403-3FE7B2C0BF8F}"/>
              </a:ext>
            </a:extLst>
          </p:cNvPr>
          <p:cNvSpPr/>
          <p:nvPr/>
        </p:nvSpPr>
        <p:spPr>
          <a:xfrm>
            <a:off x="1380227" y="2553418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By Doctrine (vv. 1, 8)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E7EB98C-2874-4BB4-ACB4-E49F0BE45C75}"/>
              </a:ext>
            </a:extLst>
          </p:cNvPr>
          <p:cNvSpPr/>
          <p:nvPr/>
        </p:nvSpPr>
        <p:spPr>
          <a:xfrm>
            <a:off x="1380227" y="3627409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tx1"/>
                </a:solidFill>
              </a:rPr>
              <a:t>By Application (vv. 2-6)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E4EC2CA-DBAF-4D18-AFA7-102248BDC04D}"/>
              </a:ext>
            </a:extLst>
          </p:cNvPr>
          <p:cNvSpPr/>
          <p:nvPr/>
        </p:nvSpPr>
        <p:spPr>
          <a:xfrm>
            <a:off x="1380227" y="4701400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By Example (vv. 7-8)</a:t>
            </a:r>
          </a:p>
        </p:txBody>
      </p:sp>
    </p:spTree>
    <p:extLst>
      <p:ext uri="{BB962C8B-B14F-4D97-AF65-F5344CB8AC3E}">
        <p14:creationId xmlns:p14="http://schemas.microsoft.com/office/powerpoint/2010/main" val="360433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D9FAA3-9C29-4AA3-A910-07EE12C023F6}"/>
              </a:ext>
            </a:extLst>
          </p:cNvPr>
          <p:cNvSpPr txBox="1"/>
          <p:nvPr/>
        </p:nvSpPr>
        <p:spPr>
          <a:xfrm>
            <a:off x="552090" y="1790132"/>
            <a:ext cx="821234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Older Men</a:t>
            </a:r>
            <a:r>
              <a:rPr lang="en-US" sz="2400" dirty="0"/>
              <a:t> (vv. 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Sober – </a:t>
            </a:r>
            <a:r>
              <a:rPr lang="en-US" sz="2200" dirty="0"/>
              <a:t>Temperate, sober; self-controlled, level headed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Reverent – </a:t>
            </a:r>
            <a:r>
              <a:rPr lang="en-US" sz="2200" dirty="0"/>
              <a:t>grave –dignified – serious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/>
              <a:t>“There is a dignity to old age that produces respect, and this respect gives an older saint authority.” (</a:t>
            </a:r>
            <a:r>
              <a:rPr lang="en-US" sz="2000" dirty="0" err="1"/>
              <a:t>Weirsbe</a:t>
            </a:r>
            <a:r>
              <a:rPr lang="en-US" sz="2000" dirty="0"/>
              <a:t>, 104)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/>
              <a:t> Serious does not suggest a long face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Temperate – </a:t>
            </a:r>
            <a:r>
              <a:rPr lang="en-US" sz="2200" i="1" dirty="0"/>
              <a:t>restraint, self control, prudent, thoughtful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/>
              <a:t>Temperate in thought, word &amp; action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/>
              <a:t>“The old men ought to be the balance wheel of every congregation.” (Lenski, 910)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Sound in faith – </a:t>
            </a:r>
            <a:r>
              <a:rPr lang="en-US" sz="2200" dirty="0"/>
              <a:t>confidence &amp; trust in God (word &amp; rule)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Sound in love – </a:t>
            </a:r>
            <a:r>
              <a:rPr lang="en-US" sz="2200" dirty="0"/>
              <a:t>Grow richer in love – not be old crank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Sound in patience – </a:t>
            </a:r>
            <a:r>
              <a:rPr lang="en-US" sz="2200" dirty="0"/>
              <a:t>Endurance – don’t give up / example of facing trials &amp; bearing burden and keeping 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2017D57-E3B0-4A78-AD28-5B250CA88D63}"/>
              </a:ext>
            </a:extLst>
          </p:cNvPr>
          <p:cNvSpPr/>
          <p:nvPr/>
        </p:nvSpPr>
        <p:spPr>
          <a:xfrm>
            <a:off x="1026543" y="549913"/>
            <a:ext cx="7090913" cy="767751"/>
          </a:xfrm>
          <a:prstGeom prst="roundRect">
            <a:avLst>
              <a:gd name="adj" fmla="val 211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Application (vv. 2-6)</a:t>
            </a:r>
          </a:p>
        </p:txBody>
      </p:sp>
    </p:spTree>
    <p:extLst>
      <p:ext uri="{BB962C8B-B14F-4D97-AF65-F5344CB8AC3E}">
        <p14:creationId xmlns:p14="http://schemas.microsoft.com/office/powerpoint/2010/main" val="142504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D9FAA3-9C29-4AA3-A910-07EE12C023F6}"/>
              </a:ext>
            </a:extLst>
          </p:cNvPr>
          <p:cNvSpPr txBox="1"/>
          <p:nvPr/>
        </p:nvSpPr>
        <p:spPr>
          <a:xfrm>
            <a:off x="552090" y="1790132"/>
            <a:ext cx="839350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Older Men</a:t>
            </a:r>
            <a:r>
              <a:rPr lang="en-US" sz="2400" dirty="0"/>
              <a:t> (vv. 1-2)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Older Women</a:t>
            </a:r>
            <a:r>
              <a:rPr lang="en-US" sz="2400" dirty="0"/>
              <a:t> (vv. 3-4a)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Reverent in behavior – </a:t>
            </a:r>
            <a:r>
              <a:rPr lang="en-US" sz="2200" dirty="0"/>
              <a:t>example of reverence toward things holy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/>
              <a:t>Harmony with professing godliness (1 Tim. 2:9-10)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/>
              <a:t>“Moreover, these churches were new; the old converts had live a long pagan life. When these things are remembered, we shall understand.” (Lenski, 911)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Not slanderers – </a:t>
            </a:r>
            <a:r>
              <a:rPr lang="en-US" sz="2200" dirty="0"/>
              <a:t>“malicious gossips” (NASB) – word of adversary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Not given to much wine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/>
              <a:t>Idea of gluttony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/>
              <a:t>Women of Crete were given to wine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Teachers of good things</a:t>
            </a:r>
            <a:endParaRPr lang="en-US" sz="2000" dirty="0"/>
          </a:p>
          <a:p>
            <a:pPr marL="1371600" lvl="2" indent="-457200">
              <a:buFont typeface="+mj-lt"/>
              <a:buAutoNum type="arabicPeriod"/>
            </a:pPr>
            <a:r>
              <a:rPr lang="en-US" sz="2000" dirty="0"/>
              <a:t>Teach the younger women (i.e. vv. 4-5)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dirty="0"/>
              <a:t>Teach by precept &amp; example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2017D57-E3B0-4A78-AD28-5B250CA88D63}"/>
              </a:ext>
            </a:extLst>
          </p:cNvPr>
          <p:cNvSpPr/>
          <p:nvPr/>
        </p:nvSpPr>
        <p:spPr>
          <a:xfrm>
            <a:off x="1026543" y="549913"/>
            <a:ext cx="7090913" cy="767751"/>
          </a:xfrm>
          <a:prstGeom prst="roundRect">
            <a:avLst>
              <a:gd name="adj" fmla="val 211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Application (vv. 2-6)</a:t>
            </a:r>
          </a:p>
        </p:txBody>
      </p:sp>
    </p:spTree>
    <p:extLst>
      <p:ext uri="{BB962C8B-B14F-4D97-AF65-F5344CB8AC3E}">
        <p14:creationId xmlns:p14="http://schemas.microsoft.com/office/powerpoint/2010/main" val="272820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D9FAA3-9C29-4AA3-A910-07EE12C023F6}"/>
              </a:ext>
            </a:extLst>
          </p:cNvPr>
          <p:cNvSpPr txBox="1"/>
          <p:nvPr/>
        </p:nvSpPr>
        <p:spPr>
          <a:xfrm>
            <a:off x="552090" y="1790132"/>
            <a:ext cx="8212348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Older Men</a:t>
            </a:r>
            <a:r>
              <a:rPr lang="en-US" sz="2400" dirty="0"/>
              <a:t> (vv. 1-2)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Older Women</a:t>
            </a:r>
            <a:r>
              <a:rPr lang="en-US" sz="2400" dirty="0"/>
              <a:t> (vv. 3-4a)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Younger Women </a:t>
            </a:r>
            <a:r>
              <a:rPr lang="en-US" sz="2400" dirty="0"/>
              <a:t>(vv. 4b-5)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Love husbands – </a:t>
            </a:r>
            <a:r>
              <a:rPr lang="en-US" sz="2200" dirty="0"/>
              <a:t>Must be taught / what it includes &amp; involves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Love children – </a:t>
            </a:r>
            <a:r>
              <a:rPr lang="en-US" sz="2200" dirty="0"/>
              <a:t>Must be taught / what it includes &amp; involves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Discreet – </a:t>
            </a:r>
            <a:r>
              <a:rPr lang="en-US" sz="2200" dirty="0"/>
              <a:t>prudent, thoughtful, self-control; “sober-minded” (ASV); “sensible” (NASB) “Wise” (NCV)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Chaste – </a:t>
            </a:r>
            <a:r>
              <a:rPr lang="en-US" sz="2200" dirty="0"/>
              <a:t>pure, holy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Homemakers – </a:t>
            </a:r>
            <a:r>
              <a:rPr lang="en-US" sz="2200" dirty="0"/>
              <a:t>“workers at home” (ASV, NASV); “fulfilling duties at home” (NET)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/>
              <a:t>“caring for the house; working at home” (Thayer / </a:t>
            </a:r>
            <a:r>
              <a:rPr lang="en-US" sz="2000" dirty="0" err="1"/>
              <a:t>Wuest</a:t>
            </a:r>
            <a:r>
              <a:rPr lang="en-US" sz="2000" dirty="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Good – </a:t>
            </a:r>
            <a:r>
              <a:rPr lang="en-US" sz="2200" dirty="0"/>
              <a:t>“Kind” (ASV); gentle, generous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Obedient to husbands – </a:t>
            </a:r>
            <a:r>
              <a:rPr lang="en-US" sz="2200" dirty="0"/>
              <a:t>submissive to his lead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2017D57-E3B0-4A78-AD28-5B250CA88D63}"/>
              </a:ext>
            </a:extLst>
          </p:cNvPr>
          <p:cNvSpPr/>
          <p:nvPr/>
        </p:nvSpPr>
        <p:spPr>
          <a:xfrm>
            <a:off x="1026543" y="549913"/>
            <a:ext cx="7090913" cy="767751"/>
          </a:xfrm>
          <a:prstGeom prst="roundRect">
            <a:avLst>
              <a:gd name="adj" fmla="val 211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Application (vv. 2-6)</a:t>
            </a:r>
          </a:p>
        </p:txBody>
      </p:sp>
    </p:spTree>
    <p:extLst>
      <p:ext uri="{BB962C8B-B14F-4D97-AF65-F5344CB8AC3E}">
        <p14:creationId xmlns:p14="http://schemas.microsoft.com/office/powerpoint/2010/main" val="349071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D9FAA3-9C29-4AA3-A910-07EE12C023F6}"/>
              </a:ext>
            </a:extLst>
          </p:cNvPr>
          <p:cNvSpPr txBox="1"/>
          <p:nvPr/>
        </p:nvSpPr>
        <p:spPr>
          <a:xfrm>
            <a:off x="552090" y="1790132"/>
            <a:ext cx="821234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Older Men</a:t>
            </a:r>
            <a:r>
              <a:rPr lang="en-US" sz="2400" dirty="0"/>
              <a:t> (vv. 1-2)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Older Women</a:t>
            </a:r>
            <a:r>
              <a:rPr lang="en-US" sz="2400" dirty="0"/>
              <a:t> (vv. 3-4a)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Younger Women </a:t>
            </a:r>
            <a:r>
              <a:rPr lang="en-US" sz="2400" dirty="0"/>
              <a:t>(vv. 4b-5)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Young Men</a:t>
            </a:r>
            <a:r>
              <a:rPr lang="en-US" sz="2400" dirty="0"/>
              <a:t> (v. 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Sober – minded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/>
              <a:t>Serious, to keep one’s head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/>
              <a:t>“The tendency of youth is to lightheartedness and frolic that lead to sin” (Lipscomb, 274)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/>
              <a:t>Points to maturity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Be an Example (v. 7-ff)</a:t>
            </a:r>
            <a:endParaRPr lang="en-US" sz="2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2017D57-E3B0-4A78-AD28-5B250CA88D63}"/>
              </a:ext>
            </a:extLst>
          </p:cNvPr>
          <p:cNvSpPr/>
          <p:nvPr/>
        </p:nvSpPr>
        <p:spPr>
          <a:xfrm>
            <a:off x="1026543" y="549913"/>
            <a:ext cx="7090913" cy="767751"/>
          </a:xfrm>
          <a:prstGeom prst="roundRect">
            <a:avLst>
              <a:gd name="adj" fmla="val 211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Application (vv. 2-6)</a:t>
            </a:r>
          </a:p>
        </p:txBody>
      </p:sp>
    </p:spTree>
    <p:extLst>
      <p:ext uri="{BB962C8B-B14F-4D97-AF65-F5344CB8AC3E}">
        <p14:creationId xmlns:p14="http://schemas.microsoft.com/office/powerpoint/2010/main" val="69124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16CEBFB-A2A9-4298-8E35-B13FAEBB9273}"/>
              </a:ext>
            </a:extLst>
          </p:cNvPr>
          <p:cNvSpPr/>
          <p:nvPr/>
        </p:nvSpPr>
        <p:spPr>
          <a:xfrm>
            <a:off x="828136" y="310399"/>
            <a:ext cx="831586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>
                <a:ln/>
                <a:solidFill>
                  <a:schemeClr val="accent4">
                    <a:lumMod val="75000"/>
                  </a:schemeClr>
                </a:solidFill>
                <a:effectLst/>
                <a:latin typeface="Abadi Extra Light" panose="020B0204020104020204" pitchFamily="34" charset="0"/>
              </a:rPr>
              <a:t>Leading Others to Sound Faith</a:t>
            </a:r>
          </a:p>
          <a:p>
            <a:pPr algn="ctr"/>
            <a:r>
              <a:rPr lang="en-US" sz="4000" b="1" dirty="0">
                <a:ln/>
                <a:solidFill>
                  <a:schemeClr val="accent4">
                    <a:lumMod val="75000"/>
                  </a:schemeClr>
                </a:solidFill>
                <a:latin typeface="Abadi Extra Light" panose="020B0204020104020204" pitchFamily="34" charset="0"/>
              </a:rPr>
              <a:t>Titus 2:1-8</a:t>
            </a:r>
            <a:endParaRPr lang="en-US" sz="4000" b="1" cap="none" spc="0" dirty="0">
              <a:ln/>
              <a:solidFill>
                <a:schemeClr val="accent4">
                  <a:lumMod val="75000"/>
                </a:schemeClr>
              </a:solidFill>
              <a:effectLst/>
              <a:latin typeface="Abadi Extra Light" panose="020B0204020104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061B74A-D543-4482-8403-3FE7B2C0BF8F}"/>
              </a:ext>
            </a:extLst>
          </p:cNvPr>
          <p:cNvSpPr/>
          <p:nvPr/>
        </p:nvSpPr>
        <p:spPr>
          <a:xfrm>
            <a:off x="1380227" y="2553418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By Doctrine (vv. 1, 8)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E7EB98C-2874-4BB4-ACB4-E49F0BE45C75}"/>
              </a:ext>
            </a:extLst>
          </p:cNvPr>
          <p:cNvSpPr/>
          <p:nvPr/>
        </p:nvSpPr>
        <p:spPr>
          <a:xfrm>
            <a:off x="1380227" y="3627409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By Application (vv. 2-6)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E4EC2CA-DBAF-4D18-AFA7-102248BDC04D}"/>
              </a:ext>
            </a:extLst>
          </p:cNvPr>
          <p:cNvSpPr/>
          <p:nvPr/>
        </p:nvSpPr>
        <p:spPr>
          <a:xfrm>
            <a:off x="1380227" y="4701400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chemeClr val="tx1"/>
                </a:solidFill>
              </a:rPr>
              <a:t>By Example (vv. 7-8)</a:t>
            </a:r>
          </a:p>
        </p:txBody>
      </p:sp>
    </p:spTree>
    <p:extLst>
      <p:ext uri="{BB962C8B-B14F-4D97-AF65-F5344CB8AC3E}">
        <p14:creationId xmlns:p14="http://schemas.microsoft.com/office/powerpoint/2010/main" val="425237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D9FAA3-9C29-4AA3-A910-07EE12C023F6}"/>
              </a:ext>
            </a:extLst>
          </p:cNvPr>
          <p:cNvSpPr txBox="1"/>
          <p:nvPr/>
        </p:nvSpPr>
        <p:spPr>
          <a:xfrm>
            <a:off x="552089" y="1790132"/>
            <a:ext cx="8358997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How</a:t>
            </a:r>
            <a:r>
              <a:rPr lang="en-US" sz="2400" dirty="0"/>
              <a:t> (vv. 7-8a)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accent4">
                    <a:lumMod val="50000"/>
                  </a:schemeClr>
                </a:solidFill>
              </a:rPr>
              <a:t>Be an example / pattern of good works (v. 7a)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Same instruction to Timothy (1 Tim. 4:12)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Practice what teach (1 Tim. 4:16)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Inconsistency renders teaching ineffective (Rom. 2:24)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C00000"/>
                </a:solidFill>
              </a:rPr>
              <a:t>Be sound in doctrine (vv. 7b-8)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In doctrine show: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dirty="0"/>
              <a:t>Integrity – purity in doctrine &amp; character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dirty="0"/>
              <a:t>Reverence – dignity; serious about the work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dirty="0"/>
              <a:t>Incorruptibility – without hypocrisy / not corrupted by pressure of money</a:t>
            </a:r>
          </a:p>
          <a:p>
            <a:pPr marL="2286000" lvl="4" indent="-457200">
              <a:buFont typeface="Wingdings" panose="05000000000000000000" pitchFamily="2" charset="2"/>
              <a:buChar char="ü"/>
            </a:pPr>
            <a:r>
              <a:rPr lang="en-US" dirty="0"/>
              <a:t>“The word describes the quality of the </a:t>
            </a:r>
            <a:r>
              <a:rPr lang="en-US" i="1" dirty="0"/>
              <a:t>teacher rather than of his doctrine. He is to preach the truth without fear or </a:t>
            </a:r>
            <a:r>
              <a:rPr lang="en-US" i="1" dirty="0" err="1"/>
              <a:t>favour</a:t>
            </a:r>
            <a:r>
              <a:rPr lang="en-US" i="1" dirty="0"/>
              <a:t>.” </a:t>
            </a:r>
            <a:r>
              <a:rPr lang="en-US" dirty="0"/>
              <a:t>(Pulpit)</a:t>
            </a:r>
            <a:endParaRPr lang="en-US" sz="2000" dirty="0"/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Speech that cannot be condemned (v. 8)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4A8054-481E-4E85-B379-36AD3B1D21E6}"/>
              </a:ext>
            </a:extLst>
          </p:cNvPr>
          <p:cNvSpPr/>
          <p:nvPr/>
        </p:nvSpPr>
        <p:spPr>
          <a:xfrm>
            <a:off x="1112807" y="562020"/>
            <a:ext cx="7090913" cy="767751"/>
          </a:xfrm>
          <a:prstGeom prst="roundRect">
            <a:avLst>
              <a:gd name="adj" fmla="val 211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Example (vv. 7-8)</a:t>
            </a:r>
          </a:p>
        </p:txBody>
      </p:sp>
    </p:spTree>
    <p:extLst>
      <p:ext uri="{BB962C8B-B14F-4D97-AF65-F5344CB8AC3E}">
        <p14:creationId xmlns:p14="http://schemas.microsoft.com/office/powerpoint/2010/main" val="192054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D9FAA3-9C29-4AA3-A910-07EE12C023F6}"/>
              </a:ext>
            </a:extLst>
          </p:cNvPr>
          <p:cNvSpPr txBox="1"/>
          <p:nvPr/>
        </p:nvSpPr>
        <p:spPr>
          <a:xfrm>
            <a:off x="552089" y="1790132"/>
            <a:ext cx="83589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How</a:t>
            </a:r>
            <a:r>
              <a:rPr lang="en-US" sz="2400" dirty="0"/>
              <a:t> (vv. 7-8a)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Effect</a:t>
            </a:r>
            <a:r>
              <a:rPr lang="en-US" sz="2400" dirty="0"/>
              <a:t> (v. 8b) – no valid criticism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accent4">
                    <a:lumMod val="50000"/>
                  </a:schemeClr>
                </a:solidFill>
              </a:rPr>
              <a:t>Speech – cannot be condemned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accent4">
                    <a:lumMod val="50000"/>
                  </a:schemeClr>
                </a:solidFill>
              </a:rPr>
              <a:t>Opponent – has nothing valid to say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accent4">
                    <a:lumMod val="50000"/>
                  </a:schemeClr>
                </a:solidFill>
              </a:rPr>
              <a:t>Parallel to 1 Tim. 4:12</a:t>
            </a:r>
            <a:endParaRPr lang="en-US" sz="22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4A8054-481E-4E85-B379-36AD3B1D21E6}"/>
              </a:ext>
            </a:extLst>
          </p:cNvPr>
          <p:cNvSpPr/>
          <p:nvPr/>
        </p:nvSpPr>
        <p:spPr>
          <a:xfrm>
            <a:off x="1112807" y="562020"/>
            <a:ext cx="7090913" cy="767751"/>
          </a:xfrm>
          <a:prstGeom prst="roundRect">
            <a:avLst>
              <a:gd name="adj" fmla="val 211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Example (vv. 7-8)</a:t>
            </a:r>
          </a:p>
        </p:txBody>
      </p:sp>
    </p:spTree>
    <p:extLst>
      <p:ext uri="{BB962C8B-B14F-4D97-AF65-F5344CB8AC3E}">
        <p14:creationId xmlns:p14="http://schemas.microsoft.com/office/powerpoint/2010/main" val="383947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16CEBFB-A2A9-4298-8E35-B13FAEBB9273}"/>
              </a:ext>
            </a:extLst>
          </p:cNvPr>
          <p:cNvSpPr/>
          <p:nvPr/>
        </p:nvSpPr>
        <p:spPr>
          <a:xfrm>
            <a:off x="828136" y="310399"/>
            <a:ext cx="831586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>
                <a:ln/>
                <a:solidFill>
                  <a:schemeClr val="accent4">
                    <a:lumMod val="75000"/>
                  </a:schemeClr>
                </a:solidFill>
                <a:effectLst/>
                <a:latin typeface="Abadi Extra Light" panose="020B0204020104020204" pitchFamily="34" charset="0"/>
              </a:rPr>
              <a:t>Leading Others to Sound Faith</a:t>
            </a:r>
          </a:p>
          <a:p>
            <a:pPr algn="ctr"/>
            <a:r>
              <a:rPr lang="en-US" sz="4000" b="1" dirty="0">
                <a:ln/>
                <a:solidFill>
                  <a:schemeClr val="accent4">
                    <a:lumMod val="75000"/>
                  </a:schemeClr>
                </a:solidFill>
                <a:latin typeface="Abadi Extra Light" panose="020B0204020104020204" pitchFamily="34" charset="0"/>
              </a:rPr>
              <a:t>Titus 2:1-8</a:t>
            </a:r>
            <a:endParaRPr lang="en-US" sz="4000" b="1" cap="none" spc="0" dirty="0">
              <a:ln/>
              <a:solidFill>
                <a:schemeClr val="accent4">
                  <a:lumMod val="75000"/>
                </a:schemeClr>
              </a:solidFill>
              <a:effectLst/>
              <a:latin typeface="Abadi Extra Light" panose="020B0204020104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061B74A-D543-4482-8403-3FE7B2C0BF8F}"/>
              </a:ext>
            </a:extLst>
          </p:cNvPr>
          <p:cNvSpPr/>
          <p:nvPr/>
        </p:nvSpPr>
        <p:spPr>
          <a:xfrm>
            <a:off x="1380227" y="2553418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chemeClr val="tx1"/>
                </a:solidFill>
              </a:rPr>
              <a:t>By Doctrine (vv. 1, 8)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E7EB98C-2874-4BB4-ACB4-E49F0BE45C75}"/>
              </a:ext>
            </a:extLst>
          </p:cNvPr>
          <p:cNvSpPr/>
          <p:nvPr/>
        </p:nvSpPr>
        <p:spPr>
          <a:xfrm>
            <a:off x="1380227" y="3627409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tx1"/>
                </a:solidFill>
              </a:rPr>
              <a:t>By Application (vv. 2-6)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E4EC2CA-DBAF-4D18-AFA7-102248BDC04D}"/>
              </a:ext>
            </a:extLst>
          </p:cNvPr>
          <p:cNvSpPr/>
          <p:nvPr/>
        </p:nvSpPr>
        <p:spPr>
          <a:xfrm>
            <a:off x="1380227" y="4701400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chemeClr val="tx1"/>
                </a:solidFill>
              </a:rPr>
              <a:t>By Example (vv. 7-8)</a:t>
            </a:r>
          </a:p>
        </p:txBody>
      </p:sp>
    </p:spTree>
    <p:extLst>
      <p:ext uri="{BB962C8B-B14F-4D97-AF65-F5344CB8AC3E}">
        <p14:creationId xmlns:p14="http://schemas.microsoft.com/office/powerpoint/2010/main" val="419697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918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1856</TotalTime>
  <Words>1036</Words>
  <Application>Microsoft Office PowerPoint</Application>
  <PresentationFormat>On-screen Show (4:3)</PresentationFormat>
  <Paragraphs>122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 Narrow</vt:lpstr>
      <vt:lpstr>Calibri</vt:lpstr>
      <vt:lpstr>Arial</vt:lpstr>
      <vt:lpstr>Abadi</vt:lpstr>
      <vt:lpstr>Kristen ITC</vt:lpstr>
      <vt:lpstr>Abadi Extra Light</vt:lpstr>
      <vt:lpstr>Wingdings</vt:lpstr>
      <vt:lpstr>Calibri Light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57</cp:revision>
  <cp:lastPrinted>2018-05-20T04:18:25Z</cp:lastPrinted>
  <dcterms:created xsi:type="dcterms:W3CDTF">2018-05-13T19:35:10Z</dcterms:created>
  <dcterms:modified xsi:type="dcterms:W3CDTF">2018-05-27T21:40:24Z</dcterms:modified>
</cp:coreProperties>
</file>